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180"/>
  </p:notesMasterIdLst>
  <p:sldIdLst>
    <p:sldId id="256" r:id="rId2"/>
    <p:sldId id="386" r:id="rId3"/>
    <p:sldId id="387" r:id="rId4"/>
    <p:sldId id="428" r:id="rId5"/>
    <p:sldId id="388" r:id="rId6"/>
    <p:sldId id="449" r:id="rId7"/>
    <p:sldId id="444" r:id="rId8"/>
    <p:sldId id="572" r:id="rId9"/>
    <p:sldId id="445" r:id="rId10"/>
    <p:sldId id="446" r:id="rId11"/>
    <p:sldId id="447" r:id="rId12"/>
    <p:sldId id="448" r:id="rId13"/>
    <p:sldId id="530" r:id="rId14"/>
    <p:sldId id="549" r:id="rId15"/>
    <p:sldId id="550" r:id="rId16"/>
    <p:sldId id="551" r:id="rId17"/>
    <p:sldId id="552" r:id="rId18"/>
    <p:sldId id="553" r:id="rId19"/>
    <p:sldId id="554" r:id="rId20"/>
    <p:sldId id="555" r:id="rId21"/>
    <p:sldId id="556" r:id="rId22"/>
    <p:sldId id="531" r:id="rId23"/>
    <p:sldId id="602" r:id="rId24"/>
    <p:sldId id="532" r:id="rId25"/>
    <p:sldId id="533" r:id="rId26"/>
    <p:sldId id="534" r:id="rId27"/>
    <p:sldId id="535" r:id="rId28"/>
    <p:sldId id="563" r:id="rId29"/>
    <p:sldId id="544" r:id="rId30"/>
    <p:sldId id="557" r:id="rId31"/>
    <p:sldId id="545" r:id="rId32"/>
    <p:sldId id="546" r:id="rId33"/>
    <p:sldId id="548" r:id="rId34"/>
    <p:sldId id="450" r:id="rId35"/>
    <p:sldId id="429" r:id="rId36"/>
    <p:sldId id="430" r:id="rId37"/>
    <p:sldId id="558" r:id="rId38"/>
    <p:sldId id="431" r:id="rId39"/>
    <p:sldId id="432" r:id="rId40"/>
    <p:sldId id="559" r:id="rId41"/>
    <p:sldId id="433" r:id="rId42"/>
    <p:sldId id="434" r:id="rId43"/>
    <p:sldId id="451" r:id="rId44"/>
    <p:sldId id="435" r:id="rId45"/>
    <p:sldId id="560" r:id="rId46"/>
    <p:sldId id="437" r:id="rId47"/>
    <p:sldId id="438" r:id="rId48"/>
    <p:sldId id="561" r:id="rId49"/>
    <p:sldId id="562" r:id="rId50"/>
    <p:sldId id="439" r:id="rId51"/>
    <p:sldId id="573" r:id="rId52"/>
    <p:sldId id="440" r:id="rId53"/>
    <p:sldId id="441" r:id="rId54"/>
    <p:sldId id="442" r:id="rId55"/>
    <p:sldId id="443" r:id="rId56"/>
    <p:sldId id="564" r:id="rId57"/>
    <p:sldId id="600" r:id="rId58"/>
    <p:sldId id="389" r:id="rId59"/>
    <p:sldId id="390" r:id="rId60"/>
    <p:sldId id="391" r:id="rId61"/>
    <p:sldId id="452" r:id="rId62"/>
    <p:sldId id="565" r:id="rId63"/>
    <p:sldId id="566" r:id="rId64"/>
    <p:sldId id="453" r:id="rId65"/>
    <p:sldId id="454" r:id="rId66"/>
    <p:sldId id="455" r:id="rId67"/>
    <p:sldId id="456" r:id="rId68"/>
    <p:sldId id="461" r:id="rId69"/>
    <p:sldId id="457" r:id="rId70"/>
    <p:sldId id="458" r:id="rId71"/>
    <p:sldId id="459" r:id="rId72"/>
    <p:sldId id="460" r:id="rId73"/>
    <p:sldId id="462" r:id="rId74"/>
    <p:sldId id="463" r:id="rId75"/>
    <p:sldId id="464" r:id="rId76"/>
    <p:sldId id="465" r:id="rId77"/>
    <p:sldId id="466" r:id="rId78"/>
    <p:sldId id="467" r:id="rId79"/>
    <p:sldId id="469" r:id="rId80"/>
    <p:sldId id="470" r:id="rId81"/>
    <p:sldId id="471" r:id="rId82"/>
    <p:sldId id="472" r:id="rId83"/>
    <p:sldId id="468" r:id="rId84"/>
    <p:sldId id="392" r:id="rId85"/>
    <p:sldId id="393" r:id="rId86"/>
    <p:sldId id="394" r:id="rId87"/>
    <p:sldId id="395" r:id="rId88"/>
    <p:sldId id="396" r:id="rId89"/>
    <p:sldId id="490" r:id="rId90"/>
    <p:sldId id="397" r:id="rId91"/>
    <p:sldId id="574" r:id="rId92"/>
    <p:sldId id="491" r:id="rId93"/>
    <p:sldId id="492" r:id="rId94"/>
    <p:sldId id="493" r:id="rId95"/>
    <p:sldId id="474" r:id="rId96"/>
    <p:sldId id="475" r:id="rId97"/>
    <p:sldId id="476" r:id="rId98"/>
    <p:sldId id="499" r:id="rId99"/>
    <p:sldId id="500" r:id="rId100"/>
    <p:sldId id="477" r:id="rId101"/>
    <p:sldId id="478" r:id="rId102"/>
    <p:sldId id="479" r:id="rId103"/>
    <p:sldId id="480" r:id="rId104"/>
    <p:sldId id="481" r:id="rId105"/>
    <p:sldId id="482" r:id="rId106"/>
    <p:sldId id="483" r:id="rId107"/>
    <p:sldId id="495" r:id="rId108"/>
    <p:sldId id="496" r:id="rId109"/>
    <p:sldId id="485" r:id="rId110"/>
    <p:sldId id="497" r:id="rId111"/>
    <p:sldId id="486" r:id="rId112"/>
    <p:sldId id="487" r:id="rId113"/>
    <p:sldId id="488" r:id="rId114"/>
    <p:sldId id="498" r:id="rId115"/>
    <p:sldId id="576" r:id="rId116"/>
    <p:sldId id="577" r:id="rId117"/>
    <p:sldId id="578" r:id="rId118"/>
    <p:sldId id="579" r:id="rId119"/>
    <p:sldId id="580" r:id="rId120"/>
    <p:sldId id="582" r:id="rId121"/>
    <p:sldId id="583" r:id="rId122"/>
    <p:sldId id="585" r:id="rId123"/>
    <p:sldId id="586" r:id="rId124"/>
    <p:sldId id="587" r:id="rId125"/>
    <p:sldId id="597" r:id="rId126"/>
    <p:sldId id="588" r:id="rId127"/>
    <p:sldId id="584" r:id="rId128"/>
    <p:sldId id="589" r:id="rId129"/>
    <p:sldId id="590" r:id="rId130"/>
    <p:sldId id="593" r:id="rId131"/>
    <p:sldId id="594" r:id="rId132"/>
    <p:sldId id="501" r:id="rId133"/>
    <p:sldId id="502" r:id="rId134"/>
    <p:sldId id="599" r:id="rId135"/>
    <p:sldId id="494" r:id="rId136"/>
    <p:sldId id="400" r:id="rId137"/>
    <p:sldId id="401" r:id="rId138"/>
    <p:sldId id="402" r:id="rId139"/>
    <p:sldId id="403" r:id="rId140"/>
    <p:sldId id="601" r:id="rId141"/>
    <p:sldId id="503" r:id="rId142"/>
    <p:sldId id="504" r:id="rId143"/>
    <p:sldId id="505" r:id="rId144"/>
    <p:sldId id="506" r:id="rId145"/>
    <p:sldId id="507" r:id="rId146"/>
    <p:sldId id="508" r:id="rId147"/>
    <p:sldId id="509" r:id="rId148"/>
    <p:sldId id="567" r:id="rId149"/>
    <p:sldId id="568" r:id="rId150"/>
    <p:sldId id="569" r:id="rId151"/>
    <p:sldId id="570" r:id="rId152"/>
    <p:sldId id="510" r:id="rId153"/>
    <p:sldId id="511" r:id="rId154"/>
    <p:sldId id="513" r:id="rId155"/>
    <p:sldId id="512" r:id="rId156"/>
    <p:sldId id="412" r:id="rId157"/>
    <p:sldId id="514" r:id="rId158"/>
    <p:sldId id="413" r:id="rId159"/>
    <p:sldId id="571" r:id="rId160"/>
    <p:sldId id="409" r:id="rId161"/>
    <p:sldId id="411" r:id="rId162"/>
    <p:sldId id="415" r:id="rId163"/>
    <p:sldId id="416" r:id="rId164"/>
    <p:sldId id="417" r:id="rId165"/>
    <p:sldId id="515" r:id="rId166"/>
    <p:sldId id="419" r:id="rId167"/>
    <p:sldId id="420" r:id="rId168"/>
    <p:sldId id="421" r:id="rId169"/>
    <p:sldId id="520" r:id="rId170"/>
    <p:sldId id="521" r:id="rId171"/>
    <p:sldId id="522" r:id="rId172"/>
    <p:sldId id="523" r:id="rId173"/>
    <p:sldId id="354" r:id="rId174"/>
    <p:sldId id="355" r:id="rId175"/>
    <p:sldId id="356" r:id="rId176"/>
    <p:sldId id="527" r:id="rId177"/>
    <p:sldId id="528" r:id="rId178"/>
    <p:sldId id="529" r:id="rId179"/>
  </p:sldIdLst>
  <p:sldSz cx="9144000" cy="6858000" type="screen4x3"/>
  <p:notesSz cx="6858000" cy="9144000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8" autoAdjust="0"/>
    <p:restoredTop sz="73869" autoAdjust="0"/>
  </p:normalViewPr>
  <p:slideViewPr>
    <p:cSldViewPr>
      <p:cViewPr>
        <p:scale>
          <a:sx n="92" d="100"/>
          <a:sy n="92" d="100"/>
        </p:scale>
        <p:origin x="-154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506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slide" Target="slides/slide174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181" Type="http://schemas.openxmlformats.org/officeDocument/2006/relationships/presProps" Target="presProps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slide" Target="slides/slide175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8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notesMaster" Target="notesMasters/notesMaster1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183" Type="http://schemas.openxmlformats.org/officeDocument/2006/relationships/theme" Target="theme/theme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tableStyles" Target="tableStyles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587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F07B9E7-714C-4D22-81B3-FFDD6AFD0E0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070917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F705DD-5FFC-4CAD-A78F-C749B0E47171}" type="slidenum">
              <a:rPr lang="hu-HU" smtClean="0"/>
              <a:pPr/>
              <a:t>2</a:t>
            </a:fld>
            <a:endParaRPr lang="hu-HU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dirty="0" smtClean="0"/>
              <a:t>Network Basic Input Output System</a:t>
            </a:r>
          </a:p>
          <a:p>
            <a:pPr eaLnBrk="1" hangingPunct="1"/>
            <a:r>
              <a:rPr lang="hu-HU" dirty="0" smtClean="0"/>
              <a:t>Windows 2000 előtti gépeknél valamint egyes alkalmazásoknál gépek azonosítására és erőforrások elérésére szolgál</a:t>
            </a:r>
          </a:p>
          <a:p>
            <a:pPr eaLnBrk="1" hangingPunct="1"/>
            <a:r>
              <a:rPr lang="hu-HU" dirty="0" smtClean="0"/>
              <a:t>Pl. NET parancssori segédprogramok</a:t>
            </a:r>
          </a:p>
          <a:p>
            <a:pPr eaLnBrk="1" hangingPunct="1"/>
            <a:endParaRPr lang="hu-HU" dirty="0" smtClean="0"/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C8288C7-02B2-48D6-B74C-C00B7ABAE3EF}" type="slidenum">
              <a:rPr lang="hu-HU" smtClean="0"/>
              <a:pPr/>
              <a:t>17</a:t>
            </a:fld>
            <a:endParaRPr lang="hu-HU" smtClean="0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pushd lementi az aktuális kontextust egy first-in-last-out (FILO) verembe</a:t>
            </a:r>
          </a:p>
          <a:p>
            <a:pPr eaLnBrk="1" hangingPunct="1"/>
            <a:r>
              <a:rPr lang="hu-HU" smtClean="0"/>
              <a:t>popd visszaolvassa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Diakép hely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Jegyzetek helye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u-HU" smtClean="0"/>
          </a:p>
        </p:txBody>
      </p:sp>
      <p:sp>
        <p:nvSpPr>
          <p:cNvPr id="168964" name="Dia számának helye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9942EC-7998-4CDA-B48F-91FDB4C6F11D}" type="slidenum">
              <a:rPr lang="hu-HU" smtClean="0"/>
              <a:pPr/>
              <a:t>19</a:t>
            </a:fld>
            <a:endParaRPr lang="hu-H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10C249-99B1-41BE-BBF6-69BF94DCD16D}" type="slidenum">
              <a:rPr lang="hu-HU" smtClean="0"/>
              <a:pPr/>
              <a:t>24</a:t>
            </a:fld>
            <a:endParaRPr lang="hu-HU" smtClean="0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xcopy eredeti másolat /s  almappákat is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6D3BE2-F302-4A63-B90A-445234718813}" type="slidenum">
              <a:rPr lang="hu-HU" smtClean="0"/>
              <a:pPr/>
              <a:t>29</a:t>
            </a:fld>
            <a:endParaRPr lang="hu-HU" smtClean="0"/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A saját könyvtár és a személyre szabott beállítások első bejelentkezéskor jönnek létre.</a:t>
            </a:r>
          </a:p>
          <a:p>
            <a:pPr eaLnBrk="1" hangingPunct="1"/>
            <a:r>
              <a:rPr lang="hu-HU" smtClean="0"/>
              <a:t>/expires – mikor jár le a felhasználói fiók</a:t>
            </a:r>
          </a:p>
          <a:p>
            <a:pPr eaLnBrk="1" hangingPunct="1"/>
            <a:r>
              <a:rPr lang="hu-HU" smtClean="0"/>
              <a:t>/homedir – saját könyvtár</a:t>
            </a:r>
          </a:p>
          <a:p>
            <a:pPr eaLnBrk="1" hangingPunct="1"/>
            <a:r>
              <a:rPr lang="hu-HU" smtClean="0"/>
              <a:t>A felhasználói fiók törlése után a saját könyvtár megmarad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973BFC-510F-4939-B767-03064B91CF01}" type="slidenum">
              <a:rPr lang="hu-HU" smtClean="0"/>
              <a:pPr/>
              <a:t>32</a:t>
            </a:fld>
            <a:endParaRPr lang="hu-HU" smtClean="0"/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Ha a ciklust nem parancsállományban, hanem csak parancssorban használjuk, akkor csak egy % jel szükséges.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06C156-3926-4B50-9E06-07C24AAB2317}" type="slidenum">
              <a:rPr lang="hu-HU" smtClean="0"/>
              <a:pPr/>
              <a:t>33</a:t>
            </a:fld>
            <a:endParaRPr lang="hu-HU" smtClean="0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&lt;utasítás1&gt; &amp;&amp; &lt;utasítás2&gt; </a:t>
            </a:r>
          </a:p>
          <a:p>
            <a:pPr eaLnBrk="1" hangingPunct="1"/>
            <a:r>
              <a:rPr lang="hu-HU" smtClean="0"/>
              <a:t>Az utasítás2-t csak akkor indítja, ha az utasítás1 errorlevel 0-val tér vissza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E13C7B-DA23-42F8-A8CA-78E5A135B97B}" type="slidenum">
              <a:rPr lang="hu-HU" smtClean="0"/>
              <a:pPr/>
              <a:t>38</a:t>
            </a:fld>
            <a:endParaRPr lang="hu-HU" smtClean="0"/>
          </a:p>
        </p:txBody>
      </p:sp>
      <p:sp>
        <p:nvSpPr>
          <p:cNvPr id="174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dirty="0" smtClean="0"/>
              <a:t>A táblázat megadja, hogy az egyes standard engedélyek milyen speciális engedélyekből épülnek fel, továbbá mely engedélyek értelmezhetők mappák és melyek értelmezhetők fájlok esetén.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err="1" smtClean="0"/>
              <a:t>SpE</a:t>
            </a:r>
            <a:r>
              <a:rPr lang="hu-HU" dirty="0" smtClean="0"/>
              <a:t> – speciális engedélyek </a:t>
            </a:r>
          </a:p>
          <a:p>
            <a:pPr eaLnBrk="1" hangingPunct="1"/>
            <a:r>
              <a:rPr lang="hu-HU" dirty="0" err="1" smtClean="0"/>
              <a:t>StE</a:t>
            </a:r>
            <a:r>
              <a:rPr lang="hu-HU" dirty="0" smtClean="0"/>
              <a:t> – standard engedélyek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sz="900" dirty="0" smtClean="0"/>
              <a:t>TH - Teljes hozzáférés</a:t>
            </a:r>
          </a:p>
          <a:p>
            <a:pPr eaLnBrk="1" hangingPunct="1"/>
            <a:r>
              <a:rPr lang="hu-HU" sz="900" dirty="0" err="1" smtClean="0"/>
              <a:t>Mó</a:t>
            </a:r>
            <a:r>
              <a:rPr lang="hu-HU" sz="900" dirty="0" smtClean="0"/>
              <a:t> - Módosítás</a:t>
            </a:r>
          </a:p>
          <a:p>
            <a:pPr eaLnBrk="1" hangingPunct="1"/>
            <a:r>
              <a:rPr lang="hu-HU" sz="900" dirty="0" smtClean="0"/>
              <a:t>OV - Olvasás és végrehajtás</a:t>
            </a:r>
          </a:p>
          <a:p>
            <a:pPr eaLnBrk="1" hangingPunct="1"/>
            <a:r>
              <a:rPr lang="hu-HU" sz="900" dirty="0" smtClean="0"/>
              <a:t>ML - Mappa tartalmának listázása</a:t>
            </a:r>
          </a:p>
          <a:p>
            <a:pPr eaLnBrk="1" hangingPunct="1"/>
            <a:r>
              <a:rPr lang="hu-HU" sz="900" dirty="0" smtClean="0"/>
              <a:t>O - Olvasás</a:t>
            </a:r>
          </a:p>
          <a:p>
            <a:pPr eaLnBrk="1" hangingPunct="1"/>
            <a:r>
              <a:rPr lang="hu-HU" sz="900" dirty="0" smtClean="0"/>
              <a:t>Í – Írás</a:t>
            </a:r>
          </a:p>
          <a:p>
            <a:pPr eaLnBrk="1" hangingPunct="1"/>
            <a:endParaRPr lang="hu-HU" sz="900" dirty="0" smtClean="0"/>
          </a:p>
          <a:p>
            <a:pPr eaLnBrk="1" hangingPunct="1"/>
            <a:r>
              <a:rPr lang="hu-HU" sz="900" dirty="0" smtClean="0"/>
              <a:t>M – mappák esetén</a:t>
            </a:r>
          </a:p>
          <a:p>
            <a:pPr eaLnBrk="1" hangingPunct="1"/>
            <a:r>
              <a:rPr lang="hu-HU" sz="900" dirty="0" smtClean="0"/>
              <a:t>F – fájlok esetén</a:t>
            </a:r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FC98B8-F56A-4759-9417-2B84E15BA08C}" type="slidenum">
              <a:rPr lang="hu-HU" smtClean="0"/>
              <a:pPr/>
              <a:t>39</a:t>
            </a:fld>
            <a:endParaRPr lang="hu-HU" smtClean="0"/>
          </a:p>
        </p:txBody>
      </p:sp>
      <p:sp>
        <p:nvSpPr>
          <p:cNvPr id="175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5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D186CF8-1BD5-40D2-B649-A0AF11442F1B}" type="slidenum">
              <a:rPr lang="hu-HU" smtClean="0"/>
              <a:pPr/>
              <a:t>44</a:t>
            </a:fld>
            <a:endParaRPr lang="hu-HU" smtClean="0"/>
          </a:p>
        </p:txBody>
      </p:sp>
      <p:sp>
        <p:nvSpPr>
          <p:cNvPr id="176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6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dirty="0" smtClean="0"/>
              <a:t>Erőforrások (mappák és állományok) távoli, azaz más gépről történő elérése. </a:t>
            </a:r>
            <a:br>
              <a:rPr lang="hu-HU" dirty="0" smtClean="0"/>
            </a:br>
            <a:r>
              <a:rPr lang="hu-HU" dirty="0" smtClean="0"/>
              <a:t>A fájlkiszolgálás XP, W 7-en-n és Serveren hasonló módon történik. Eltérés: </a:t>
            </a:r>
            <a:r>
              <a:rPr lang="hu-HU" dirty="0" err="1" smtClean="0"/>
              <a:t>XP-n</a:t>
            </a:r>
            <a:r>
              <a:rPr lang="hu-HU" dirty="0" smtClean="0"/>
              <a:t> egyszerre csak 10 kapcsolat, W 7-en egyszerre csak 20 kapcsolat létesíthető.</a:t>
            </a:r>
          </a:p>
          <a:p>
            <a:pPr eaLnBrk="1" hangingPunct="1"/>
            <a:r>
              <a:rPr lang="hu-HU" dirty="0" smtClean="0"/>
              <a:t>Szerepkörök: </a:t>
            </a:r>
          </a:p>
          <a:p>
            <a:pPr eaLnBrk="1" hangingPunct="1">
              <a:buFontTx/>
              <a:buChar char="-"/>
            </a:pPr>
            <a:r>
              <a:rPr lang="hu-HU" dirty="0" smtClean="0"/>
              <a:t>kiszolgáló: aki megoszt</a:t>
            </a:r>
          </a:p>
          <a:p>
            <a:pPr eaLnBrk="1" hangingPunct="1">
              <a:buFontTx/>
              <a:buChar char="-"/>
            </a:pPr>
            <a:r>
              <a:rPr lang="hu-HU" dirty="0" smtClean="0"/>
              <a:t>Ügyfél: aki igénybe veszi a megosztást</a:t>
            </a:r>
          </a:p>
          <a:p>
            <a:pPr eaLnBrk="1" hangingPunct="1">
              <a:buFontTx/>
              <a:buChar char="-"/>
            </a:pPr>
            <a:endParaRPr lang="hu-HU" dirty="0" smtClean="0"/>
          </a:p>
          <a:p>
            <a:pPr eaLnBrk="1" hangingPunct="1"/>
            <a:r>
              <a:rPr lang="hu-HU" dirty="0" smtClean="0"/>
              <a:t>A megosztási jogosultságok egyfajta szűrőként működnek. Megmondják, hogy az adott felhasználói fiók NTFS engedélyei közül melyek vehetők igénybe távoli hozzáférés esetén.</a:t>
            </a: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18427B2-47DE-45A9-806E-9DCE8E56E226}" type="slidenum">
              <a:rPr lang="hu-HU" smtClean="0"/>
              <a:pPr/>
              <a:t>47</a:t>
            </a:fld>
            <a:endParaRPr lang="hu-HU" smtClean="0"/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Az ügyfél gépről el akarjuk érni a kiszolgáló gépen megosztott mappát.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468320-E7E7-43FB-9557-B42F3FFE6AAF}" type="slidenum">
              <a:rPr lang="hu-HU" smtClean="0"/>
              <a:pPr/>
              <a:t>3</a:t>
            </a:fld>
            <a:endParaRPr lang="hu-HU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dirty="0" smtClean="0"/>
              <a:t>LMHOSTS</a:t>
            </a:r>
            <a:r>
              <a:rPr lang="hu-HU" baseline="0" dirty="0" smtClean="0"/>
              <a:t> létrehozása</a:t>
            </a:r>
          </a:p>
          <a:p>
            <a:pPr eaLnBrk="1" hangingPunct="1"/>
            <a:r>
              <a:rPr lang="hu-HU" dirty="0" smtClean="0"/>
              <a:t>http://www.jakeludington.com/windows_7/20100924_how_to_edit_windows_7_lmhosts_file.html</a:t>
            </a:r>
          </a:p>
          <a:p>
            <a:pPr eaLnBrk="1" hangingPunct="1"/>
            <a:endParaRPr lang="hu-HU" dirty="0" smtClean="0"/>
          </a:p>
          <a:p>
            <a:pPr eaLnBrk="1" hangingPunct="1"/>
            <a:endParaRPr lang="hu-HU" dirty="0" smtClean="0"/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A %SYSTEMROOT%\SYSTEM32\DRIVERS\ETC könyvtárban csak egy mintaállomány van (LMHOTS.SAM).</a:t>
            </a:r>
          </a:p>
          <a:p>
            <a:pPr eaLnBrk="1" hangingPunct="1"/>
            <a:r>
              <a:rPr lang="hu-HU" dirty="0" smtClean="0"/>
              <a:t>WINS – Windows Internet </a:t>
            </a:r>
            <a:r>
              <a:rPr lang="hu-HU" dirty="0" err="1" smtClean="0"/>
              <a:t>Name</a:t>
            </a:r>
            <a:r>
              <a:rPr lang="hu-HU" dirty="0" smtClean="0"/>
              <a:t> Service, Server operációs rendszer kell hozzá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B63A28-1645-4548-8D94-916BACACCA64}" type="slidenum">
              <a:rPr lang="hu-HU" smtClean="0"/>
              <a:pPr/>
              <a:t>50</a:t>
            </a:fld>
            <a:endParaRPr lang="hu-HU" smtClean="0"/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dirty="0" smtClean="0"/>
              <a:t>Lista:</a:t>
            </a:r>
          </a:p>
          <a:p>
            <a:pPr eaLnBrk="1" hangingPunct="1">
              <a:buFontTx/>
              <a:buChar char="-"/>
            </a:pPr>
            <a:r>
              <a:rPr lang="hu-HU" dirty="0" smtClean="0"/>
              <a:t>grafikusan: </a:t>
            </a:r>
            <a:r>
              <a:rPr lang="hu-HU" dirty="0" err="1" smtClean="0"/>
              <a:t>mmc</a:t>
            </a:r>
            <a:r>
              <a:rPr lang="hu-HU" dirty="0" smtClean="0"/>
              <a:t>, </a:t>
            </a:r>
            <a:r>
              <a:rPr lang="hu-HU" dirty="0" err="1" smtClean="0"/>
              <a:t>compmgmt.msc</a:t>
            </a:r>
            <a:endParaRPr lang="hu-HU" dirty="0" smtClean="0"/>
          </a:p>
          <a:p>
            <a:pPr eaLnBrk="1" hangingPunct="1">
              <a:buFontTx/>
              <a:buChar char="-"/>
            </a:pPr>
            <a:r>
              <a:rPr lang="hu-HU" dirty="0" err="1" smtClean="0"/>
              <a:t>Prancssorban</a:t>
            </a:r>
            <a:r>
              <a:rPr lang="hu-HU" dirty="0" smtClean="0"/>
              <a:t>: net </a:t>
            </a:r>
            <a:r>
              <a:rPr lang="hu-HU" dirty="0" err="1" smtClean="0"/>
              <a:t>share</a:t>
            </a:r>
            <a:endParaRPr lang="hu-HU" dirty="0" smtClean="0"/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ADMIN$ - távoli adminisztrációhoz a rendszerkönyvtár %SYSTEMROOT% megosztása</a:t>
            </a:r>
          </a:p>
          <a:p>
            <a:pPr eaLnBrk="1" hangingPunct="1"/>
            <a:r>
              <a:rPr lang="hu-HU" dirty="0" smtClean="0"/>
              <a:t>PRINT$ - a nyomtató kiszolgálón a nyomtató meghajtó lelőhelye</a:t>
            </a:r>
          </a:p>
          <a:p>
            <a:pPr eaLnBrk="1" hangingPunct="1"/>
            <a:r>
              <a:rPr lang="hu-HU" dirty="0" smtClean="0"/>
              <a:t>              C:\windows\system32\spool\drivers</a:t>
            </a:r>
          </a:p>
          <a:p>
            <a:pPr eaLnBrk="1" hangingPunct="1"/>
            <a:r>
              <a:rPr lang="hu-HU" dirty="0" smtClean="0"/>
              <a:t>              Mindenki csoport olvasási jog</a:t>
            </a: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hu-HU" dirty="0" smtClean="0"/>
              <a:t>Nyomtató megosztása Windows 2008:  http://www.techotopia.com/index.php/Setting_Up_a_Windows_Server_2008_Print_Server</a:t>
            </a:r>
            <a:endParaRPr lang="en-US" b="1" dirty="0" smtClean="0"/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07B9E7-714C-4D22-81B3-FFDD6AFD0E03}" type="slidenum">
              <a:rPr lang="hu-HU" smtClean="0"/>
              <a:pPr>
                <a:defRPr/>
              </a:pPr>
              <a:t>55</a:t>
            </a:fld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31FC48-CD24-40A0-8F0C-961E412DA98A}" type="slidenum">
              <a:rPr lang="hu-HU" smtClean="0"/>
              <a:pPr/>
              <a:t>58</a:t>
            </a:fld>
            <a:endParaRPr lang="hu-HU" smtClean="0"/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dirty="0" smtClean="0"/>
              <a:t>Munkacsoport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Ha azt szeretnénk, hogy egy felhasználó több gépet is használhasson, akkor az adott felhasználót minden gépen be kell jegyezni. Csak helyi felhasználók vannak.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Tartomány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Az AD egy tartomány vezérlőn található. Léteznek helyi szintű és tartományi szintű felhasználók. A tartományi szintű felhasználók elvileg minden gépről bejelentkezhetnek.</a:t>
            </a: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8A80695-5858-423F-BE51-7ABC92B96C6E}" type="slidenum">
              <a:rPr lang="hu-HU" smtClean="0"/>
              <a:pPr/>
              <a:t>59</a:t>
            </a:fld>
            <a:endParaRPr lang="hu-HU" smtClean="0"/>
          </a:p>
        </p:txBody>
      </p:sp>
      <p:sp>
        <p:nvSpPr>
          <p:cNvPr id="181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1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Kiszolgáló alkalmazások beállítása a szerepkör varázslóval történik.</a:t>
            </a: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F901F9B-D6D6-4443-BCDE-53E759B916B7}" type="slidenum">
              <a:rPr lang="hu-HU" smtClean="0"/>
              <a:pPr/>
              <a:t>61</a:t>
            </a:fld>
            <a:endParaRPr lang="hu-HU" smtClean="0"/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07B9E7-714C-4D22-81B3-FFDD6AFD0E03}" type="slidenum">
              <a:rPr lang="hu-HU" smtClean="0"/>
              <a:pPr>
                <a:defRPr/>
              </a:pPr>
              <a:t>79</a:t>
            </a:fld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Telepítés: http://www.youtube.com/watch?v=xfibFTQj4QM</a:t>
            </a:r>
          </a:p>
          <a:p>
            <a:endParaRPr lang="hu-HU" dirty="0" smtClean="0"/>
          </a:p>
          <a:p>
            <a:r>
              <a:rPr lang="hu-HU" dirty="0" smtClean="0"/>
              <a:t>Minta alkalmazás:</a:t>
            </a:r>
          </a:p>
          <a:p>
            <a:r>
              <a:rPr lang="hu-HU" dirty="0" smtClean="0"/>
              <a:t>MS Outlook e-mail</a:t>
            </a:r>
            <a:r>
              <a:rPr lang="hu-HU" baseline="0" dirty="0" smtClean="0"/>
              <a:t> – nem továbbítható, nem nyomtatható, nem menthető</a:t>
            </a:r>
          </a:p>
          <a:p>
            <a:r>
              <a:rPr lang="hu-HU" dirty="0" smtClean="0"/>
              <a:t>http://www.youtube.com/watch?v=i1QZa6QWxjQ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07B9E7-714C-4D22-81B3-FFDD6AFD0E03}" type="slidenum">
              <a:rPr lang="hu-HU" smtClean="0"/>
              <a:pPr>
                <a:defRPr/>
              </a:pPr>
              <a:t>81</a:t>
            </a:fld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Web-based Distributed Authoring and Versioning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07B9E7-714C-4D22-81B3-FFDD6AFD0E03}" type="slidenum">
              <a:rPr lang="hu-HU" smtClean="0"/>
              <a:pPr>
                <a:defRPr/>
              </a:pPr>
              <a:t>83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620073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22FAF-91D3-4B5E-B756-D1F3A28F6CCC}" type="slidenum">
              <a:rPr lang="hu-HU" smtClean="0"/>
              <a:pPr/>
              <a:t>84</a:t>
            </a:fld>
            <a:endParaRPr lang="hu-HU" smtClean="0"/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Nem kell minden számítógépen létrehozni ugyanazt a felhasználói fiókot, a több gépre történő bejelentkezés központilag menedzselhető. A módosításokat csak egy helyen kell végrehajtani.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3E8BA4A-0EAA-44F1-B7E7-CB06515BEA98}" type="slidenum">
              <a:rPr lang="hu-HU" smtClean="0"/>
              <a:pPr/>
              <a:t>85</a:t>
            </a:fld>
            <a:endParaRPr lang="hu-HU" smtClean="0"/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A séma módosítás nem vonható vissza, a sémából semmi nem törölhető.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9B5AAE-A7F6-4B53-8C6D-7D29564B5E54}" type="slidenum">
              <a:rPr lang="hu-HU" smtClean="0"/>
              <a:pPr/>
              <a:t>5</a:t>
            </a:fld>
            <a:endParaRPr lang="hu-HU" smtClean="0"/>
          </a:p>
        </p:txBody>
      </p:sp>
      <p:sp>
        <p:nvSpPr>
          <p:cNvPr id="161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A H-node biztosítja a legjobb teljesítményt,  ezért ez az alapértelmezett.</a:t>
            </a:r>
          </a:p>
          <a:p>
            <a:pPr eaLnBrk="1" hangingPunct="1"/>
            <a:r>
              <a:rPr lang="hu-HU" smtClean="0"/>
              <a:t>A WinS integrálható a DNS-sel is.</a:t>
            </a:r>
          </a:p>
          <a:p>
            <a:pPr eaLnBrk="1" hangingPunct="1"/>
            <a:r>
              <a:rPr lang="hu-HU" smtClean="0"/>
              <a:t>DHCP konfigurálásnál: DHCP 046 WINS/NBT node type</a:t>
            </a: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E63A0C-29CD-4D0E-BC74-50BCDD3527F4}" type="slidenum">
              <a:rPr lang="hu-HU" smtClean="0"/>
              <a:pPr/>
              <a:t>87</a:t>
            </a:fld>
            <a:endParaRPr lang="hu-HU" smtClean="0"/>
          </a:p>
        </p:txBody>
      </p:sp>
      <p:sp>
        <p:nvSpPr>
          <p:cNvPr id="185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5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Hétköznapi gyakorlat: 1 erdő, 1 fa , 1 tartomány</a:t>
            </a: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6EA21-6991-4B65-AAD6-00F53F4E4F5B}" type="slidenum">
              <a:rPr lang="hu-HU" smtClean="0"/>
              <a:pPr/>
              <a:t>88</a:t>
            </a:fld>
            <a:endParaRPr lang="hu-HU" smtClean="0"/>
          </a:p>
        </p:txBody>
      </p:sp>
      <p:sp>
        <p:nvSpPr>
          <p:cNvPr id="186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dirty="0" smtClean="0"/>
          </a:p>
          <a:p>
            <a:pPr eaLnBrk="1" hangingPunct="1"/>
            <a:r>
              <a:rPr lang="hu-HU" b="1" dirty="0" smtClean="0"/>
              <a:t>Felhasználói fiók</a:t>
            </a:r>
          </a:p>
          <a:p>
            <a:pPr eaLnBrk="1" hangingPunct="1"/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</a:t>
            </a:r>
            <a:r>
              <a:rPr lang="hu-HU" dirty="0" err="1" smtClean="0"/>
              <a:t>Users</a:t>
            </a:r>
            <a:r>
              <a:rPr lang="hu-HU" dirty="0" smtClean="0"/>
              <a:t> and </a:t>
            </a:r>
            <a:r>
              <a:rPr lang="hu-HU" dirty="0" err="1" smtClean="0"/>
              <a:t>Computers</a:t>
            </a:r>
            <a:endParaRPr lang="hu-HU" dirty="0" smtClean="0"/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b="1" dirty="0" smtClean="0"/>
              <a:t>Számítógép fiók</a:t>
            </a:r>
          </a:p>
          <a:p>
            <a:pPr eaLnBrk="1" hangingPunct="1"/>
            <a:r>
              <a:rPr lang="hu-HU" dirty="0" smtClean="0"/>
              <a:t>Beléptetés a tartományba az ügyfélgépről.</a:t>
            </a:r>
          </a:p>
          <a:p>
            <a:pPr eaLnBrk="1" hangingPunct="1"/>
            <a:r>
              <a:rPr lang="hu-HU" dirty="0" smtClean="0"/>
              <a:t>Beléptetés után a Helyi felhasználók csoportnak tagja lesz a </a:t>
            </a:r>
            <a:r>
              <a:rPr lang="hu-HU" dirty="0" err="1" smtClean="0"/>
              <a:t>Tartományfelhasználók</a:t>
            </a:r>
            <a:r>
              <a:rPr lang="hu-HU" dirty="0" smtClean="0"/>
              <a:t> csoport.</a:t>
            </a:r>
          </a:p>
          <a:p>
            <a:pPr eaLnBrk="1" hangingPunct="1"/>
            <a:r>
              <a:rPr lang="hu-HU" dirty="0" smtClean="0"/>
              <a:t>A helyi rendszergazdák csoportba bekerül a Tartománygazdák csoport.</a:t>
            </a:r>
          </a:p>
          <a:p>
            <a:pPr eaLnBrk="1" hangingPunct="1"/>
            <a:endParaRPr lang="hu-HU" b="1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SID : http://en.wikipedia.org/wiki/Security_Identifier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07B9E7-714C-4D22-81B3-FFDD6AFD0E03}" type="slidenum">
              <a:rPr lang="hu-HU" smtClean="0"/>
              <a:pPr>
                <a:defRPr/>
              </a:pPr>
              <a:t>91</a:t>
            </a:fld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DA48075-0712-44AA-9AB7-B3DCCFEE846A}" type="slidenum">
              <a:rPr lang="hu-HU" smtClean="0"/>
              <a:pPr/>
              <a:t>97</a:t>
            </a:fld>
            <a:endParaRPr lang="hu-HU" smtClean="0"/>
          </a:p>
        </p:txBody>
      </p:sp>
      <p:sp>
        <p:nvSpPr>
          <p:cNvPr id="187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7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Compmgmt.msc – számítógép kezelés</a:t>
            </a:r>
          </a:p>
          <a:p>
            <a:pPr eaLnBrk="1" hangingPunct="1"/>
            <a:r>
              <a:rPr lang="hu-HU" smtClean="0"/>
              <a:t>lusrmgr.msc  - felhasználók és csoportok</a:t>
            </a:r>
          </a:p>
          <a:p>
            <a:pPr eaLnBrk="1" hangingPunct="1"/>
            <a:r>
              <a:rPr lang="hu-HU" smtClean="0"/>
              <a:t>gpedit.msc – csoportházirend kezelés</a:t>
            </a:r>
          </a:p>
          <a:p>
            <a:pPr eaLnBrk="1" hangingPunct="1"/>
            <a:r>
              <a:rPr lang="hu-HU" smtClean="0"/>
              <a:t>secpol.msc – Számítógép konfigurálása rész a csoportházirenden belül </a:t>
            </a: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F778EA9-74E8-4643-BDE9-9D7992FFCAB8}" type="slidenum">
              <a:rPr lang="hu-HU" smtClean="0"/>
              <a:pPr/>
              <a:t>136</a:t>
            </a:fld>
            <a:endParaRPr lang="hu-HU" smtClean="0"/>
          </a:p>
        </p:txBody>
      </p:sp>
      <p:sp>
        <p:nvSpPr>
          <p:cNvPr id="189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9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Egy kiterjesztett szerepkörű tartományvezérlő. A saját tartományára vonatkozó információk mellett információkat tárol az erdő összes objektumáról. Nem az összes információt, hanem amit gyakrabban keresni szoktak és az univerzális csoporttagságot, mert az kell a bejelentkezéshez (kivéve, ha az info mindenhol lokálisan cache-elt). Telepítéskor az első DC lesz a GC is egyben, de ez később módosítható, illetve újabb GC-k hozhatók létre.</a:t>
            </a:r>
          </a:p>
          <a:p>
            <a:pPr eaLnBrk="1" hangingPunct="1"/>
            <a:r>
              <a:rPr lang="hu-HU" smtClean="0"/>
              <a:t>Ha a GC nem érhető el, és az univerzális csoporttagságot nem gyorsítótárazták helyben, akkor az egyszerű felhasználók nem tudnak bejelentkezni, csak a Tartománygazdák csoport tagjai.</a:t>
            </a:r>
          </a:p>
          <a:p>
            <a:pPr eaLnBrk="1" hangingPunct="1"/>
            <a:r>
              <a:rPr lang="hu-HU" smtClean="0"/>
              <a:t>Lokális gyorsítótárazás frissítési gyakorisága az univerzális csoporttagságnál 8 óra.</a:t>
            </a: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A4F524-A3B6-4774-9999-6754EE49A7D0}" type="slidenum">
              <a:rPr lang="hu-HU" smtClean="0"/>
              <a:pPr/>
              <a:t>137</a:t>
            </a:fld>
            <a:endParaRPr lang="hu-HU" smtClean="0"/>
          </a:p>
        </p:txBody>
      </p:sp>
      <p:sp>
        <p:nvSpPr>
          <p:cNvPr id="190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hu-HU" sz="900" b="1" dirty="0" smtClean="0"/>
              <a:t>Erdő szintű szerepek</a:t>
            </a:r>
            <a:r>
              <a:rPr lang="hu-HU" sz="900" dirty="0" smtClean="0"/>
              <a:t> (műveletek)</a:t>
            </a:r>
          </a:p>
          <a:p>
            <a:pPr eaLnBrk="1" hangingPunct="1">
              <a:lnSpc>
                <a:spcPct val="80000"/>
              </a:lnSpc>
            </a:pPr>
            <a:r>
              <a:rPr lang="hu-HU" sz="900" dirty="0" smtClean="0"/>
              <a:t>Az itt szereplő két szerepkört csak egyetlen kiszolgáló láthatja el az erdőn belül. Az erdő létrehozásakor az első DC automatikusan megkapja e szerepköröket, de később átmozgathatjuk őket más </a:t>
            </a:r>
            <a:r>
              <a:rPr lang="hu-HU" sz="900" dirty="0" err="1" smtClean="0"/>
              <a:t>DC-kre</a:t>
            </a:r>
            <a:r>
              <a:rPr lang="hu-HU" sz="900" dirty="0" smtClean="0"/>
              <a:t>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hu-HU" sz="900" b="1" dirty="0" smtClean="0"/>
              <a:t>Séma főkiszolgáló</a:t>
            </a:r>
            <a:r>
              <a:rPr lang="hu-HU" sz="900" dirty="0" smtClean="0"/>
              <a:t> (</a:t>
            </a:r>
            <a:r>
              <a:rPr lang="hu-HU" sz="900" dirty="0" err="1" smtClean="0"/>
              <a:t>Schema</a:t>
            </a:r>
            <a:r>
              <a:rPr lang="hu-HU" sz="900" dirty="0" smtClean="0"/>
              <a:t> </a:t>
            </a:r>
            <a:r>
              <a:rPr lang="hu-HU" sz="900" dirty="0" err="1" smtClean="0"/>
              <a:t>master</a:t>
            </a:r>
            <a:r>
              <a:rPr lang="hu-HU" sz="900" dirty="0" smtClean="0"/>
              <a:t>) A séma módosítása és frissítése központosítottan. Melyik gép látja el ezt a szerepet?</a:t>
            </a:r>
            <a:br>
              <a:rPr lang="hu-HU" sz="900" dirty="0" smtClean="0"/>
            </a:br>
            <a:r>
              <a:rPr lang="hu-HU" sz="900" dirty="0" err="1" smtClean="0"/>
              <a:t>dsquery</a:t>
            </a:r>
            <a:r>
              <a:rPr lang="hu-HU" sz="900" dirty="0" smtClean="0"/>
              <a:t> server –</a:t>
            </a:r>
            <a:r>
              <a:rPr lang="hu-HU" sz="900" dirty="0" err="1" smtClean="0"/>
              <a:t>hasfmo</a:t>
            </a:r>
            <a:r>
              <a:rPr lang="hu-HU" sz="900" dirty="0" smtClean="0"/>
              <a:t> </a:t>
            </a:r>
            <a:r>
              <a:rPr lang="hu-HU" sz="900" dirty="0" err="1" smtClean="0"/>
              <a:t>schema</a:t>
            </a:r>
            <a:endParaRPr lang="hu-HU" sz="9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hu-HU" sz="900" b="1" dirty="0" smtClean="0"/>
              <a:t>Tartománynév nyilvántartási főkiszolgáló</a:t>
            </a:r>
            <a:r>
              <a:rPr lang="hu-HU" sz="900" dirty="0" smtClean="0"/>
              <a:t> (Domain </a:t>
            </a:r>
            <a:r>
              <a:rPr lang="hu-HU" sz="900" dirty="0" err="1" smtClean="0"/>
              <a:t>Naming</a:t>
            </a:r>
            <a:r>
              <a:rPr lang="hu-HU" sz="900" dirty="0" smtClean="0"/>
              <a:t> Master). Tartományok hozzáadását és törlését vezérli. Nélküle nem hajtódnak végre a tartományfákkal kapcsolatos változtatások. Melyik gép látja el ezt a szerepet?</a:t>
            </a:r>
            <a:br>
              <a:rPr lang="hu-HU" sz="900" dirty="0" smtClean="0"/>
            </a:br>
            <a:r>
              <a:rPr lang="hu-HU" sz="900" dirty="0" err="1" smtClean="0"/>
              <a:t>dsquery</a:t>
            </a:r>
            <a:r>
              <a:rPr lang="hu-HU" sz="900" dirty="0" smtClean="0"/>
              <a:t> server –</a:t>
            </a:r>
            <a:r>
              <a:rPr lang="hu-HU" sz="900" dirty="0" err="1" smtClean="0"/>
              <a:t>hasfmo</a:t>
            </a:r>
            <a:r>
              <a:rPr lang="hu-HU" sz="900" dirty="0" smtClean="0"/>
              <a:t> </a:t>
            </a:r>
            <a:r>
              <a:rPr lang="hu-HU" sz="900" dirty="0" err="1" smtClean="0"/>
              <a:t>name</a:t>
            </a:r>
            <a:endParaRPr lang="hu-HU" sz="900" dirty="0" smtClean="0"/>
          </a:p>
          <a:p>
            <a:pPr lvl="1" eaLnBrk="1" hangingPunct="1">
              <a:lnSpc>
                <a:spcPct val="80000"/>
              </a:lnSpc>
              <a:buFontTx/>
              <a:buChar char="•"/>
            </a:pPr>
            <a:endParaRPr lang="hu-HU" sz="900" dirty="0" smtClean="0"/>
          </a:p>
          <a:p>
            <a:pPr eaLnBrk="1" hangingPunct="1">
              <a:lnSpc>
                <a:spcPct val="80000"/>
              </a:lnSpc>
            </a:pPr>
            <a:r>
              <a:rPr lang="hu-HU" sz="900" b="1" dirty="0" smtClean="0"/>
              <a:t>Tartomány szintű szerepek</a:t>
            </a:r>
            <a:r>
              <a:rPr lang="hu-HU" sz="900" dirty="0" smtClean="0"/>
              <a:t> (műveletek)</a:t>
            </a:r>
          </a:p>
          <a:p>
            <a:pPr eaLnBrk="1" hangingPunct="1">
              <a:lnSpc>
                <a:spcPct val="80000"/>
              </a:lnSpc>
            </a:pPr>
            <a:r>
              <a:rPr lang="hu-HU" sz="900" dirty="0" smtClean="0"/>
              <a:t>Az itt szereplő három szerepkört a tartományon belül csak egy kiszolgáló láthatja el. A tartomány első </a:t>
            </a:r>
            <a:r>
              <a:rPr lang="hu-HU" sz="900" dirty="0" err="1" smtClean="0"/>
              <a:t>DC-je</a:t>
            </a:r>
            <a:r>
              <a:rPr lang="hu-HU" sz="900" dirty="0" smtClean="0"/>
              <a:t> automatikusan megkapja e szerepköröket, de ezek kiszolgálója később módosítható.</a:t>
            </a:r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hu-HU" sz="900" b="1" dirty="0" smtClean="0"/>
              <a:t>RID</a:t>
            </a:r>
            <a:r>
              <a:rPr lang="hu-HU" sz="900" dirty="0" smtClean="0"/>
              <a:t> (</a:t>
            </a:r>
            <a:r>
              <a:rPr lang="hu-HU" sz="900" dirty="0" err="1" smtClean="0"/>
              <a:t>Relative</a:t>
            </a:r>
            <a:r>
              <a:rPr lang="hu-HU" sz="900" dirty="0" smtClean="0"/>
              <a:t> </a:t>
            </a:r>
            <a:r>
              <a:rPr lang="hu-HU" sz="900" dirty="0" err="1" smtClean="0"/>
              <a:t>IDentifier</a:t>
            </a:r>
            <a:r>
              <a:rPr lang="hu-HU" sz="900" dirty="0" smtClean="0"/>
              <a:t>) </a:t>
            </a:r>
            <a:r>
              <a:rPr lang="hu-HU" sz="900" b="1" dirty="0" smtClean="0"/>
              <a:t>főkiszolgáló</a:t>
            </a:r>
            <a:r>
              <a:rPr lang="hu-HU" sz="900" dirty="0" smtClean="0"/>
              <a:t> (</a:t>
            </a:r>
            <a:r>
              <a:rPr lang="hu-HU" sz="900" dirty="0" err="1" smtClean="0"/>
              <a:t>master</a:t>
            </a:r>
            <a:r>
              <a:rPr lang="hu-HU" sz="900" dirty="0" smtClean="0"/>
              <a:t>). Az objektumok biztonsági azonosítóihoz (SID) kiadja a RID részt. A többi </a:t>
            </a:r>
            <a:r>
              <a:rPr lang="hu-HU" sz="900" dirty="0" err="1" smtClean="0"/>
              <a:t>DC-nek</a:t>
            </a:r>
            <a:r>
              <a:rPr lang="hu-HU" sz="900" dirty="0" smtClean="0"/>
              <a:t> 200-as csomagokban adja (RID </a:t>
            </a:r>
            <a:r>
              <a:rPr lang="hu-HU" sz="900" dirty="0" err="1" smtClean="0"/>
              <a:t>pool</a:t>
            </a:r>
            <a:r>
              <a:rPr lang="hu-HU" sz="900" dirty="0" smtClean="0"/>
              <a:t>). Ha nincs jelen RID </a:t>
            </a:r>
            <a:r>
              <a:rPr lang="hu-HU" sz="900" dirty="0" err="1" smtClean="0"/>
              <a:t>master</a:t>
            </a:r>
            <a:r>
              <a:rPr lang="hu-HU" sz="900" dirty="0" smtClean="0"/>
              <a:t>, akkor a RID </a:t>
            </a:r>
            <a:r>
              <a:rPr lang="hu-HU" sz="900" dirty="0" err="1" smtClean="0"/>
              <a:t>pool</a:t>
            </a:r>
            <a:r>
              <a:rPr lang="hu-HU" sz="900" dirty="0" smtClean="0"/>
              <a:t> kiosztása után új objektum nem hozható létre. </a:t>
            </a:r>
            <a:br>
              <a:rPr lang="hu-HU" sz="900" dirty="0" smtClean="0"/>
            </a:br>
            <a:r>
              <a:rPr lang="hu-HU" sz="900" dirty="0" smtClean="0"/>
              <a:t>SID=DSID+RID</a:t>
            </a:r>
            <a:br>
              <a:rPr lang="hu-HU" sz="900" dirty="0" smtClean="0"/>
            </a:br>
            <a:r>
              <a:rPr lang="hu-HU" sz="900" dirty="0" smtClean="0"/>
              <a:t>DSID: Domain </a:t>
            </a:r>
            <a:r>
              <a:rPr lang="hu-HU" sz="900" dirty="0" err="1" smtClean="0"/>
              <a:t>Security</a:t>
            </a:r>
            <a:r>
              <a:rPr lang="hu-HU" sz="900" dirty="0" smtClean="0"/>
              <a:t> ID </a:t>
            </a:r>
            <a:r>
              <a:rPr lang="hu-HU" sz="900" dirty="0" err="1" smtClean="0"/>
              <a:t>prefix</a:t>
            </a:r>
            <a:r>
              <a:rPr lang="hu-HU" sz="900" dirty="0" smtClean="0"/>
              <a:t/>
            </a:r>
            <a:br>
              <a:rPr lang="hu-HU" sz="900" dirty="0" smtClean="0"/>
            </a:br>
            <a:r>
              <a:rPr lang="hu-HU" sz="900" dirty="0" smtClean="0"/>
              <a:t>Melyik gép látja el ezt a szerepet?</a:t>
            </a:r>
            <a:br>
              <a:rPr lang="hu-HU" sz="900" dirty="0" smtClean="0"/>
            </a:br>
            <a:r>
              <a:rPr lang="hu-HU" sz="900" dirty="0" err="1" smtClean="0"/>
              <a:t>dsquery</a:t>
            </a:r>
            <a:r>
              <a:rPr lang="hu-HU" sz="900" dirty="0" smtClean="0"/>
              <a:t> server –</a:t>
            </a:r>
            <a:r>
              <a:rPr lang="hu-HU" sz="900" dirty="0" err="1" smtClean="0"/>
              <a:t>hasfmo</a:t>
            </a:r>
            <a:r>
              <a:rPr lang="hu-HU" sz="900" dirty="0" smtClean="0"/>
              <a:t> </a:t>
            </a:r>
            <a:r>
              <a:rPr lang="hu-HU" sz="900" dirty="0" err="1" smtClean="0"/>
              <a:t>rid</a:t>
            </a:r>
            <a:endParaRPr lang="hu-HU" sz="9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hu-HU" sz="900" b="1" dirty="0" smtClean="0"/>
              <a:t>PDC emulátor</a:t>
            </a:r>
            <a:r>
              <a:rPr lang="hu-HU" sz="900" dirty="0" smtClean="0"/>
              <a:t> – Tartományszintű műveleti főkiszolgáló. Windows 2000 előtti ügyfelek számára </a:t>
            </a:r>
            <a:r>
              <a:rPr lang="hu-HU" sz="900" dirty="0" err="1" smtClean="0"/>
              <a:t>PDC-ként</a:t>
            </a:r>
            <a:r>
              <a:rPr lang="hu-HU" sz="900" dirty="0" smtClean="0"/>
              <a:t> működik, és az idő automatikus szinkronizálása is a feladata (Windows Time szolgáltatás segítségével). Melyik gép látja el ezt a szerepet?</a:t>
            </a:r>
            <a:br>
              <a:rPr lang="hu-HU" sz="900" dirty="0" smtClean="0"/>
            </a:br>
            <a:r>
              <a:rPr lang="hu-HU" sz="900" dirty="0" err="1" smtClean="0"/>
              <a:t>dsquery</a:t>
            </a:r>
            <a:r>
              <a:rPr lang="hu-HU" sz="900" dirty="0" smtClean="0"/>
              <a:t> server –</a:t>
            </a:r>
            <a:r>
              <a:rPr lang="hu-HU" sz="900" dirty="0" err="1" smtClean="0"/>
              <a:t>hasfmo</a:t>
            </a:r>
            <a:r>
              <a:rPr lang="hu-HU" sz="900" dirty="0" smtClean="0"/>
              <a:t> </a:t>
            </a:r>
            <a:r>
              <a:rPr lang="hu-HU" sz="900" dirty="0" err="1" smtClean="0"/>
              <a:t>pdc</a:t>
            </a:r>
            <a:endParaRPr lang="hu-HU" sz="9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r>
              <a:rPr lang="hu-HU" sz="900" b="1" dirty="0" smtClean="0"/>
              <a:t>Infrastruktúra főkiszolgáló</a:t>
            </a:r>
            <a:r>
              <a:rPr lang="hu-HU" sz="900" dirty="0" smtClean="0"/>
              <a:t>. Feladata a saját és más tartománybeli objektumok közötti hivatkozások frissítése. Csak akkor van rá szükség, ha egynél több tartományunk van. Melyik gép látja el ezt a szerepet?</a:t>
            </a:r>
            <a:br>
              <a:rPr lang="hu-HU" sz="900" dirty="0" smtClean="0"/>
            </a:br>
            <a:r>
              <a:rPr lang="hu-HU" sz="900" dirty="0" err="1" smtClean="0"/>
              <a:t>dsquery</a:t>
            </a:r>
            <a:r>
              <a:rPr lang="hu-HU" sz="900" dirty="0" smtClean="0"/>
              <a:t> server –</a:t>
            </a:r>
            <a:r>
              <a:rPr lang="hu-HU" sz="900" dirty="0" err="1" smtClean="0"/>
              <a:t>hasfmo</a:t>
            </a:r>
            <a:r>
              <a:rPr lang="hu-HU" sz="900" dirty="0" smtClean="0"/>
              <a:t> </a:t>
            </a:r>
            <a:r>
              <a:rPr lang="hu-HU" sz="900" dirty="0" err="1" smtClean="0"/>
              <a:t>infr</a:t>
            </a:r>
            <a:endParaRPr lang="hu-HU" sz="900" dirty="0" smtClean="0"/>
          </a:p>
          <a:p>
            <a:pPr eaLnBrk="1" hangingPunct="1">
              <a:lnSpc>
                <a:spcPct val="80000"/>
              </a:lnSpc>
              <a:buFontTx/>
              <a:buChar char="•"/>
            </a:pPr>
            <a:endParaRPr lang="hu-HU" sz="900" dirty="0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EC26E9F-9B6D-436A-9C5F-3F66D872BD4E}" type="slidenum">
              <a:rPr lang="hu-HU" smtClean="0"/>
              <a:pPr/>
              <a:t>138</a:t>
            </a:fld>
            <a:endParaRPr lang="hu-HU" smtClean="0"/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62A1E3-BDC3-4102-92C6-170A6E5C06A3}" type="slidenum">
              <a:rPr lang="hu-HU" smtClean="0"/>
              <a:pPr/>
              <a:t>139</a:t>
            </a:fld>
            <a:endParaRPr lang="hu-HU" smtClean="0"/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Minden megosztást egy címtár objektum képvisel. Ez tárolja, hogy hol van, hogyan érhető el, milyen tulajdonságokkal rendelkezik. Nincs ellenőrzés az erőforrás meglétét illetően, ez a rendszergazda dolga.</a:t>
            </a:r>
          </a:p>
          <a:p>
            <a:pPr eaLnBrk="1" hangingPunct="1"/>
            <a:r>
              <a:rPr lang="hu-HU" smtClean="0"/>
              <a:t>Előny:</a:t>
            </a:r>
          </a:p>
          <a:p>
            <a:pPr eaLnBrk="1" hangingPunct="1">
              <a:buFontTx/>
              <a:buChar char="•"/>
            </a:pPr>
            <a:r>
              <a:rPr lang="hu-HU" smtClean="0"/>
              <a:t>Minden egy helyen</a:t>
            </a:r>
          </a:p>
          <a:p>
            <a:pPr eaLnBrk="1" hangingPunct="1">
              <a:buFontTx/>
              <a:buChar char="•"/>
            </a:pPr>
            <a:r>
              <a:rPr lang="hu-HU" smtClean="0"/>
              <a:t>A felhasználó nem kell tudja az igazi helyet</a:t>
            </a:r>
          </a:p>
          <a:p>
            <a:pPr eaLnBrk="1" hangingPunct="1">
              <a:buFontTx/>
              <a:buChar char="•"/>
            </a:pPr>
            <a:r>
              <a:rPr lang="hu-HU" smtClean="0"/>
              <a:t>Az erőforrás más IP alhálózaton is lehet</a:t>
            </a:r>
          </a:p>
          <a:p>
            <a:pPr eaLnBrk="1" hangingPunct="1">
              <a:buFontTx/>
              <a:buChar char="•"/>
            </a:pPr>
            <a:r>
              <a:rPr lang="hu-HU" smtClean="0"/>
              <a:t>Nincs szükség az üzenetszórásos számítógép tallózó szolgáltatásra – erőforrás igény csökkenése</a:t>
            </a: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74759CD-159E-4F5B-8870-A3C3F096DA42}" type="slidenum">
              <a:rPr lang="hu-HU" smtClean="0"/>
              <a:pPr/>
              <a:t>140</a:t>
            </a:fld>
            <a:endParaRPr lang="hu-HU" smtClean="0"/>
          </a:p>
        </p:txBody>
      </p:sp>
      <p:sp>
        <p:nvSpPr>
          <p:cNvPr id="188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8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Az AD-ben tárolt összes adat nincs feltétlenül jelen az erdő összes tartományvezérlőjén. Az adatok négy kategóriába, ún. partícióba vannak sorolva, ami meghatározza, hogy milyen széles körben kerülnek tárolásra illetve replikálásra.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359C72B-101F-4945-A9DB-42B55B95A3FC}" type="slidenum">
              <a:rPr lang="hu-HU" smtClean="0"/>
              <a:pPr/>
              <a:t>141</a:t>
            </a:fld>
            <a:endParaRPr lang="hu-HU" smtClean="0"/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Ütközés esetén a későbbi módosítást tekinti érvényesnek. Mivel a szinkronizálás nem azonnali, ezért a címtárban ún. „laza konzisztencia” áll fenn. Más szóval rövid ideig a a címtár lehet nem konzisztens.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E130110-3765-4BC5-AB91-6138A0DF2095}" type="slidenum">
              <a:rPr lang="hu-HU" smtClean="0"/>
              <a:pPr/>
              <a:t>6</a:t>
            </a:fld>
            <a:endParaRPr lang="hu-HU" smtClean="0"/>
          </a:p>
        </p:txBody>
      </p:sp>
      <p:sp>
        <p:nvSpPr>
          <p:cNvPr id="162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2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dirty="0" smtClean="0"/>
              <a:t>Kapcsolati szintű csoportos névfeloldás</a:t>
            </a:r>
          </a:p>
          <a:p>
            <a:pPr eaLnBrk="1" hangingPunct="1"/>
            <a:endParaRPr lang="hu-HU" dirty="0" smtClean="0"/>
          </a:p>
          <a:p>
            <a:pPr eaLnBrk="1" hangingPunct="1"/>
            <a:endParaRPr lang="hu-HU" dirty="0" smtClean="0"/>
          </a:p>
          <a:p>
            <a:pPr eaLnBrk="1" hangingPunct="1"/>
            <a:endParaRPr lang="hu-HU" dirty="0" smtClean="0"/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93C09-288A-43A2-A4DA-60FAE9BC6E6A}" type="slidenum">
              <a:rPr lang="hu-HU" smtClean="0"/>
              <a:pPr/>
              <a:t>142</a:t>
            </a:fld>
            <a:endParaRPr lang="hu-HU" smtClean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Több főkiszolgálós replikációs modell: mindegyik DC-n módosíthatunk, az eredemény idővel az összes DC-n megjelenik</a:t>
            </a:r>
            <a:r>
              <a:rPr lang="hu-HU" smtClean="0">
                <a:sym typeface="Wingdings" pitchFamily="2" charset="2"/>
              </a:rPr>
              <a:t>laza konzisztencia</a:t>
            </a: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5BC01FE-EAEF-413D-9929-68B97C5BFE54}" type="slidenum">
              <a:rPr lang="hu-HU" smtClean="0"/>
              <a:pPr/>
              <a:t>146</a:t>
            </a:fld>
            <a:endParaRPr lang="hu-HU" smtClean="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dirty="0" smtClean="0"/>
              <a:t>Beállítható, hogy a telephely gépeit helyi DC jelentkeztesse be.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C38118F-9235-428D-B316-C34C49BBBEA0}" type="slidenum">
              <a:rPr lang="hu-HU" smtClean="0"/>
              <a:pPr/>
              <a:t>166</a:t>
            </a:fld>
            <a:endParaRPr lang="hu-HU" smtClean="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Ha elvesszük a Olvasás/Alkalmazás jogot, a GPO nem érvényesül</a:t>
            </a:r>
          </a:p>
          <a:p>
            <a:pPr eaLnBrk="1" hangingPunct="1"/>
            <a:r>
              <a:rPr lang="hu-HU" smtClean="0"/>
              <a:t>Windows Management Instrumentation</a:t>
            </a: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3EC495-027A-4C67-9871-D73162C64622}" type="slidenum">
              <a:rPr lang="hu-HU" smtClean="0"/>
              <a:pPr/>
              <a:t>168</a:t>
            </a:fld>
            <a:endParaRPr lang="hu-HU" smtClean="0"/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hu-HU" dirty="0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3D1231-8A7D-4794-BA27-D262650D0B75}" type="slidenum">
              <a:rPr lang="hu-HU" smtClean="0"/>
              <a:pPr/>
              <a:t>176</a:t>
            </a:fld>
            <a:endParaRPr lang="hu-HU" smtClean="0"/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2009.09.14.</a:t>
            </a:r>
          </a:p>
          <a:p>
            <a:pPr eaLnBrk="1" hangingPunct="1"/>
            <a:endParaRPr lang="hu-HU" smtClean="0"/>
          </a:p>
          <a:p>
            <a:pPr eaLnBrk="1" hangingPunct="1"/>
            <a:r>
              <a:rPr lang="hu-HU" smtClean="0"/>
              <a:t>Ha nincs DHCP kiszolgáló, akkor Automatic Private IP Addressing. Egy zárt alhálózaton belül (nincs routolás, DNS) automatikus IP cím kiosztás a 169.254.0.1-169.254.255.254 tartományból 2525.255.0.0 alhálózati maszkkal (B osztály).</a:t>
            </a:r>
          </a:p>
          <a:p>
            <a:pPr eaLnBrk="1" hangingPunct="1"/>
            <a:r>
              <a:rPr lang="hu-HU" smtClean="0"/>
              <a:t> 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658F664-DDB0-443B-AB51-58F6119CA16B}" type="slidenum">
              <a:rPr lang="hu-HU" smtClean="0"/>
              <a:pPr/>
              <a:t>7</a:t>
            </a:fld>
            <a:endParaRPr lang="hu-HU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dirty="0" smtClean="0"/>
              <a:t>Negatív </a:t>
            </a:r>
            <a:r>
              <a:rPr lang="hu-HU" dirty="0" err="1" smtClean="0"/>
              <a:t>gyorsítótárazás</a:t>
            </a:r>
            <a:r>
              <a:rPr lang="hu-HU" dirty="0" smtClean="0"/>
              <a:t>: ha egy névfeloldás sikertelen (negatív), ez 5 percig megmarad a </a:t>
            </a:r>
            <a:r>
              <a:rPr lang="hu-HU" dirty="0" err="1" smtClean="0"/>
              <a:t>gyorsítótárban</a:t>
            </a:r>
            <a:r>
              <a:rPr lang="hu-HU" dirty="0" smtClean="0"/>
              <a:t>, ez időtartamon belül bejövő újabb lekérdezésre a cache ad választ.</a:t>
            </a:r>
          </a:p>
          <a:p>
            <a:pPr eaLnBrk="1" hangingPunct="1"/>
            <a:r>
              <a:rPr lang="hu-HU" dirty="0" smtClean="0"/>
              <a:t>Ha egyik kiszolgáló se érhető el egy lekérdezés során, akkor 30mp-ig a </a:t>
            </a:r>
            <a:r>
              <a:rPr lang="hu-HU" dirty="0" err="1" smtClean="0"/>
              <a:t>gyorsítótár</a:t>
            </a:r>
            <a:r>
              <a:rPr lang="hu-HU" dirty="0" smtClean="0"/>
              <a:t> ad negatív válaszokat minden újabb lekérdezésre.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Névfeloldás menete:</a:t>
            </a:r>
          </a:p>
          <a:p>
            <a:pPr eaLnBrk="1" hangingPunct="1"/>
            <a:r>
              <a:rPr lang="hu-HU" dirty="0" smtClean="0"/>
              <a:t>http://www.youtube.com/watch?v=hcaJ1Vp_Ntg&amp;feature=related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5725BA-B0D4-4BE4-81A9-F0AF209195D5}" type="slidenum">
              <a:rPr lang="hu-HU" smtClean="0"/>
              <a:pPr/>
              <a:t>9</a:t>
            </a:fld>
            <a:endParaRPr lang="hu-HU" smtClean="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smtClean="0"/>
              <a:t>A DNS fa egy része, amit akiszolgáló önálló egységként kezel. A névkiszolgáló felelős a hozzá delegált zóna összes nevének feloldásáért.</a:t>
            </a:r>
          </a:p>
          <a:p>
            <a:pPr eaLnBrk="1" hangingPunct="1"/>
            <a:r>
              <a:rPr lang="hu-HU" smtClean="0"/>
              <a:t>Szervezési szempontból</a:t>
            </a:r>
          </a:p>
          <a:p>
            <a:pPr eaLnBrk="1" hangingPunct="1">
              <a:buFontTx/>
              <a:buChar char="•"/>
            </a:pPr>
            <a:r>
              <a:rPr lang="hu-HU" smtClean="0"/>
              <a:t>Szabványos elsődleges (Standard Primary)</a:t>
            </a:r>
            <a:br>
              <a:rPr lang="hu-HU" smtClean="0"/>
            </a:br>
            <a:r>
              <a:rPr lang="hu-HU" smtClean="0"/>
              <a:t>Ez az eredeti, ennek a másolata kerül majd a másodlagos zónákba replikációval. Ez módosítható.</a:t>
            </a:r>
          </a:p>
          <a:p>
            <a:pPr eaLnBrk="1" hangingPunct="1">
              <a:buFontTx/>
              <a:buChar char="•"/>
            </a:pPr>
            <a:r>
              <a:rPr lang="hu-HU" smtClean="0"/>
              <a:t>Szabványos másodlagos (Standard Secondary)</a:t>
            </a:r>
            <a:br>
              <a:rPr lang="hu-HU" smtClean="0"/>
            </a:br>
            <a:r>
              <a:rPr lang="hu-HU" smtClean="0"/>
              <a:t>Az elsődleges másolata, csak olvasható. Cél a terhelés elosztása.</a:t>
            </a:r>
          </a:p>
          <a:p>
            <a:pPr eaLnBrk="1" hangingPunct="1">
              <a:buFontTx/>
              <a:buChar char="•"/>
            </a:pPr>
            <a:r>
              <a:rPr lang="hu-HU" smtClean="0"/>
              <a:t>Helyettes zóna (Stub)</a:t>
            </a:r>
            <a:br>
              <a:rPr lang="hu-HU" smtClean="0"/>
            </a:br>
            <a:r>
              <a:rPr lang="hu-HU" smtClean="0"/>
              <a:t>Csak néhány rekordot (NS, SOA) tartalmaz, amiből beazonosíthatók a zóna tényleges DNS kiszolgálói.</a:t>
            </a:r>
          </a:p>
          <a:p>
            <a:pPr eaLnBrk="1" hangingPunct="1"/>
            <a:endParaRPr lang="hu-H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9EF09F-AD1E-41EF-AC57-42E593F87898}" type="slidenum">
              <a:rPr lang="hu-HU" smtClean="0"/>
              <a:pPr/>
              <a:t>10</a:t>
            </a:fld>
            <a:endParaRPr lang="hu-HU" smtClean="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b="1" dirty="0" smtClean="0"/>
              <a:t>Elsődleges</a:t>
            </a:r>
          </a:p>
          <a:p>
            <a:pPr eaLnBrk="1" hangingPunct="1"/>
            <a:r>
              <a:rPr lang="hu-HU" dirty="0" smtClean="0"/>
              <a:t>Ő a zóna tulajdonosa, felelős az adatok karbantartásáért. Itt módosíthatók az adatok. Amennyiben a DNS adatbázist integráljuk az </a:t>
            </a:r>
            <a:r>
              <a:rPr lang="hu-HU" dirty="0" err="1" smtClean="0"/>
              <a:t>AD-vel</a:t>
            </a:r>
            <a:r>
              <a:rPr lang="hu-HU" dirty="0" smtClean="0"/>
              <a:t>, akkor a több főkiszolgálós </a:t>
            </a:r>
            <a:r>
              <a:rPr lang="hu-HU" dirty="0" err="1" smtClean="0"/>
              <a:t>replikáció</a:t>
            </a:r>
            <a:r>
              <a:rPr lang="hu-HU" dirty="0" smtClean="0"/>
              <a:t> miatt mindegyik kiszolgáló elsődleges lesz a tartományon belül.</a:t>
            </a:r>
          </a:p>
          <a:p>
            <a:pPr eaLnBrk="1" hangingPunct="1"/>
            <a:r>
              <a:rPr lang="hu-HU" b="1" dirty="0" smtClean="0"/>
              <a:t>Másodlagos</a:t>
            </a:r>
          </a:p>
          <a:p>
            <a:pPr eaLnBrk="1" hangingPunct="1"/>
            <a:r>
              <a:rPr lang="hu-HU" dirty="0" smtClean="0"/>
              <a:t>Feladata a kiszolgálás az elsődleges szerver kiesése esetén. Másolatot tartalmaz, meghatározott időközönként (ld. SOA rekord) zónaátvitelt kezdeményez az elsődleges kiszolgálóról. Ha nem volt változás, akkor nincs zónaátvitel. Csak a változást veszi át.</a:t>
            </a:r>
          </a:p>
          <a:p>
            <a:pPr eaLnBrk="1" hangingPunct="1"/>
            <a:r>
              <a:rPr lang="hu-HU" b="1" dirty="0" err="1" smtClean="0"/>
              <a:t>Gyorsítótárazó</a:t>
            </a:r>
            <a:endParaRPr lang="hu-HU" b="1" dirty="0" smtClean="0"/>
          </a:p>
          <a:p>
            <a:pPr eaLnBrk="1" hangingPunct="1"/>
            <a:r>
              <a:rPr lang="hu-HU" dirty="0" smtClean="0"/>
              <a:t>Nem tárol zónákat, csak a </a:t>
            </a:r>
            <a:r>
              <a:rPr lang="hu-HU" dirty="0" err="1" smtClean="0"/>
              <a:t>gyorsítótárazást</a:t>
            </a:r>
            <a:r>
              <a:rPr lang="hu-HU" dirty="0" smtClean="0"/>
              <a:t> végzi kiszolgáló oldalon.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2D63D52-B61A-4666-9B3B-DB15D0095B10}" type="slidenum">
              <a:rPr lang="hu-HU" smtClean="0"/>
              <a:pPr/>
              <a:t>12</a:t>
            </a:fld>
            <a:endParaRPr lang="hu-HU" smtClean="0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hu-HU" b="1" dirty="0" smtClean="0"/>
              <a:t>SOA</a:t>
            </a:r>
            <a:r>
              <a:rPr lang="hu-HU" dirty="0" smtClean="0"/>
              <a:t> (Start Of </a:t>
            </a:r>
            <a:r>
              <a:rPr lang="hu-HU" dirty="0" err="1" smtClean="0"/>
              <a:t>Authority</a:t>
            </a:r>
            <a:r>
              <a:rPr lang="hu-HU" dirty="0" smtClean="0"/>
              <a:t>)</a:t>
            </a:r>
          </a:p>
          <a:p>
            <a:pPr eaLnBrk="1" hangingPunct="1"/>
            <a:r>
              <a:rPr lang="hu-HU" dirty="0" smtClean="0"/>
              <a:t>A zóna első rekordja. Időzítés, sorszám, rendszer neve, TTL- az ügyfelek mennyi ideig tárolhatják.</a:t>
            </a:r>
          </a:p>
          <a:p>
            <a:pPr eaLnBrk="1" hangingPunct="1"/>
            <a:r>
              <a:rPr lang="hu-HU" b="1" dirty="0" smtClean="0"/>
              <a:t>A</a:t>
            </a:r>
            <a:r>
              <a:rPr lang="hu-HU" dirty="0" smtClean="0"/>
              <a:t> (</a:t>
            </a:r>
            <a:r>
              <a:rPr lang="hu-HU" dirty="0" err="1" smtClean="0"/>
              <a:t>Address</a:t>
            </a:r>
            <a:r>
              <a:rPr lang="hu-HU" dirty="0" smtClean="0"/>
              <a:t>)</a:t>
            </a:r>
          </a:p>
          <a:p>
            <a:pPr eaLnBrk="1" hangingPunct="1"/>
            <a:r>
              <a:rPr lang="hu-HU" dirty="0" smtClean="0"/>
              <a:t>Összetartozó nevek és IP címek a címkeresési zónában.</a:t>
            </a:r>
          </a:p>
          <a:p>
            <a:pPr eaLnBrk="1" hangingPunct="1"/>
            <a:r>
              <a:rPr lang="hu-HU" b="1" dirty="0" smtClean="0"/>
              <a:t>NS</a:t>
            </a:r>
            <a:r>
              <a:rPr lang="hu-HU" dirty="0" smtClean="0"/>
              <a:t> (</a:t>
            </a:r>
            <a:r>
              <a:rPr lang="hu-HU" dirty="0" err="1" smtClean="0"/>
              <a:t>Name</a:t>
            </a:r>
            <a:r>
              <a:rPr lang="hu-HU" dirty="0" smtClean="0"/>
              <a:t> Server)</a:t>
            </a:r>
          </a:p>
          <a:p>
            <a:pPr eaLnBrk="1" hangingPunct="1"/>
            <a:r>
              <a:rPr lang="hu-HU" dirty="0" smtClean="0"/>
              <a:t>A zónán belüli további </a:t>
            </a:r>
            <a:r>
              <a:rPr lang="hu-HU" dirty="0" err="1" smtClean="0"/>
              <a:t>névszerevrek</a:t>
            </a:r>
            <a:r>
              <a:rPr lang="hu-HU" dirty="0" smtClean="0"/>
              <a:t> azonosítására és delegált zóna névszerverének megadására.</a:t>
            </a:r>
          </a:p>
          <a:p>
            <a:pPr eaLnBrk="1" hangingPunct="1"/>
            <a:r>
              <a:rPr lang="hu-HU" b="1" dirty="0" smtClean="0"/>
              <a:t>CNAME</a:t>
            </a:r>
            <a:r>
              <a:rPr lang="hu-HU" dirty="0" smtClean="0"/>
              <a:t> (</a:t>
            </a:r>
            <a:r>
              <a:rPr lang="hu-HU" dirty="0" err="1" smtClean="0"/>
              <a:t>Canonical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r>
              <a:rPr lang="hu-HU" dirty="0" smtClean="0"/>
              <a:t>)</a:t>
            </a:r>
          </a:p>
          <a:p>
            <a:pPr eaLnBrk="1" hangingPunct="1"/>
            <a:r>
              <a:rPr lang="hu-HU" dirty="0" smtClean="0"/>
              <a:t>Álnevet, másodlagos nevet rendel egy IP címhez a címkeresési zónában.</a:t>
            </a:r>
          </a:p>
          <a:p>
            <a:pPr eaLnBrk="1" hangingPunct="1"/>
            <a:r>
              <a:rPr lang="hu-HU" b="1" dirty="0" smtClean="0"/>
              <a:t>MX</a:t>
            </a:r>
            <a:r>
              <a:rPr lang="hu-HU" dirty="0" smtClean="0"/>
              <a:t> (Mail Exchange)</a:t>
            </a:r>
          </a:p>
          <a:p>
            <a:pPr eaLnBrk="1" hangingPunct="1"/>
            <a:r>
              <a:rPr lang="hu-HU" dirty="0" smtClean="0"/>
              <a:t>Levelező kiszolgáló és a kiszolgáló prioritása. Minél kisebb a szám, annál nagyobb a prioritás. A második, sokadik csak akkor lesz használva, ha a sorban előtte levők nem elérhetőek. Azonos prioritás esetén véletlenszerű a választás.</a:t>
            </a:r>
          </a:p>
          <a:p>
            <a:pPr eaLnBrk="1" hangingPunct="1"/>
            <a:r>
              <a:rPr lang="hu-HU" b="1" dirty="0" smtClean="0"/>
              <a:t>PTR</a:t>
            </a:r>
            <a:r>
              <a:rPr lang="hu-HU" dirty="0" smtClean="0"/>
              <a:t> (Pointer)</a:t>
            </a:r>
          </a:p>
          <a:p>
            <a:pPr eaLnBrk="1" hangingPunct="1"/>
            <a:r>
              <a:rPr lang="hu-HU" dirty="0" smtClean="0"/>
              <a:t>Egy nevet ad meg IP cím alapján névkeresési zónában.</a:t>
            </a:r>
          </a:p>
          <a:p>
            <a:pPr eaLnBrk="1" hangingPunct="1"/>
            <a:r>
              <a:rPr lang="hu-HU" b="1" dirty="0" smtClean="0"/>
              <a:t>SRV</a:t>
            </a:r>
            <a:r>
              <a:rPr lang="hu-HU" dirty="0" smtClean="0"/>
              <a:t>  </a:t>
            </a:r>
            <a:r>
              <a:rPr lang="en-US" dirty="0" smtClean="0"/>
              <a:t>Service locator 	Generalized service location record, used for newer protocols instead of creating protocol-specific records such as MX.</a:t>
            </a:r>
            <a:endParaRPr lang="hu-HU" dirty="0" smtClean="0"/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err="1" smtClean="0"/>
              <a:t>AD-vel</a:t>
            </a:r>
            <a:r>
              <a:rPr lang="hu-HU" dirty="0" smtClean="0"/>
              <a:t> integrált DNS kiszolgálón:</a:t>
            </a:r>
          </a:p>
          <a:p>
            <a:pPr eaLnBrk="1" hangingPunct="1"/>
            <a:r>
              <a:rPr lang="hu-HU" dirty="0" smtClean="0"/>
              <a:t>WINS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http://en.wikipedia.org/wiki/List_of_DNS_record_types</a:t>
            </a:r>
          </a:p>
          <a:p>
            <a:pPr eaLnBrk="1" hangingPunct="1"/>
            <a:endParaRPr lang="hu-HU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</a:t>
            </a:r>
            <a:r>
              <a:rPr lang="hu-HU" dirty="0" err="1" smtClean="0"/>
              <a:t>netsh</a:t>
            </a:r>
            <a:r>
              <a:rPr lang="hu-HU" dirty="0" smtClean="0"/>
              <a:t> áttekintése: http://technet.microsoft.com/hu-hu/library/cc778925%28WS.10%29.aspx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F07B9E7-714C-4D22-81B3-FFDD6AFD0E03}" type="slidenum">
              <a:rPr lang="hu-HU" smtClean="0"/>
              <a:pPr>
                <a:defRPr/>
              </a:pPr>
              <a:t>14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616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616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23" name="Rectangle 23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636C2C-BC56-4F4E-B1C8-99D3AB658B9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E4CF63-10DB-4500-8767-6B99990B94B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C5CDC3-A57C-4A4A-AEC0-586655D871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Cím és tábláz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áblázat helye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hu-HU" noProof="0" smtClean="0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8D44A3-5199-475C-A505-A6EBC2EECCD6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C8CE-D78C-4881-955A-D6ACA575472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EC32DD-8595-4DCA-AEF0-37BC44BEAEF0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B2590-24E9-4DE9-A237-C5A2BE0BA2A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9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5A2CCA-3992-4069-977F-D6E2ED58933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7FC63-A095-4FD3-8660-E58149132391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26785-8305-47C1-92F0-D63B5199B48D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8BC87-9954-4CB3-A9C2-0A46F1392AE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u-HU" noProof="0" smtClean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2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2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7" name="Rectangle 2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59F8CB-244F-4E5F-99DE-01FBD8A7AD2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512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/>
              <a:ahLst/>
              <a:cxnLst>
                <a:cxn ang="0">
                  <a:pos x="744" y="1669"/>
                </a:cxn>
                <a:cxn ang="0">
                  <a:pos x="852" y="1400"/>
                </a:cxn>
                <a:cxn ang="0">
                  <a:pos x="876" y="1171"/>
                </a:cxn>
                <a:cxn ang="0">
                  <a:pos x="979" y="1370"/>
                </a:cxn>
                <a:cxn ang="0">
                  <a:pos x="1231" y="1621"/>
                </a:cxn>
                <a:cxn ang="0">
                  <a:pos x="1471" y="1693"/>
                </a:cxn>
                <a:cxn ang="0">
                  <a:pos x="1819" y="1678"/>
                </a:cxn>
                <a:cxn ang="0">
                  <a:pos x="1893" y="1513"/>
                </a:cxn>
                <a:cxn ang="0">
                  <a:pos x="1874" y="1285"/>
                </a:cxn>
                <a:cxn ang="0">
                  <a:pos x="1783" y="967"/>
                </a:cxn>
                <a:cxn ang="0">
                  <a:pos x="1289" y="873"/>
                </a:cxn>
                <a:cxn ang="0">
                  <a:pos x="1549" y="745"/>
                </a:cxn>
                <a:cxn ang="0">
                  <a:pos x="1753" y="732"/>
                </a:cxn>
                <a:cxn ang="0">
                  <a:pos x="2107" y="618"/>
                </a:cxn>
                <a:cxn ang="0">
                  <a:pos x="2377" y="438"/>
                </a:cxn>
                <a:cxn ang="0">
                  <a:pos x="2420" y="343"/>
                </a:cxn>
                <a:cxn ang="0">
                  <a:pos x="2077" y="331"/>
                </a:cxn>
                <a:cxn ang="0">
                  <a:pos x="1951" y="301"/>
                </a:cxn>
                <a:cxn ang="0">
                  <a:pos x="1645" y="289"/>
                </a:cxn>
                <a:cxn ang="0">
                  <a:pos x="1297" y="408"/>
                </a:cxn>
                <a:cxn ang="0">
                  <a:pos x="1308" y="337"/>
                </a:cxn>
                <a:cxn ang="0">
                  <a:pos x="1453" y="168"/>
                </a:cxn>
                <a:cxn ang="0">
                  <a:pos x="1477" y="36"/>
                </a:cxn>
                <a:cxn ang="0">
                  <a:pos x="1417" y="24"/>
                </a:cxn>
                <a:cxn ang="0">
                  <a:pos x="1189" y="102"/>
                </a:cxn>
                <a:cxn ang="0">
                  <a:pos x="1026" y="144"/>
                </a:cxn>
                <a:cxn ang="0">
                  <a:pos x="889" y="331"/>
                </a:cxn>
                <a:cxn ang="0">
                  <a:pos x="726" y="480"/>
                </a:cxn>
                <a:cxn ang="0">
                  <a:pos x="643" y="540"/>
                </a:cxn>
                <a:cxn ang="0">
                  <a:pos x="600" y="516"/>
                </a:cxn>
                <a:cxn ang="0">
                  <a:pos x="552" y="486"/>
                </a:cxn>
                <a:cxn ang="0">
                  <a:pos x="528" y="462"/>
                </a:cxn>
                <a:cxn ang="0">
                  <a:pos x="474" y="426"/>
                </a:cxn>
                <a:cxn ang="0">
                  <a:pos x="415" y="390"/>
                </a:cxn>
                <a:cxn ang="0">
                  <a:pos x="366" y="366"/>
                </a:cxn>
                <a:cxn ang="0">
                  <a:pos x="192" y="234"/>
                </a:cxn>
                <a:cxn ang="0">
                  <a:pos x="570" y="564"/>
                </a:cxn>
                <a:cxn ang="0">
                  <a:pos x="444" y="732"/>
                </a:cxn>
                <a:cxn ang="0">
                  <a:pos x="318" y="787"/>
                </a:cxn>
                <a:cxn ang="0">
                  <a:pos x="127" y="853"/>
                </a:cxn>
                <a:cxn ang="0">
                  <a:pos x="0" y="1165"/>
                </a:cxn>
                <a:cxn ang="0">
                  <a:pos x="372" y="1015"/>
                </a:cxn>
                <a:cxn ang="0">
                  <a:pos x="222" y="1262"/>
                </a:cxn>
                <a:cxn ang="0">
                  <a:pos x="139" y="1459"/>
                </a:cxn>
                <a:cxn ang="0">
                  <a:pos x="102" y="1495"/>
                </a:cxn>
                <a:cxn ang="0">
                  <a:pos x="84" y="1519"/>
                </a:cxn>
                <a:cxn ang="0">
                  <a:pos x="96" y="1537"/>
                </a:cxn>
                <a:cxn ang="0">
                  <a:pos x="127" y="1567"/>
                </a:cxn>
                <a:cxn ang="0">
                  <a:pos x="145" y="1633"/>
                </a:cxn>
                <a:cxn ang="0">
                  <a:pos x="156" y="1693"/>
                </a:cxn>
                <a:cxn ang="0">
                  <a:pos x="162" y="1723"/>
                </a:cxn>
                <a:cxn ang="0">
                  <a:pos x="216" y="1802"/>
                </a:cxn>
                <a:cxn ang="0">
                  <a:pos x="228" y="1850"/>
                </a:cxn>
                <a:cxn ang="0">
                  <a:pos x="240" y="1904"/>
                </a:cxn>
                <a:cxn ang="0">
                  <a:pos x="246" y="1922"/>
                </a:cxn>
                <a:cxn ang="0">
                  <a:pos x="258" y="1970"/>
                </a:cxn>
                <a:cxn ang="0">
                  <a:pos x="462" y="1922"/>
                </a:cxn>
                <a:cxn ang="0">
                  <a:pos x="624" y="1778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2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/>
              <a:ahLst/>
              <a:cxnLst>
                <a:cxn ang="0">
                  <a:pos x="580" y="1043"/>
                </a:cxn>
                <a:cxn ang="0">
                  <a:pos x="544" y="683"/>
                </a:cxn>
                <a:cxn ang="0">
                  <a:pos x="670" y="395"/>
                </a:cxn>
                <a:cxn ang="0">
                  <a:pos x="927" y="587"/>
                </a:cxn>
                <a:cxn ang="0">
                  <a:pos x="1214" y="869"/>
                </a:cxn>
                <a:cxn ang="0">
                  <a:pos x="1483" y="1109"/>
                </a:cxn>
                <a:cxn ang="0">
                  <a:pos x="1800" y="1360"/>
                </a:cxn>
                <a:cxn ang="0">
                  <a:pos x="1883" y="1414"/>
                </a:cxn>
                <a:cxn ang="0">
                  <a:pos x="1836" y="1354"/>
                </a:cxn>
                <a:cxn ang="0">
                  <a:pos x="1411" y="1001"/>
                </a:cxn>
                <a:cxn ang="0">
                  <a:pos x="1088" y="683"/>
                </a:cxn>
                <a:cxn ang="0">
                  <a:pos x="723" y="329"/>
                </a:cxn>
                <a:cxn ang="0">
                  <a:pos x="999" y="311"/>
                </a:cxn>
                <a:cxn ang="0">
                  <a:pos x="1286" y="317"/>
                </a:cxn>
                <a:cxn ang="0">
                  <a:pos x="1614" y="269"/>
                </a:cxn>
                <a:cxn ang="0">
                  <a:pos x="2123" y="197"/>
                </a:cxn>
                <a:cxn ang="0">
                  <a:pos x="2075" y="173"/>
                </a:cxn>
                <a:cxn ang="0">
                  <a:pos x="1543" y="257"/>
                </a:cxn>
                <a:cxn ang="0">
                  <a:pos x="1208" y="275"/>
                </a:cxn>
                <a:cxn ang="0">
                  <a:pos x="759" y="257"/>
                </a:cxn>
                <a:cxn ang="0">
                  <a:pos x="819" y="227"/>
                </a:cxn>
                <a:cxn ang="0">
                  <a:pos x="1142" y="0"/>
                </a:cxn>
                <a:cxn ang="0">
                  <a:pos x="1088" y="30"/>
                </a:cxn>
                <a:cxn ang="0">
                  <a:pos x="1010" y="84"/>
                </a:cxn>
                <a:cxn ang="0">
                  <a:pos x="855" y="191"/>
                </a:cxn>
                <a:cxn ang="0">
                  <a:pos x="670" y="281"/>
                </a:cxn>
                <a:cxn ang="0">
                  <a:pos x="634" y="359"/>
                </a:cxn>
                <a:cxn ang="0">
                  <a:pos x="305" y="587"/>
                </a:cxn>
                <a:cxn ang="0">
                  <a:pos x="0" y="725"/>
                </a:cxn>
                <a:cxn ang="0">
                  <a:pos x="0" y="731"/>
                </a:cxn>
                <a:cxn ang="0">
                  <a:pos x="0" y="767"/>
                </a:cxn>
                <a:cxn ang="0">
                  <a:pos x="299" y="635"/>
                </a:cxn>
                <a:cxn ang="0">
                  <a:pos x="592" y="431"/>
                </a:cxn>
                <a:cxn ang="0">
                  <a:pos x="508" y="671"/>
                </a:cxn>
                <a:cxn ang="0">
                  <a:pos x="526" y="995"/>
                </a:cxn>
                <a:cxn ang="0">
                  <a:pos x="460" y="1168"/>
                </a:cxn>
                <a:cxn ang="0">
                  <a:pos x="329" y="1480"/>
                </a:cxn>
                <a:cxn ang="0">
                  <a:pos x="323" y="1696"/>
                </a:cxn>
                <a:cxn ang="0">
                  <a:pos x="329" y="1696"/>
                </a:cxn>
                <a:cxn ang="0">
                  <a:pos x="347" y="1552"/>
                </a:cxn>
                <a:cxn ang="0">
                  <a:pos x="580" y="1043"/>
                </a:cxn>
                <a:cxn ang="0">
                  <a:pos x="580" y="104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2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/>
              <a:ahLst/>
              <a:cxnLst>
                <a:cxn ang="0">
                  <a:pos x="3338" y="288"/>
                </a:cxn>
                <a:cxn ang="0">
                  <a:pos x="3194" y="258"/>
                </a:cxn>
                <a:cxn ang="0">
                  <a:pos x="2816" y="234"/>
                </a:cxn>
                <a:cxn ang="0">
                  <a:pos x="2330" y="306"/>
                </a:cxn>
                <a:cxn ang="0">
                  <a:pos x="2372" y="258"/>
                </a:cxn>
                <a:cxn ang="0">
                  <a:pos x="2624" y="132"/>
                </a:cxn>
                <a:cxn ang="0">
                  <a:pos x="2707" y="24"/>
                </a:cxn>
                <a:cxn ang="0">
                  <a:pos x="2642" y="12"/>
                </a:cxn>
                <a:cxn ang="0">
                  <a:pos x="2515" y="54"/>
                </a:cxn>
                <a:cxn ang="0">
                  <a:pos x="2324" y="66"/>
                </a:cxn>
                <a:cxn ang="0">
                  <a:pos x="2101" y="90"/>
                </a:cxn>
                <a:cxn ang="0">
                  <a:pos x="1855" y="228"/>
                </a:cxn>
                <a:cxn ang="0">
                  <a:pos x="1591" y="337"/>
                </a:cxn>
                <a:cxn ang="0">
                  <a:pos x="1459" y="379"/>
                </a:cxn>
                <a:cxn ang="0">
                  <a:pos x="1417" y="361"/>
                </a:cxn>
                <a:cxn ang="0">
                  <a:pos x="1363" y="331"/>
                </a:cxn>
                <a:cxn ang="0">
                  <a:pos x="1344" y="312"/>
                </a:cxn>
                <a:cxn ang="0">
                  <a:pos x="1290" y="288"/>
                </a:cxn>
                <a:cxn ang="0">
                  <a:pos x="1230" y="252"/>
                </a:cxn>
                <a:cxn ang="0">
                  <a:pos x="1119" y="227"/>
                </a:cxn>
                <a:cxn ang="0">
                  <a:pos x="1320" y="438"/>
                </a:cxn>
                <a:cxn ang="0">
                  <a:pos x="960" y="558"/>
                </a:cxn>
                <a:cxn ang="0">
                  <a:pos x="474" y="630"/>
                </a:cxn>
                <a:cxn ang="0">
                  <a:pos x="132" y="781"/>
                </a:cxn>
                <a:cxn ang="0">
                  <a:pos x="234" y="847"/>
                </a:cxn>
                <a:cxn ang="0">
                  <a:pos x="925" y="739"/>
                </a:cxn>
                <a:cxn ang="0">
                  <a:pos x="637" y="925"/>
                </a:cxn>
                <a:cxn ang="0">
                  <a:pos x="1405" y="943"/>
                </a:cxn>
                <a:cxn ang="0">
                  <a:pos x="1447" y="943"/>
                </a:cxn>
                <a:cxn ang="0">
                  <a:pos x="2888" y="859"/>
                </a:cxn>
                <a:cxn ang="0">
                  <a:pos x="2582" y="708"/>
                </a:cxn>
                <a:cxn ang="0">
                  <a:pos x="2299" y="606"/>
                </a:cxn>
                <a:cxn ang="0">
                  <a:pos x="2606" y="588"/>
                </a:cxn>
                <a:cxn ang="0">
                  <a:pos x="3001" y="582"/>
                </a:cxn>
                <a:cxn ang="0">
                  <a:pos x="3452" y="438"/>
                </a:cxn>
                <a:cxn ang="0">
                  <a:pos x="3668" y="312"/>
                </a:cxn>
                <a:cxn ang="0">
                  <a:pos x="3482" y="300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2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/>
              <a:ahLst/>
              <a:cxnLst>
                <a:cxn ang="0">
                  <a:pos x="323" y="1186"/>
                </a:cxn>
                <a:cxn ang="0">
                  <a:pos x="490" y="1192"/>
                </a:cxn>
                <a:cxn ang="0">
                  <a:pos x="580" y="1150"/>
                </a:cxn>
                <a:cxn ang="0">
                  <a:pos x="813" y="1085"/>
                </a:cxn>
                <a:cxn ang="0">
                  <a:pos x="933" y="1055"/>
                </a:cxn>
                <a:cxn ang="0">
                  <a:pos x="759" y="989"/>
                </a:cxn>
                <a:cxn ang="0">
                  <a:pos x="556" y="953"/>
                </a:cxn>
                <a:cxn ang="0">
                  <a:pos x="197" y="971"/>
                </a:cxn>
                <a:cxn ang="0">
                  <a:pos x="299" y="893"/>
                </a:cxn>
                <a:cxn ang="0">
                  <a:pos x="496" y="803"/>
                </a:cxn>
                <a:cxn ang="0">
                  <a:pos x="694" y="671"/>
                </a:cxn>
                <a:cxn ang="0">
                  <a:pos x="700" y="671"/>
                </a:cxn>
                <a:cxn ang="0">
                  <a:pos x="712" y="665"/>
                </a:cxn>
                <a:cxn ang="0">
                  <a:pos x="753" y="647"/>
                </a:cxn>
                <a:cxn ang="0">
                  <a:pos x="777" y="641"/>
                </a:cxn>
                <a:cxn ang="0">
                  <a:pos x="789" y="629"/>
                </a:cxn>
                <a:cxn ang="0">
                  <a:pos x="795" y="617"/>
                </a:cxn>
                <a:cxn ang="0">
                  <a:pos x="789" y="611"/>
                </a:cxn>
                <a:cxn ang="0">
                  <a:pos x="783" y="599"/>
                </a:cxn>
                <a:cxn ang="0">
                  <a:pos x="783" y="575"/>
                </a:cxn>
                <a:cxn ang="0">
                  <a:pos x="795" y="545"/>
                </a:cxn>
                <a:cxn ang="0">
                  <a:pos x="807" y="515"/>
                </a:cxn>
                <a:cxn ang="0">
                  <a:pos x="825" y="485"/>
                </a:cxn>
                <a:cxn ang="0">
                  <a:pos x="837" y="455"/>
                </a:cxn>
                <a:cxn ang="0">
                  <a:pos x="843" y="437"/>
                </a:cxn>
                <a:cxn ang="0">
                  <a:pos x="849" y="431"/>
                </a:cxn>
                <a:cxn ang="0">
                  <a:pos x="849" y="347"/>
                </a:cxn>
                <a:cxn ang="0">
                  <a:pos x="849" y="341"/>
                </a:cxn>
                <a:cxn ang="0">
                  <a:pos x="855" y="335"/>
                </a:cxn>
                <a:cxn ang="0">
                  <a:pos x="873" y="305"/>
                </a:cxn>
                <a:cxn ang="0">
                  <a:pos x="885" y="269"/>
                </a:cxn>
                <a:cxn ang="0">
                  <a:pos x="897" y="239"/>
                </a:cxn>
                <a:cxn ang="0">
                  <a:pos x="903" y="227"/>
                </a:cxn>
                <a:cxn ang="0">
                  <a:pos x="909" y="215"/>
                </a:cxn>
                <a:cxn ang="0">
                  <a:pos x="927" y="173"/>
                </a:cxn>
                <a:cxn ang="0">
                  <a:pos x="945" y="137"/>
                </a:cxn>
                <a:cxn ang="0">
                  <a:pos x="951" y="125"/>
                </a:cxn>
                <a:cxn ang="0">
                  <a:pos x="951" y="119"/>
                </a:cxn>
                <a:cxn ang="0">
                  <a:pos x="969" y="0"/>
                </a:cxn>
                <a:cxn ang="0">
                  <a:pos x="945" y="47"/>
                </a:cxn>
                <a:cxn ang="0">
                  <a:pos x="783" y="113"/>
                </a:cxn>
                <a:cxn ang="0">
                  <a:pos x="706" y="161"/>
                </a:cxn>
                <a:cxn ang="0">
                  <a:pos x="460" y="233"/>
                </a:cxn>
                <a:cxn ang="0">
                  <a:pos x="281" y="287"/>
                </a:cxn>
                <a:cxn ang="0">
                  <a:pos x="173" y="293"/>
                </a:cxn>
                <a:cxn ang="0">
                  <a:pos x="12" y="485"/>
                </a:cxn>
                <a:cxn ang="0">
                  <a:pos x="0" y="509"/>
                </a:cxn>
                <a:cxn ang="0">
                  <a:pos x="0" y="1186"/>
                </a:cxn>
                <a:cxn ang="0">
                  <a:pos x="96" y="1180"/>
                </a:cxn>
                <a:cxn ang="0">
                  <a:pos x="323" y="1186"/>
                </a:cxn>
                <a:cxn ang="0">
                  <a:pos x="323" y="1186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2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/>
              <a:ahLst/>
              <a:cxnLst>
                <a:cxn ang="0">
                  <a:pos x="859" y="612"/>
                </a:cxn>
                <a:cxn ang="0">
                  <a:pos x="1087" y="853"/>
                </a:cxn>
                <a:cxn ang="0">
                  <a:pos x="961" y="913"/>
                </a:cxn>
                <a:cxn ang="0">
                  <a:pos x="786" y="883"/>
                </a:cxn>
                <a:cxn ang="0">
                  <a:pos x="450" y="931"/>
                </a:cxn>
                <a:cxn ang="0">
                  <a:pos x="150" y="1075"/>
                </a:cxn>
                <a:cxn ang="0">
                  <a:pos x="78" y="1165"/>
                </a:cxn>
                <a:cxn ang="0">
                  <a:pos x="361" y="1256"/>
                </a:cxn>
                <a:cxn ang="0">
                  <a:pos x="444" y="1316"/>
                </a:cxn>
                <a:cxn ang="0">
                  <a:pos x="697" y="1400"/>
                </a:cxn>
                <a:cxn ang="0">
                  <a:pos x="1026" y="1346"/>
                </a:cxn>
                <a:cxn ang="0">
                  <a:pos x="991" y="1412"/>
                </a:cxn>
                <a:cxn ang="0">
                  <a:pos x="804" y="1574"/>
                </a:cxn>
                <a:cxn ang="0">
                  <a:pos x="726" y="1718"/>
                </a:cxn>
                <a:cxn ang="0">
                  <a:pos x="768" y="1742"/>
                </a:cxn>
                <a:cxn ang="0">
                  <a:pos x="865" y="1693"/>
                </a:cxn>
                <a:cxn ang="0">
                  <a:pos x="991" y="1699"/>
                </a:cxn>
                <a:cxn ang="0">
                  <a:pos x="1135" y="1627"/>
                </a:cxn>
                <a:cxn ang="0">
                  <a:pos x="1183" y="1669"/>
                </a:cxn>
                <a:cxn ang="0">
                  <a:pos x="1399" y="1436"/>
                </a:cxn>
                <a:cxn ang="0">
                  <a:pos x="1615" y="1334"/>
                </a:cxn>
                <a:cxn ang="0">
                  <a:pos x="1645" y="1370"/>
                </a:cxn>
                <a:cxn ang="0">
                  <a:pos x="1681" y="1430"/>
                </a:cxn>
                <a:cxn ang="0">
                  <a:pos x="1699" y="1466"/>
                </a:cxn>
                <a:cxn ang="0">
                  <a:pos x="1747" y="1550"/>
                </a:cxn>
                <a:cxn ang="0">
                  <a:pos x="1772" y="1586"/>
                </a:cxn>
                <a:cxn ang="0">
                  <a:pos x="2124" y="2248"/>
                </a:cxn>
                <a:cxn ang="0">
                  <a:pos x="1693" y="1322"/>
                </a:cxn>
                <a:cxn ang="0">
                  <a:pos x="1861" y="1165"/>
                </a:cxn>
                <a:cxn ang="0">
                  <a:pos x="2173" y="1099"/>
                </a:cxn>
                <a:cxn ang="0">
                  <a:pos x="2390" y="1009"/>
                </a:cxn>
                <a:cxn ang="0">
                  <a:pos x="2570" y="805"/>
                </a:cxn>
                <a:cxn ang="0">
                  <a:pos x="2342" y="781"/>
                </a:cxn>
                <a:cxn ang="0">
                  <a:pos x="2114" y="763"/>
                </a:cxn>
                <a:cxn ang="0">
                  <a:pos x="2408" y="433"/>
                </a:cxn>
                <a:cxn ang="0">
                  <a:pos x="2426" y="421"/>
                </a:cxn>
                <a:cxn ang="0">
                  <a:pos x="2474" y="379"/>
                </a:cxn>
                <a:cxn ang="0">
                  <a:pos x="2492" y="355"/>
                </a:cxn>
                <a:cxn ang="0">
                  <a:pos x="2474" y="337"/>
                </a:cxn>
                <a:cxn ang="0">
                  <a:pos x="2474" y="271"/>
                </a:cxn>
                <a:cxn ang="0">
                  <a:pos x="2492" y="192"/>
                </a:cxn>
                <a:cxn ang="0">
                  <a:pos x="2504" y="132"/>
                </a:cxn>
                <a:cxn ang="0">
                  <a:pos x="2492" y="36"/>
                </a:cxn>
                <a:cxn ang="0">
                  <a:pos x="2492" y="24"/>
                </a:cxn>
                <a:cxn ang="0">
                  <a:pos x="2102" y="0"/>
                </a:cxn>
                <a:cxn ang="0">
                  <a:pos x="1909" y="90"/>
                </a:cxn>
                <a:cxn ang="0">
                  <a:pos x="1747" y="535"/>
                </a:cxn>
                <a:cxn ang="0">
                  <a:pos x="1711" y="469"/>
                </a:cxn>
                <a:cxn ang="0">
                  <a:pos x="1633" y="144"/>
                </a:cxn>
                <a:cxn ang="0">
                  <a:pos x="1579" y="0"/>
                </a:cxn>
                <a:cxn ang="0">
                  <a:pos x="738" y="186"/>
                </a:cxn>
                <a:cxn ang="0">
                  <a:pos x="756" y="46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2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/>
              <a:ahLst/>
              <a:cxnLst>
                <a:cxn ang="0">
                  <a:pos x="1034" y="767"/>
                </a:cxn>
                <a:cxn ang="0">
                  <a:pos x="1190" y="1235"/>
                </a:cxn>
                <a:cxn ang="0">
                  <a:pos x="956" y="1193"/>
                </a:cxn>
                <a:cxn ang="0">
                  <a:pos x="723" y="1127"/>
                </a:cxn>
                <a:cxn ang="0">
                  <a:pos x="442" y="1109"/>
                </a:cxn>
                <a:cxn ang="0">
                  <a:pos x="0" y="1079"/>
                </a:cxn>
                <a:cxn ang="0">
                  <a:pos x="30" y="1115"/>
                </a:cxn>
                <a:cxn ang="0">
                  <a:pos x="496" y="1133"/>
                </a:cxn>
                <a:cxn ang="0">
                  <a:pos x="777" y="1187"/>
                </a:cxn>
                <a:cxn ang="0">
                  <a:pos x="1130" y="1301"/>
                </a:cxn>
                <a:cxn ang="0">
                  <a:pos x="1070" y="1319"/>
                </a:cxn>
                <a:cxn ang="0">
                  <a:pos x="711" y="1505"/>
                </a:cxn>
                <a:cxn ang="0">
                  <a:pos x="765" y="1481"/>
                </a:cxn>
                <a:cxn ang="0">
                  <a:pos x="861" y="1439"/>
                </a:cxn>
                <a:cxn ang="0">
                  <a:pos x="1022" y="1355"/>
                </a:cxn>
                <a:cxn ang="0">
                  <a:pos x="1214" y="1295"/>
                </a:cxn>
                <a:cxn ang="0">
                  <a:pos x="1267" y="1223"/>
                </a:cxn>
                <a:cxn ang="0">
                  <a:pos x="1632" y="1043"/>
                </a:cxn>
                <a:cxn ang="0">
                  <a:pos x="1931" y="953"/>
                </a:cxn>
                <a:cxn ang="0">
                  <a:pos x="2176" y="821"/>
                </a:cxn>
                <a:cxn ang="0">
                  <a:pos x="1961" y="911"/>
                </a:cxn>
                <a:cxn ang="0">
                  <a:pos x="1656" y="989"/>
                </a:cxn>
                <a:cxn ang="0">
                  <a:pos x="1339" y="1151"/>
                </a:cxn>
                <a:cxn ang="0">
                  <a:pos x="1501" y="905"/>
                </a:cxn>
                <a:cxn ang="0">
                  <a:pos x="1620" y="545"/>
                </a:cxn>
                <a:cxn ang="0">
                  <a:pos x="1740" y="372"/>
                </a:cxn>
                <a:cxn ang="0">
                  <a:pos x="1979" y="60"/>
                </a:cxn>
                <a:cxn ang="0">
                  <a:pos x="2003" y="0"/>
                </a:cxn>
                <a:cxn ang="0">
                  <a:pos x="1973" y="0"/>
                </a:cxn>
                <a:cxn ang="0">
                  <a:pos x="1596" y="480"/>
                </a:cxn>
                <a:cxn ang="0">
                  <a:pos x="1477" y="887"/>
                </a:cxn>
                <a:cxn ang="0">
                  <a:pos x="1255" y="1175"/>
                </a:cxn>
                <a:cxn ang="0">
                  <a:pos x="1130" y="905"/>
                </a:cxn>
                <a:cxn ang="0">
                  <a:pos x="1010" y="540"/>
                </a:cxn>
                <a:cxn ang="0">
                  <a:pos x="885" y="222"/>
                </a:cxn>
                <a:cxn ang="0">
                  <a:pos x="789" y="0"/>
                </a:cxn>
                <a:cxn ang="0">
                  <a:pos x="753" y="0"/>
                </a:cxn>
                <a:cxn ang="0">
                  <a:pos x="903" y="354"/>
                </a:cxn>
                <a:cxn ang="0">
                  <a:pos x="1034" y="767"/>
                </a:cxn>
                <a:cxn ang="0">
                  <a:pos x="1034" y="767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2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/>
              <a:ahLst/>
              <a:cxnLst>
                <a:cxn ang="0">
                  <a:pos x="161" y="564"/>
                </a:cxn>
                <a:cxn ang="0">
                  <a:pos x="329" y="438"/>
                </a:cxn>
                <a:cxn ang="0">
                  <a:pos x="646" y="216"/>
                </a:cxn>
                <a:cxn ang="0">
                  <a:pos x="813" y="0"/>
                </a:cxn>
                <a:cxn ang="0">
                  <a:pos x="676" y="150"/>
                </a:cxn>
                <a:cxn ang="0">
                  <a:pos x="144" y="504"/>
                </a:cxn>
                <a:cxn ang="0">
                  <a:pos x="0" y="732"/>
                </a:cxn>
                <a:cxn ang="0">
                  <a:pos x="0" y="804"/>
                </a:cxn>
                <a:cxn ang="0">
                  <a:pos x="161" y="564"/>
                </a:cxn>
                <a:cxn ang="0">
                  <a:pos x="161" y="564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3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/>
              <a:ahLst/>
              <a:cxnLst>
                <a:cxn ang="0">
                  <a:pos x="460" y="66"/>
                </a:cxn>
                <a:cxn ang="0">
                  <a:pos x="759" y="0"/>
                </a:cxn>
                <a:cxn ang="0">
                  <a:pos x="496" y="36"/>
                </a:cxn>
                <a:cxn ang="0">
                  <a:pos x="138" y="48"/>
                </a:cxn>
                <a:cxn ang="0">
                  <a:pos x="0" y="78"/>
                </a:cxn>
                <a:cxn ang="0">
                  <a:pos x="0" y="107"/>
                </a:cxn>
                <a:cxn ang="0">
                  <a:pos x="96" y="89"/>
                </a:cxn>
                <a:cxn ang="0">
                  <a:pos x="460" y="66"/>
                </a:cxn>
                <a:cxn ang="0">
                  <a:pos x="460" y="66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3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/>
              <a:ahLst/>
              <a:cxnLst>
                <a:cxn ang="0">
                  <a:pos x="1387" y="239"/>
                </a:cxn>
                <a:cxn ang="0">
                  <a:pos x="1734" y="233"/>
                </a:cxn>
                <a:cxn ang="0">
                  <a:pos x="2087" y="251"/>
                </a:cxn>
                <a:cxn ang="0">
                  <a:pos x="2505" y="233"/>
                </a:cxn>
                <a:cxn ang="0">
                  <a:pos x="3169" y="204"/>
                </a:cxn>
                <a:cxn ang="0">
                  <a:pos x="3115" y="186"/>
                </a:cxn>
                <a:cxn ang="0">
                  <a:pos x="2422" y="221"/>
                </a:cxn>
                <a:cxn ang="0">
                  <a:pos x="2003" y="221"/>
                </a:cxn>
                <a:cxn ang="0">
                  <a:pos x="1459" y="186"/>
                </a:cxn>
                <a:cxn ang="0">
                  <a:pos x="1543" y="168"/>
                </a:cxn>
                <a:cxn ang="0">
                  <a:pos x="2039" y="0"/>
                </a:cxn>
                <a:cxn ang="0">
                  <a:pos x="1961" y="24"/>
                </a:cxn>
                <a:cxn ang="0">
                  <a:pos x="1836" y="66"/>
                </a:cxn>
                <a:cxn ang="0">
                  <a:pos x="1602" y="138"/>
                </a:cxn>
                <a:cxn ang="0">
                  <a:pos x="1339" y="198"/>
                </a:cxn>
                <a:cxn ang="0">
                  <a:pos x="1268" y="251"/>
                </a:cxn>
                <a:cxn ang="0">
                  <a:pos x="765" y="413"/>
                </a:cxn>
                <a:cxn ang="0">
                  <a:pos x="335" y="503"/>
                </a:cxn>
                <a:cxn ang="0">
                  <a:pos x="0" y="617"/>
                </a:cxn>
                <a:cxn ang="0">
                  <a:pos x="299" y="539"/>
                </a:cxn>
                <a:cxn ang="0">
                  <a:pos x="735" y="449"/>
                </a:cxn>
                <a:cxn ang="0">
                  <a:pos x="1178" y="311"/>
                </a:cxn>
                <a:cxn ang="0">
                  <a:pos x="981" y="491"/>
                </a:cxn>
                <a:cxn ang="0">
                  <a:pos x="867" y="743"/>
                </a:cxn>
                <a:cxn ang="0">
                  <a:pos x="861" y="743"/>
                </a:cxn>
                <a:cxn ang="0">
                  <a:pos x="933" y="743"/>
                </a:cxn>
                <a:cxn ang="0">
                  <a:pos x="1022" y="497"/>
                </a:cxn>
                <a:cxn ang="0">
                  <a:pos x="1297" y="281"/>
                </a:cxn>
                <a:cxn ang="0">
                  <a:pos x="1531" y="449"/>
                </a:cxn>
                <a:cxn ang="0">
                  <a:pos x="1770" y="677"/>
                </a:cxn>
                <a:cxn ang="0">
                  <a:pos x="1854" y="743"/>
                </a:cxn>
                <a:cxn ang="0">
                  <a:pos x="1919" y="743"/>
                </a:cxn>
                <a:cxn ang="0">
                  <a:pos x="1692" y="527"/>
                </a:cxn>
                <a:cxn ang="0">
                  <a:pos x="1387" y="239"/>
                </a:cxn>
                <a:cxn ang="0">
                  <a:pos x="1387" y="23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3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3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3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3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3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/>
              <a:ahLst/>
              <a:cxnLst>
                <a:cxn ang="0">
                  <a:pos x="5740" y="288"/>
                </a:cxn>
                <a:cxn ang="0">
                  <a:pos x="0" y="288"/>
                </a:cxn>
                <a:cxn ang="0">
                  <a:pos x="0" y="0"/>
                </a:cxn>
                <a:cxn ang="0">
                  <a:pos x="5740" y="0"/>
                </a:cxn>
                <a:cxn ang="0">
                  <a:pos x="5740" y="288"/>
                </a:cxn>
                <a:cxn ang="0">
                  <a:pos x="5740" y="288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3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/>
              <a:ahLst/>
              <a:cxnLst>
                <a:cxn ang="0">
                  <a:pos x="871" y="1423"/>
                </a:cxn>
                <a:cxn ang="0">
                  <a:pos x="907" y="1393"/>
                </a:cxn>
                <a:cxn ang="0">
                  <a:pos x="991" y="1320"/>
                </a:cxn>
                <a:cxn ang="0">
                  <a:pos x="1033" y="1297"/>
                </a:cxn>
                <a:cxn ang="0">
                  <a:pos x="1086" y="1249"/>
                </a:cxn>
                <a:cxn ang="0">
                  <a:pos x="1123" y="1219"/>
                </a:cxn>
                <a:cxn ang="0">
                  <a:pos x="1057" y="1153"/>
                </a:cxn>
                <a:cxn ang="0">
                  <a:pos x="877" y="1021"/>
                </a:cxn>
                <a:cxn ang="0">
                  <a:pos x="655" y="907"/>
                </a:cxn>
                <a:cxn ang="0">
                  <a:pos x="655" y="846"/>
                </a:cxn>
                <a:cxn ang="0">
                  <a:pos x="643" y="708"/>
                </a:cxn>
                <a:cxn ang="0">
                  <a:pos x="552" y="642"/>
                </a:cxn>
                <a:cxn ang="0">
                  <a:pos x="510" y="570"/>
                </a:cxn>
                <a:cxn ang="0">
                  <a:pos x="637" y="564"/>
                </a:cxn>
                <a:cxn ang="0">
                  <a:pos x="763" y="570"/>
                </a:cxn>
                <a:cxn ang="0">
                  <a:pos x="1091" y="850"/>
                </a:cxn>
                <a:cxn ang="0">
                  <a:pos x="1009" y="566"/>
                </a:cxn>
                <a:cxn ang="0">
                  <a:pos x="1054" y="265"/>
                </a:cxn>
                <a:cxn ang="0">
                  <a:pos x="1249" y="0"/>
                </a:cxn>
                <a:cxn ang="0">
                  <a:pos x="1466" y="292"/>
                </a:cxn>
                <a:cxn ang="0">
                  <a:pos x="1475" y="548"/>
                </a:cxn>
                <a:cxn ang="0">
                  <a:pos x="1567" y="630"/>
                </a:cxn>
                <a:cxn ang="0">
                  <a:pos x="1795" y="365"/>
                </a:cxn>
                <a:cxn ang="0">
                  <a:pos x="2245" y="150"/>
                </a:cxn>
                <a:cxn ang="0">
                  <a:pos x="2618" y="180"/>
                </a:cxn>
                <a:cxn ang="0">
                  <a:pos x="3050" y="150"/>
                </a:cxn>
                <a:cxn ang="0">
                  <a:pos x="3140" y="210"/>
                </a:cxn>
                <a:cxn ang="0">
                  <a:pos x="2990" y="210"/>
                </a:cxn>
                <a:cxn ang="0">
                  <a:pos x="2834" y="377"/>
                </a:cxn>
                <a:cxn ang="0">
                  <a:pos x="2702" y="648"/>
                </a:cxn>
                <a:cxn ang="0">
                  <a:pos x="2582" y="828"/>
                </a:cxn>
                <a:cxn ang="0">
                  <a:pos x="2234" y="1009"/>
                </a:cxn>
                <a:cxn ang="0">
                  <a:pos x="1963" y="1075"/>
                </a:cxn>
                <a:cxn ang="0">
                  <a:pos x="2257" y="1111"/>
                </a:cxn>
                <a:cxn ang="0">
                  <a:pos x="2600" y="1207"/>
                </a:cxn>
                <a:cxn ang="0">
                  <a:pos x="2894" y="1441"/>
                </a:cxn>
                <a:cxn ang="0">
                  <a:pos x="3122" y="1555"/>
                </a:cxn>
                <a:cxn ang="0">
                  <a:pos x="3032" y="1585"/>
                </a:cxn>
                <a:cxn ang="0">
                  <a:pos x="3008" y="1591"/>
                </a:cxn>
                <a:cxn ang="0">
                  <a:pos x="2960" y="1597"/>
                </a:cxn>
                <a:cxn ang="0">
                  <a:pos x="2882" y="1609"/>
                </a:cxn>
                <a:cxn ang="0">
                  <a:pos x="2846" y="1609"/>
                </a:cxn>
                <a:cxn ang="0">
                  <a:pos x="2774" y="1615"/>
                </a:cxn>
                <a:cxn ang="0">
                  <a:pos x="2726" y="1621"/>
                </a:cxn>
                <a:cxn ang="0">
                  <a:pos x="2708" y="1621"/>
                </a:cxn>
                <a:cxn ang="0">
                  <a:pos x="2594" y="1657"/>
                </a:cxn>
                <a:cxn ang="0">
                  <a:pos x="2533" y="1663"/>
                </a:cxn>
                <a:cxn ang="0">
                  <a:pos x="2444" y="1675"/>
                </a:cxn>
                <a:cxn ang="0">
                  <a:pos x="2378" y="1687"/>
                </a:cxn>
                <a:cxn ang="0">
                  <a:pos x="2360" y="1705"/>
                </a:cxn>
                <a:cxn ang="0">
                  <a:pos x="2305" y="1687"/>
                </a:cxn>
                <a:cxn ang="0">
                  <a:pos x="2263" y="1663"/>
                </a:cxn>
                <a:cxn ang="0">
                  <a:pos x="2017" y="1585"/>
                </a:cxn>
                <a:cxn ang="0">
                  <a:pos x="1711" y="1453"/>
                </a:cxn>
                <a:cxn ang="0">
                  <a:pos x="1880" y="1844"/>
                </a:cxn>
                <a:cxn ang="0">
                  <a:pos x="1771" y="1922"/>
                </a:cxn>
                <a:cxn ang="0">
                  <a:pos x="1531" y="1753"/>
                </a:cxn>
                <a:cxn ang="0">
                  <a:pos x="1411" y="1477"/>
                </a:cxn>
                <a:cxn ang="0">
                  <a:pos x="1219" y="1291"/>
                </a:cxn>
                <a:cxn ang="0">
                  <a:pos x="127" y="2006"/>
                </a:cxn>
                <a:cxn ang="0">
                  <a:pos x="865" y="1429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3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/>
              <a:ahLst/>
              <a:cxnLst>
                <a:cxn ang="0">
                  <a:pos x="318" y="1078"/>
                </a:cxn>
                <a:cxn ang="0">
                  <a:pos x="217" y="928"/>
                </a:cxn>
                <a:cxn ang="0">
                  <a:pos x="102" y="808"/>
                </a:cxn>
                <a:cxn ang="0">
                  <a:pos x="36" y="742"/>
                </a:cxn>
                <a:cxn ang="0">
                  <a:pos x="0" y="700"/>
                </a:cxn>
                <a:cxn ang="0">
                  <a:pos x="270" y="958"/>
                </a:cxn>
                <a:cxn ang="0">
                  <a:pos x="294" y="1006"/>
                </a:cxn>
                <a:cxn ang="0">
                  <a:pos x="367" y="670"/>
                </a:cxn>
                <a:cxn ang="0">
                  <a:pos x="379" y="411"/>
                </a:cxn>
                <a:cxn ang="0">
                  <a:pos x="347" y="118"/>
                </a:cxn>
                <a:cxn ang="0">
                  <a:pos x="393" y="0"/>
                </a:cxn>
                <a:cxn ang="0">
                  <a:pos x="397" y="357"/>
                </a:cxn>
                <a:cxn ang="0">
                  <a:pos x="421" y="609"/>
                </a:cxn>
                <a:cxn ang="0">
                  <a:pos x="385" y="826"/>
                </a:cxn>
                <a:cxn ang="0">
                  <a:pos x="385" y="1036"/>
                </a:cxn>
                <a:cxn ang="0">
                  <a:pos x="877" y="784"/>
                </a:cxn>
                <a:cxn ang="0">
                  <a:pos x="1309" y="555"/>
                </a:cxn>
                <a:cxn ang="0">
                  <a:pos x="1802" y="249"/>
                </a:cxn>
                <a:cxn ang="0">
                  <a:pos x="2096" y="69"/>
                </a:cxn>
                <a:cxn ang="0">
                  <a:pos x="1814" y="279"/>
                </a:cxn>
                <a:cxn ang="0">
                  <a:pos x="1453" y="501"/>
                </a:cxn>
                <a:cxn ang="0">
                  <a:pos x="1123" y="700"/>
                </a:cxn>
                <a:cxn ang="0">
                  <a:pos x="739" y="898"/>
                </a:cxn>
                <a:cxn ang="0">
                  <a:pos x="463" y="1084"/>
                </a:cxn>
                <a:cxn ang="0">
                  <a:pos x="817" y="1193"/>
                </a:cxn>
                <a:cxn ang="0">
                  <a:pos x="1285" y="1187"/>
                </a:cxn>
                <a:cxn ang="0">
                  <a:pos x="1916" y="1396"/>
                </a:cxn>
                <a:cxn ang="0">
                  <a:pos x="2144" y="1420"/>
                </a:cxn>
                <a:cxn ang="0">
                  <a:pos x="1814" y="1408"/>
                </a:cxn>
                <a:cxn ang="0">
                  <a:pos x="1435" y="1288"/>
                </a:cxn>
                <a:cxn ang="0">
                  <a:pos x="1219" y="1229"/>
                </a:cxn>
                <a:cxn ang="0">
                  <a:pos x="799" y="1223"/>
                </a:cxn>
                <a:cxn ang="0">
                  <a:pos x="505" y="1145"/>
                </a:cxn>
                <a:cxn ang="0">
                  <a:pos x="733" y="1378"/>
                </a:cxn>
                <a:cxn ang="0">
                  <a:pos x="877" y="1619"/>
                </a:cxn>
                <a:cxn ang="0">
                  <a:pos x="1009" y="1787"/>
                </a:cxn>
                <a:cxn ang="0">
                  <a:pos x="817" y="1607"/>
                </a:cxn>
                <a:cxn ang="0">
                  <a:pos x="673" y="1372"/>
                </a:cxn>
                <a:cxn ang="0">
                  <a:pos x="415" y="1109"/>
                </a:cxn>
                <a:cxn ang="0">
                  <a:pos x="318" y="1078"/>
                </a:cxn>
                <a:cxn ang="0">
                  <a:pos x="318" y="1078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3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/>
              <a:ahLst/>
              <a:cxnLst>
                <a:cxn ang="0">
                  <a:pos x="1814" y="606"/>
                </a:cxn>
                <a:cxn ang="0">
                  <a:pos x="1615" y="252"/>
                </a:cxn>
                <a:cxn ang="0">
                  <a:pos x="1345" y="132"/>
                </a:cxn>
                <a:cxn ang="0">
                  <a:pos x="1381" y="492"/>
                </a:cxn>
                <a:cxn ang="0">
                  <a:pos x="955" y="221"/>
                </a:cxn>
                <a:cxn ang="0">
                  <a:pos x="877" y="161"/>
                </a:cxn>
                <a:cxn ang="0">
                  <a:pos x="841" y="167"/>
                </a:cxn>
                <a:cxn ang="0">
                  <a:pos x="720" y="161"/>
                </a:cxn>
                <a:cxn ang="0">
                  <a:pos x="613" y="144"/>
                </a:cxn>
                <a:cxn ang="0">
                  <a:pos x="492" y="161"/>
                </a:cxn>
                <a:cxn ang="0">
                  <a:pos x="432" y="150"/>
                </a:cxn>
                <a:cxn ang="0">
                  <a:pos x="342" y="138"/>
                </a:cxn>
                <a:cxn ang="0">
                  <a:pos x="246" y="126"/>
                </a:cxn>
                <a:cxn ang="0">
                  <a:pos x="174" y="114"/>
                </a:cxn>
                <a:cxn ang="0">
                  <a:pos x="216" y="240"/>
                </a:cxn>
                <a:cxn ang="0">
                  <a:pos x="607" y="588"/>
                </a:cxn>
                <a:cxn ang="0">
                  <a:pos x="1177" y="817"/>
                </a:cxn>
                <a:cxn ang="0">
                  <a:pos x="972" y="871"/>
                </a:cxn>
                <a:cxn ang="0">
                  <a:pos x="492" y="1111"/>
                </a:cxn>
                <a:cxn ang="0">
                  <a:pos x="276" y="1441"/>
                </a:cxn>
                <a:cxn ang="0">
                  <a:pos x="42" y="1441"/>
                </a:cxn>
                <a:cxn ang="0">
                  <a:pos x="367" y="1585"/>
                </a:cxn>
                <a:cxn ang="0">
                  <a:pos x="949" y="1712"/>
                </a:cxn>
                <a:cxn ang="0">
                  <a:pos x="1519" y="1537"/>
                </a:cxn>
                <a:cxn ang="0">
                  <a:pos x="1735" y="1513"/>
                </a:cxn>
                <a:cxn ang="0">
                  <a:pos x="1723" y="1802"/>
                </a:cxn>
                <a:cxn ang="0">
                  <a:pos x="2042" y="2229"/>
                </a:cxn>
                <a:cxn ang="0">
                  <a:pos x="2191" y="2133"/>
                </a:cxn>
                <a:cxn ang="0">
                  <a:pos x="2270" y="1970"/>
                </a:cxn>
                <a:cxn ang="0">
                  <a:pos x="2233" y="1573"/>
                </a:cxn>
                <a:cxn ang="0">
                  <a:pos x="2294" y="1483"/>
                </a:cxn>
                <a:cxn ang="0">
                  <a:pos x="2588" y="1688"/>
                </a:cxn>
                <a:cxn ang="0">
                  <a:pos x="2695" y="1682"/>
                </a:cxn>
                <a:cxn ang="0">
                  <a:pos x="2588" y="1543"/>
                </a:cxn>
                <a:cxn ang="0">
                  <a:pos x="2510" y="1357"/>
                </a:cxn>
                <a:cxn ang="0">
                  <a:pos x="2354" y="1184"/>
                </a:cxn>
                <a:cxn ang="0">
                  <a:pos x="2102" y="931"/>
                </a:cxn>
                <a:cxn ang="0">
                  <a:pos x="2137" y="907"/>
                </a:cxn>
                <a:cxn ang="0">
                  <a:pos x="2215" y="871"/>
                </a:cxn>
                <a:cxn ang="0">
                  <a:pos x="2324" y="817"/>
                </a:cxn>
                <a:cxn ang="0">
                  <a:pos x="2372" y="787"/>
                </a:cxn>
                <a:cxn ang="0">
                  <a:pos x="2078" y="865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514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/>
              <a:ahLst/>
              <a:cxnLst>
                <a:cxn ang="0">
                  <a:pos x="1842" y="851"/>
                </a:cxn>
                <a:cxn ang="0">
                  <a:pos x="1937" y="1019"/>
                </a:cxn>
                <a:cxn ang="0">
                  <a:pos x="2051" y="1168"/>
                </a:cxn>
                <a:cxn ang="0">
                  <a:pos x="2117" y="1246"/>
                </a:cxn>
                <a:cxn ang="0">
                  <a:pos x="2153" y="1294"/>
                </a:cxn>
                <a:cxn ang="0">
                  <a:pos x="1889" y="977"/>
                </a:cxn>
                <a:cxn ang="0">
                  <a:pos x="1860" y="929"/>
                </a:cxn>
                <a:cxn ang="0">
                  <a:pos x="1782" y="1240"/>
                </a:cxn>
                <a:cxn ang="0">
                  <a:pos x="1770" y="1486"/>
                </a:cxn>
                <a:cxn ang="0">
                  <a:pos x="1818" y="1906"/>
                </a:cxn>
                <a:cxn ang="0">
                  <a:pos x="1788" y="1930"/>
                </a:cxn>
                <a:cxn ang="0">
                  <a:pos x="1746" y="1534"/>
                </a:cxn>
                <a:cxn ang="0">
                  <a:pos x="1728" y="1288"/>
                </a:cxn>
                <a:cxn ang="0">
                  <a:pos x="1764" y="1085"/>
                </a:cxn>
                <a:cxn ang="0">
                  <a:pos x="1770" y="875"/>
                </a:cxn>
                <a:cxn ang="0">
                  <a:pos x="1268" y="1007"/>
                </a:cxn>
                <a:cxn ang="0">
                  <a:pos x="825" y="1132"/>
                </a:cxn>
                <a:cxn ang="0">
                  <a:pos x="323" y="1312"/>
                </a:cxn>
                <a:cxn ang="0">
                  <a:pos x="18" y="1420"/>
                </a:cxn>
                <a:cxn ang="0">
                  <a:pos x="311" y="1282"/>
                </a:cxn>
                <a:cxn ang="0">
                  <a:pos x="682" y="1144"/>
                </a:cxn>
                <a:cxn ang="0">
                  <a:pos x="1022" y="1037"/>
                </a:cxn>
                <a:cxn ang="0">
                  <a:pos x="1411" y="929"/>
                </a:cxn>
                <a:cxn ang="0">
                  <a:pos x="1692" y="815"/>
                </a:cxn>
                <a:cxn ang="0">
                  <a:pos x="1333" y="623"/>
                </a:cxn>
                <a:cxn ang="0">
                  <a:pos x="861" y="515"/>
                </a:cxn>
                <a:cxn ang="0">
                  <a:pos x="227" y="161"/>
                </a:cxn>
                <a:cxn ang="0">
                  <a:pos x="0" y="83"/>
                </a:cxn>
                <a:cxn ang="0">
                  <a:pos x="329" y="179"/>
                </a:cxn>
                <a:cxn ang="0">
                  <a:pos x="712" y="383"/>
                </a:cxn>
                <a:cxn ang="0">
                  <a:pos x="933" y="491"/>
                </a:cxn>
                <a:cxn ang="0">
                  <a:pos x="1351" y="593"/>
                </a:cxn>
                <a:cxn ang="0">
                  <a:pos x="1650" y="743"/>
                </a:cxn>
                <a:cxn ang="0">
                  <a:pos x="1423" y="461"/>
                </a:cxn>
                <a:cxn ang="0">
                  <a:pos x="1286" y="191"/>
                </a:cxn>
                <a:cxn ang="0">
                  <a:pos x="1154" y="0"/>
                </a:cxn>
                <a:cxn ang="0">
                  <a:pos x="1339" y="215"/>
                </a:cxn>
                <a:cxn ang="0">
                  <a:pos x="1489" y="485"/>
                </a:cxn>
                <a:cxn ang="0">
                  <a:pos x="1746" y="803"/>
                </a:cxn>
                <a:cxn ang="0">
                  <a:pos x="1842" y="851"/>
                </a:cxn>
                <a:cxn ang="0">
                  <a:pos x="1842" y="85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hu-HU"/>
            </a:p>
          </p:txBody>
        </p:sp>
      </p:grpSp>
      <p:sp>
        <p:nvSpPr>
          <p:cNvPr id="514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514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514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14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514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A3BC089D-8068-4130-9BA7-86B5E5E57A3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DWEsJ0bJe8&amp;feature=related" TargetMode="External"/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3" Type="http://schemas.openxmlformats.org/officeDocument/2006/relationships/image" Target="../media/image77.png"/><Relationship Id="rId7" Type="http://schemas.openxmlformats.org/officeDocument/2006/relationships/image" Target="../media/image81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0.png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file:///\\g&#233;pn&#233;v\megoszt&#225;sn&#233;v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hyperlink" Target="file:///\\g&#233;p\megoszt&#225;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vlpkhCU6hzI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youtube.com/watch?v=6WCE29pSV84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50ogFCF56qE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oNcgj5M3LM0&amp;NR=1" TargetMode="External"/><Relationship Id="rId2" Type="http://schemas.openxmlformats.org/officeDocument/2006/relationships/hyperlink" Target="http://www.youtube.com/watch?v=zUa29JX0XwQ" TargetMode="Externa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1QZa6QWxjQ" TargetMode="External"/><Relationship Id="rId2" Type="http://schemas.openxmlformats.org/officeDocument/2006/relationships/hyperlink" Target="http://www.youtube.com/watch?v=xfibFTQj4QM" TargetMode="Externa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hyperlink" Target="mailto:geza@valami.hu" TargetMode="Externa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Hálózati adminisztráció</a:t>
            </a:r>
            <a:br>
              <a:rPr lang="hu-HU" smtClean="0"/>
            </a:br>
            <a:r>
              <a:rPr lang="hu-HU" smtClean="0"/>
              <a:t>Windows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MIN7B6I - MIN2B1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93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DNS kiszolgáló típusok</a:t>
            </a:r>
          </a:p>
        </p:txBody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smtClean="0"/>
              <a:t>Elsődleges (Primary)</a:t>
            </a:r>
          </a:p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smtClean="0"/>
              <a:t>Másodlagos (Secondary)</a:t>
            </a:r>
          </a:p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smtClean="0"/>
              <a:t>Gyorsítótárazó (Cache-only)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200" smtClean="0"/>
              <a:t>Helyi felhasználói fiók létrehozása és tulajdonságainak beállítása grafikus felületen</a:t>
            </a:r>
            <a:br>
              <a:rPr lang="hu-HU" sz="3200" smtClean="0"/>
            </a:br>
            <a:r>
              <a:rPr lang="hu-HU" sz="3200" smtClean="0"/>
              <a:t>Windows XP-n</a:t>
            </a:r>
          </a:p>
        </p:txBody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216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5924550" cy="423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8313" y="1557338"/>
            <a:ext cx="36576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7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1557338"/>
            <a:ext cx="592455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8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19250" y="1557338"/>
            <a:ext cx="38481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69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975" y="1557338"/>
            <a:ext cx="38481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0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2138" y="1916113"/>
            <a:ext cx="44100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1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9838" y="1557338"/>
            <a:ext cx="49625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2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4663" y="1844675"/>
            <a:ext cx="44100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73" name="Picture 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940425" y="1557338"/>
            <a:ext cx="38481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92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92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92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92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92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600" smtClean="0"/>
              <a:t>Biztonsági házirend beállítása</a:t>
            </a:r>
          </a:p>
        </p:txBody>
      </p:sp>
      <p:sp>
        <p:nvSpPr>
          <p:cNvPr id="350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35021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7467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1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1916113"/>
            <a:ext cx="7466012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14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1268413"/>
            <a:ext cx="40100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0215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92500" y="1268413"/>
            <a:ext cx="40100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02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0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0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502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512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42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40100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42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57338"/>
            <a:ext cx="40100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52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5237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40100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523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57338"/>
            <a:ext cx="40100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53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53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62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557338"/>
            <a:ext cx="40100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626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1557338"/>
            <a:ext cx="40100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54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54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728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40100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557338"/>
            <a:ext cx="40100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55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9830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557338"/>
            <a:ext cx="40100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831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1628775"/>
            <a:ext cx="4010025" cy="482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68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Alapértelmezett felhasználói fiókok és csoportok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smtClean="0"/>
              <a:t>Előre megadott</a:t>
            </a:r>
            <a:r>
              <a:rPr lang="hu-HU" dirty="0" smtClean="0"/>
              <a:t> – az </a:t>
            </a:r>
            <a:r>
              <a:rPr lang="hu-HU" dirty="0" err="1" smtClean="0"/>
              <a:t>OS-sel</a:t>
            </a:r>
            <a:r>
              <a:rPr lang="hu-HU" dirty="0" smtClean="0"/>
              <a:t> együtt települnek</a:t>
            </a:r>
          </a:p>
          <a:p>
            <a:pPr eaLnBrk="1" hangingPunct="1">
              <a:defRPr/>
            </a:pPr>
            <a:endParaRPr lang="hu-HU" b="1" dirty="0" smtClean="0"/>
          </a:p>
          <a:p>
            <a:pPr eaLnBrk="1" hangingPunct="1">
              <a:defRPr/>
            </a:pPr>
            <a:r>
              <a:rPr lang="hu-HU" b="1" dirty="0" smtClean="0"/>
              <a:t>Beépített</a:t>
            </a:r>
            <a:r>
              <a:rPr lang="hu-HU" dirty="0" smtClean="0"/>
              <a:t> – alkalmazásokkal, szolgáltatásokkal együtt települnek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b="1" dirty="0" smtClean="0"/>
              <a:t>Implicit</a:t>
            </a:r>
            <a:r>
              <a:rPr lang="hu-HU" dirty="0" smtClean="0"/>
              <a:t> – hálózati erőforrás elérésekor vagy egyéb művelet végrehajtásakor jönnek létre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Előre megadott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Rendszergazda</a:t>
            </a:r>
          </a:p>
          <a:p>
            <a:pPr lvl="1" eaLnBrk="1" hangingPunct="1">
              <a:defRPr/>
            </a:pPr>
            <a:r>
              <a:rPr lang="hu-HU" smtClean="0"/>
              <a:t>Nem tiltható le</a:t>
            </a:r>
          </a:p>
          <a:p>
            <a:pPr lvl="1" eaLnBrk="1" hangingPunct="1">
              <a:defRPr/>
            </a:pPr>
            <a:r>
              <a:rPr lang="hu-HU" smtClean="0"/>
              <a:t>Nem törölhető</a:t>
            </a:r>
          </a:p>
          <a:p>
            <a:pPr lvl="1"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smtClean="0"/>
              <a:t>Vendég</a:t>
            </a:r>
          </a:p>
          <a:p>
            <a:pPr lvl="1" eaLnBrk="1" hangingPunct="1">
              <a:defRPr/>
            </a:pPr>
            <a:r>
              <a:rPr lang="hu-HU" smtClean="0"/>
              <a:t>Alapértelmezés szerint letiltva</a:t>
            </a:r>
          </a:p>
          <a:p>
            <a:pPr eaLnBrk="1" hangingPunct="1">
              <a:defRPr/>
            </a:pP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58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Beépített felhasználói fiókok</a:t>
            </a:r>
          </a:p>
        </p:txBody>
      </p:sp>
      <p:sp>
        <p:nvSpPr>
          <p:cNvPr id="358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err="1" smtClean="0"/>
              <a:t>HelyiRendszer</a:t>
            </a:r>
            <a:r>
              <a:rPr lang="hu-HU" b="1" dirty="0" smtClean="0"/>
              <a:t> </a:t>
            </a:r>
            <a:r>
              <a:rPr lang="hu-HU" dirty="0" smtClean="0"/>
              <a:t>– rendszerfolyamatok futtatásához, rendszergazdai jogok, álfiók</a:t>
            </a:r>
          </a:p>
          <a:p>
            <a:pPr eaLnBrk="1" hangingPunct="1">
              <a:defRPr/>
            </a:pPr>
            <a:r>
              <a:rPr lang="hu-HU" b="1" dirty="0" err="1" smtClean="0"/>
              <a:t>HelyiSzolgáltatás</a:t>
            </a:r>
            <a:r>
              <a:rPr lang="hu-HU" dirty="0" smtClean="0"/>
              <a:t> – csak helyi hozzáférés, Felhasználók csoport tagja, álfiók</a:t>
            </a:r>
          </a:p>
          <a:p>
            <a:pPr eaLnBrk="1" hangingPunct="1">
              <a:defRPr/>
            </a:pPr>
            <a:r>
              <a:rPr lang="hu-HU" b="1" dirty="0" err="1" smtClean="0"/>
              <a:t>HálózatiSzolgáltatás</a:t>
            </a:r>
            <a:r>
              <a:rPr lang="hu-HU" dirty="0" smtClean="0"/>
              <a:t> – álfiók, van hálózati kommunikáció</a:t>
            </a:r>
          </a:p>
          <a:p>
            <a:pPr eaLnBrk="1" hangingPunct="1">
              <a:defRPr/>
            </a:pPr>
            <a:r>
              <a:rPr lang="hu-HU" b="1" dirty="0" smtClean="0"/>
              <a:t>IUSR_</a:t>
            </a:r>
            <a:r>
              <a:rPr lang="hu-HU" b="1" dirty="0" err="1" smtClean="0"/>
              <a:t>hosztnév</a:t>
            </a:r>
            <a:r>
              <a:rPr lang="hu-HU" dirty="0" smtClean="0"/>
              <a:t> – névtelen IIS felhasználó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9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Zónaadatok tárolása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Szöveges fájlokban (szabványos)</a:t>
            </a:r>
            <a:br>
              <a:rPr lang="hu-HU" smtClean="0"/>
            </a:br>
            <a:r>
              <a:rPr lang="hu-HU" sz="2800" smtClean="0"/>
              <a:t>%SYSTEMNROOT%\SYSTEM32\DNS\*.DNS</a:t>
            </a:r>
          </a:p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smtClean="0"/>
              <a:t>Címtárba integrálva (MS megoldás)</a:t>
            </a:r>
            <a:br>
              <a:rPr lang="hu-HU" smtClean="0"/>
            </a:br>
            <a:r>
              <a:rPr lang="hu-HU" smtClean="0"/>
              <a:t>A DNS kiszolgáló a tartományvezérlőn kell legyen. Megvalósítható a zónák és a címtár egységes replikációja.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71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Implicit azonosságok</a:t>
            </a:r>
          </a:p>
        </p:txBody>
      </p:sp>
      <p:sp>
        <p:nvSpPr>
          <p:cNvPr id="371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Névtelen bejelentkezés – pl. weboldal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Hitelesített felhasználó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Létrehozó tulajdonos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Telefonos bejelentkezés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Mindenki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Interaktív – helyileg van bejelentkezve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Hálózat – hálózaton éri el az erőforrást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Terminálkiszolgáló felhasználója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Beépített csoportok</a:t>
            </a:r>
          </a:p>
        </p:txBody>
      </p:sp>
      <p:sp>
        <p:nvSpPr>
          <p:cNvPr id="359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smtClean="0"/>
              <a:t>Rendszergazdák</a:t>
            </a:r>
            <a:r>
              <a:rPr lang="hu-HU" smtClean="0"/>
              <a:t> – rendszergazdai jogosultságok helyi gépen</a:t>
            </a:r>
          </a:p>
          <a:p>
            <a:pPr eaLnBrk="1" hangingPunct="1">
              <a:defRPr/>
            </a:pPr>
            <a:r>
              <a:rPr lang="hu-HU" b="1" smtClean="0"/>
              <a:t>Tartománygazdák</a:t>
            </a:r>
            <a:r>
              <a:rPr lang="hu-HU" smtClean="0"/>
              <a:t> – globális hatókör, AD tartományra jogosultság. Alapból tagja a Rendszergazdák csoportnak</a:t>
            </a:r>
          </a:p>
          <a:p>
            <a:pPr eaLnBrk="1" hangingPunct="1">
              <a:defRPr/>
            </a:pPr>
            <a:r>
              <a:rPr lang="hu-HU" b="1" smtClean="0"/>
              <a:t>Vállalati rendszergazdák</a:t>
            </a:r>
            <a:r>
              <a:rPr lang="hu-HU" smtClean="0"/>
              <a:t> – univerzális vagy globális hatókör erdőn belül. A vállalaton belüli összes számítógépet képes felügyelni.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604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Beépített csoportok</a:t>
            </a:r>
            <a:r>
              <a:rPr lang="hu-HU" baseline="-25000" smtClean="0"/>
              <a:t>1</a:t>
            </a:r>
            <a:endParaRPr lang="hu-HU" smtClean="0"/>
          </a:p>
        </p:txBody>
      </p:sp>
      <p:sp>
        <p:nvSpPr>
          <p:cNvPr id="360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800" b="1" smtClean="0"/>
              <a:t>Kiemelt felhasználók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Felhasználói fiókokat hozhatnak létre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Csak az általuk létrehozott fiókokat módosíthatják vagy törölhetik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Helyi csoportokat hozhatnak létre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Csak olyan programot telepíthetnek, ami nem nyúl a rendszerállományokhoz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Eltávolíthatnak felhasználókat az általuk létrehozott csoportokból valamint a Felhasználók, Kiemelt felhasználók és a Vendégek csoportokból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Nem tölthetnek be eszközillesztőket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Nem kezelhetik a biztonsági és naplófájlokat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dirty="0" smtClean="0"/>
              <a:t>Dr. </a:t>
            </a:r>
            <a:r>
              <a:rPr lang="hu-HU" dirty="0" err="1" smtClean="0"/>
              <a:t>Johanyák</a:t>
            </a:r>
            <a:r>
              <a:rPr lang="hu-HU" dirty="0" smtClean="0"/>
              <a:t> </a:t>
            </a:r>
            <a:r>
              <a:rPr lang="hu-HU" dirty="0" err="1" smtClean="0"/>
              <a:t>Zs</a:t>
            </a:r>
            <a:r>
              <a:rPr lang="hu-HU" dirty="0" smtClean="0"/>
              <a:t>. Csaba © 2011</a:t>
            </a:r>
            <a:endParaRPr lang="hu-HU" dirty="0"/>
          </a:p>
        </p:txBody>
      </p:sp>
      <p:sp>
        <p:nvSpPr>
          <p:cNvPr id="361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Beépített csoportok</a:t>
            </a:r>
            <a:r>
              <a:rPr lang="hu-HU" baseline="-25000" smtClean="0"/>
              <a:t>2</a:t>
            </a:r>
          </a:p>
        </p:txBody>
      </p:sp>
      <p:sp>
        <p:nvSpPr>
          <p:cNvPr id="361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800" b="1" dirty="0" smtClean="0"/>
              <a:t>Felhasználók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/>
              <a:t>Létrehozhatnak helyi csoportokat és kezelhetik azokat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/>
              <a:t>Nem oszthatnak meg könyvtárakat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/>
              <a:t>Nem hozhatnak létre helyi nyomtatót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b="1" dirty="0" smtClean="0"/>
              <a:t>Biztonsági másolat felelősök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/>
              <a:t>Biztonsági másolatot készíthetnek az állományokról és visszaállíthatnak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/>
              <a:t>Bejelentkezhetnek a számítógépre és leállíthatják azt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/>
              <a:t>Nem módosíthatják a biztonsági beállításokat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b="1" dirty="0" smtClean="0"/>
              <a:t>Vendégek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/>
              <a:t>Leállíthatják a rendszert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72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Implicit csoportok</a:t>
            </a:r>
          </a:p>
        </p:txBody>
      </p:sp>
      <p:sp>
        <p:nvSpPr>
          <p:cNvPr id="372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Létrehozó csoport</a:t>
            </a:r>
          </a:p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smtClean="0"/>
              <a:t>Tartományvezérlők</a:t>
            </a:r>
          </a:p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smtClean="0"/>
              <a:t>Tartományi számítógépek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203848" y="6093296"/>
            <a:ext cx="2853680" cy="457200"/>
          </a:xfrm>
          <a:noFill/>
        </p:spPr>
        <p:txBody>
          <a:bodyPr/>
          <a:lstStyle/>
          <a:p>
            <a:pPr algn="ctr"/>
            <a:r>
              <a:rPr lang="en-US" dirty="0" smtClean="0"/>
              <a:t>Dr. </a:t>
            </a:r>
            <a:r>
              <a:rPr lang="en-US" dirty="0" err="1" smtClean="0"/>
              <a:t>Johanyák</a:t>
            </a:r>
            <a:r>
              <a:rPr lang="en-US" dirty="0" smtClean="0"/>
              <a:t> Zs. </a:t>
            </a:r>
            <a:r>
              <a:rPr lang="en-US" dirty="0" err="1" smtClean="0"/>
              <a:t>Csaba</a:t>
            </a:r>
            <a:r>
              <a:rPr lang="en-US" dirty="0" smtClean="0"/>
              <a:t> © 2011</a:t>
            </a:r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Rendszergazda fiók</a:t>
            </a:r>
            <a:endParaRPr lang="en-US" dirty="0" smtClean="0"/>
          </a:p>
        </p:txBody>
      </p:sp>
      <p:sp>
        <p:nvSpPr>
          <p:cNvPr id="614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hu-HU" b="1" dirty="0" smtClean="0"/>
              <a:t>Rendszergazda </a:t>
            </a:r>
            <a:r>
              <a:rPr lang="hu-HU" dirty="0" smtClean="0"/>
              <a:t>(helyi) teljes hozzáférés mindenhez</a:t>
            </a:r>
          </a:p>
          <a:p>
            <a:pPr eaLnBrk="1" hangingPunct="1"/>
            <a:r>
              <a:rPr lang="hu-HU" b="1" dirty="0" smtClean="0"/>
              <a:t>Rendszergazda</a:t>
            </a:r>
            <a:r>
              <a:rPr lang="hu-HU" dirty="0" smtClean="0"/>
              <a:t> (tartományi) teljes hozzáférés a tartományon belül</a:t>
            </a:r>
            <a:endParaRPr lang="en-US" dirty="0" smtClean="0"/>
          </a:p>
          <a:p>
            <a:pPr eaLnBrk="1" hangingPunct="1"/>
            <a:r>
              <a:rPr lang="hu-HU" dirty="0" smtClean="0"/>
              <a:t>Ajánlás </a:t>
            </a:r>
          </a:p>
          <a:p>
            <a:pPr lvl="1" eaLnBrk="1" hangingPunct="1"/>
            <a:r>
              <a:rPr lang="hu-HU" dirty="0" smtClean="0"/>
              <a:t>A fiók átnevezése</a:t>
            </a:r>
            <a:endParaRPr lang="en-US" dirty="0" smtClean="0"/>
          </a:p>
          <a:p>
            <a:pPr lvl="1" eaLnBrk="1" hangingPunct="1"/>
            <a:r>
              <a:rPr lang="hu-HU" dirty="0" smtClean="0"/>
              <a:t>A fiókot csak adminisztrációs feladatokra használjuk</a:t>
            </a:r>
          </a:p>
          <a:p>
            <a:pPr eaLnBrk="1" hangingPunct="1"/>
            <a:r>
              <a:rPr lang="hu-HU" dirty="0" smtClean="0"/>
              <a:t>A fiók átnevezhető és letiltható, de nem törölhető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ftr" sz="quarter" idx="10"/>
          </p:nvPr>
        </p:nvSpPr>
        <p:spPr>
          <a:xfrm>
            <a:off x="3203848" y="6400800"/>
            <a:ext cx="3213720" cy="457200"/>
          </a:xfrm>
          <a:noFill/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Johanyák</a:t>
            </a:r>
            <a:r>
              <a:rPr lang="en-US" dirty="0" smtClean="0"/>
              <a:t> Zs. </a:t>
            </a:r>
            <a:r>
              <a:rPr lang="en-US" dirty="0" err="1" smtClean="0"/>
              <a:t>Csaba</a:t>
            </a:r>
            <a:r>
              <a:rPr lang="en-US" dirty="0" smtClean="0"/>
              <a:t> © 2011</a:t>
            </a:r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Felhasználói fiókok létrehozása és módosítása</a:t>
            </a:r>
            <a:endParaRPr lang="en-US" dirty="0" smtClean="0"/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hu-HU" dirty="0" smtClean="0"/>
              <a:t>Elvárások</a:t>
            </a:r>
            <a:r>
              <a:rPr lang="en-US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Egyedi legyen a tartományban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1 </a:t>
            </a:r>
            <a:r>
              <a:rPr lang="hu-HU" dirty="0" smtClean="0"/>
              <a:t>-</a:t>
            </a:r>
            <a:r>
              <a:rPr lang="en-US" dirty="0" smtClean="0"/>
              <a:t> 20 </a:t>
            </a:r>
            <a:r>
              <a:rPr lang="hu-HU" dirty="0" smtClean="0"/>
              <a:t>k</a:t>
            </a:r>
            <a:r>
              <a:rPr lang="en-US" dirty="0" err="1" smtClean="0"/>
              <a:t>ara</a:t>
            </a:r>
            <a:r>
              <a:rPr lang="hu-HU" dirty="0" smtClean="0"/>
              <a:t>k</a:t>
            </a:r>
            <a:r>
              <a:rPr lang="en-US" dirty="0" err="1" smtClean="0"/>
              <a:t>ter</a:t>
            </a:r>
            <a:r>
              <a:rPr lang="hu-HU" dirty="0" smtClean="0"/>
              <a:t> hosszúságú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Elnevezési konvenció alkalmazása (pl. </a:t>
            </a:r>
            <a:r>
              <a:rPr lang="hu-HU" dirty="0" err="1" smtClean="0"/>
              <a:t>johanyak.csaba</a:t>
            </a:r>
            <a:r>
              <a:rPr lang="hu-HU" dirty="0" smtClean="0"/>
              <a:t>)</a:t>
            </a:r>
            <a:endParaRPr lang="hu-HU" dirty="0"/>
          </a:p>
          <a:p>
            <a:pPr eaLnBrk="1" hangingPunct="1">
              <a:lnSpc>
                <a:spcPct val="90000"/>
              </a:lnSpc>
            </a:pPr>
            <a:r>
              <a:rPr lang="hu-HU" dirty="0" smtClean="0"/>
              <a:t>Parancssorból </a:t>
            </a:r>
            <a:r>
              <a:rPr lang="hu-HU" b="1" dirty="0" err="1" smtClean="0"/>
              <a:t>dsadd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Dr. Johanyák Zs. Csaba © 2011</a:t>
            </a:r>
            <a:endParaRPr lang="en-US" dirty="0" smtClean="0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sz="3200" dirty="0" err="1" smtClean="0"/>
              <a:t>Active</a:t>
            </a:r>
            <a:r>
              <a:rPr lang="hu-HU" sz="3200" dirty="0" smtClean="0"/>
              <a:t> </a:t>
            </a:r>
            <a:r>
              <a:rPr lang="hu-HU" sz="3200" dirty="0" err="1" smtClean="0"/>
              <a:t>Directory</a:t>
            </a:r>
            <a:r>
              <a:rPr lang="hu-HU" sz="3200" dirty="0" smtClean="0"/>
              <a:t> – felhasználók és számítógépek</a:t>
            </a:r>
            <a:endParaRPr lang="en-US" sz="3200" dirty="0" smtClean="0"/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546848" cy="4530725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hu-HU" dirty="0" smtClean="0"/>
              <a:t>Grafikus felületen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hu-HU" dirty="0" smtClean="0"/>
              <a:t>Vezetéknév</a:t>
            </a:r>
          </a:p>
          <a:p>
            <a:pPr lvl="1" eaLnBrk="1" hangingPunct="1"/>
            <a:r>
              <a:rPr lang="hu-HU" dirty="0" smtClean="0"/>
              <a:t>Utónév</a:t>
            </a:r>
          </a:p>
          <a:p>
            <a:pPr lvl="1" eaLnBrk="1" hangingPunct="1"/>
            <a:r>
              <a:rPr lang="hu-HU" dirty="0" smtClean="0"/>
              <a:t>Teljes név</a:t>
            </a:r>
            <a:endParaRPr lang="en-US" dirty="0" smtClean="0"/>
          </a:p>
          <a:p>
            <a:pPr lvl="1" eaLnBrk="1" hangingPunct="1"/>
            <a:r>
              <a:rPr lang="hu-HU" dirty="0" smtClean="0"/>
              <a:t>Bejelentkezési név</a:t>
            </a:r>
            <a:endParaRPr lang="en-US" dirty="0" smtClean="0"/>
          </a:p>
          <a:p>
            <a:pPr lvl="1" eaLnBrk="1" hangingPunct="1"/>
            <a:r>
              <a:rPr lang="hu-HU" dirty="0" smtClean="0"/>
              <a:t>Bejelentkezési név </a:t>
            </a:r>
            <a:r>
              <a:rPr lang="en-US" dirty="0" smtClean="0"/>
              <a:t>(Windows 2000</a:t>
            </a:r>
            <a:r>
              <a:rPr lang="hu-HU" dirty="0" smtClean="0"/>
              <a:t> előtti rendszer</a:t>
            </a:r>
            <a:r>
              <a:rPr lang="en-US" dirty="0" smtClean="0"/>
              <a:t>)</a:t>
            </a:r>
          </a:p>
          <a:p>
            <a:pPr lvl="1" eaLnBrk="1" hangingPunct="1"/>
            <a:r>
              <a:rPr lang="hu-HU" dirty="0" smtClean="0"/>
              <a:t>Jelszó</a:t>
            </a:r>
            <a:endParaRPr lang="en-US" dirty="0" smtClean="0"/>
          </a:p>
          <a:p>
            <a:pPr lvl="1" eaLnBrk="1" hangingPunct="1"/>
            <a:r>
              <a:rPr lang="hu-HU" dirty="0" smtClean="0"/>
              <a:t>A következő bejelentkezéskor meg kell változtatni a jelszót</a:t>
            </a:r>
            <a:endParaRPr lang="en-US" dirty="0" smtClean="0"/>
          </a:p>
          <a:p>
            <a:pPr lvl="1" eaLnBrk="1" hangingPunct="1"/>
            <a:r>
              <a:rPr lang="hu-HU" dirty="0" smtClean="0"/>
              <a:t>A felhasználó nem módosíthatja a jelszót</a:t>
            </a:r>
            <a:endParaRPr lang="en-US" dirty="0" smtClean="0"/>
          </a:p>
          <a:p>
            <a:pPr lvl="1" eaLnBrk="1" hangingPunct="1"/>
            <a:r>
              <a:rPr lang="hu-HU" dirty="0" smtClean="0"/>
              <a:t>A jelszó soha nem jár le</a:t>
            </a:r>
            <a:endParaRPr lang="en-US" dirty="0" smtClean="0"/>
          </a:p>
          <a:p>
            <a:pPr lvl="1" eaLnBrk="1" hangingPunct="1"/>
            <a:r>
              <a:rPr lang="hu-HU" dirty="0" smtClean="0"/>
              <a:t>A fiók le van tiltva</a:t>
            </a:r>
            <a:endParaRPr lang="en-US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43475" y="3501008"/>
            <a:ext cx="42005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980728"/>
            <a:ext cx="42005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Dr. Johanyák Zs. Csaba © 2011</a:t>
            </a:r>
            <a:endParaRPr lang="en-US" dirty="0" smtClean="0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Fiók sablonok használata</a:t>
            </a:r>
            <a:endParaRPr lang="en-US" dirty="0" smtClean="0"/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smtClean="0"/>
              <a:t>Minta felhasználói fiók</a:t>
            </a:r>
            <a:endParaRPr lang="en-US" dirty="0" smtClean="0"/>
          </a:p>
          <a:p>
            <a:pPr eaLnBrk="1" hangingPunct="1"/>
            <a:r>
              <a:rPr lang="hu-HU" dirty="0" smtClean="0"/>
              <a:t>Tippek</a:t>
            </a:r>
            <a:endParaRPr lang="en-US" dirty="0" smtClean="0"/>
          </a:p>
          <a:p>
            <a:pPr lvl="1" eaLnBrk="1" hangingPunct="1"/>
            <a:r>
              <a:rPr lang="hu-HU" dirty="0" smtClean="0"/>
              <a:t>Egyet minden osztályhoz vagy szervezeti egységhez</a:t>
            </a:r>
            <a:endParaRPr lang="en-US" dirty="0" smtClean="0"/>
          </a:p>
          <a:p>
            <a:pPr lvl="1" eaLnBrk="1" hangingPunct="1"/>
            <a:r>
              <a:rPr lang="hu-HU" dirty="0" smtClean="0"/>
              <a:t>Letiltani a sablon fiókot</a:t>
            </a:r>
            <a:endParaRPr lang="en-US" dirty="0" smtClean="0"/>
          </a:p>
          <a:p>
            <a:pPr lvl="1" eaLnBrk="1" hangingPunct="1"/>
            <a:r>
              <a:rPr lang="hu-HU" dirty="0" smtClean="0"/>
              <a:t>A sablonfiók neve kezdődjön aláhúzással</a:t>
            </a:r>
            <a:endParaRPr lang="en-US" dirty="0" smtClean="0"/>
          </a:p>
          <a:p>
            <a:pPr lvl="1" eaLnBrk="1" hangingPunct="1"/>
            <a:r>
              <a:rPr lang="hu-HU" dirty="0" smtClean="0"/>
              <a:t>Minden lehetséges attribútum értéket kitölteni</a:t>
            </a:r>
            <a:endParaRPr lang="en-US" dirty="0" smtClean="0"/>
          </a:p>
          <a:p>
            <a:pPr eaLnBrk="1" hangingPunct="1"/>
            <a:r>
              <a:rPr lang="hu-HU" dirty="0" smtClean="0"/>
              <a:t>Nem másolható minden attribútum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Johanyák</a:t>
            </a:r>
            <a:r>
              <a:rPr lang="en-US" dirty="0" smtClean="0"/>
              <a:t> Zs. </a:t>
            </a:r>
            <a:r>
              <a:rPr lang="en-US" dirty="0" err="1" smtClean="0"/>
              <a:t>Csaba</a:t>
            </a:r>
            <a:r>
              <a:rPr lang="en-US" dirty="0" smtClean="0"/>
              <a:t> © 2011</a:t>
            </a:r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Több fiók tulajdonságának egyszerre történő módosítása</a:t>
            </a:r>
            <a:endParaRPr lang="en-US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/>
            <a:r>
              <a:rPr lang="hu-HU" dirty="0" smtClean="0"/>
              <a:t>Kiválasztás C</a:t>
            </a:r>
            <a:r>
              <a:rPr lang="en-US" dirty="0" err="1" smtClean="0"/>
              <a:t>trl</a:t>
            </a:r>
            <a:r>
              <a:rPr lang="en-US" dirty="0" smtClean="0"/>
              <a:t> + </a:t>
            </a:r>
            <a:r>
              <a:rPr lang="hu-HU" dirty="0" smtClean="0"/>
              <a:t>egér</a:t>
            </a:r>
            <a:r>
              <a:rPr lang="en-US" dirty="0" smtClean="0"/>
              <a:t> </a:t>
            </a:r>
            <a:r>
              <a:rPr lang="hu-HU" dirty="0" smtClean="0"/>
              <a:t>vagy</a:t>
            </a:r>
            <a:r>
              <a:rPr lang="en-US" dirty="0" smtClean="0"/>
              <a:t> </a:t>
            </a:r>
            <a:r>
              <a:rPr lang="hu-HU" dirty="0" smtClean="0"/>
              <a:t>S</a:t>
            </a:r>
            <a:r>
              <a:rPr lang="en-US" dirty="0" err="1" smtClean="0"/>
              <a:t>hift</a:t>
            </a:r>
            <a:r>
              <a:rPr lang="en-US" dirty="0" smtClean="0"/>
              <a:t> + </a:t>
            </a:r>
            <a:r>
              <a:rPr lang="hu-HU" dirty="0" smtClean="0"/>
              <a:t>egér , majd gyorsmenü </a:t>
            </a:r>
            <a:endParaRPr lang="en-US" dirty="0" smtClean="0"/>
          </a:p>
          <a:p>
            <a:pPr eaLnBrk="1" hangingPunct="1"/>
            <a:r>
              <a:rPr lang="hu-HU" dirty="0" smtClean="0"/>
              <a:t>Végrehajtható műveletek</a:t>
            </a:r>
            <a:r>
              <a:rPr lang="en-US" dirty="0" smtClean="0"/>
              <a:t>:</a:t>
            </a:r>
          </a:p>
          <a:p>
            <a:pPr lvl="1" eaLnBrk="1" hangingPunct="1"/>
            <a:r>
              <a:rPr lang="hu-HU" dirty="0" smtClean="0"/>
              <a:t>Hozzáadás csoporthoz…</a:t>
            </a:r>
          </a:p>
          <a:p>
            <a:pPr lvl="1" eaLnBrk="1" hangingPunct="1"/>
            <a:r>
              <a:rPr lang="hu-HU" dirty="0" smtClean="0"/>
              <a:t>Fiók tiltása</a:t>
            </a:r>
            <a:endParaRPr lang="en-US" dirty="0" smtClean="0"/>
          </a:p>
          <a:p>
            <a:pPr lvl="1" eaLnBrk="1" hangingPunct="1"/>
            <a:r>
              <a:rPr lang="hu-HU" dirty="0" smtClean="0"/>
              <a:t>Fiók engedélyezése</a:t>
            </a:r>
            <a:endParaRPr lang="en-US" dirty="0" smtClean="0"/>
          </a:p>
          <a:p>
            <a:pPr lvl="1" eaLnBrk="1" hangingPunct="1"/>
            <a:r>
              <a:rPr lang="hu-HU" dirty="0" smtClean="0"/>
              <a:t>Áthelyezés …</a:t>
            </a:r>
            <a:endParaRPr lang="en-US" dirty="0" smtClean="0"/>
          </a:p>
          <a:p>
            <a:pPr lvl="1" eaLnBrk="1" hangingPunct="1"/>
            <a:r>
              <a:rPr lang="hu-HU" dirty="0" smtClean="0"/>
              <a:t>Üzenet küldése</a:t>
            </a:r>
            <a:endParaRPr lang="en-US" dirty="0" smtClean="0"/>
          </a:p>
          <a:p>
            <a:pPr lvl="1" eaLnBrk="1" hangingPunct="1"/>
            <a:r>
              <a:rPr lang="hu-HU" dirty="0" smtClean="0"/>
              <a:t>Kivágás</a:t>
            </a:r>
            <a:endParaRPr lang="en-US" dirty="0" smtClean="0"/>
          </a:p>
          <a:p>
            <a:pPr lvl="1" eaLnBrk="1" hangingPunct="1"/>
            <a:r>
              <a:rPr lang="hu-HU" dirty="0" smtClean="0"/>
              <a:t>Törlés</a:t>
            </a:r>
            <a:endParaRPr lang="en-US" dirty="0" smtClean="0"/>
          </a:p>
          <a:p>
            <a:pPr lvl="1" eaLnBrk="1" hangingPunct="1"/>
            <a:r>
              <a:rPr lang="hu-HU" dirty="0" smtClean="0"/>
              <a:t>Tulajdonságok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Gyakran alkalmazott rekord típusok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defRPr/>
            </a:pPr>
            <a:r>
              <a:rPr lang="hu-HU" dirty="0" smtClean="0"/>
              <a:t>SOA (Start Of </a:t>
            </a:r>
            <a:r>
              <a:rPr lang="hu-HU" dirty="0" err="1" smtClean="0"/>
              <a:t>Authority</a:t>
            </a:r>
            <a:r>
              <a:rPr lang="hu-HU" dirty="0" smtClean="0"/>
              <a:t>)</a:t>
            </a:r>
          </a:p>
          <a:p>
            <a:pPr eaLnBrk="1" hangingPunct="1">
              <a:defRPr/>
            </a:pPr>
            <a:r>
              <a:rPr lang="hu-HU" dirty="0" smtClean="0"/>
              <a:t>A (</a:t>
            </a:r>
            <a:r>
              <a:rPr lang="hu-HU" dirty="0" err="1" smtClean="0"/>
              <a:t>Address</a:t>
            </a:r>
            <a:r>
              <a:rPr lang="hu-HU" dirty="0" smtClean="0"/>
              <a:t>) – AAAA (IPv6)</a:t>
            </a:r>
          </a:p>
          <a:p>
            <a:pPr eaLnBrk="1" hangingPunct="1">
              <a:defRPr/>
            </a:pPr>
            <a:r>
              <a:rPr lang="hu-HU" dirty="0" smtClean="0"/>
              <a:t>NS (</a:t>
            </a:r>
            <a:r>
              <a:rPr lang="hu-HU" dirty="0" err="1" smtClean="0"/>
              <a:t>Authoritative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r>
              <a:rPr lang="hu-HU" dirty="0" smtClean="0"/>
              <a:t> Server)</a:t>
            </a:r>
          </a:p>
          <a:p>
            <a:pPr eaLnBrk="1" hangingPunct="1">
              <a:defRPr/>
            </a:pPr>
            <a:r>
              <a:rPr lang="hu-HU" dirty="0" smtClean="0"/>
              <a:t>CNAME (</a:t>
            </a:r>
            <a:r>
              <a:rPr lang="hu-HU" dirty="0" err="1" smtClean="0"/>
              <a:t>Canonical</a:t>
            </a:r>
            <a:r>
              <a:rPr lang="hu-HU" dirty="0" smtClean="0"/>
              <a:t> </a:t>
            </a:r>
            <a:r>
              <a:rPr lang="hu-HU" dirty="0" err="1" smtClean="0"/>
              <a:t>Name</a:t>
            </a:r>
            <a:r>
              <a:rPr lang="hu-HU" dirty="0" smtClean="0"/>
              <a:t>)</a:t>
            </a:r>
          </a:p>
          <a:p>
            <a:pPr eaLnBrk="1" hangingPunct="1">
              <a:defRPr/>
            </a:pPr>
            <a:r>
              <a:rPr lang="hu-HU" dirty="0" smtClean="0"/>
              <a:t>MX (Mail Exchange)</a:t>
            </a:r>
          </a:p>
          <a:p>
            <a:pPr eaLnBrk="1" hangingPunct="1">
              <a:defRPr/>
            </a:pPr>
            <a:r>
              <a:rPr lang="hu-HU" dirty="0" smtClean="0"/>
              <a:t>PTR (Pointer)</a:t>
            </a:r>
          </a:p>
          <a:p>
            <a:pPr eaLnBrk="1" hangingPunct="1">
              <a:defRPr/>
            </a:pPr>
            <a:r>
              <a:rPr lang="hu-HU" dirty="0" smtClean="0"/>
              <a:t>SRV (Service </a:t>
            </a:r>
            <a:r>
              <a:rPr lang="hu-HU" dirty="0" err="1" smtClean="0"/>
              <a:t>locator</a:t>
            </a:r>
            <a:r>
              <a:rPr lang="hu-HU" dirty="0" smtClean="0"/>
              <a:t>)</a:t>
            </a:r>
          </a:p>
          <a:p>
            <a:pPr eaLnBrk="1" hangingPunct="1">
              <a:buNone/>
            </a:pPr>
            <a:r>
              <a:rPr lang="hu-HU" dirty="0" err="1" smtClean="0"/>
              <a:t>AD-vel</a:t>
            </a:r>
            <a:r>
              <a:rPr lang="hu-HU" dirty="0" smtClean="0"/>
              <a:t> integrált DNS kiszolgálón:</a:t>
            </a:r>
          </a:p>
          <a:p>
            <a:pPr eaLnBrk="1" hangingPunct="1"/>
            <a:r>
              <a:rPr lang="hu-HU" dirty="0" smtClean="0"/>
              <a:t>WINS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Dr. Johanyák Zs. Csaba © 2011</a:t>
            </a:r>
            <a:endParaRPr lang="en-US" dirty="0" smtClean="0"/>
          </a:p>
        </p:txBody>
      </p:sp>
      <p:sp>
        <p:nvSpPr>
          <p:cNvPr id="1331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Általános fül</a:t>
            </a:r>
            <a:endParaRPr lang="en-US" dirty="0" smtClean="0"/>
          </a:p>
        </p:txBody>
      </p:sp>
      <p:sp>
        <p:nvSpPr>
          <p:cNvPr id="1331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690864" cy="4530725"/>
          </a:xfr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hu-HU" dirty="0" smtClean="0"/>
              <a:t>Általános leíró információ a fiókról</a:t>
            </a:r>
            <a:endParaRPr lang="en-US" dirty="0" smtClean="0"/>
          </a:p>
          <a:p>
            <a:pPr eaLnBrk="1" hangingPunct="1"/>
            <a:r>
              <a:rPr lang="hu-HU" dirty="0" smtClean="0"/>
              <a:t>Fontosabb mezők</a:t>
            </a:r>
            <a:endParaRPr lang="en-US" dirty="0" smtClean="0"/>
          </a:p>
          <a:p>
            <a:pPr lvl="1" eaLnBrk="1" hangingPunct="1"/>
            <a:r>
              <a:rPr lang="hu-HU" dirty="0" smtClean="0"/>
              <a:t>Megjelenítendő név</a:t>
            </a:r>
            <a:endParaRPr lang="en-US" dirty="0" smtClean="0"/>
          </a:p>
          <a:p>
            <a:pPr lvl="1" eaLnBrk="1" hangingPunct="1"/>
            <a:r>
              <a:rPr lang="en-US" dirty="0" smtClean="0"/>
              <a:t>E-mail</a:t>
            </a:r>
          </a:p>
          <a:p>
            <a:pPr lvl="2" eaLnBrk="1" hangingPunct="1"/>
            <a:r>
              <a:rPr lang="hu-HU" dirty="0" smtClean="0"/>
              <a:t>Az </a:t>
            </a:r>
            <a:r>
              <a:rPr lang="hu-HU" dirty="0" err="1" smtClean="0"/>
              <a:t>alaértelmezett</a:t>
            </a:r>
            <a:r>
              <a:rPr lang="hu-HU" dirty="0" smtClean="0"/>
              <a:t> </a:t>
            </a:r>
            <a:r>
              <a:rPr lang="hu-HU" dirty="0" err="1" smtClean="0"/>
              <a:t>levlezési</a:t>
            </a:r>
            <a:r>
              <a:rPr lang="hu-HU" dirty="0" smtClean="0"/>
              <a:t> alkalmazással levél küldhető a felhasználónak</a:t>
            </a:r>
            <a:r>
              <a:rPr lang="en-US" dirty="0" smtClean="0"/>
              <a:t> </a:t>
            </a:r>
          </a:p>
          <a:p>
            <a:pPr lvl="1" eaLnBrk="1" hangingPunct="1"/>
            <a:r>
              <a:rPr lang="en-US" dirty="0" smtClean="0"/>
              <a:t>Web</a:t>
            </a:r>
            <a:r>
              <a:rPr lang="hu-HU" dirty="0" smtClean="0"/>
              <a:t>lap</a:t>
            </a:r>
            <a:endParaRPr lang="en-US" dirty="0" smtClean="0"/>
          </a:p>
          <a:p>
            <a:pPr lvl="2" eaLnBrk="1" hangingPunct="1"/>
            <a:r>
              <a:rPr lang="hu-HU" dirty="0" smtClean="0"/>
              <a:t>Egy </a:t>
            </a:r>
            <a:r>
              <a:rPr lang="en-US" dirty="0" smtClean="0"/>
              <a:t>URL</a:t>
            </a:r>
            <a:r>
              <a:rPr lang="hu-HU" dirty="0" smtClean="0"/>
              <a:t>, megnyitható a fiókon történő jobb egérkattintással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00225"/>
            <a:ext cx="4038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Dr. Johanyák Zs. Csaba © 2011</a:t>
            </a:r>
            <a:endParaRPr lang="en-US" dirty="0" smtClean="0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Fiók fül</a:t>
            </a:r>
            <a:endParaRPr lang="en-US" dirty="0" smtClean="0"/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618856" cy="4530725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hu-HU" dirty="0" smtClean="0"/>
              <a:t>A tartományba történő bejelentkezést befolyásoló információk</a:t>
            </a:r>
            <a:endParaRPr lang="en-US" dirty="0" smtClean="0"/>
          </a:p>
          <a:p>
            <a:pPr lvl="1" eaLnBrk="1" hangingPunct="1"/>
            <a:r>
              <a:rPr lang="hu-HU" dirty="0" smtClean="0"/>
              <a:t>Bejelentkezési név</a:t>
            </a:r>
            <a:endParaRPr lang="en-US" dirty="0" smtClean="0"/>
          </a:p>
          <a:p>
            <a:pPr lvl="1" eaLnBrk="1" hangingPunct="1"/>
            <a:r>
              <a:rPr lang="hu-HU" dirty="0" smtClean="0"/>
              <a:t>Bejelentkezési idő…</a:t>
            </a:r>
            <a:endParaRPr lang="en-US" dirty="0" smtClean="0"/>
          </a:p>
          <a:p>
            <a:pPr lvl="1" eaLnBrk="1" hangingPunct="1"/>
            <a:r>
              <a:rPr lang="hu-HU" dirty="0" smtClean="0"/>
              <a:t>Bejelentkezési hely …</a:t>
            </a:r>
            <a:endParaRPr lang="en-US" dirty="0" smtClean="0"/>
          </a:p>
          <a:p>
            <a:pPr lvl="1" eaLnBrk="1" hangingPunct="1"/>
            <a:r>
              <a:rPr lang="hu-HU" dirty="0" smtClean="0"/>
              <a:t>Fiók zárolásának feloldása</a:t>
            </a:r>
            <a:endParaRPr lang="en-US" dirty="0" smtClean="0"/>
          </a:p>
          <a:p>
            <a:pPr lvl="1" eaLnBrk="1" hangingPunct="1"/>
            <a:r>
              <a:rPr lang="hu-HU" dirty="0" smtClean="0"/>
              <a:t>Fiókbeállítások</a:t>
            </a:r>
            <a:endParaRPr lang="en-US" dirty="0" smtClean="0"/>
          </a:p>
          <a:p>
            <a:pPr lvl="2" eaLnBrk="1" hangingPunct="1"/>
            <a:r>
              <a:rPr lang="hu-HU" dirty="0" smtClean="0"/>
              <a:t>Jelszó tárolása visszafejthető titkosítással</a:t>
            </a:r>
          </a:p>
          <a:p>
            <a:pPr lvl="2" eaLnBrk="1" hangingPunct="1"/>
            <a:r>
              <a:rPr lang="en-US" dirty="0" smtClean="0"/>
              <a:t>Smart card </a:t>
            </a:r>
            <a:r>
              <a:rPr lang="hu-HU" dirty="0" smtClean="0"/>
              <a:t>szükséges</a:t>
            </a:r>
            <a:r>
              <a:rPr lang="en-US" dirty="0" smtClean="0"/>
              <a:t> </a:t>
            </a:r>
            <a:r>
              <a:rPr lang="en-US" dirty="0" err="1" smtClean="0"/>
              <a:t>intera</a:t>
            </a:r>
            <a:r>
              <a:rPr lang="hu-HU" dirty="0" smtClean="0"/>
              <a:t>k</a:t>
            </a:r>
            <a:r>
              <a:rPr lang="en-US" dirty="0" smtClean="0"/>
              <a:t>t</a:t>
            </a:r>
            <a:r>
              <a:rPr lang="hu-HU" dirty="0" smtClean="0"/>
              <a:t>í</a:t>
            </a:r>
            <a:r>
              <a:rPr lang="en-US" dirty="0" smtClean="0"/>
              <a:t>v</a:t>
            </a:r>
            <a:r>
              <a:rPr lang="hu-HU" dirty="0" smtClean="0"/>
              <a:t> bejelentkezéshez</a:t>
            </a:r>
            <a:endParaRPr lang="en-US" dirty="0" smtClean="0"/>
          </a:p>
          <a:p>
            <a:pPr lvl="1" eaLnBrk="1" hangingPunct="1"/>
            <a:r>
              <a:rPr lang="hu-HU" dirty="0" smtClean="0"/>
              <a:t>A fiók érvényét veszti</a:t>
            </a:r>
            <a:endParaRPr lang="en-US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00225"/>
            <a:ext cx="4038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Dr. Johanyák Zs. Csaba © 2011</a:t>
            </a:r>
            <a:endParaRPr lang="en-US" dirty="0" smtClean="0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következő tagja fül</a:t>
            </a:r>
            <a:endParaRPr lang="en-US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648200" cy="4530725"/>
          </a:xfrm>
        </p:spPr>
        <p:txBody>
          <a:bodyPr/>
          <a:lstStyle/>
          <a:p>
            <a:pPr eaLnBrk="1" hangingPunct="1"/>
            <a:r>
              <a:rPr lang="hu-HU" dirty="0" smtClean="0"/>
              <a:t>Csoporttagságok</a:t>
            </a:r>
            <a:endParaRPr lang="en-US" dirty="0" smtClean="0"/>
          </a:p>
          <a:p>
            <a:pPr eaLnBrk="1" hangingPunct="1"/>
            <a:r>
              <a:rPr lang="hu-HU" dirty="0" smtClean="0"/>
              <a:t>Módosítható</a:t>
            </a:r>
            <a:endParaRPr lang="en-US" dirty="0" smtClean="0"/>
          </a:p>
          <a:p>
            <a:pPr eaLnBrk="1" hangingPunct="1"/>
            <a:r>
              <a:rPr lang="hu-HU" dirty="0" smtClean="0"/>
              <a:t>Elsődleges csoport</a:t>
            </a:r>
          </a:p>
          <a:p>
            <a:pPr eaLnBrk="1" hangingPunct="1"/>
            <a:r>
              <a:rPr lang="hu-HU" dirty="0" smtClean="0"/>
              <a:t>(</a:t>
            </a:r>
            <a:r>
              <a:rPr lang="en-US" dirty="0" smtClean="0"/>
              <a:t>Macintosh, Unix, </a:t>
            </a:r>
            <a:r>
              <a:rPr lang="hu-HU" dirty="0" smtClean="0"/>
              <a:t>vagy </a:t>
            </a:r>
            <a:r>
              <a:rPr lang="en-US" dirty="0" smtClean="0"/>
              <a:t>Linux </a:t>
            </a:r>
            <a:r>
              <a:rPr lang="hu-HU" dirty="0" smtClean="0"/>
              <a:t>k</a:t>
            </a:r>
            <a:r>
              <a:rPr lang="en-US" dirty="0" smtClean="0"/>
              <a:t>lien</a:t>
            </a:r>
            <a:r>
              <a:rPr lang="hu-HU" dirty="0" err="1" smtClean="0"/>
              <a:t>snél</a:t>
            </a:r>
            <a:r>
              <a:rPr lang="hu-HU" dirty="0" smtClean="0"/>
              <a:t>)</a:t>
            </a: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00225"/>
            <a:ext cx="4038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Dr. Johanyák Zs. Csaba © 2011</a:t>
            </a:r>
            <a:endParaRPr lang="en-US" dirty="0" smtClean="0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</a:t>
            </a:r>
            <a:r>
              <a:rPr lang="hu-HU" dirty="0" err="1" smtClean="0"/>
              <a:t>ávoli</a:t>
            </a:r>
            <a:r>
              <a:rPr lang="hu-HU" dirty="0" smtClean="0"/>
              <a:t> asztal szolgáltatások</a:t>
            </a:r>
            <a:endParaRPr lang="en-US" dirty="0" smtClean="0"/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648200" cy="45307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Windows Server 2008 Terminal Services server</a:t>
            </a:r>
          </a:p>
          <a:p>
            <a:pPr lvl="1" eaLnBrk="1" hangingPunct="1"/>
            <a:r>
              <a:rPr lang="hu-HU" dirty="0" smtClean="0"/>
              <a:t>Profil elérési útja</a:t>
            </a:r>
            <a:endParaRPr lang="en-US" dirty="0" smtClean="0"/>
          </a:p>
          <a:p>
            <a:pPr lvl="1" eaLnBrk="1" hangingPunct="1"/>
            <a:r>
              <a:rPr lang="hu-HU" dirty="0" smtClean="0"/>
              <a:t>Kezdőkönyvtár</a:t>
            </a:r>
            <a:endParaRPr lang="en-US" dirty="0" smtClean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00225"/>
            <a:ext cx="4038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Dr. Johanyák Zs. Csaba © 2011</a:t>
            </a:r>
            <a:endParaRPr lang="en-US" dirty="0" smtClean="0"/>
          </a:p>
        </p:txBody>
      </p:sp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7813"/>
            <a:ext cx="7267575" cy="1143000"/>
          </a:xfrm>
        </p:spPr>
        <p:txBody>
          <a:bodyPr/>
          <a:lstStyle/>
          <a:p>
            <a:pPr eaLnBrk="1" hangingPunct="1"/>
            <a:r>
              <a:rPr lang="hu-HU" dirty="0" smtClean="0"/>
              <a:t>Kapcsolattartó és </a:t>
            </a:r>
            <a:br>
              <a:rPr lang="hu-HU" dirty="0" smtClean="0"/>
            </a:br>
            <a:r>
              <a:rPr lang="hu-HU" dirty="0" smtClean="0"/>
              <a:t>terjesztési csoport</a:t>
            </a:r>
            <a:endParaRPr lang="en-US" dirty="0" smtClean="0"/>
          </a:p>
        </p:txBody>
      </p:sp>
      <p:sp>
        <p:nvSpPr>
          <p:cNvPr id="1843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512487" cy="4530725"/>
          </a:xfrm>
        </p:spPr>
        <p:txBody>
          <a:bodyPr>
            <a:normAutofit fontScale="77500" lnSpcReduction="20000"/>
          </a:bodyPr>
          <a:lstStyle/>
          <a:p>
            <a:pPr eaLnBrk="1" hangingPunct="1"/>
            <a:r>
              <a:rPr lang="hu-HU" dirty="0" smtClean="0"/>
              <a:t>Kapcsolattartó – egy olyan </a:t>
            </a:r>
            <a:r>
              <a:rPr lang="en-US" dirty="0" smtClean="0"/>
              <a:t>Active Directory </a:t>
            </a:r>
            <a:r>
              <a:rPr lang="hu-HU" dirty="0" smtClean="0"/>
              <a:t>objektum, ami csak információs célokból tárolja egy személy adatait</a:t>
            </a:r>
            <a:endParaRPr lang="en-US" dirty="0" smtClean="0"/>
          </a:p>
          <a:p>
            <a:pPr eaLnBrk="1" hangingPunct="1"/>
            <a:r>
              <a:rPr lang="hu-HU" dirty="0" smtClean="0"/>
              <a:t>Általában </a:t>
            </a:r>
            <a:r>
              <a:rPr lang="en-US" dirty="0" smtClean="0"/>
              <a:t>Microsoft Exchange </a:t>
            </a:r>
            <a:r>
              <a:rPr lang="hu-HU" dirty="0" smtClean="0"/>
              <a:t>címjegyzékkel történő integráláshoz</a:t>
            </a:r>
            <a:endParaRPr lang="en-US" dirty="0" smtClean="0"/>
          </a:p>
          <a:p>
            <a:pPr eaLnBrk="1" hangingPunct="1"/>
            <a:r>
              <a:rPr lang="hu-HU" dirty="0" smtClean="0"/>
              <a:t>Terjesztési csoportot </a:t>
            </a:r>
            <a:r>
              <a:rPr lang="hu-HU" dirty="0" err="1" smtClean="0"/>
              <a:t>úgyanúgy</a:t>
            </a:r>
            <a:r>
              <a:rPr lang="hu-HU" dirty="0" smtClean="0"/>
              <a:t> </a:t>
            </a:r>
            <a:r>
              <a:rPr lang="hu-HU" dirty="0" err="1" smtClean="0"/>
              <a:t>hozuznk</a:t>
            </a:r>
            <a:r>
              <a:rPr lang="hu-HU" dirty="0" smtClean="0"/>
              <a:t> létre, mint biztonságit</a:t>
            </a:r>
            <a:endParaRPr lang="en-US" dirty="0" smtClean="0"/>
          </a:p>
          <a:p>
            <a:pPr eaLnBrk="1" hangingPunct="1"/>
            <a:r>
              <a:rPr lang="en-US" dirty="0" smtClean="0"/>
              <a:t>Microsoft Exchange</a:t>
            </a:r>
            <a:r>
              <a:rPr lang="hu-HU" dirty="0" err="1" smtClean="0"/>
              <a:t>-el</a:t>
            </a:r>
            <a:r>
              <a:rPr lang="hu-HU" dirty="0" smtClean="0"/>
              <a:t> használható csoportos levélküldésre</a:t>
            </a:r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836712"/>
            <a:ext cx="2838450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9687" y="3452339"/>
            <a:ext cx="4210050" cy="351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Kapcsolattartó és csoport objektum létrehozása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44824"/>
            <a:ext cx="42005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844824"/>
            <a:ext cx="4200525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Dr. Johanyák Zs. Csaba © 2011</a:t>
            </a:r>
            <a:endParaRPr lang="en-US" dirty="0" smtClean="0"/>
          </a:p>
        </p:txBody>
      </p:sp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Felhasználói profil</a:t>
            </a:r>
            <a:endParaRPr lang="en-US" dirty="0" smtClean="0"/>
          </a:p>
        </p:txBody>
      </p:sp>
      <p:sp>
        <p:nvSpPr>
          <p:cNvPr id="1946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hu-HU" sz="2200" dirty="0" smtClean="0"/>
              <a:t>A felhasználóhoz tartozó olyan állományok és beállítások gyűjteménye, ami meghatározza a felhasználó munkakörnyezetét.</a:t>
            </a:r>
            <a:endParaRPr lang="en-US" sz="2200" dirty="0" smtClean="0"/>
          </a:p>
          <a:p>
            <a:pPr eaLnBrk="1" hangingPunct="1"/>
            <a:r>
              <a:rPr lang="hu-HU" sz="2200" dirty="0" smtClean="0"/>
              <a:t>Fontosabb könyvtárak</a:t>
            </a:r>
            <a:endParaRPr lang="en-US" sz="2200" dirty="0" smtClean="0"/>
          </a:p>
          <a:p>
            <a:pPr lvl="1" eaLnBrk="1" hangingPunct="1"/>
            <a:r>
              <a:rPr lang="en-US" sz="1800" dirty="0" err="1" smtClean="0"/>
              <a:t>AppData</a:t>
            </a:r>
            <a:endParaRPr lang="en-US" sz="1800" dirty="0" smtClean="0"/>
          </a:p>
          <a:p>
            <a:pPr lvl="1" eaLnBrk="1" hangingPunct="1"/>
            <a:r>
              <a:rPr lang="en-US" sz="1800" dirty="0" smtClean="0"/>
              <a:t>Desktop</a:t>
            </a:r>
          </a:p>
          <a:p>
            <a:pPr lvl="1" eaLnBrk="1" hangingPunct="1"/>
            <a:r>
              <a:rPr lang="en-US" sz="1800" dirty="0" smtClean="0"/>
              <a:t>Documents </a:t>
            </a:r>
            <a:endParaRPr lang="hu-HU" sz="1800" dirty="0" smtClean="0"/>
          </a:p>
          <a:p>
            <a:pPr lvl="1" eaLnBrk="1" hangingPunct="1"/>
            <a:r>
              <a:rPr lang="en-US" sz="1800" dirty="0" smtClean="0"/>
              <a:t>Downloads </a:t>
            </a:r>
          </a:p>
          <a:p>
            <a:pPr lvl="1" eaLnBrk="1" hangingPunct="1"/>
            <a:r>
              <a:rPr lang="en-US" sz="1800" dirty="0" smtClean="0"/>
              <a:t>Favorites</a:t>
            </a:r>
          </a:p>
          <a:p>
            <a:pPr lvl="1" eaLnBrk="1" hangingPunct="1"/>
            <a:r>
              <a:rPr lang="en-US" sz="1800" dirty="0" smtClean="0"/>
              <a:t>Music </a:t>
            </a:r>
            <a:endParaRPr lang="hu-HU" sz="1800" dirty="0" smtClean="0"/>
          </a:p>
          <a:p>
            <a:pPr lvl="1" eaLnBrk="1" hangingPunct="1"/>
            <a:r>
              <a:rPr lang="en-US" sz="1800" dirty="0" smtClean="0"/>
              <a:t>Pictures (My Pictures)</a:t>
            </a:r>
          </a:p>
          <a:p>
            <a:pPr lvl="1" eaLnBrk="1" hangingPunct="1"/>
            <a:r>
              <a:rPr lang="en-US" sz="1800" dirty="0" smtClean="0"/>
              <a:t>Ntuser.dat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Dr. Johanyák Zs. Csaba © 2011</a:t>
            </a:r>
            <a:endParaRPr lang="en-US" dirty="0" smtClean="0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err="1" smtClean="0"/>
              <a:t>Profil</a:t>
            </a:r>
            <a:r>
              <a:rPr lang="en-US" dirty="0" smtClean="0"/>
              <a:t> </a:t>
            </a:r>
            <a:r>
              <a:rPr lang="hu-HU" dirty="0" smtClean="0"/>
              <a:t>fül</a:t>
            </a:r>
            <a:endParaRPr lang="en-US" dirty="0" smtClean="0"/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600200"/>
            <a:ext cx="4648200" cy="4530725"/>
          </a:xfrm>
        </p:spPr>
        <p:txBody>
          <a:bodyPr>
            <a:normAutofit fontScale="92500"/>
          </a:bodyPr>
          <a:lstStyle/>
          <a:p>
            <a:pPr lvl="1" eaLnBrk="1" hangingPunct="1">
              <a:lnSpc>
                <a:spcPct val="90000"/>
              </a:lnSpc>
            </a:pPr>
            <a:r>
              <a:rPr lang="en-US" dirty="0" err="1" smtClean="0"/>
              <a:t>Profil</a:t>
            </a:r>
            <a:r>
              <a:rPr lang="hu-HU" dirty="0" smtClean="0"/>
              <a:t> elérési útja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hu-HU" dirty="0" smtClean="0"/>
              <a:t>W7, </a:t>
            </a:r>
            <a:r>
              <a:rPr lang="en-US" dirty="0" smtClean="0"/>
              <a:t>Vista </a:t>
            </a:r>
            <a:r>
              <a:rPr lang="hu-HU" dirty="0" smtClean="0"/>
              <a:t>vagy</a:t>
            </a:r>
            <a:r>
              <a:rPr lang="en-US" dirty="0" smtClean="0"/>
              <a:t> Server 2008 C:\Users\</a:t>
            </a:r>
            <a:r>
              <a:rPr lang="en-US" i="1" dirty="0" smtClean="0"/>
              <a:t>username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en-US" dirty="0" smtClean="0"/>
              <a:t>Windows XP C:\Documents and Settings\</a:t>
            </a:r>
            <a:r>
              <a:rPr lang="en-US" i="1" dirty="0" smtClean="0"/>
              <a:t>username</a:t>
            </a: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Bejelentkezési parancsfájl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hu-HU" dirty="0" smtClean="0"/>
              <a:t>Csoportházirendnél is megadható egy parancsfájl</a:t>
            </a:r>
          </a:p>
          <a:p>
            <a:pPr lvl="1" eaLnBrk="1" hangingPunct="1">
              <a:lnSpc>
                <a:spcPct val="90000"/>
              </a:lnSpc>
            </a:pPr>
            <a:r>
              <a:rPr lang="hu-HU" dirty="0" smtClean="0"/>
              <a:t>Kezdőmappa (saját könyvtár)</a:t>
            </a:r>
            <a:endParaRPr lang="en-US" dirty="0" smtClean="0"/>
          </a:p>
          <a:p>
            <a:pPr lvl="2" eaLnBrk="1" hangingPunct="1">
              <a:lnSpc>
                <a:spcPct val="90000"/>
              </a:lnSpc>
            </a:pPr>
            <a:r>
              <a:rPr lang="hu-HU" dirty="0" smtClean="0"/>
              <a:t>Meghajtó</a:t>
            </a:r>
          </a:p>
          <a:p>
            <a:pPr lvl="2" eaLnBrk="1" hangingPunct="1">
              <a:lnSpc>
                <a:spcPct val="90000"/>
              </a:lnSpc>
            </a:pPr>
            <a:r>
              <a:rPr lang="hu-HU" dirty="0" smtClean="0"/>
              <a:t>Helyi elérési út</a:t>
            </a:r>
            <a:endParaRPr lang="en-US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800225"/>
            <a:ext cx="4038600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Dr. Johanyák Zs. Csaba © 2011</a:t>
            </a:r>
            <a:endParaRPr lang="en-US" dirty="0" smtClean="0"/>
          </a:p>
        </p:txBody>
      </p:sp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Helyi profil</a:t>
            </a:r>
            <a:endParaRPr lang="en-US" dirty="0" smtClean="0"/>
          </a:p>
        </p:txBody>
      </p:sp>
      <p:sp>
        <p:nvSpPr>
          <p:cNvPr id="2048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smtClean="0"/>
              <a:t>Azon a gépen tárolva, ahol a felhasználó bejelentkezik</a:t>
            </a:r>
            <a:endParaRPr lang="en-US" dirty="0" smtClean="0"/>
          </a:p>
          <a:p>
            <a:pPr eaLnBrk="1" hangingPunct="1"/>
            <a:r>
              <a:rPr lang="hu-HU" dirty="0" smtClean="0"/>
              <a:t>Egy alapértelmezett profilból jön létre az első bejelentkezéskor</a:t>
            </a:r>
            <a:endParaRPr lang="en-US" dirty="0" smtClean="0"/>
          </a:p>
          <a:p>
            <a:pPr eaLnBrk="1" hangingPunct="1"/>
            <a:r>
              <a:rPr lang="hu-HU" dirty="0" smtClean="0"/>
              <a:t>Csak azon a gépen él, ha másik gépen jelentkezik be a felhasználó mást lát</a:t>
            </a:r>
            <a:endParaRPr lang="en-US" dirty="0" smtClean="0"/>
          </a:p>
          <a:p>
            <a:pPr eaLnBrk="1" hangingPunct="1"/>
            <a:r>
              <a:rPr lang="hu-HU" dirty="0" smtClean="0"/>
              <a:t>Megoldás: központi profil (</a:t>
            </a:r>
            <a:r>
              <a:rPr lang="en-US" b="1" dirty="0" smtClean="0"/>
              <a:t>roaming profile</a:t>
            </a:r>
            <a:r>
              <a:rPr lang="hu-HU" b="1" dirty="0" smtClean="0"/>
              <a:t>)</a:t>
            </a:r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Dr. Johanyák Zs. Csaba © 2011</a:t>
            </a:r>
            <a:endParaRPr lang="en-US" dirty="0" smtClean="0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Központi profil</a:t>
            </a:r>
            <a:endParaRPr lang="en-US" dirty="0" smtClean="0"/>
          </a:p>
        </p:txBody>
      </p:sp>
      <p:sp>
        <p:nvSpPr>
          <p:cNvPr id="21509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hu-HU" dirty="0" smtClean="0"/>
              <a:t>Bármelyik gépen jelentkezik be a felhasználó, ugyanazt a profilt kapja</a:t>
            </a:r>
            <a:endParaRPr lang="en-US" dirty="0" smtClean="0"/>
          </a:p>
          <a:p>
            <a:pPr eaLnBrk="1" hangingPunct="1"/>
            <a:r>
              <a:rPr lang="hu-HU" dirty="0" smtClean="0"/>
              <a:t>Egy hálózati megosztásról másolódik le a felhasználó gépére</a:t>
            </a:r>
            <a:endParaRPr lang="en-US" dirty="0" smtClean="0"/>
          </a:p>
          <a:p>
            <a:pPr eaLnBrk="1" hangingPunct="1"/>
            <a:r>
              <a:rPr lang="hu-HU" dirty="0" smtClean="0"/>
              <a:t>Helyi másolat</a:t>
            </a:r>
          </a:p>
          <a:p>
            <a:pPr eaLnBrk="1" hangingPunct="1"/>
            <a:r>
              <a:rPr lang="hu-HU" dirty="0" smtClean="0"/>
              <a:t>A profil módosításai visszamásolódnak a megosztásra kijelentkezéskor</a:t>
            </a:r>
          </a:p>
          <a:p>
            <a:pPr eaLnBrk="1" hangingPunct="1"/>
            <a:r>
              <a:rPr lang="hu-HU" dirty="0" smtClean="0"/>
              <a:t>Hátrány: hálózati forgalom növekedése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33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Parancssori alapok</a:t>
            </a:r>
          </a:p>
        </p:txBody>
      </p:sp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287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endParaRPr lang="hu-HU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Cmd.exe</a:t>
            </a:r>
          </a:p>
          <a:p>
            <a:pPr eaLnBrk="1" hangingPunct="1">
              <a:lnSpc>
                <a:spcPct val="90000"/>
              </a:lnSpc>
              <a:defRPr/>
            </a:pPr>
            <a:endParaRPr lang="hu-HU" smtClean="0"/>
          </a:p>
          <a:p>
            <a:pPr eaLnBrk="1" hangingPunct="1">
              <a:lnSpc>
                <a:spcPct val="90000"/>
              </a:lnSpc>
              <a:defRPr/>
            </a:pPr>
            <a:endParaRPr lang="hu-HU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Segítségkérés: help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mtClean="0"/>
              <a:t>                           help parancs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mtClean="0"/>
              <a:t>                           parancs  /?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mtClean="0"/>
              <a:t>                           </a:t>
            </a:r>
          </a:p>
        </p:txBody>
      </p:sp>
      <p:pic>
        <p:nvPicPr>
          <p:cNvPr id="14341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2276475"/>
            <a:ext cx="2581275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Dr. Johanyák Zs. Csaba © 2011</a:t>
            </a:r>
            <a:endParaRPr lang="en-US" dirty="0" smtClean="0"/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Kötelező profil </a:t>
            </a:r>
            <a:br>
              <a:rPr lang="hu-HU" dirty="0" smtClean="0"/>
            </a:br>
            <a:r>
              <a:rPr lang="hu-HU" dirty="0" smtClean="0"/>
              <a:t>(</a:t>
            </a:r>
            <a:r>
              <a:rPr lang="en-US" dirty="0" smtClean="0"/>
              <a:t>Mandatory Profile</a:t>
            </a:r>
            <a:r>
              <a:rPr lang="hu-HU" dirty="0" smtClean="0"/>
              <a:t>)</a:t>
            </a:r>
            <a:endParaRPr lang="en-US" dirty="0" smtClean="0"/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 felhasználó nem hajthat végre tartós változtatást – csak ideiglenesen módosítható, a változások nem tárolódnak a szerveren</a:t>
            </a:r>
            <a:endParaRPr lang="en-US" dirty="0" smtClean="0"/>
          </a:p>
          <a:p>
            <a:pPr eaLnBrk="1" hangingPunct="1"/>
            <a:r>
              <a:rPr lang="hu-HU" dirty="0" smtClean="0"/>
              <a:t>Több felhasználó ugyanazt a profilt használja</a:t>
            </a:r>
          </a:p>
          <a:p>
            <a:pPr eaLnBrk="1" hangingPunct="1"/>
            <a:r>
              <a:rPr lang="hu-HU" dirty="0" smtClean="0"/>
              <a:t>Előny: ellenőrzött profil, kisebb hálózati forgalom</a:t>
            </a:r>
            <a:endParaRPr lang="en-US" dirty="0" smtClean="0"/>
          </a:p>
        </p:txBody>
      </p:sp>
      <p:sp>
        <p:nvSpPr>
          <p:cNvPr id="6" name="Téglalap 5"/>
          <p:cNvSpPr/>
          <p:nvPr/>
        </p:nvSpPr>
        <p:spPr>
          <a:xfrm>
            <a:off x="827584" y="5805264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dirty="0" smtClean="0">
                <a:hlinkClick r:id="rId2"/>
              </a:rPr>
              <a:t>http://www.youtube.com/watch?v=bDWEsJ0bJe8&amp;feature=related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Dr. Johanyák Zs. Csaba © 2011</a:t>
            </a:r>
            <a:endParaRPr lang="en-US" dirty="0" smtClean="0"/>
          </a:p>
        </p:txBody>
      </p:sp>
      <p:sp>
        <p:nvSpPr>
          <p:cNvPr id="256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Super Mandatory Profiles</a:t>
            </a:r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Az alap központi profil beállításnál a felhasználó egy ideiglenes profilt kap (az alapértelmezett alapján), ha a központi nem érhető el</a:t>
            </a:r>
            <a:endParaRPr lang="en-US" dirty="0" smtClean="0"/>
          </a:p>
          <a:p>
            <a:pPr eaLnBrk="1" hangingPunct="1"/>
            <a:r>
              <a:rPr lang="en-US" dirty="0" smtClean="0"/>
              <a:t>Super mandatory profiles</a:t>
            </a:r>
            <a:r>
              <a:rPr lang="hu-HU" dirty="0" smtClean="0"/>
              <a:t> – a felhasználó nem jelentkezhet be a tartományba, ha a központi profil nem érhető el</a:t>
            </a:r>
          </a:p>
          <a:p>
            <a:pPr eaLnBrk="1" hangingPunct="1"/>
            <a:r>
              <a:rPr lang="hu-HU" dirty="0" smtClean="0"/>
              <a:t>A profilt tartalmazó könyvtár neve .</a:t>
            </a:r>
            <a:r>
              <a:rPr lang="hu-HU" dirty="0" err="1" smtClean="0"/>
              <a:t>man-ban</a:t>
            </a:r>
            <a:r>
              <a:rPr lang="hu-HU" dirty="0" smtClean="0"/>
              <a:t> kell végződjön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75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Felhasználói fiókhoz rendelhető képességek</a:t>
            </a:r>
          </a:p>
        </p:txBody>
      </p:sp>
      <p:sp>
        <p:nvSpPr>
          <p:cNvPr id="37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Csoportok által, házirenden keresztül</a:t>
            </a:r>
          </a:p>
          <a:p>
            <a:pPr eaLnBrk="1" hangingPunct="1">
              <a:defRPr/>
            </a:pPr>
            <a:r>
              <a:rPr lang="hu-HU" dirty="0" smtClean="0">
                <a:effectLst/>
              </a:rPr>
              <a:t>Jogok</a:t>
            </a:r>
            <a:r>
              <a:rPr lang="hu-HU" dirty="0" smtClean="0"/>
              <a:t> (</a:t>
            </a:r>
            <a:r>
              <a:rPr lang="hu-HU" b="1" dirty="0" smtClean="0"/>
              <a:t>Privilégiumok</a:t>
            </a:r>
            <a:r>
              <a:rPr lang="hu-HU" dirty="0" smtClean="0"/>
              <a:t>)  - pl. rendszer leállítása, </a:t>
            </a:r>
            <a:r>
              <a:rPr lang="hu-HU" dirty="0" err="1" smtClean="0"/>
              <a:t>szg</a:t>
            </a:r>
            <a:r>
              <a:rPr lang="hu-HU" dirty="0" smtClean="0"/>
              <a:t> felvétele a tartományba, rendszeróra beállítása, hibakeresés, leállítás távolról/helyben, áll/mappa tulajdonba vétel</a:t>
            </a:r>
          </a:p>
          <a:p>
            <a:pPr eaLnBrk="1" hangingPunct="1">
              <a:defRPr/>
            </a:pPr>
            <a:r>
              <a:rPr lang="hu-HU" b="1" dirty="0" smtClean="0"/>
              <a:t>Bejelentkezési jogok </a:t>
            </a:r>
            <a:r>
              <a:rPr lang="hu-HU" dirty="0" smtClean="0"/>
              <a:t>– pl. helyileg/távolról/terminálon bejelentkezhet + ugyanez megtagadva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76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Felhasználói fiókhoz rendelhető képességek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 b="1" dirty="0" smtClean="0"/>
              <a:t>Beépített lehetőségek </a:t>
            </a:r>
            <a:r>
              <a:rPr lang="hu-HU" sz="2800" dirty="0" smtClean="0"/>
              <a:t>– nem változtathatók, pl. felhasználói fiókok létrehozása/törlése/kezelése.</a:t>
            </a:r>
            <a:br>
              <a:rPr lang="hu-HU" sz="2800" dirty="0" smtClean="0"/>
            </a:br>
            <a:r>
              <a:rPr lang="hu-HU" sz="2800" dirty="0" smtClean="0"/>
              <a:t>Magában foglal privilégiumokat és bejelentkezési jogokat.</a:t>
            </a:r>
          </a:p>
          <a:p>
            <a:pPr eaLnBrk="1" hangingPunct="1">
              <a:defRPr/>
            </a:pPr>
            <a:r>
              <a:rPr lang="hu-HU" sz="2800" b="1" dirty="0" smtClean="0"/>
              <a:t>Hozzáférési engedélyek </a:t>
            </a:r>
            <a:r>
              <a:rPr lang="hu-HU" sz="2800" dirty="0" smtClean="0"/>
              <a:t>– hálózati erőforrásokon végrehajtható műveletek, pl. állományokat hozhat létre egy mappában. Ezt az NTFS és a megosztási engedélyekkel szabályozzák.</a:t>
            </a:r>
          </a:p>
          <a:p>
            <a:pPr eaLnBrk="1" hangingPunct="1">
              <a:defRPr/>
            </a:pPr>
            <a:endParaRPr lang="hu-H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62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600" smtClean="0"/>
              <a:t>Helyi csoport létrehozása és felhasználói fiók felvétele a csoportba</a:t>
            </a:r>
          </a:p>
        </p:txBody>
      </p:sp>
      <p:pic>
        <p:nvPicPr>
          <p:cNvPr id="3624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5935663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188" y="1700213"/>
            <a:ext cx="3657600" cy="367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2060575"/>
            <a:ext cx="44100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1276350"/>
            <a:ext cx="4962525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0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00338" y="2205038"/>
            <a:ext cx="4410075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0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8338" y="2492375"/>
            <a:ext cx="5935662" cy="366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250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95900" y="1700213"/>
            <a:ext cx="38481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24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25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2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25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25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2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625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67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Windows Server 2008 hitelesítési modell</a:t>
            </a:r>
          </a:p>
        </p:txBody>
      </p:sp>
      <p:sp>
        <p:nvSpPr>
          <p:cNvPr id="367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Bejelentkezés a tartományba/helyi gépre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smtClean="0"/>
              <a:t>Név + jelszó vagy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smtClean="0"/>
              <a:t>Intelligens kártya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A bejelentkezés hitelesítése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smtClean="0"/>
              <a:t>Helyi fióknál helyben </a:t>
            </a:r>
            <a:r>
              <a:rPr lang="hu-HU" sz="2400" smtClean="0">
                <a:cs typeface="Times New Roman" pitchFamily="18" charset="0"/>
              </a:rPr>
              <a:t>→</a:t>
            </a:r>
            <a:r>
              <a:rPr lang="hu-HU" sz="2400" smtClean="0"/>
              <a:t> helyi erőforrások elérése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smtClean="0"/>
              <a:t>Tartományi fióknál az AD alapján a DC hitelesít </a:t>
            </a:r>
            <a:r>
              <a:rPr lang="hu-HU" sz="2400" smtClean="0">
                <a:cs typeface="Times New Roman" pitchFamily="18" charset="0"/>
              </a:rPr>
              <a:t>→ helyi és tartományi erőforrások elérése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smtClean="0">
                <a:cs typeface="Times New Roman" pitchFamily="18" charset="0"/>
              </a:rPr>
              <a:t>Hálózati hitelesítés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smtClean="0">
                <a:cs typeface="Times New Roman" pitchFamily="18" charset="0"/>
              </a:rPr>
              <a:t>Tartományi bejelentkezésnél automatikus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smtClean="0">
                <a:cs typeface="Times New Roman" pitchFamily="18" charset="0"/>
              </a:rPr>
              <a:t>Helyi bejelentkezés esetén a tartományi erőforrás eléréséhez mindig meg kell adni az azonosító adatokat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27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Globális katalógus</a:t>
            </a:r>
          </a:p>
        </p:txBody>
      </p:sp>
      <p:sp>
        <p:nvSpPr>
          <p:cNvPr id="227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Kiterjesztett szerepkörű tartományvezérlő</a:t>
            </a:r>
          </a:p>
          <a:p>
            <a:pPr eaLnBrk="1" hangingPunct="1">
              <a:defRPr/>
            </a:pPr>
            <a:r>
              <a:rPr lang="hu-HU" smtClean="0"/>
              <a:t>Információ az erdő összes objektumáról (pl. univerzális csoporttagság)</a:t>
            </a:r>
          </a:p>
          <a:p>
            <a:pPr eaLnBrk="1" hangingPunct="1">
              <a:defRPr/>
            </a:pPr>
            <a:r>
              <a:rPr lang="hu-HU" smtClean="0"/>
              <a:t>Az első DC egyben GC-is</a:t>
            </a:r>
          </a:p>
          <a:p>
            <a:pPr eaLnBrk="1" hangingPunct="1">
              <a:defRPr/>
            </a:pPr>
            <a:r>
              <a:rPr lang="hu-HU" smtClean="0"/>
              <a:t>GC hiányában korlátozott bejelentkezési lehetőség</a:t>
            </a:r>
          </a:p>
          <a:p>
            <a:pPr eaLnBrk="1" hangingPunct="1">
              <a:defRPr/>
            </a:pPr>
            <a:r>
              <a:rPr lang="hu-HU" smtClean="0"/>
              <a:t>Active Directory Sites and Services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Egyedi főkiszolgáló műveletek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/>
              <a:t>Erdő szintű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i="1" dirty="0" smtClean="0"/>
              <a:t>Séma főkiszolgáló </a:t>
            </a:r>
            <a:r>
              <a:rPr lang="hu-HU" sz="2400" dirty="0" smtClean="0"/>
              <a:t>(</a:t>
            </a:r>
            <a:r>
              <a:rPr lang="hu-HU" sz="2400" dirty="0" err="1" smtClean="0"/>
              <a:t>Schema</a:t>
            </a:r>
            <a:r>
              <a:rPr lang="hu-HU" sz="2400" dirty="0" smtClean="0"/>
              <a:t> </a:t>
            </a:r>
            <a:r>
              <a:rPr lang="hu-HU" sz="2400" dirty="0" err="1" smtClean="0"/>
              <a:t>master</a:t>
            </a:r>
            <a:r>
              <a:rPr lang="hu-HU" sz="2400" dirty="0" smtClean="0"/>
              <a:t>)</a:t>
            </a:r>
            <a:br>
              <a:rPr lang="hu-HU" sz="2400" dirty="0" smtClean="0"/>
            </a:br>
            <a:r>
              <a:rPr lang="hu-HU" sz="2400" dirty="0" err="1" smtClean="0"/>
              <a:t>dsquery</a:t>
            </a:r>
            <a:r>
              <a:rPr lang="hu-HU" sz="2400" dirty="0" smtClean="0"/>
              <a:t> server –</a:t>
            </a:r>
            <a:r>
              <a:rPr lang="hu-HU" sz="2400" dirty="0" err="1" smtClean="0"/>
              <a:t>hasfmo</a:t>
            </a:r>
            <a:r>
              <a:rPr lang="hu-HU" sz="2400" dirty="0" smtClean="0"/>
              <a:t> </a:t>
            </a:r>
            <a:r>
              <a:rPr lang="hu-HU" sz="2400" dirty="0" err="1" smtClean="0"/>
              <a:t>schema</a:t>
            </a:r>
            <a:endParaRPr lang="hu-HU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i="1" dirty="0" smtClean="0"/>
              <a:t>Tartománynév nyilvántartási főkiszolgáló </a:t>
            </a:r>
            <a:r>
              <a:rPr lang="hu-HU" sz="2400" dirty="0" smtClean="0"/>
              <a:t>(Domain </a:t>
            </a:r>
            <a:r>
              <a:rPr lang="hu-HU" sz="2400" dirty="0" err="1" smtClean="0"/>
              <a:t>Naming</a:t>
            </a:r>
            <a:r>
              <a:rPr lang="hu-HU" sz="2400" dirty="0" smtClean="0"/>
              <a:t> Master)</a:t>
            </a:r>
            <a:br>
              <a:rPr lang="hu-HU" sz="2400" dirty="0" smtClean="0"/>
            </a:br>
            <a:r>
              <a:rPr lang="hu-HU" sz="2400" dirty="0" err="1" smtClean="0"/>
              <a:t>dsquery</a:t>
            </a:r>
            <a:r>
              <a:rPr lang="hu-HU" sz="2400" dirty="0" smtClean="0"/>
              <a:t> server –</a:t>
            </a:r>
            <a:r>
              <a:rPr lang="hu-HU" sz="2400" dirty="0" err="1" smtClean="0"/>
              <a:t>hasfmo</a:t>
            </a:r>
            <a:r>
              <a:rPr lang="hu-HU" sz="2400" dirty="0" smtClean="0"/>
              <a:t> </a:t>
            </a:r>
            <a:r>
              <a:rPr lang="hu-HU" sz="2400" dirty="0" err="1" smtClean="0"/>
              <a:t>name</a:t>
            </a:r>
            <a:endParaRPr lang="hu-HU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/>
              <a:t>Tartomány szintű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i="1" dirty="0" smtClean="0"/>
              <a:t>RID</a:t>
            </a:r>
            <a:r>
              <a:rPr lang="hu-HU" sz="2400" dirty="0" smtClean="0"/>
              <a:t> (</a:t>
            </a:r>
            <a:r>
              <a:rPr lang="hu-HU" sz="2400" dirty="0" err="1" smtClean="0"/>
              <a:t>Relative</a:t>
            </a:r>
            <a:r>
              <a:rPr lang="hu-HU" sz="2400" dirty="0" smtClean="0"/>
              <a:t> </a:t>
            </a:r>
            <a:r>
              <a:rPr lang="hu-HU" sz="2400" dirty="0" err="1" smtClean="0"/>
              <a:t>IDentifier</a:t>
            </a:r>
            <a:r>
              <a:rPr lang="hu-HU" sz="2400" dirty="0" smtClean="0"/>
              <a:t>) főkiszolgáló</a:t>
            </a:r>
            <a:br>
              <a:rPr lang="hu-HU" sz="2400" dirty="0" smtClean="0"/>
            </a:br>
            <a:r>
              <a:rPr lang="hu-HU" sz="2400" dirty="0" err="1" smtClean="0"/>
              <a:t>dsquery</a:t>
            </a:r>
            <a:r>
              <a:rPr lang="hu-HU" sz="2400" dirty="0" smtClean="0"/>
              <a:t> server –</a:t>
            </a:r>
            <a:r>
              <a:rPr lang="hu-HU" sz="2400" dirty="0" err="1" smtClean="0"/>
              <a:t>hasfmo</a:t>
            </a:r>
            <a:r>
              <a:rPr lang="hu-HU" sz="2400" dirty="0" smtClean="0"/>
              <a:t> rid7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i="1" dirty="0" smtClean="0"/>
              <a:t>PDC emulátor </a:t>
            </a:r>
            <a:r>
              <a:rPr lang="hu-HU" sz="2400" dirty="0" smtClean="0"/>
              <a:t>– Tartományszintű műveleti főkiszolgáló</a:t>
            </a:r>
            <a:br>
              <a:rPr lang="hu-HU" sz="2400" dirty="0" smtClean="0"/>
            </a:br>
            <a:r>
              <a:rPr lang="hu-HU" sz="2400" dirty="0" err="1" smtClean="0"/>
              <a:t>dsquery</a:t>
            </a:r>
            <a:r>
              <a:rPr lang="hu-HU" sz="2400" dirty="0" smtClean="0"/>
              <a:t> server –</a:t>
            </a:r>
            <a:r>
              <a:rPr lang="hu-HU" sz="2400" dirty="0" err="1" smtClean="0"/>
              <a:t>hasfmo</a:t>
            </a:r>
            <a:r>
              <a:rPr lang="hu-HU" sz="2400" dirty="0" smtClean="0"/>
              <a:t> </a:t>
            </a:r>
            <a:r>
              <a:rPr lang="hu-HU" sz="2400" dirty="0" err="1" smtClean="0"/>
              <a:t>pdc</a:t>
            </a:r>
            <a:endParaRPr lang="hu-HU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i="1" dirty="0" smtClean="0"/>
              <a:t>Infrastruktúra főkiszolgáló</a:t>
            </a:r>
            <a:r>
              <a:rPr lang="hu-HU" sz="2400" dirty="0" smtClean="0"/>
              <a:t/>
            </a:r>
            <a:br>
              <a:rPr lang="hu-HU" sz="2400" dirty="0" smtClean="0"/>
            </a:br>
            <a:r>
              <a:rPr lang="hu-HU" sz="2400" dirty="0" err="1" smtClean="0"/>
              <a:t>dsquery</a:t>
            </a:r>
            <a:r>
              <a:rPr lang="hu-HU" sz="2400" dirty="0" smtClean="0"/>
              <a:t> server –</a:t>
            </a:r>
            <a:r>
              <a:rPr lang="hu-HU" sz="2400" dirty="0" err="1" smtClean="0"/>
              <a:t>hasfmo</a:t>
            </a:r>
            <a:r>
              <a:rPr lang="hu-HU" sz="2400" dirty="0" smtClean="0"/>
              <a:t> </a:t>
            </a:r>
            <a:r>
              <a:rPr lang="hu-HU" sz="2400" dirty="0" err="1" smtClean="0"/>
              <a:t>infr</a:t>
            </a: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31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Az aktív címtár és a kapcsolódó adatok tárolása</a:t>
            </a: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/>
              <a:t>%SYSTEMROOT%\NTDS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/>
              <a:t>NTDS.DIT (</a:t>
            </a:r>
            <a:r>
              <a:rPr lang="hu-HU" sz="2400" dirty="0" err="1" smtClean="0"/>
              <a:t>Directory</a:t>
            </a:r>
            <a:r>
              <a:rPr lang="hu-HU" sz="2400" dirty="0" smtClean="0"/>
              <a:t> </a:t>
            </a:r>
            <a:r>
              <a:rPr lang="hu-HU" sz="2400" dirty="0" err="1" smtClean="0"/>
              <a:t>Information</a:t>
            </a:r>
            <a:r>
              <a:rPr lang="hu-HU" sz="2400" dirty="0" smtClean="0"/>
              <a:t> </a:t>
            </a:r>
            <a:r>
              <a:rPr lang="hu-HU" sz="2400" dirty="0" err="1" smtClean="0"/>
              <a:t>Tree</a:t>
            </a:r>
            <a:r>
              <a:rPr lang="hu-HU" sz="2400" dirty="0" smtClean="0"/>
              <a:t>) – maga a címtár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/>
              <a:t>EDB.LOG – tranzakciónapló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/>
              <a:t>EDB.CHK – tranzakció kiegészítő infók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/>
              <a:t>TEMP.EDB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/>
              <a:t>SYSVOL mappa – megosztott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Bejelentkezéskor az ügyfelek által letöltött fájlok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1800" dirty="0" smtClean="0"/>
              <a:t>Csoportházirend fájlok és sablonok (</a:t>
            </a:r>
            <a:r>
              <a:rPr lang="hu-HU" sz="1800" dirty="0" err="1" smtClean="0"/>
              <a:t>Policies</a:t>
            </a:r>
            <a:r>
              <a:rPr lang="hu-HU" sz="1800" dirty="0" smtClean="0"/>
              <a:t>)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hu-HU" sz="1800" dirty="0" smtClean="0"/>
              <a:t>Bejelentkezési </a:t>
            </a:r>
            <a:r>
              <a:rPr lang="hu-HU" sz="1800" dirty="0" err="1" smtClean="0"/>
              <a:t>szkriptek</a:t>
            </a:r>
            <a:r>
              <a:rPr lang="hu-HU" sz="1800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Tartalmát a File </a:t>
            </a:r>
            <a:r>
              <a:rPr lang="hu-HU" sz="2000" dirty="0" err="1" smtClean="0"/>
              <a:t>Replication</a:t>
            </a:r>
            <a:r>
              <a:rPr lang="hu-HU" sz="2000" dirty="0" smtClean="0"/>
              <a:t> Service szinkronizálja</a:t>
            </a:r>
            <a:endParaRPr lang="hu-HU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Megosztott mappák és nyomtatók közzététele a címtárban</a:t>
            </a:r>
          </a:p>
        </p:txBody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Active Directory Users and Computers</a:t>
            </a:r>
          </a:p>
          <a:p>
            <a:pPr eaLnBrk="1" hangingPunct="1">
              <a:defRPr/>
            </a:pPr>
            <a:r>
              <a:rPr lang="hu-HU" smtClean="0"/>
              <a:t>Minden közzétett megosztáshoz egy címtár objektum </a:t>
            </a:r>
          </a:p>
          <a:p>
            <a:pPr eaLnBrk="1" hangingPunct="1">
              <a:defRPr/>
            </a:pPr>
            <a:r>
              <a:rPr lang="hu-HU" smtClean="0"/>
              <a:t>Nincs ellenőrzés</a:t>
            </a:r>
          </a:p>
          <a:p>
            <a:pPr eaLnBrk="1" hangingPunct="1">
              <a:defRPr/>
            </a:pPr>
            <a:r>
              <a:rPr lang="hu-HU" smtClean="0"/>
              <a:t>Az eredeti hely elfedve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41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netsh – konfiguráció lekérdezése</a:t>
            </a:r>
          </a:p>
        </p:txBody>
      </p:sp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90650" y="1681163"/>
            <a:ext cx="63627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Címtár partíciók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400" smtClean="0"/>
              <a:t>A partíció egy egységként replikálódik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sz="2400" b="1" smtClean="0"/>
              <a:t>Séma</a:t>
            </a:r>
            <a:r>
              <a:rPr lang="hu-HU" sz="2400" smtClean="0"/>
              <a:t> p. – az osztály és attribútum leírásokat tartalmazza. Ez közös az egész erdőre nézve. Minden DC-n és minden globális katalógusban tárolódik.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sz="2400" b="1" smtClean="0"/>
              <a:t>Konfigurációs</a:t>
            </a:r>
            <a:r>
              <a:rPr lang="hu-HU" sz="2400" smtClean="0"/>
              <a:t> p. – címtár topológia, replikációs topológia és metaadatok. Ez közös az egész erdőre nézve. Minden DC-n tárolódik.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sz="2400" b="1" smtClean="0"/>
              <a:t>Tartomány</a:t>
            </a:r>
            <a:r>
              <a:rPr lang="hu-HU" sz="2400" smtClean="0"/>
              <a:t> p. – tartományi szintű objektumokra vonatkozó adatok. Csak a tartomány DC-in tárolódik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sz="2400" b="1" smtClean="0"/>
              <a:t>Alkalmazás</a:t>
            </a:r>
            <a:r>
              <a:rPr lang="hu-HU" sz="2400" smtClean="0"/>
              <a:t> p. – alkalmazáshoz kötődő. A rendszergazda által testreszabott replikációs egység. Pl. megszabható a DNS információk replikálásának korlátozása.</a:t>
            </a:r>
          </a:p>
        </p:txBody>
      </p:sp>
    </p:spTree>
    <p:extLst>
      <p:ext uri="{BB962C8B-B14F-4D97-AF65-F5344CB8AC3E}">
        <p14:creationId xmlns:p14="http://schemas.microsoft.com/office/powerpoint/2010/main" val="132601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87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Replikáció és tartományvezérlők</a:t>
            </a:r>
          </a:p>
        </p:txBody>
      </p:sp>
      <p:sp>
        <p:nvSpPr>
          <p:cNvPr id="387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Tartományvezérlő: az AD-t tároló Windows Server operációs rendszerű számítógép</a:t>
            </a:r>
          </a:p>
          <a:p>
            <a:pPr eaLnBrk="1" hangingPunct="1">
              <a:defRPr/>
            </a:pPr>
            <a:r>
              <a:rPr lang="hu-HU" smtClean="0"/>
              <a:t>Az AD elosztott tárolása: több DC is jelen lehet egy tartományban. Bármelyiken végrehajtható módosítás, tartalmuk automatikusan szinkronizálódik. Ez a több főkiszolgálós (multimaster) replikáció.</a:t>
            </a:r>
          </a:p>
          <a:p>
            <a:pPr eaLnBrk="1" hangingPunct="1">
              <a:defRPr/>
            </a:pPr>
            <a:r>
              <a:rPr lang="hu-HU" smtClean="0"/>
              <a:t>Replika: az egyes példányok.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89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Replikáció</a:t>
            </a:r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Más tartomány </a:t>
            </a:r>
            <a:r>
              <a:rPr lang="hu-HU" dirty="0" err="1" smtClean="0"/>
              <a:t>DC-ire</a:t>
            </a:r>
            <a:r>
              <a:rPr lang="hu-HU" dirty="0" smtClean="0"/>
              <a:t> séma és konfigurációs adatok</a:t>
            </a:r>
          </a:p>
          <a:p>
            <a:pPr eaLnBrk="1" hangingPunct="1">
              <a:defRPr/>
            </a:pPr>
            <a:r>
              <a:rPr lang="hu-HU" dirty="0" smtClean="0"/>
              <a:t>A </a:t>
            </a:r>
            <a:r>
              <a:rPr lang="hu-HU" dirty="0" err="1" smtClean="0"/>
              <a:t>replikáció</a:t>
            </a:r>
            <a:r>
              <a:rPr lang="hu-HU" dirty="0" smtClean="0"/>
              <a:t> folyamata és konfigurációja automatikus</a:t>
            </a:r>
          </a:p>
          <a:p>
            <a:pPr eaLnBrk="1" hangingPunct="1">
              <a:defRPr/>
            </a:pPr>
            <a:r>
              <a:rPr lang="hu-HU" dirty="0" smtClean="0"/>
              <a:t>Adatátvitel csak adatváltozást követően, csak új adat utazik</a:t>
            </a:r>
          </a:p>
          <a:p>
            <a:pPr eaLnBrk="1" hangingPunct="1">
              <a:defRPr/>
            </a:pPr>
            <a:r>
              <a:rPr lang="hu-HU" dirty="0" err="1" smtClean="0">
                <a:sym typeface="Wingdings" pitchFamily="2" charset="2"/>
              </a:rPr>
              <a:t>Replikáció</a:t>
            </a:r>
            <a:r>
              <a:rPr lang="hu-HU" dirty="0" smtClean="0">
                <a:sym typeface="Wingdings" pitchFamily="2" charset="2"/>
              </a:rPr>
              <a:t> konfiguráció: </a:t>
            </a:r>
            <a:r>
              <a:rPr lang="hu-HU" dirty="0" err="1" smtClean="0">
                <a:sym typeface="Wingdings" pitchFamily="2" charset="2"/>
              </a:rPr>
              <a:t>DC-k</a:t>
            </a:r>
            <a:r>
              <a:rPr lang="hu-HU" dirty="0" smtClean="0">
                <a:sym typeface="Wingdings" pitchFamily="2" charset="2"/>
              </a:rPr>
              <a:t> feltérképezése és kapcsolatok kialakítása</a:t>
            </a: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91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Replikációs topológia</a:t>
            </a:r>
          </a:p>
        </p:txBody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Meghatározza, hogy az egyes DC-k mely más DC-kel kerülnek replikációs kapcsolatba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A Knowledge Consistency Checker hozza létre az „Active Directory helyek és szolgáltatások” programban megadottak alapján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Új DC telepítését követően a KCC újradefiniálja a topológiát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Minden AD partícióhoz külön topológia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Gyűrűs, kétirányú, minden DC-nél legalább 2 kapcsolat, két DC között legfeljebb 3 lépés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92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Replikáció telephelyen belül</a:t>
            </a:r>
          </a:p>
        </p:txBody>
      </p:sp>
      <p:sp>
        <p:nvSpPr>
          <p:cNvPr id="392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Nagy sebesség, állandó kapcsolat</a:t>
            </a:r>
          </a:p>
          <a:p>
            <a:pPr eaLnBrk="1" hangingPunct="1">
              <a:defRPr/>
            </a:pPr>
            <a:r>
              <a:rPr lang="hu-HU" smtClean="0"/>
              <a:t>Tömörítés nélkül</a:t>
            </a:r>
          </a:p>
          <a:p>
            <a:pPr eaLnBrk="1" hangingPunct="1">
              <a:defRPr/>
            </a:pPr>
            <a:r>
              <a:rPr lang="hu-HU" smtClean="0"/>
              <a:t>Gyors frissítés változásértesítést követően</a:t>
            </a:r>
          </a:p>
          <a:p>
            <a:pPr eaLnBrk="1" hangingPunct="1">
              <a:defRPr/>
            </a:pPr>
            <a:r>
              <a:rPr lang="hu-HU" smtClean="0"/>
              <a:t>Gyakoribb replikáció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Replikáció telephelyek között</a:t>
            </a:r>
          </a:p>
        </p:txBody>
      </p:sp>
      <p:sp>
        <p:nvSpPr>
          <p:cNvPr id="393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Alacsonyabb sebesség, nincs állandó kapcsolat</a:t>
            </a:r>
          </a:p>
          <a:p>
            <a:pPr eaLnBrk="1" hangingPunct="1">
              <a:defRPr/>
            </a:pPr>
            <a:r>
              <a:rPr lang="hu-HU" smtClean="0"/>
              <a:t>Frissítés 3 óránként (az időköz állítható)</a:t>
            </a:r>
          </a:p>
          <a:p>
            <a:pPr eaLnBrk="1" hangingPunct="1">
              <a:defRPr/>
            </a:pPr>
            <a:r>
              <a:rPr lang="hu-HU" smtClean="0"/>
              <a:t>Tömörített adatátvitel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Telephely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Olyan számítógép csoportot fog össze, amelynek tagjai között nagy sebességű  </a:t>
            </a:r>
            <a:br>
              <a:rPr lang="hu-HU" smtClean="0"/>
            </a:br>
            <a:r>
              <a:rPr lang="hu-HU" smtClean="0"/>
              <a:t>(</a:t>
            </a:r>
            <a:r>
              <a:rPr lang="hu-HU" smtClean="0">
                <a:cs typeface="Times New Roman" pitchFamily="18" charset="0"/>
              </a:rPr>
              <a:t>≥10 Mb/sec) és megbízható kapcsolat áll rendelkezésre</a:t>
            </a:r>
          </a:p>
          <a:p>
            <a:pPr eaLnBrk="1" hangingPunct="1">
              <a:defRPr/>
            </a:pPr>
            <a:r>
              <a:rPr lang="hu-HU" smtClean="0">
                <a:cs typeface="Times New Roman" pitchFamily="18" charset="0"/>
              </a:rPr>
              <a:t>Egy telephelyen belül több IP alhálózat is lehet</a:t>
            </a:r>
          </a:p>
          <a:p>
            <a:pPr eaLnBrk="1" hangingPunct="1">
              <a:defRPr/>
            </a:pPr>
            <a:r>
              <a:rPr lang="hu-HU" smtClean="0">
                <a:cs typeface="Times New Roman" pitchFamily="18" charset="0"/>
              </a:rPr>
              <a:t>A telephely a hálózat fizikai felépítését tükrözi</a:t>
            </a:r>
          </a:p>
          <a:p>
            <a:pPr eaLnBrk="1" hangingPunct="1">
              <a:defRPr/>
            </a:pPr>
            <a:r>
              <a:rPr lang="hu-HU" smtClean="0">
                <a:cs typeface="Times New Roman" pitchFamily="18" charset="0"/>
              </a:rPr>
              <a:t>A tartomány a szervezet logikai felépítését tükrözi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96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Számítógépek telephelyhez rendelése</a:t>
            </a:r>
          </a:p>
        </p:txBody>
      </p:sp>
      <p:sp>
        <p:nvSpPr>
          <p:cNvPr id="396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hu-HU" smtClean="0"/>
              <a:t>Active Directory helyek és szolgáltatások – IP cím alapján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hu-HU" smtClean="0"/>
              <a:t>Telephely létrehozása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hu-HU" smtClean="0"/>
              <a:t>Szerverek konténerbe felvesszük a DC-t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hu-HU" smtClean="0"/>
              <a:t>Alhálózatok konténerbe bejegyezzük az IP alhálózatokat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hu-HU" smtClean="0"/>
              <a:t>Az IP alhálózat tulajdonság lapján hozzárendeljük a telephelyhez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405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Biztonsági mentés típusok</a:t>
            </a:r>
          </a:p>
        </p:txBody>
      </p:sp>
      <p:sp>
        <p:nvSpPr>
          <p:cNvPr id="40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800" b="1" smtClean="0"/>
              <a:t>Normál</a:t>
            </a:r>
            <a:r>
              <a:rPr lang="hu-HU" sz="2800" smtClean="0"/>
              <a:t>: minden kiválasztott állományról az A attr.-tól függetlenül. Az A attr. törlődik.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b="1" smtClean="0"/>
              <a:t>Másolat</a:t>
            </a:r>
            <a:r>
              <a:rPr lang="hu-HU" sz="2800" smtClean="0"/>
              <a:t>: minden kiválasztott állományról az A attr.-tól függetlenül. Az A attr. </a:t>
            </a:r>
            <a:r>
              <a:rPr lang="hu-HU" sz="2800" i="1" smtClean="0"/>
              <a:t>nem</a:t>
            </a:r>
            <a:r>
              <a:rPr lang="hu-HU" sz="2800" smtClean="0"/>
              <a:t> törlődik.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b="1" smtClean="0"/>
              <a:t>Különbségi</a:t>
            </a:r>
            <a:r>
              <a:rPr lang="hu-HU" sz="2800" smtClean="0"/>
              <a:t>: a kiválasztottak közül csak az A attr.-al rendelkezőket. Az A attr. </a:t>
            </a:r>
            <a:r>
              <a:rPr lang="hu-HU" sz="2800" i="1" smtClean="0"/>
              <a:t>nem</a:t>
            </a:r>
            <a:r>
              <a:rPr lang="hu-HU" sz="2800" smtClean="0"/>
              <a:t> törlődik.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b="1" smtClean="0"/>
              <a:t>Növekményes</a:t>
            </a:r>
            <a:r>
              <a:rPr lang="hu-HU" sz="2800" smtClean="0"/>
              <a:t>: a kiválasztottak közül csak az A attr.-al rendelkezőket. Az A attr. törlődik.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b="1" smtClean="0"/>
              <a:t>Napi</a:t>
            </a:r>
            <a:r>
              <a:rPr lang="hu-HU" sz="2800" smtClean="0"/>
              <a:t>: a kiválasztottak közül csak azokat, amelyek módosultak a mentés napján. Az A attr. </a:t>
            </a:r>
            <a:r>
              <a:rPr lang="hu-HU" sz="2800" i="1" smtClean="0"/>
              <a:t>nem</a:t>
            </a:r>
            <a:r>
              <a:rPr lang="hu-HU" sz="2800" smtClean="0"/>
              <a:t> törlődik.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406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Biztonsági mentési terv példa</a:t>
            </a:r>
          </a:p>
        </p:txBody>
      </p:sp>
      <p:graphicFrame>
        <p:nvGraphicFramePr>
          <p:cNvPr id="406573" name="Group 45"/>
          <p:cNvGraphicFramePr>
            <a:graphicFrameLocks noGrp="1"/>
          </p:cNvGraphicFramePr>
          <p:nvPr>
            <p:ph type="tbl" idx="1"/>
          </p:nvPr>
        </p:nvGraphicFramePr>
        <p:xfrm>
          <a:off x="457200" y="1600200"/>
          <a:ext cx="8229600" cy="4530728"/>
        </p:xfrm>
        <a:graphic>
          <a:graphicData uri="http://schemas.openxmlformats.org/drawingml/2006/table">
            <a:tbl>
              <a:tblPr/>
              <a:tblGrid>
                <a:gridCol w="1593850"/>
                <a:gridCol w="2233613"/>
                <a:gridCol w="4402137"/>
              </a:tblGrid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Mikor?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Milyen?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Mit ment?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Hétfő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Növekményes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Vasárnap óta változottakat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Kedd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Növekményes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Hétfő óta változottakat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Szerda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Növekményes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Kedd óta változottakat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Csütörtök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Növekményes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Szerda óta változottakat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Péntek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Növekményes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Csütörtök óta változottakat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51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Szombat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Növekményes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Péntek óta változottakat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Vasárnap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Normál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Mindent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42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Statikus IP cím és DNS kiszolgáló cím beállítás</a:t>
            </a:r>
          </a:p>
        </p:txBody>
      </p:sp>
      <p:sp>
        <p:nvSpPr>
          <p:cNvPr id="142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060575"/>
            <a:ext cx="9420225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933825"/>
            <a:ext cx="9420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408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Tárolóeszköz</a:t>
            </a:r>
          </a:p>
        </p:txBody>
      </p:sp>
      <p:sp>
        <p:nvSpPr>
          <p:cNvPr id="40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b="1" smtClean="0"/>
              <a:t>Szalagos meghajtó</a:t>
            </a:r>
            <a:r>
              <a:rPr lang="hu-HU" smtClean="0"/>
              <a:t>: lassú, kevésbé megbízható, olcsó, 24-72 GB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b="1" smtClean="0"/>
              <a:t>Digitális audioszalagos meghajtó</a:t>
            </a:r>
            <a:r>
              <a:rPr lang="hu-HU" smtClean="0"/>
              <a:t>: 160-300 GB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b="1" smtClean="0"/>
              <a:t>Automatikus szalagbetöltő rendszer</a:t>
            </a:r>
            <a:r>
              <a:rPr lang="hu-HU" smtClean="0"/>
              <a:t>: többmeghajtós, automatikus szalagcsere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b="1" smtClean="0"/>
              <a:t>Merevlemez</a:t>
            </a:r>
            <a:r>
              <a:rPr lang="hu-HU" smtClean="0"/>
              <a:t>: leggyorsabb, biztonságos, drágább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b="1" smtClean="0"/>
              <a:t>RAID tömbök</a:t>
            </a:r>
            <a:r>
              <a:rPr lang="hu-HU" smtClean="0"/>
              <a:t>: redundáns tárolás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409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Mentőprogramok</a:t>
            </a:r>
          </a:p>
        </p:txBody>
      </p:sp>
      <p:sp>
        <p:nvSpPr>
          <p:cNvPr id="409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smtClean="0"/>
              <a:t>Windows Server biztonsági másolat </a:t>
            </a:r>
            <a:r>
              <a:rPr lang="hu-HU" dirty="0" smtClean="0"/>
              <a:t>(WS Backup) – szolgáltatásként telepíteni kell, normál, másolt vagy növekményes mentés helyi és távoli rendszerről merevlemezre és DVD-re</a:t>
            </a:r>
          </a:p>
          <a:p>
            <a:pPr eaLnBrk="1" hangingPunct="1">
              <a:defRPr/>
            </a:pPr>
            <a:r>
              <a:rPr lang="hu-HU" dirty="0" smtClean="0"/>
              <a:t>Nem támogatja a különbségi mentést és a szalagos egységet</a:t>
            </a:r>
          </a:p>
          <a:p>
            <a:pPr eaLnBrk="1" hangingPunct="1">
              <a:defRPr/>
            </a:pPr>
            <a:r>
              <a:rPr lang="hu-HU" dirty="0" smtClean="0"/>
              <a:t>Parancssori biztonsági mentő eszköz: </a:t>
            </a:r>
            <a:r>
              <a:rPr lang="hu-HU" b="1" dirty="0" err="1" smtClean="0"/>
              <a:t>wbadmin</a:t>
            </a:r>
            <a:endParaRPr lang="hu-HU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Csoportházirendek</a:t>
            </a:r>
          </a:p>
        </p:txBody>
      </p:sp>
      <p:sp>
        <p:nvSpPr>
          <p:cNvPr id="397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Központi vezérlést biztosítanak  a felhasználók és a számítógépek hozzáférési engedélyei, jogosultságai és lehetőségei felett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800" smtClean="0"/>
              <a:t>Mire jó?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Hozzáférés szabályozás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Szkript futtatás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Központilag kezelt mappák a speciális könyvtárak számára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Szoftvertelepítés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Biztonsági beállítások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400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Hozzáférés szabályozás</a:t>
            </a:r>
          </a:p>
        </p:txBody>
      </p:sp>
      <p:sp>
        <p:nvSpPr>
          <p:cNvPr id="400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/>
              <a:t>Operációs rendszerre vonatkozó beállítások: Start menü és asztal egyes ikonjainak eltávolítása/engedélyezése, Vezérlőpult és annak elemeihez történő hozzáférés, parancssor letiltása, rendszerleíró adatbázis közvetlen szerkesztésének engedélyezése/tiltása, rendszerszolgáltatások engedélyezése/tiltása, alkalmazások futtatásának tiltása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/>
              <a:t>Hálózatra vonatkozó beállítások: DNS, tűzfal, vezeték nélküli hálózat beállítása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/>
              <a:t>Nyomtató beállítása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b="1" dirty="0" smtClean="0"/>
              <a:t>Internet Explorer</a:t>
            </a:r>
            <a:r>
              <a:rPr lang="hu-HU" sz="2800" dirty="0" smtClean="0"/>
              <a:t>: proxy, biztonsági beállítások, kedvencek, beállítási fülek engedélyezése és tiltása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402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Szkript futtatás</a:t>
            </a:r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 gép be/kijelentkezésekor </a:t>
            </a:r>
          </a:p>
          <a:p>
            <a:pPr eaLnBrk="1" hangingPunct="1">
              <a:defRPr/>
            </a:pPr>
            <a:r>
              <a:rPr lang="hu-HU" smtClean="0"/>
              <a:t>A felhasználó be/kijelentkezésekor</a:t>
            </a:r>
          </a:p>
          <a:p>
            <a:pPr eaLnBrk="1" hangingPunct="1">
              <a:defRPr/>
            </a:pPr>
            <a:r>
              <a:rPr lang="hu-HU" smtClean="0"/>
              <a:t>A DC SYSVOL mappájában tárolva</a:t>
            </a:r>
          </a:p>
          <a:p>
            <a:pPr eaLnBrk="1" hangingPunct="1">
              <a:defRPr/>
            </a:pPr>
            <a:r>
              <a:rPr lang="hu-HU" smtClean="0"/>
              <a:t>Nem azonos a felhasználó tulajdonságainál megadott szkripttel</a:t>
            </a:r>
          </a:p>
          <a:p>
            <a:pPr eaLnBrk="1" hangingPunct="1">
              <a:defRPr/>
            </a:pPr>
            <a:r>
              <a:rPr lang="hu-HU" smtClean="0"/>
              <a:t>Egy eseményhez több szkript is rendelhető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40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Központilag kezelt mappák a speciális könyvtárak számára</a:t>
            </a:r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hu-HU" sz="2800" dirty="0" err="1" smtClean="0"/>
              <a:t>AppData</a:t>
            </a:r>
            <a:r>
              <a:rPr lang="hu-HU" sz="2800" dirty="0" smtClean="0"/>
              <a:t>, Asztal, Dokumentumok, Képek, Zene, Videók, Kedvencek, Partnerek, Hivatkozások mappájának központi tárolása </a:t>
            </a:r>
          </a:p>
          <a:p>
            <a:pPr eaLnBrk="1" hangingPunct="1">
              <a:defRPr/>
            </a:pPr>
            <a:r>
              <a:rPr lang="hu-HU" sz="2800" dirty="0" smtClean="0"/>
              <a:t>A Dokumentumok mappa helyileg </a:t>
            </a:r>
            <a:r>
              <a:rPr lang="hu-HU" sz="2800" dirty="0" err="1" smtClean="0"/>
              <a:t>gyorstárazható</a:t>
            </a:r>
            <a:r>
              <a:rPr lang="hu-HU" sz="2800" dirty="0" smtClean="0"/>
              <a:t>, így kapcsolat nélkül is tovább dolgozhat a felhasználó. Csatlakozás után automatikus szinkronizálás.</a:t>
            </a:r>
          </a:p>
          <a:p>
            <a:pPr eaLnBrk="1" hangingPunct="1">
              <a:defRPr/>
            </a:pPr>
            <a:r>
              <a:rPr lang="hu-HU" sz="2800" dirty="0" smtClean="0"/>
              <a:t>Megoldások</a:t>
            </a:r>
          </a:p>
          <a:p>
            <a:pPr lvl="1" eaLnBrk="1" hangingPunct="1">
              <a:defRPr/>
            </a:pPr>
            <a:r>
              <a:rPr lang="hu-HU" sz="2400" dirty="0" smtClean="0"/>
              <a:t>Egy speciális mappa átirányítása minden felhasználó esetén egy központi helyre</a:t>
            </a:r>
          </a:p>
          <a:p>
            <a:pPr lvl="1" eaLnBrk="1" hangingPunct="1">
              <a:defRPr/>
            </a:pPr>
            <a:r>
              <a:rPr lang="hu-HU" sz="2400" dirty="0" smtClean="0"/>
              <a:t>Helyek megadása csoporttagság alapján</a:t>
            </a:r>
          </a:p>
          <a:p>
            <a:pPr eaLnBrk="1" hangingPunct="1">
              <a:defRPr/>
            </a:pPr>
            <a:endParaRPr lang="hu-H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47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Szoftvertelepítés</a:t>
            </a:r>
          </a:p>
        </p:txBody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MSI formátumú csomagok automatikus telepítése, automatikus frissítés</a:t>
            </a:r>
          </a:p>
          <a:p>
            <a:pPr eaLnBrk="1" hangingPunct="1">
              <a:defRPr/>
            </a:pPr>
            <a:r>
              <a:rPr lang="hu-HU" smtClean="0"/>
              <a:t>Telepítési módok</a:t>
            </a:r>
          </a:p>
          <a:p>
            <a:pPr lvl="1" eaLnBrk="1" hangingPunct="1">
              <a:defRPr/>
            </a:pPr>
            <a:r>
              <a:rPr lang="hu-HU" smtClean="0"/>
              <a:t>Felhasználó bejelentkezésekor automatikusan </a:t>
            </a:r>
          </a:p>
          <a:p>
            <a:pPr lvl="1" eaLnBrk="1" hangingPunct="1">
              <a:defRPr/>
            </a:pPr>
            <a:r>
              <a:rPr lang="hu-HU" smtClean="0"/>
              <a:t>Gép bejelentkezésekor automatikusan</a:t>
            </a:r>
          </a:p>
          <a:p>
            <a:pPr lvl="1" eaLnBrk="1" hangingPunct="1">
              <a:defRPr/>
            </a:pPr>
            <a:r>
              <a:rPr lang="hu-HU" smtClean="0"/>
              <a:t>Felhasználó által kézzel – felhasználói közzététel</a:t>
            </a:r>
          </a:p>
          <a:p>
            <a:pPr eaLnBrk="1" hangingPunct="1">
              <a:defRPr/>
            </a:pPr>
            <a:r>
              <a:rPr lang="hu-HU" smtClean="0"/>
              <a:t>Szoftvertelepítési GPO-t hozunk létre, majd azt hozzárendeljük a tárolóhoz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Felhasználói közzététel</a:t>
            </a:r>
          </a:p>
        </p:txBody>
      </p:sp>
      <p:sp>
        <p:nvSpPr>
          <p:cNvPr id="40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 smtClean="0"/>
              <a:t>A szoftver valójában automatikusan települ, ha</a:t>
            </a:r>
          </a:p>
          <a:p>
            <a:pPr lvl="1" eaLnBrk="1" hangingPunct="1">
              <a:defRPr/>
            </a:pPr>
            <a:r>
              <a:rPr lang="hu-HU" sz="2400" smtClean="0"/>
              <a:t>A felhasználó megnyit egy dokumentumot, amihez szükséges a szoftver</a:t>
            </a:r>
          </a:p>
          <a:p>
            <a:pPr lvl="1" eaLnBrk="1" hangingPunct="1">
              <a:defRPr/>
            </a:pPr>
            <a:r>
              <a:rPr lang="hu-HU" sz="2400" smtClean="0"/>
              <a:t>A felhasználó megnyit egy parancsikont, ami az alkalmazásra mutat</a:t>
            </a:r>
          </a:p>
          <a:p>
            <a:pPr lvl="1" eaLnBrk="1" hangingPunct="1">
              <a:defRPr/>
            </a:pPr>
            <a:r>
              <a:rPr lang="hu-HU" sz="2400" smtClean="0"/>
              <a:t>Egy másik szoftver igényli a szoftver valamely összetevőjét</a:t>
            </a:r>
          </a:p>
          <a:p>
            <a:pPr eaLnBrk="1" hangingPunct="1">
              <a:defRPr/>
            </a:pPr>
            <a:r>
              <a:rPr lang="hu-HU" sz="2800" b="1" smtClean="0"/>
              <a:t>Elosztópont</a:t>
            </a:r>
            <a:r>
              <a:rPr lang="hu-HU" sz="2800" smtClean="0"/>
              <a:t>: a telepítéshez szükséges állományokat tartalmazó megosztott mappa vagy olyan megosztott mappa, ahol ún. rendszergazdai telepítéssel előtelepítették a szoftvert (pl.Office)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Biztonsági beállítások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Jelszóházirend: minimális hossz, bonyolultság, min/max élettartam</a:t>
            </a:r>
          </a:p>
          <a:p>
            <a:pPr eaLnBrk="1" hangingPunct="1">
              <a:defRPr/>
            </a:pPr>
            <a:r>
              <a:rPr lang="hu-HU" smtClean="0"/>
              <a:t>Fiókzárolási házirend: hibás bejelentkezések maximális száma</a:t>
            </a:r>
          </a:p>
          <a:p>
            <a:pPr eaLnBrk="1" hangingPunct="1">
              <a:defRPr/>
            </a:pPr>
            <a:r>
              <a:rPr lang="hu-HU" smtClean="0"/>
              <a:t>Naplózás, Felhasználói jogok (pl. távoli bejelentkezés)</a:t>
            </a:r>
          </a:p>
          <a:p>
            <a:pPr eaLnBrk="1" hangingPunct="1">
              <a:defRPr/>
            </a:pPr>
            <a:r>
              <a:rPr lang="hu-HU" smtClean="0"/>
              <a:t>Jogosultság hozzárendelés</a:t>
            </a:r>
          </a:p>
          <a:p>
            <a:pPr eaLnBrk="1" hangingPunct="1">
              <a:defRPr/>
            </a:pPr>
            <a:r>
              <a:rPr lang="hu-HU" smtClean="0"/>
              <a:t>Sablonok is használhatók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Power</a:t>
            </a:r>
            <a:r>
              <a:rPr lang="hu-HU" dirty="0" smtClean="0"/>
              <a:t> Shell alapok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Demóval egybekötött előadás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43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IP cím és DNS kiszolgáló adatainak kérése DHCP-n keresztül</a:t>
            </a:r>
          </a:p>
        </p:txBody>
      </p:sp>
      <p:sp>
        <p:nvSpPr>
          <p:cNvPr id="143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7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9138"/>
            <a:ext cx="9420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789363"/>
            <a:ext cx="9420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Csoportházirend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800" smtClean="0"/>
              <a:t>Helyi csoportházirend: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Alapból csak egy GPO: gépre/felhasználóra vonatkozó beállítások LGPO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GPEDIT.MSC –közvetlenül ír a rendszerleíró adatbázisba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Felhasználókra és csoportokra külön GPO-kat hozhatunk létre MMC beépülő modulokkal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smtClean="0"/>
              <a:t>Tartományi csoportházirend: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Tartományi gépekre vonatkozó beállítások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A GPO-kat egy tárolóhoz (pl. SzE) kapcsolhatjuk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GPMC.MSC (Group Policy Management Console – Szolgáltatás hozzáadása varázslóval telepíthető)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Felülírja a helyi házirendet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Beállítások érvényesítése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Automatikus frissítés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mtClean="0"/>
              <a:t>Szerveren 5 percenként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mtClean="0"/>
              <a:t>Ügyfélgépen 90 percenként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Kikényszerített frissítés tartományban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mtClean="0"/>
              <a:t>gpupdate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A ki/bejelentkezéshez indításhoz/leállításhoz kapcsolódó parancsállományok csak a következő ilyen esemény bekövetkezésekor fognak lefutni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 csoportházirend működése</a:t>
            </a:r>
          </a:p>
        </p:txBody>
      </p:sp>
      <p:sp>
        <p:nvSpPr>
          <p:cNvPr id="250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 smtClean="0"/>
              <a:t>Egy GPO két részből áll</a:t>
            </a:r>
          </a:p>
          <a:p>
            <a:pPr lvl="1" eaLnBrk="1" hangingPunct="1">
              <a:defRPr/>
            </a:pPr>
            <a:r>
              <a:rPr lang="hu-HU" sz="2400" smtClean="0"/>
              <a:t>Gépre vonatkozó beállítások – bárki jelentkezik be</a:t>
            </a:r>
          </a:p>
          <a:p>
            <a:pPr lvl="1" eaLnBrk="1" hangingPunct="1">
              <a:defRPr/>
            </a:pPr>
            <a:r>
              <a:rPr lang="hu-HU" sz="2400" smtClean="0"/>
              <a:t>Felhasználóra vonatkozó beállítások – bárhol jelentkezik be</a:t>
            </a:r>
          </a:p>
          <a:p>
            <a:pPr eaLnBrk="1" hangingPunct="1">
              <a:defRPr/>
            </a:pPr>
            <a:r>
              <a:rPr lang="hu-HU" sz="2800" smtClean="0"/>
              <a:t>Mindig egy tárolóhoz rendelve hozzuk létre, de később további tárolókhoz is hozzárendelhetjük</a:t>
            </a:r>
          </a:p>
          <a:p>
            <a:pPr eaLnBrk="1" hangingPunct="1">
              <a:defRPr/>
            </a:pPr>
            <a:r>
              <a:rPr lang="hu-HU" sz="2800" smtClean="0"/>
              <a:t>Alapelvek:</a:t>
            </a:r>
          </a:p>
          <a:p>
            <a:pPr lvl="1" eaLnBrk="1" hangingPunct="1">
              <a:defRPr/>
            </a:pPr>
            <a:r>
              <a:rPr lang="hu-HU" sz="2400" smtClean="0"/>
              <a:t>Minél kevesebb legyen a GPO-k száma - áttekinthetőség</a:t>
            </a:r>
          </a:p>
          <a:p>
            <a:pPr lvl="1" eaLnBrk="1" hangingPunct="1">
              <a:defRPr/>
            </a:pPr>
            <a:r>
              <a:rPr lang="hu-HU" sz="2400" smtClean="0"/>
              <a:t>Minden összetartozó beállításcsoport számára hozzunk létre  GPO-t finomabb szabályozás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51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Öröklődés</a:t>
            </a:r>
          </a:p>
        </p:txBody>
      </p:sp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 szülő konténer beállításait a gyerek konténer örökli</a:t>
            </a:r>
          </a:p>
          <a:p>
            <a:pPr eaLnBrk="1" hangingPunct="1">
              <a:defRPr/>
            </a:pPr>
            <a:r>
              <a:rPr lang="hu-HU" smtClean="0"/>
              <a:t>Ha több GPO van  egy szinten, akkor az alacsonyabb rangú lesz először feldolgozva</a:t>
            </a:r>
          </a:p>
          <a:p>
            <a:pPr eaLnBrk="1" hangingPunct="1">
              <a:defRPr/>
            </a:pPr>
            <a:r>
              <a:rPr lang="hu-HU" smtClean="0"/>
              <a:t>Ha nincs ütközés, akkor az összes szinten megadott beállítássor uniója érvényesül</a:t>
            </a:r>
          </a:p>
          <a:p>
            <a:pPr eaLnBrk="1" hangingPunct="1">
              <a:defRPr/>
            </a:pP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529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Melyik érvényesül?</a:t>
            </a:r>
          </a:p>
        </p:txBody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defRPr/>
            </a:pPr>
            <a:r>
              <a:rPr lang="hu-HU" smtClean="0"/>
              <a:t>Ha különböző szinteken eltérő beállítások vannak, akkor az utolsóként feldolgozott érvényesül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smtClean="0"/>
              <a:t>Helyi házirend, helyi rendszergazdai, nem rendszergazdai, felhasználói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smtClean="0"/>
              <a:t>Telephely szintű házirend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smtClean="0"/>
              <a:t>Tartomány szintű házirend</a:t>
            </a:r>
          </a:p>
          <a:p>
            <a:pPr marL="990600" lvl="1" indent="-533400" eaLnBrk="1" hangingPunct="1">
              <a:lnSpc>
                <a:spcPct val="90000"/>
              </a:lnSpc>
              <a:buFont typeface="Wingdings" pitchFamily="2" charset="2"/>
              <a:buAutoNum type="arabicPeriod"/>
              <a:defRPr/>
            </a:pPr>
            <a:r>
              <a:rPr lang="hu-HU" smtClean="0"/>
              <a:t>Szervezeti egység szintű házirend szülő konténertől levél objektum irányában haladva sorban egymás után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404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Az öröklődés módosítható</a:t>
            </a:r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 smtClean="0"/>
              <a:t>Megszakítással – a tartalmazott objektum nem veszi át (örökli) az őt tartalmazó objektum beállításait (csak az adott szinten beállított házirend érvényesül)</a:t>
            </a:r>
          </a:p>
          <a:p>
            <a:pPr eaLnBrk="1" hangingPunct="1">
              <a:defRPr/>
            </a:pPr>
            <a:r>
              <a:rPr lang="hu-HU" sz="2800" smtClean="0"/>
              <a:t>Kikényszerítéssel – hiába van beállítva a gyerek objektumban a megszakítás</a:t>
            </a:r>
          </a:p>
          <a:p>
            <a:pPr eaLnBrk="1" hangingPunct="1">
              <a:defRPr/>
            </a:pPr>
            <a:r>
              <a:rPr lang="hu-HU" sz="2800" smtClean="0"/>
              <a:t>Az egy tárolóhoz rendelt GPO-k hivatkozási sorrendjének módosításával</a:t>
            </a:r>
          </a:p>
          <a:p>
            <a:pPr eaLnBrk="1" hangingPunct="1">
              <a:defRPr/>
            </a:pPr>
            <a:r>
              <a:rPr lang="hu-HU" sz="2800" smtClean="0"/>
              <a:t>Az öröklés felülbírálásával – ha nincs kikényszerítés (letiltjuk a házirendet az alacsonyabb szinten)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Csoportházirend hatásának szűrése</a:t>
            </a:r>
          </a:p>
        </p:txBody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 smtClean="0"/>
              <a:t>Minden GPO-hoz ACL hozzáférés vezérlési lista</a:t>
            </a:r>
          </a:p>
          <a:p>
            <a:pPr eaLnBrk="1" hangingPunct="1">
              <a:defRPr/>
            </a:pPr>
            <a:r>
              <a:rPr lang="hu-HU" sz="2800" smtClean="0"/>
              <a:t>Egy GPO csak akkor érvényesül, ha a szabályozás tárgya (szg/fh) olyan biztonsági csoportnak a tagja, amelyik Olvasás/Alkalmazás joggal rendelkezik a GPO-hoz</a:t>
            </a:r>
          </a:p>
          <a:p>
            <a:pPr eaLnBrk="1" hangingPunct="1">
              <a:defRPr/>
            </a:pPr>
            <a:r>
              <a:rPr lang="hu-HU" sz="2800" smtClean="0"/>
              <a:t>WMI szűrő: memória mennyisége, CPU, program megléte, javító csomag megléte dönti el, hogy érvényesül-e a GPO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Lépések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hu-HU" smtClean="0"/>
              <a:t>OS indulás</a:t>
            </a:r>
          </a:p>
          <a:p>
            <a:pPr marL="990600" lvl="1" indent="-533400" eaLnBrk="1" hangingPunct="1">
              <a:defRPr/>
            </a:pPr>
            <a:r>
              <a:rPr lang="hu-HU" smtClean="0"/>
              <a:t>Számítógéphez rendelt GPO végrehajtása</a:t>
            </a:r>
          </a:p>
          <a:p>
            <a:pPr marL="990600" lvl="1" indent="-533400" eaLnBrk="1" hangingPunct="1">
              <a:defRPr/>
            </a:pPr>
            <a:r>
              <a:rPr lang="hu-HU" smtClean="0"/>
              <a:t>Indítási szkript végrehajtása</a:t>
            </a:r>
          </a:p>
          <a:p>
            <a:pPr marL="609600" indent="-609600" eaLnBrk="1" hangingPunct="1">
              <a:buFont typeface="Wingdings" pitchFamily="2" charset="2"/>
              <a:buAutoNum type="arabicPeriod"/>
              <a:defRPr/>
            </a:pPr>
            <a:r>
              <a:rPr lang="hu-HU" smtClean="0"/>
              <a:t>Felhasználó bejelentkezése</a:t>
            </a:r>
          </a:p>
          <a:p>
            <a:pPr marL="990600" lvl="1" indent="-533400" eaLnBrk="1" hangingPunct="1">
              <a:defRPr/>
            </a:pPr>
            <a:r>
              <a:rPr lang="hu-HU" smtClean="0"/>
              <a:t>Felhasználói GPO</a:t>
            </a:r>
          </a:p>
          <a:p>
            <a:pPr marL="990600" lvl="1" indent="-533400" eaLnBrk="1" hangingPunct="1">
              <a:defRPr/>
            </a:pPr>
            <a:r>
              <a:rPr lang="hu-HU" smtClean="0"/>
              <a:t>Bejelentkezési szkript</a:t>
            </a:r>
          </a:p>
          <a:p>
            <a:pPr marL="1371600" lvl="2" indent="-457200" eaLnBrk="1" hangingPunct="1">
              <a:defRPr/>
            </a:pPr>
            <a:r>
              <a:rPr lang="hu-HU" smtClean="0"/>
              <a:t>GPO-ban megadott szkript</a:t>
            </a:r>
          </a:p>
          <a:p>
            <a:pPr marL="1371600" lvl="2" indent="-457200" eaLnBrk="1" hangingPunct="1">
              <a:defRPr/>
            </a:pPr>
            <a:r>
              <a:rPr lang="hu-HU" smtClean="0"/>
              <a:t>Fiókhoz közvetlenül rendelt szkript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Alapértelmezett GPO</a:t>
            </a:r>
          </a:p>
        </p:txBody>
      </p:sp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Telepítéskor automatikusan jön létre</a:t>
            </a:r>
          </a:p>
          <a:p>
            <a:pPr eaLnBrk="1" hangingPunct="1">
              <a:defRPr/>
            </a:pPr>
            <a:r>
              <a:rPr lang="hu-HU" smtClean="0"/>
              <a:t>Alapértelmezett tartományi házirend – a teljes tartományra hat</a:t>
            </a:r>
          </a:p>
          <a:p>
            <a:pPr eaLnBrk="1" hangingPunct="1">
              <a:defRPr/>
            </a:pPr>
            <a:r>
              <a:rPr lang="hu-HU" smtClean="0"/>
              <a:t>Alapértelmezett tartományvezérlői házirend – csak a tartományvezérlőre hat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410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Hibatűrés</a:t>
            </a:r>
          </a:p>
        </p:txBody>
      </p:sp>
      <p:sp>
        <p:nvSpPr>
          <p:cNvPr id="410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Redundant Array of Independent Disks</a:t>
            </a:r>
          </a:p>
          <a:p>
            <a:pPr eaLnBrk="1" hangingPunct="1">
              <a:defRPr/>
            </a:pPr>
            <a:r>
              <a:rPr lang="hu-HU" smtClean="0"/>
              <a:t>0 - lemezcsíkozás</a:t>
            </a:r>
          </a:p>
        </p:txBody>
      </p:sp>
      <p:pic>
        <p:nvPicPr>
          <p:cNvPr id="145413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2738"/>
            <a:ext cx="415290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5414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013075"/>
            <a:ext cx="4643437" cy="279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Beállítások lementése</a:t>
            </a:r>
          </a:p>
        </p:txBody>
      </p:sp>
      <p:sp>
        <p:nvSpPr>
          <p:cNvPr id="144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4202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90925"/>
            <a:ext cx="75914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411650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>
              <a:tabLst>
                <a:tab pos="457200" algn="l"/>
              </a:tabLst>
              <a:defRPr/>
            </a:pPr>
            <a:r>
              <a:rPr lang="en-US" smtClean="0"/>
              <a:t>RAID </a:t>
            </a:r>
            <a:r>
              <a:rPr lang="hu-HU" smtClean="0"/>
              <a:t>megvalósítások</a:t>
            </a:r>
            <a:endParaRPr lang="en-US" smtClean="0"/>
          </a:p>
        </p:txBody>
      </p:sp>
      <p:sp>
        <p:nvSpPr>
          <p:cNvPr id="411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8225" y="1846263"/>
            <a:ext cx="7191375" cy="4554537"/>
          </a:xfrm>
        </p:spPr>
        <p:txBody>
          <a:bodyPr lIns="90488" tIns="44450" rIns="90488" bIns="44450"/>
          <a:lstStyle/>
          <a:p>
            <a:pPr marL="285750" indent="-285750" eaLnBrk="1" hangingPunct="1">
              <a:defRPr/>
            </a:pPr>
            <a:r>
              <a:rPr lang="en-US" sz="2800" dirty="0" smtClean="0"/>
              <a:t>S</a:t>
            </a:r>
            <a:r>
              <a:rPr lang="hu-HU" sz="2800" dirty="0" smtClean="0"/>
              <a:t>z</a:t>
            </a:r>
            <a:r>
              <a:rPr lang="en-US" sz="2800" dirty="0" smtClean="0"/>
              <a:t>oft</a:t>
            </a:r>
            <a:r>
              <a:rPr lang="hu-HU" sz="2800" dirty="0" err="1" smtClean="0"/>
              <a:t>ve</a:t>
            </a:r>
            <a:r>
              <a:rPr lang="en-US" sz="2800" dirty="0" smtClean="0"/>
              <a:t>r </a:t>
            </a:r>
            <a:r>
              <a:rPr lang="hu-HU" sz="2800" dirty="0" smtClean="0"/>
              <a:t>megvalósítás</a:t>
            </a:r>
          </a:p>
          <a:p>
            <a:pPr lvl="1" indent="-349250" eaLnBrk="1" hangingPunct="1">
              <a:defRPr/>
            </a:pPr>
            <a:r>
              <a:rPr lang="en-US" sz="2400" dirty="0" smtClean="0"/>
              <a:t>RAID 0: </a:t>
            </a:r>
            <a:r>
              <a:rPr lang="hu-HU" sz="2400" dirty="0" smtClean="0"/>
              <a:t>Csíkozott</a:t>
            </a:r>
            <a:r>
              <a:rPr lang="en-US" sz="2400" dirty="0" smtClean="0"/>
              <a:t> </a:t>
            </a:r>
            <a:r>
              <a:rPr lang="en-US" sz="2400" dirty="0" err="1" smtClean="0"/>
              <a:t>kötetek</a:t>
            </a:r>
            <a:r>
              <a:rPr lang="hu-HU" sz="2400" dirty="0" smtClean="0"/>
              <a:t> – nincs redundancia, a párhuzamosítás miatt a leggyorsabb</a:t>
            </a:r>
            <a:endParaRPr lang="en-US" sz="2400" dirty="0" smtClean="0"/>
          </a:p>
          <a:p>
            <a:pPr lvl="1" indent="-349250" eaLnBrk="1" hangingPunct="1">
              <a:defRPr/>
            </a:pPr>
            <a:r>
              <a:rPr lang="en-US" sz="2400" dirty="0" smtClean="0"/>
              <a:t>RAID 1: </a:t>
            </a:r>
            <a:r>
              <a:rPr lang="en-US" sz="2400" dirty="0" err="1" smtClean="0"/>
              <a:t>Tükrözött</a:t>
            </a:r>
            <a:r>
              <a:rPr lang="en-US" sz="2400" dirty="0" smtClean="0"/>
              <a:t> </a:t>
            </a:r>
            <a:r>
              <a:rPr lang="en-US" sz="2400" dirty="0" err="1" smtClean="0"/>
              <a:t>kötetek</a:t>
            </a:r>
            <a:endParaRPr lang="en-US" sz="2400" dirty="0" smtClean="0"/>
          </a:p>
          <a:p>
            <a:pPr lvl="1" indent="-349250" eaLnBrk="1" hangingPunct="1">
              <a:defRPr/>
            </a:pPr>
            <a:r>
              <a:rPr lang="en-US" sz="2400" dirty="0" smtClean="0"/>
              <a:t>RAID 5: </a:t>
            </a:r>
            <a:r>
              <a:rPr lang="hu-HU" sz="2400" dirty="0" smtClean="0"/>
              <a:t>Csíkozott</a:t>
            </a:r>
            <a:r>
              <a:rPr lang="en-US" sz="2400" dirty="0" smtClean="0"/>
              <a:t> </a:t>
            </a:r>
            <a:r>
              <a:rPr lang="en-US" sz="2400" dirty="0" err="1" smtClean="0"/>
              <a:t>kötetek</a:t>
            </a:r>
            <a:r>
              <a:rPr lang="en-US" sz="2400" dirty="0" smtClean="0"/>
              <a:t> </a:t>
            </a:r>
            <a:r>
              <a:rPr lang="en-US" sz="2400" dirty="0" err="1" smtClean="0"/>
              <a:t>paritás</a:t>
            </a:r>
            <a:r>
              <a:rPr lang="hu-HU" sz="2400" dirty="0" smtClean="0"/>
              <a:t>információval</a:t>
            </a:r>
            <a:endParaRPr lang="en-US" sz="2400" dirty="0" smtClean="0"/>
          </a:p>
          <a:p>
            <a:pPr marL="285750" indent="-285750" eaLnBrk="1" hangingPunct="1">
              <a:defRPr/>
            </a:pPr>
            <a:r>
              <a:rPr lang="en-US" sz="2800" dirty="0" smtClean="0"/>
              <a:t>Hard</a:t>
            </a:r>
            <a:r>
              <a:rPr lang="hu-HU" sz="2800" dirty="0" smtClean="0"/>
              <a:t>v</a:t>
            </a:r>
            <a:r>
              <a:rPr lang="en-US" sz="2800" dirty="0" smtClean="0"/>
              <a:t>e</a:t>
            </a:r>
            <a:r>
              <a:rPr lang="hu-HU" sz="2800" dirty="0" smtClean="0"/>
              <a:t>r</a:t>
            </a:r>
            <a:r>
              <a:rPr lang="en-US" sz="2800" dirty="0" smtClean="0"/>
              <a:t> </a:t>
            </a:r>
            <a:r>
              <a:rPr lang="hu-HU" sz="2800" dirty="0" smtClean="0"/>
              <a:t>megvalósítás</a:t>
            </a:r>
            <a:endParaRPr lang="en-US" sz="2800" dirty="0" smtClean="0"/>
          </a:p>
          <a:p>
            <a:pPr lvl="1" indent="-349250" eaLnBrk="1" hangingPunct="1">
              <a:defRPr/>
            </a:pPr>
            <a:r>
              <a:rPr lang="hu-HU" sz="2400" dirty="0" smtClean="0"/>
              <a:t>A lemezvezérlő interfész </a:t>
            </a:r>
            <a:r>
              <a:rPr lang="en-US" sz="2400" dirty="0" err="1" smtClean="0"/>
              <a:t>kezel</a:t>
            </a:r>
            <a:r>
              <a:rPr lang="hu-HU" sz="2400" dirty="0" smtClean="0"/>
              <a:t>i a </a:t>
            </a:r>
            <a:r>
              <a:rPr lang="en-US" sz="2400" dirty="0" err="1" smtClean="0"/>
              <a:t>redundáns</a:t>
            </a:r>
            <a:r>
              <a:rPr lang="en-US" sz="2400" dirty="0" smtClean="0"/>
              <a:t> </a:t>
            </a:r>
            <a:r>
              <a:rPr lang="en-US" sz="2400" dirty="0" err="1" smtClean="0"/>
              <a:t>információk</a:t>
            </a:r>
            <a:r>
              <a:rPr lang="en-US" sz="2400" dirty="0" smtClean="0"/>
              <a:t> </a:t>
            </a:r>
            <a:r>
              <a:rPr lang="en-US" sz="2400" dirty="0" err="1" smtClean="0"/>
              <a:t>létrehozásá</a:t>
            </a:r>
            <a:r>
              <a:rPr lang="hu-HU" sz="2400" dirty="0" smtClean="0"/>
              <a:t>t</a:t>
            </a:r>
            <a:r>
              <a:rPr lang="en-US" sz="2400" dirty="0" smtClean="0"/>
              <a:t> </a:t>
            </a:r>
            <a:r>
              <a:rPr lang="en-US" sz="2400" dirty="0" err="1" smtClean="0"/>
              <a:t>és</a:t>
            </a:r>
            <a:r>
              <a:rPr lang="en-US" sz="2400" dirty="0" smtClean="0"/>
              <a:t> </a:t>
            </a:r>
            <a:r>
              <a:rPr lang="en-US" sz="2400" dirty="0" err="1" smtClean="0"/>
              <a:t>újragenerálásá</a:t>
            </a:r>
            <a:r>
              <a:rPr lang="hu-HU" sz="2400" dirty="0" smtClean="0"/>
              <a:t>t</a:t>
            </a:r>
            <a:endParaRPr lang="en-US" sz="2400" dirty="0" smtClean="0"/>
          </a:p>
          <a:p>
            <a:pPr lvl="1" indent="-349250" eaLnBrk="1" hangingPunct="1">
              <a:defRPr/>
            </a:pPr>
            <a:r>
              <a:rPr lang="en-US" sz="2400" dirty="0" smtClean="0"/>
              <a:t>RAID </a:t>
            </a:r>
            <a:r>
              <a:rPr lang="en-US" sz="2400" dirty="0" err="1" smtClean="0"/>
              <a:t>szint</a:t>
            </a:r>
            <a:r>
              <a:rPr lang="en-US" sz="2400" dirty="0" smtClean="0"/>
              <a:t> </a:t>
            </a:r>
            <a:r>
              <a:rPr lang="en-US" sz="2400" dirty="0" err="1" smtClean="0"/>
              <a:t>függ</a:t>
            </a:r>
            <a:r>
              <a:rPr lang="hu-HU" sz="2400" dirty="0" smtClean="0"/>
              <a:t> a</a:t>
            </a:r>
            <a:r>
              <a:rPr lang="en-US" sz="2400" dirty="0" smtClean="0"/>
              <a:t> hard</a:t>
            </a:r>
            <a:r>
              <a:rPr lang="hu-HU" sz="2400" dirty="0" smtClean="0"/>
              <a:t>ver</a:t>
            </a:r>
            <a:r>
              <a:rPr lang="en-US" sz="2400" dirty="0" smtClean="0"/>
              <a:t> </a:t>
            </a:r>
            <a:r>
              <a:rPr lang="en-US" sz="2400" dirty="0" err="1" smtClean="0"/>
              <a:t>gyártótól</a:t>
            </a:r>
            <a:endParaRPr lang="en-US" sz="24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41267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>
              <a:tabLst>
                <a:tab pos="457200" algn="l"/>
              </a:tabLst>
              <a:defRPr/>
            </a:pPr>
            <a:r>
              <a:rPr lang="hu-HU" smtClean="0"/>
              <a:t>RAID 1 - Tükrözött kötetek</a:t>
            </a:r>
            <a:endParaRPr lang="en-US" smtClean="0"/>
          </a:p>
        </p:txBody>
      </p:sp>
      <p:sp>
        <p:nvSpPr>
          <p:cNvPr id="147460" name="Rectangle 3"/>
          <p:cNvSpPr>
            <a:spLocks noChangeArrowheads="1"/>
          </p:cNvSpPr>
          <p:nvPr/>
        </p:nvSpPr>
        <p:spPr bwMode="auto">
          <a:xfrm>
            <a:off x="1219200" y="1447800"/>
            <a:ext cx="6629400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60000"/>
              </a:spcBef>
              <a:buClr>
                <a:srgbClr val="D60093"/>
              </a:buClr>
              <a:buSzPct val="70000"/>
              <a:buFont typeface="Wingdings" pitchFamily="2" charset="2"/>
              <a:buNone/>
            </a:pPr>
            <a:r>
              <a:rPr lang="en-US" sz="2400" b="1">
                <a:latin typeface="Arial Narrow" pitchFamily="34" charset="0"/>
                <a:cs typeface="Times New Roman" pitchFamily="18" charset="0"/>
              </a:rPr>
              <a:t>Az adat egyidejűleg íród</a:t>
            </a:r>
            <a:r>
              <a:rPr lang="hu-HU" sz="2400" b="1">
                <a:latin typeface="Arial Narrow" pitchFamily="34" charset="0"/>
                <a:cs typeface="Times New Roman" pitchFamily="18" charset="0"/>
              </a:rPr>
              <a:t>ik</a:t>
            </a:r>
            <a:r>
              <a:rPr lang="en-US" sz="2400" b="1">
                <a:latin typeface="Arial Narrow" pitchFamily="34" charset="0"/>
                <a:cs typeface="Times New Roman" pitchFamily="18" charset="0"/>
              </a:rPr>
              <a:t> a két fizikai lemez két kötetébe.</a:t>
            </a:r>
            <a:r>
              <a:rPr lang="en-US" sz="2400" b="1">
                <a:latin typeface="Arial Narrow" pitchFamily="34" charset="0"/>
              </a:rPr>
              <a:t> </a:t>
            </a:r>
          </a:p>
        </p:txBody>
      </p:sp>
      <p:grpSp>
        <p:nvGrpSpPr>
          <p:cNvPr id="147461" name="Group 4"/>
          <p:cNvGrpSpPr>
            <a:grpSpLocks/>
          </p:cNvGrpSpPr>
          <p:nvPr/>
        </p:nvGrpSpPr>
        <p:grpSpPr bwMode="auto">
          <a:xfrm>
            <a:off x="990600" y="2438400"/>
            <a:ext cx="7162800" cy="3646488"/>
            <a:chOff x="624" y="1536"/>
            <a:chExt cx="4512" cy="2297"/>
          </a:xfrm>
        </p:grpSpPr>
        <p:sp>
          <p:nvSpPr>
            <p:cNvPr id="147462" name="Rectangle 5"/>
            <p:cNvSpPr>
              <a:spLocks noChangeArrowheads="1"/>
            </p:cNvSpPr>
            <p:nvPr/>
          </p:nvSpPr>
          <p:spPr bwMode="auto">
            <a:xfrm>
              <a:off x="624" y="2160"/>
              <a:ext cx="4512" cy="1673"/>
            </a:xfrm>
            <a:prstGeom prst="rect">
              <a:avLst/>
            </a:prstGeom>
            <a:gradFill rotWithShape="0">
              <a:gsLst>
                <a:gs pos="0">
                  <a:srgbClr val="FCFEB9"/>
                </a:gs>
                <a:gs pos="100000">
                  <a:srgbClr val="FFCC66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b"/>
            <a:lstStyle/>
            <a:p>
              <a:pPr algn="ctr" eaLnBrk="0" hangingPunct="0"/>
              <a:r>
                <a:rPr lang="en-US" sz="2000" b="1">
                  <a:latin typeface="Arial" charset="0"/>
                </a:rPr>
                <a:t>Kötet tükrözés</a:t>
              </a:r>
            </a:p>
          </p:txBody>
        </p:sp>
        <p:grpSp>
          <p:nvGrpSpPr>
            <p:cNvPr id="147463" name="Group 6"/>
            <p:cNvGrpSpPr>
              <a:grpSpLocks/>
            </p:cNvGrpSpPr>
            <p:nvPr/>
          </p:nvGrpSpPr>
          <p:grpSpPr bwMode="auto">
            <a:xfrm>
              <a:off x="720" y="2486"/>
              <a:ext cx="1079" cy="589"/>
              <a:chOff x="887" y="939"/>
              <a:chExt cx="914" cy="499"/>
            </a:xfrm>
          </p:grpSpPr>
          <p:sp>
            <p:nvSpPr>
              <p:cNvPr id="412679" name="Rectangle 7"/>
              <p:cNvSpPr>
                <a:spLocks noChangeArrowheads="1"/>
              </p:cNvSpPr>
              <p:nvPr/>
            </p:nvSpPr>
            <p:spPr bwMode="auto">
              <a:xfrm>
                <a:off x="887" y="939"/>
                <a:ext cx="914" cy="499"/>
              </a:xfrm>
              <a:prstGeom prst="rect">
                <a:avLst/>
              </a:prstGeom>
              <a:solidFill>
                <a:srgbClr val="91919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47486" name="Rectangle 8"/>
              <p:cNvSpPr>
                <a:spLocks noChangeArrowheads="1"/>
              </p:cNvSpPr>
              <p:nvPr/>
            </p:nvSpPr>
            <p:spPr bwMode="auto">
              <a:xfrm>
                <a:off x="921" y="966"/>
                <a:ext cx="808" cy="39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7487" name="Freeform 9"/>
              <p:cNvSpPr>
                <a:spLocks/>
              </p:cNvSpPr>
              <p:nvPr/>
            </p:nvSpPr>
            <p:spPr bwMode="auto">
              <a:xfrm>
                <a:off x="914" y="962"/>
                <a:ext cx="825" cy="439"/>
              </a:xfrm>
              <a:custGeom>
                <a:avLst/>
                <a:gdLst>
                  <a:gd name="T0" fmla="*/ 824 w 825"/>
                  <a:gd name="T1" fmla="*/ 0 h 439"/>
                  <a:gd name="T2" fmla="*/ 0 w 825"/>
                  <a:gd name="T3" fmla="*/ 0 h 439"/>
                  <a:gd name="T4" fmla="*/ 0 w 825"/>
                  <a:gd name="T5" fmla="*/ 436 h 439"/>
                  <a:gd name="T6" fmla="*/ 45 w 825"/>
                  <a:gd name="T7" fmla="*/ 438 h 439"/>
                  <a:gd name="T8" fmla="*/ 45 w 825"/>
                  <a:gd name="T9" fmla="*/ 53 h 439"/>
                  <a:gd name="T10" fmla="*/ 824 w 825"/>
                  <a:gd name="T11" fmla="*/ 50 h 439"/>
                  <a:gd name="T12" fmla="*/ 824 w 825"/>
                  <a:gd name="T13" fmla="*/ 0 h 4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5"/>
                  <a:gd name="T22" fmla="*/ 0 h 439"/>
                  <a:gd name="T23" fmla="*/ 825 w 825"/>
                  <a:gd name="T24" fmla="*/ 439 h 4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5" h="439">
                    <a:moveTo>
                      <a:pt x="824" y="0"/>
                    </a:moveTo>
                    <a:lnTo>
                      <a:pt x="0" y="0"/>
                    </a:lnTo>
                    <a:lnTo>
                      <a:pt x="0" y="436"/>
                    </a:lnTo>
                    <a:lnTo>
                      <a:pt x="45" y="438"/>
                    </a:lnTo>
                    <a:lnTo>
                      <a:pt x="45" y="53"/>
                    </a:lnTo>
                    <a:lnTo>
                      <a:pt x="824" y="50"/>
                    </a:lnTo>
                    <a:lnTo>
                      <a:pt x="824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7488" name="Rectangle 10"/>
              <p:cNvSpPr>
                <a:spLocks noChangeArrowheads="1"/>
              </p:cNvSpPr>
              <p:nvPr/>
            </p:nvSpPr>
            <p:spPr bwMode="auto">
              <a:xfrm>
                <a:off x="1044" y="1140"/>
                <a:ext cx="594" cy="24"/>
              </a:xfrm>
              <a:prstGeom prst="rect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7489" name="Rectangle 11"/>
              <p:cNvSpPr>
                <a:spLocks noChangeArrowheads="1"/>
              </p:cNvSpPr>
              <p:nvPr/>
            </p:nvSpPr>
            <p:spPr bwMode="auto">
              <a:xfrm>
                <a:off x="1089" y="1241"/>
                <a:ext cx="98" cy="69"/>
              </a:xfrm>
              <a:prstGeom prst="rect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7490" name="Rectangle 12"/>
              <p:cNvSpPr>
                <a:spLocks noChangeArrowheads="1"/>
              </p:cNvSpPr>
              <p:nvPr/>
            </p:nvSpPr>
            <p:spPr bwMode="auto">
              <a:xfrm>
                <a:off x="1044" y="1065"/>
                <a:ext cx="594" cy="24"/>
              </a:xfrm>
              <a:prstGeom prst="rect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grpSp>
          <p:nvGrpSpPr>
            <p:cNvPr id="147464" name="Group 13"/>
            <p:cNvGrpSpPr>
              <a:grpSpLocks/>
            </p:cNvGrpSpPr>
            <p:nvPr/>
          </p:nvGrpSpPr>
          <p:grpSpPr bwMode="auto">
            <a:xfrm>
              <a:off x="3888" y="2486"/>
              <a:ext cx="1079" cy="589"/>
              <a:chOff x="887" y="939"/>
              <a:chExt cx="914" cy="499"/>
            </a:xfrm>
          </p:grpSpPr>
          <p:sp>
            <p:nvSpPr>
              <p:cNvPr id="412686" name="Rectangle 14"/>
              <p:cNvSpPr>
                <a:spLocks noChangeArrowheads="1"/>
              </p:cNvSpPr>
              <p:nvPr/>
            </p:nvSpPr>
            <p:spPr bwMode="auto">
              <a:xfrm>
                <a:off x="887" y="939"/>
                <a:ext cx="914" cy="499"/>
              </a:xfrm>
              <a:prstGeom prst="rect">
                <a:avLst/>
              </a:prstGeom>
              <a:solidFill>
                <a:srgbClr val="91919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>
                <a:outerShdw dist="89803" dir="2700000" algn="ctr" rotWithShape="0">
                  <a:srgbClr val="C0C0C0"/>
                </a:outerShdw>
              </a:effectLst>
            </p:spPr>
            <p:txBody>
              <a:bodyPr wrap="none" anchor="ctr"/>
              <a:lstStyle/>
              <a:p>
                <a:pPr>
                  <a:defRPr/>
                </a:pPr>
                <a:endParaRPr lang="hu-HU"/>
              </a:p>
            </p:txBody>
          </p:sp>
          <p:sp>
            <p:nvSpPr>
              <p:cNvPr id="147480" name="Rectangle 15"/>
              <p:cNvSpPr>
                <a:spLocks noChangeArrowheads="1"/>
              </p:cNvSpPr>
              <p:nvPr/>
            </p:nvSpPr>
            <p:spPr bwMode="auto">
              <a:xfrm>
                <a:off x="921" y="966"/>
                <a:ext cx="808" cy="396"/>
              </a:xfrm>
              <a:prstGeom prst="rect">
                <a:avLst/>
              </a:prstGeom>
              <a:solidFill>
                <a:schemeClr val="fol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7481" name="Freeform 16"/>
              <p:cNvSpPr>
                <a:spLocks/>
              </p:cNvSpPr>
              <p:nvPr/>
            </p:nvSpPr>
            <p:spPr bwMode="auto">
              <a:xfrm>
                <a:off x="914" y="962"/>
                <a:ext cx="825" cy="439"/>
              </a:xfrm>
              <a:custGeom>
                <a:avLst/>
                <a:gdLst>
                  <a:gd name="T0" fmla="*/ 824 w 825"/>
                  <a:gd name="T1" fmla="*/ 0 h 439"/>
                  <a:gd name="T2" fmla="*/ 0 w 825"/>
                  <a:gd name="T3" fmla="*/ 0 h 439"/>
                  <a:gd name="T4" fmla="*/ 0 w 825"/>
                  <a:gd name="T5" fmla="*/ 436 h 439"/>
                  <a:gd name="T6" fmla="*/ 45 w 825"/>
                  <a:gd name="T7" fmla="*/ 438 h 439"/>
                  <a:gd name="T8" fmla="*/ 45 w 825"/>
                  <a:gd name="T9" fmla="*/ 53 h 439"/>
                  <a:gd name="T10" fmla="*/ 824 w 825"/>
                  <a:gd name="T11" fmla="*/ 50 h 439"/>
                  <a:gd name="T12" fmla="*/ 824 w 825"/>
                  <a:gd name="T13" fmla="*/ 0 h 439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825"/>
                  <a:gd name="T22" fmla="*/ 0 h 439"/>
                  <a:gd name="T23" fmla="*/ 825 w 825"/>
                  <a:gd name="T24" fmla="*/ 439 h 439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825" h="439">
                    <a:moveTo>
                      <a:pt x="824" y="0"/>
                    </a:moveTo>
                    <a:lnTo>
                      <a:pt x="0" y="0"/>
                    </a:lnTo>
                    <a:lnTo>
                      <a:pt x="0" y="436"/>
                    </a:lnTo>
                    <a:lnTo>
                      <a:pt x="45" y="438"/>
                    </a:lnTo>
                    <a:lnTo>
                      <a:pt x="45" y="53"/>
                    </a:lnTo>
                    <a:lnTo>
                      <a:pt x="824" y="50"/>
                    </a:lnTo>
                    <a:lnTo>
                      <a:pt x="824" y="0"/>
                    </a:lnTo>
                  </a:path>
                </a:pathLst>
              </a:custGeom>
              <a:solidFill>
                <a:schemeClr val="bg1"/>
              </a:solidFill>
              <a:ln w="12700" cap="rnd" cmpd="sng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hu-HU"/>
              </a:p>
            </p:txBody>
          </p:sp>
          <p:sp>
            <p:nvSpPr>
              <p:cNvPr id="147482" name="Rectangle 17"/>
              <p:cNvSpPr>
                <a:spLocks noChangeArrowheads="1"/>
              </p:cNvSpPr>
              <p:nvPr/>
            </p:nvSpPr>
            <p:spPr bwMode="auto">
              <a:xfrm>
                <a:off x="1044" y="1140"/>
                <a:ext cx="594" cy="24"/>
              </a:xfrm>
              <a:prstGeom prst="rect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7483" name="Rectangle 18"/>
              <p:cNvSpPr>
                <a:spLocks noChangeArrowheads="1"/>
              </p:cNvSpPr>
              <p:nvPr/>
            </p:nvSpPr>
            <p:spPr bwMode="auto">
              <a:xfrm>
                <a:off x="1089" y="1241"/>
                <a:ext cx="98" cy="69"/>
              </a:xfrm>
              <a:prstGeom prst="rect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147484" name="Rectangle 19"/>
              <p:cNvSpPr>
                <a:spLocks noChangeArrowheads="1"/>
              </p:cNvSpPr>
              <p:nvPr/>
            </p:nvSpPr>
            <p:spPr bwMode="auto">
              <a:xfrm>
                <a:off x="1044" y="1065"/>
                <a:ext cx="594" cy="24"/>
              </a:xfrm>
              <a:prstGeom prst="rect">
                <a:avLst/>
              </a:prstGeom>
              <a:solidFill>
                <a:schemeClr val="tx1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</p:grpSp>
        <p:sp>
          <p:nvSpPr>
            <p:cNvPr id="147465" name="Rectangle 20"/>
            <p:cNvSpPr>
              <a:spLocks noChangeArrowheads="1"/>
            </p:cNvSpPr>
            <p:nvPr/>
          </p:nvSpPr>
          <p:spPr bwMode="auto">
            <a:xfrm>
              <a:off x="816" y="2198"/>
              <a:ext cx="8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Arial" charset="0"/>
                </a:rPr>
                <a:t>Disk 0</a:t>
              </a:r>
            </a:p>
          </p:txBody>
        </p:sp>
        <p:sp>
          <p:nvSpPr>
            <p:cNvPr id="147466" name="Rectangle 21"/>
            <p:cNvSpPr>
              <a:spLocks noChangeArrowheads="1"/>
            </p:cNvSpPr>
            <p:nvPr/>
          </p:nvSpPr>
          <p:spPr bwMode="auto">
            <a:xfrm>
              <a:off x="3984" y="2198"/>
              <a:ext cx="864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b="1">
                  <a:latin typeface="Arial" charset="0"/>
                </a:rPr>
                <a:t>Disk 1</a:t>
              </a:r>
            </a:p>
          </p:txBody>
        </p:sp>
        <p:grpSp>
          <p:nvGrpSpPr>
            <p:cNvPr id="147467" name="Group 22"/>
            <p:cNvGrpSpPr>
              <a:grpSpLocks/>
            </p:cNvGrpSpPr>
            <p:nvPr/>
          </p:nvGrpSpPr>
          <p:grpSpPr bwMode="auto">
            <a:xfrm>
              <a:off x="3792" y="2870"/>
              <a:ext cx="1004" cy="874"/>
              <a:chOff x="3862" y="2740"/>
              <a:chExt cx="1264" cy="1100"/>
            </a:xfrm>
          </p:grpSpPr>
          <p:sp>
            <p:nvSpPr>
              <p:cNvPr id="147477" name="Oval 23"/>
              <p:cNvSpPr>
                <a:spLocks noChangeArrowheads="1"/>
              </p:cNvSpPr>
              <p:nvPr/>
            </p:nvSpPr>
            <p:spPr bwMode="auto">
              <a:xfrm>
                <a:off x="3894" y="3472"/>
                <a:ext cx="1232" cy="368"/>
              </a:xfrm>
              <a:prstGeom prst="ellipse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2696" name="AutoShape 24"/>
              <p:cNvSpPr>
                <a:spLocks noChangeArrowheads="1"/>
              </p:cNvSpPr>
              <p:nvPr/>
            </p:nvSpPr>
            <p:spPr bwMode="auto">
              <a:xfrm>
                <a:off x="3862" y="2740"/>
                <a:ext cx="1200" cy="1019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rgbClr val="D60093">
                      <a:gamma/>
                      <a:shade val="58039"/>
                      <a:invGamma/>
                    </a:srgbClr>
                  </a:gs>
                  <a:gs pos="50000">
                    <a:srgbClr val="D60093"/>
                  </a:gs>
                  <a:gs pos="100000">
                    <a:srgbClr val="D60093">
                      <a:gamma/>
                      <a:shade val="58039"/>
                      <a:invGamma/>
                    </a:srgb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2400" b="1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Arial" charset="0"/>
                  </a:rPr>
                  <a:t>C:</a:t>
                </a:r>
              </a:p>
            </p:txBody>
          </p:sp>
        </p:grpSp>
        <p:grpSp>
          <p:nvGrpSpPr>
            <p:cNvPr id="147468" name="Group 25"/>
            <p:cNvGrpSpPr>
              <a:grpSpLocks/>
            </p:cNvGrpSpPr>
            <p:nvPr/>
          </p:nvGrpSpPr>
          <p:grpSpPr bwMode="auto">
            <a:xfrm>
              <a:off x="1104" y="2871"/>
              <a:ext cx="1010" cy="873"/>
              <a:chOff x="670" y="2740"/>
              <a:chExt cx="1272" cy="1100"/>
            </a:xfrm>
          </p:grpSpPr>
          <p:sp>
            <p:nvSpPr>
              <p:cNvPr id="147475" name="Oval 26"/>
              <p:cNvSpPr>
                <a:spLocks noChangeArrowheads="1"/>
              </p:cNvSpPr>
              <p:nvPr/>
            </p:nvSpPr>
            <p:spPr bwMode="auto">
              <a:xfrm>
                <a:off x="710" y="3472"/>
                <a:ext cx="1232" cy="368"/>
              </a:xfrm>
              <a:prstGeom prst="ellipse">
                <a:avLst/>
              </a:prstGeom>
              <a:solidFill>
                <a:srgbClr val="C0C0C0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hu-HU"/>
              </a:p>
            </p:txBody>
          </p:sp>
          <p:sp>
            <p:nvSpPr>
              <p:cNvPr id="412699" name="AutoShape 27"/>
              <p:cNvSpPr>
                <a:spLocks noChangeArrowheads="1"/>
              </p:cNvSpPr>
              <p:nvPr/>
            </p:nvSpPr>
            <p:spPr bwMode="auto">
              <a:xfrm>
                <a:off x="670" y="2740"/>
                <a:ext cx="1200" cy="1021"/>
              </a:xfrm>
              <a:prstGeom prst="can">
                <a:avLst>
                  <a:gd name="adj" fmla="val 25000"/>
                </a:avLst>
              </a:prstGeom>
              <a:gradFill rotWithShape="0">
                <a:gsLst>
                  <a:gs pos="0">
                    <a:schemeClr val="accent1">
                      <a:gamma/>
                      <a:shade val="58039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58039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2400" b="1">
                    <a:latin typeface="Arial" charset="0"/>
                  </a:rPr>
                  <a:t>C:</a:t>
                </a:r>
                <a:endParaRPr lang="en-US" sz="2400" b="1">
                  <a:solidFill>
                    <a:schemeClr val="bg1"/>
                  </a:solidFill>
                  <a:latin typeface="Arial" charset="0"/>
                </a:endParaRPr>
              </a:p>
            </p:txBody>
          </p:sp>
        </p:grpSp>
        <p:grpSp>
          <p:nvGrpSpPr>
            <p:cNvPr id="147469" name="Group 28"/>
            <p:cNvGrpSpPr>
              <a:grpSpLocks/>
            </p:cNvGrpSpPr>
            <p:nvPr/>
          </p:nvGrpSpPr>
          <p:grpSpPr bwMode="auto">
            <a:xfrm>
              <a:off x="2352" y="1536"/>
              <a:ext cx="1152" cy="768"/>
              <a:chOff x="2352" y="1536"/>
              <a:chExt cx="1152" cy="768"/>
            </a:xfrm>
          </p:grpSpPr>
          <p:sp>
            <p:nvSpPr>
              <p:cNvPr id="412701" name="Rectangle 29"/>
              <p:cNvSpPr>
                <a:spLocks noChangeArrowheads="1"/>
              </p:cNvSpPr>
              <p:nvPr/>
            </p:nvSpPr>
            <p:spPr bwMode="auto">
              <a:xfrm>
                <a:off x="2352" y="1536"/>
                <a:ext cx="1152" cy="336"/>
              </a:xfrm>
              <a:prstGeom prst="rect">
                <a:avLst/>
              </a:prstGeom>
              <a:solidFill>
                <a:srgbClr val="336699"/>
              </a:soli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53882" dir="2700000" algn="ctr" rotWithShape="0">
                  <a:srgbClr val="66CCFF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endParaRPr lang="en-US" sz="2000" b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Arial" charset="0"/>
                </a:endParaRPr>
              </a:p>
            </p:txBody>
          </p:sp>
          <p:sp>
            <p:nvSpPr>
              <p:cNvPr id="412702" name="Rectangle 30"/>
              <p:cNvSpPr>
                <a:spLocks noChangeArrowheads="1"/>
              </p:cNvSpPr>
              <p:nvPr/>
            </p:nvSpPr>
            <p:spPr bwMode="auto">
              <a:xfrm>
                <a:off x="2352" y="1872"/>
                <a:ext cx="1152" cy="432"/>
              </a:xfrm>
              <a:prstGeom prst="rect">
                <a:avLst/>
              </a:prstGeom>
              <a:gradFill rotWithShape="0">
                <a:gsLst>
                  <a:gs pos="0">
                    <a:srgbClr val="CCECFF"/>
                  </a:gs>
                  <a:gs pos="100000">
                    <a:srgbClr val="CCECFF">
                      <a:gamma/>
                      <a:tint val="0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333399"/>
                </a:solidFill>
                <a:miter lim="800000"/>
                <a:headEnd/>
                <a:tailEnd/>
              </a:ln>
              <a:effectLst>
                <a:outerShdw dist="71842" dir="2700000" algn="ctr" rotWithShape="0">
                  <a:srgbClr val="66CCFF"/>
                </a:outerShdw>
              </a:effectLst>
            </p:spPr>
            <p:txBody>
              <a:bodyPr wrap="none" anchor="ctr"/>
              <a:lstStyle/>
              <a:p>
                <a:pPr algn="ctr" eaLnBrk="0" hangingPunct="0">
                  <a:defRPr/>
                </a:pPr>
                <a:r>
                  <a:rPr lang="en-US" sz="2000" b="1">
                    <a:solidFill>
                      <a:schemeClr val="bg1"/>
                    </a:solidFill>
                    <a:latin typeface="Arial Narrow" pitchFamily="34" charset="0"/>
                  </a:rPr>
                  <a:t>Hibatűrés</a:t>
                </a:r>
              </a:p>
              <a:p>
                <a:pPr algn="ctr" eaLnBrk="0" hangingPunct="0">
                  <a:defRPr/>
                </a:pPr>
                <a:r>
                  <a:rPr lang="hu-HU" sz="2000" b="1">
                    <a:solidFill>
                      <a:schemeClr val="bg1"/>
                    </a:solidFill>
                    <a:latin typeface="Arial Narrow" pitchFamily="34" charset="0"/>
                  </a:rPr>
                  <a:t>eszközkezelő</a:t>
                </a:r>
                <a:endParaRPr lang="en-US" sz="2000" b="1">
                  <a:solidFill>
                    <a:schemeClr val="bg1"/>
                  </a:solidFill>
                  <a:latin typeface="Arial Narrow" pitchFamily="34" charset="0"/>
                </a:endParaRPr>
              </a:p>
            </p:txBody>
          </p:sp>
        </p:grpSp>
        <p:sp>
          <p:nvSpPr>
            <p:cNvPr id="412703" name="Freeform 31"/>
            <p:cNvSpPr>
              <a:spLocks/>
            </p:cNvSpPr>
            <p:nvPr/>
          </p:nvSpPr>
          <p:spPr bwMode="auto">
            <a:xfrm>
              <a:off x="1872" y="2304"/>
              <a:ext cx="1008" cy="12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768" y="816"/>
                </a:cxn>
                <a:cxn ang="0">
                  <a:pos x="384" y="816"/>
                </a:cxn>
                <a:cxn ang="0">
                  <a:pos x="384" y="720"/>
                </a:cxn>
                <a:cxn ang="0">
                  <a:pos x="0" y="960"/>
                </a:cxn>
                <a:cxn ang="0">
                  <a:pos x="384" y="1200"/>
                </a:cxn>
                <a:cxn ang="0">
                  <a:pos x="384" y="1104"/>
                </a:cxn>
                <a:cxn ang="0">
                  <a:pos x="1008" y="1104"/>
                </a:cxn>
                <a:cxn ang="0">
                  <a:pos x="1008" y="0"/>
                </a:cxn>
                <a:cxn ang="0">
                  <a:pos x="768" y="0"/>
                </a:cxn>
              </a:cxnLst>
              <a:rect l="0" t="0" r="r" b="b"/>
              <a:pathLst>
                <a:path w="1008" h="1200">
                  <a:moveTo>
                    <a:pt x="768" y="0"/>
                  </a:moveTo>
                  <a:lnTo>
                    <a:pt x="768" y="816"/>
                  </a:lnTo>
                  <a:lnTo>
                    <a:pt x="384" y="816"/>
                  </a:lnTo>
                  <a:lnTo>
                    <a:pt x="384" y="720"/>
                  </a:lnTo>
                  <a:lnTo>
                    <a:pt x="0" y="960"/>
                  </a:lnTo>
                  <a:lnTo>
                    <a:pt x="384" y="1200"/>
                  </a:lnTo>
                  <a:lnTo>
                    <a:pt x="384" y="1104"/>
                  </a:lnTo>
                  <a:lnTo>
                    <a:pt x="1008" y="1104"/>
                  </a:lnTo>
                  <a:lnTo>
                    <a:pt x="1008" y="0"/>
                  </a:lnTo>
                  <a:lnTo>
                    <a:pt x="76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tint val="47451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635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>
              <a:outerShdw dist="63500" dir="5400000" algn="ctr" rotWithShape="0">
                <a:srgbClr val="C0C0C0"/>
              </a:outerShdw>
            </a:effectLst>
          </p:spPr>
          <p:txBody>
            <a:bodyPr tIns="27432" bIns="27432" anchor="ctr">
              <a:spAutoFit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12704" name="Freeform 32"/>
            <p:cNvSpPr>
              <a:spLocks/>
            </p:cNvSpPr>
            <p:nvPr/>
          </p:nvSpPr>
          <p:spPr bwMode="auto">
            <a:xfrm flipH="1">
              <a:off x="2928" y="2304"/>
              <a:ext cx="1008" cy="1200"/>
            </a:xfrm>
            <a:custGeom>
              <a:avLst/>
              <a:gdLst/>
              <a:ahLst/>
              <a:cxnLst>
                <a:cxn ang="0">
                  <a:pos x="768" y="0"/>
                </a:cxn>
                <a:cxn ang="0">
                  <a:pos x="768" y="816"/>
                </a:cxn>
                <a:cxn ang="0">
                  <a:pos x="384" y="816"/>
                </a:cxn>
                <a:cxn ang="0">
                  <a:pos x="384" y="720"/>
                </a:cxn>
                <a:cxn ang="0">
                  <a:pos x="0" y="960"/>
                </a:cxn>
                <a:cxn ang="0">
                  <a:pos x="384" y="1200"/>
                </a:cxn>
                <a:cxn ang="0">
                  <a:pos x="384" y="1104"/>
                </a:cxn>
                <a:cxn ang="0">
                  <a:pos x="1008" y="1104"/>
                </a:cxn>
                <a:cxn ang="0">
                  <a:pos x="1008" y="0"/>
                </a:cxn>
                <a:cxn ang="0">
                  <a:pos x="768" y="0"/>
                </a:cxn>
              </a:cxnLst>
              <a:rect l="0" t="0" r="r" b="b"/>
              <a:pathLst>
                <a:path w="1008" h="1200">
                  <a:moveTo>
                    <a:pt x="768" y="0"/>
                  </a:moveTo>
                  <a:lnTo>
                    <a:pt x="768" y="816"/>
                  </a:lnTo>
                  <a:lnTo>
                    <a:pt x="384" y="816"/>
                  </a:lnTo>
                  <a:lnTo>
                    <a:pt x="384" y="720"/>
                  </a:lnTo>
                  <a:lnTo>
                    <a:pt x="0" y="960"/>
                  </a:lnTo>
                  <a:lnTo>
                    <a:pt x="384" y="1200"/>
                  </a:lnTo>
                  <a:lnTo>
                    <a:pt x="384" y="1104"/>
                  </a:lnTo>
                  <a:lnTo>
                    <a:pt x="1008" y="1104"/>
                  </a:lnTo>
                  <a:lnTo>
                    <a:pt x="1008" y="0"/>
                  </a:lnTo>
                  <a:lnTo>
                    <a:pt x="768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>
                    <a:gamma/>
                    <a:tint val="47451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6350" cap="flat" cmpd="sng">
              <a:solidFill>
                <a:srgbClr val="800080"/>
              </a:solidFill>
              <a:prstDash val="solid"/>
              <a:round/>
              <a:headEnd/>
              <a:tailEnd/>
            </a:ln>
            <a:effectLst>
              <a:outerShdw dist="63500" dir="5400000" algn="ctr" rotWithShape="0">
                <a:srgbClr val="C0C0C0"/>
              </a:outerShdw>
            </a:effectLst>
          </p:spPr>
          <p:txBody>
            <a:bodyPr tIns="27432" bIns="27432" anchor="ctr">
              <a:spAutoFit/>
            </a:bodyPr>
            <a:lstStyle/>
            <a:p>
              <a:pPr>
                <a:defRPr/>
              </a:pPr>
              <a:endParaRPr lang="hu-HU"/>
            </a:p>
          </p:txBody>
        </p:sp>
        <p:sp>
          <p:nvSpPr>
            <p:cNvPr id="412705" name="Rectangle 33"/>
            <p:cNvSpPr>
              <a:spLocks noChangeArrowheads="1"/>
            </p:cNvSpPr>
            <p:nvPr/>
          </p:nvSpPr>
          <p:spPr bwMode="auto">
            <a:xfrm>
              <a:off x="2448" y="2880"/>
              <a:ext cx="864" cy="336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333399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C0C0C0"/>
              </a:outerShdw>
            </a:effectLst>
          </p:spPr>
          <p:txBody>
            <a:bodyPr wrap="none" anchor="ctr"/>
            <a:lstStyle/>
            <a:p>
              <a:pPr algn="ctr" eaLnBrk="0" hangingPunct="0">
                <a:defRPr/>
              </a:pPr>
              <a:r>
                <a:rPr lang="hu-HU" sz="2000" b="1">
                  <a:latin typeface="Arial Narrow" pitchFamily="34" charset="0"/>
                </a:rPr>
                <a:t>adat</a:t>
              </a:r>
              <a:endParaRPr lang="en-US" sz="2000" b="1">
                <a:latin typeface="Arial Narrow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48483" name="Rectangle 2"/>
          <p:cNvSpPr>
            <a:spLocks noChangeArrowheads="1"/>
          </p:cNvSpPr>
          <p:nvPr/>
        </p:nvSpPr>
        <p:spPr bwMode="auto">
          <a:xfrm>
            <a:off x="893763" y="1146175"/>
            <a:ext cx="7272337" cy="4938713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rgbClr val="FCFEB9"/>
              </a:gs>
            </a:gsLst>
            <a:path path="rect">
              <a:fillToRect r="100000" b="100000"/>
            </a:path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hu-HU" sz="2400"/>
          </a:p>
        </p:txBody>
      </p:sp>
      <p:sp>
        <p:nvSpPr>
          <p:cNvPr id="413699" name="Rectangle 3"/>
          <p:cNvSpPr>
            <a:spLocks noGrp="1" noChangeArrowheads="1"/>
          </p:cNvSpPr>
          <p:nvPr>
            <p:ph type="title"/>
          </p:nvPr>
        </p:nvSpPr>
        <p:spPr/>
        <p:txBody>
          <a:bodyPr lIns="90488" tIns="44450" rIns="90488" bIns="44450"/>
          <a:lstStyle/>
          <a:p>
            <a:pPr eaLnBrk="1" hangingPunct="1">
              <a:tabLst>
                <a:tab pos="457200" algn="l"/>
              </a:tabLst>
              <a:defRPr/>
            </a:pPr>
            <a:r>
              <a:rPr lang="en-US" smtClean="0"/>
              <a:t>RAID-5 kötetek</a:t>
            </a:r>
          </a:p>
        </p:txBody>
      </p:sp>
      <p:grpSp>
        <p:nvGrpSpPr>
          <p:cNvPr id="148485" name="Group 4"/>
          <p:cNvGrpSpPr>
            <a:grpSpLocks/>
          </p:cNvGrpSpPr>
          <p:nvPr/>
        </p:nvGrpSpPr>
        <p:grpSpPr bwMode="auto">
          <a:xfrm>
            <a:off x="1600200" y="1420813"/>
            <a:ext cx="1944688" cy="4641850"/>
            <a:chOff x="641" y="884"/>
            <a:chExt cx="1326" cy="3166"/>
          </a:xfrm>
        </p:grpSpPr>
        <p:sp>
          <p:nvSpPr>
            <p:cNvPr id="413701" name="AutoShape 5"/>
            <p:cNvSpPr>
              <a:spLocks noChangeArrowheads="1"/>
            </p:cNvSpPr>
            <p:nvPr/>
          </p:nvSpPr>
          <p:spPr bwMode="auto">
            <a:xfrm>
              <a:off x="641" y="3288"/>
              <a:ext cx="1325" cy="762"/>
            </a:xfrm>
            <a:prstGeom prst="can">
              <a:avLst>
                <a:gd name="adj" fmla="val 36259"/>
              </a:avLst>
            </a:prstGeom>
            <a:gradFill rotWithShape="0">
              <a:gsLst>
                <a:gs pos="0">
                  <a:schemeClr val="accent1">
                    <a:gamma/>
                    <a:shade val="5803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8039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 eaLnBrk="0" hangingPunct="0">
                <a:defRPr/>
              </a:pPr>
              <a:endParaRPr lang="hu-HU" sz="2400" b="1">
                <a:latin typeface="Arial" charset="0"/>
              </a:endParaRPr>
            </a:p>
          </p:txBody>
        </p:sp>
        <p:sp>
          <p:nvSpPr>
            <p:cNvPr id="413702" name="AutoShape 6"/>
            <p:cNvSpPr>
              <a:spLocks noChangeArrowheads="1"/>
            </p:cNvSpPr>
            <p:nvPr/>
          </p:nvSpPr>
          <p:spPr bwMode="auto">
            <a:xfrm>
              <a:off x="641" y="2808"/>
              <a:ext cx="1326" cy="762"/>
            </a:xfrm>
            <a:prstGeom prst="can">
              <a:avLst>
                <a:gd name="adj" fmla="val 36259"/>
              </a:avLst>
            </a:prstGeom>
            <a:gradFill rotWithShape="0">
              <a:gsLst>
                <a:gs pos="0">
                  <a:schemeClr val="accent1">
                    <a:gamma/>
                    <a:shade val="5803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8039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 eaLnBrk="0" hangingPunct="0">
                <a:defRPr/>
              </a:pPr>
              <a:endParaRPr lang="hu-HU" sz="2400" b="1">
                <a:latin typeface="Arial" charset="0"/>
              </a:endParaRPr>
            </a:p>
          </p:txBody>
        </p:sp>
        <p:sp>
          <p:nvSpPr>
            <p:cNvPr id="148511" name="AutoShape 7"/>
            <p:cNvSpPr>
              <a:spLocks noChangeArrowheads="1"/>
            </p:cNvSpPr>
            <p:nvPr/>
          </p:nvSpPr>
          <p:spPr bwMode="auto">
            <a:xfrm>
              <a:off x="641" y="2318"/>
              <a:ext cx="1325" cy="768"/>
            </a:xfrm>
            <a:prstGeom prst="can">
              <a:avLst>
                <a:gd name="adj" fmla="val 36259"/>
              </a:avLst>
            </a:prstGeom>
            <a:gradFill rotWithShape="0">
              <a:gsLst>
                <a:gs pos="0">
                  <a:srgbClr val="945976"/>
                </a:gs>
                <a:gs pos="50000">
                  <a:srgbClr val="FF99CC"/>
                </a:gs>
                <a:gs pos="100000">
                  <a:srgbClr val="9459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 algn="ctr" eaLnBrk="0" hangingPunct="0"/>
              <a:r>
                <a:rPr lang="en-US" sz="2400" b="1">
                  <a:latin typeface="Arial" charset="0"/>
                </a:rPr>
                <a:t>Paritás</a:t>
              </a:r>
            </a:p>
          </p:txBody>
        </p:sp>
        <p:sp>
          <p:nvSpPr>
            <p:cNvPr id="413704" name="AutoShape 8"/>
            <p:cNvSpPr>
              <a:spLocks noChangeArrowheads="1"/>
            </p:cNvSpPr>
            <p:nvPr/>
          </p:nvSpPr>
          <p:spPr bwMode="auto">
            <a:xfrm>
              <a:off x="641" y="1831"/>
              <a:ext cx="1326" cy="760"/>
            </a:xfrm>
            <a:prstGeom prst="can">
              <a:avLst>
                <a:gd name="adj" fmla="val 36259"/>
              </a:avLst>
            </a:prstGeom>
            <a:gradFill rotWithShape="0">
              <a:gsLst>
                <a:gs pos="0">
                  <a:schemeClr val="accent1">
                    <a:gamma/>
                    <a:shade val="5803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8039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 eaLnBrk="0" hangingPunct="0">
                <a:defRPr/>
              </a:pPr>
              <a:endParaRPr lang="hu-HU" sz="2400" b="1">
                <a:latin typeface="Arial" charset="0"/>
              </a:endParaRPr>
            </a:p>
          </p:txBody>
        </p:sp>
        <p:sp>
          <p:nvSpPr>
            <p:cNvPr id="413705" name="AutoShape 9"/>
            <p:cNvSpPr>
              <a:spLocks noChangeArrowheads="1"/>
            </p:cNvSpPr>
            <p:nvPr/>
          </p:nvSpPr>
          <p:spPr bwMode="auto">
            <a:xfrm>
              <a:off x="641" y="1368"/>
              <a:ext cx="1326" cy="762"/>
            </a:xfrm>
            <a:prstGeom prst="can">
              <a:avLst>
                <a:gd name="adj" fmla="val 36259"/>
              </a:avLst>
            </a:prstGeom>
            <a:gradFill rotWithShape="0">
              <a:gsLst>
                <a:gs pos="0">
                  <a:schemeClr val="accent1">
                    <a:gamma/>
                    <a:shade val="5803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8039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 eaLnBrk="0" hangingPunct="0">
                <a:defRPr/>
              </a:pPr>
              <a:endParaRPr lang="hu-HU" sz="2400" b="1">
                <a:latin typeface="Arial" charset="0"/>
              </a:endParaRPr>
            </a:p>
          </p:txBody>
        </p:sp>
        <p:sp>
          <p:nvSpPr>
            <p:cNvPr id="148514" name="AutoShape 10"/>
            <p:cNvSpPr>
              <a:spLocks noChangeArrowheads="1"/>
            </p:cNvSpPr>
            <p:nvPr/>
          </p:nvSpPr>
          <p:spPr bwMode="auto">
            <a:xfrm>
              <a:off x="641" y="884"/>
              <a:ext cx="1325" cy="762"/>
            </a:xfrm>
            <a:prstGeom prst="can">
              <a:avLst>
                <a:gd name="adj" fmla="val 36259"/>
              </a:avLst>
            </a:prstGeom>
            <a:gradFill rotWithShape="0">
              <a:gsLst>
                <a:gs pos="0">
                  <a:srgbClr val="945976"/>
                </a:gs>
                <a:gs pos="50000">
                  <a:srgbClr val="FF99CC"/>
                </a:gs>
                <a:gs pos="100000">
                  <a:srgbClr val="9459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 algn="ctr" eaLnBrk="0" hangingPunct="0"/>
              <a:r>
                <a:rPr lang="en-US" sz="2400" b="1">
                  <a:latin typeface="Arial" charset="0"/>
                </a:rPr>
                <a:t>Paritás</a:t>
              </a:r>
            </a:p>
          </p:txBody>
        </p:sp>
      </p:grpSp>
      <p:grpSp>
        <p:nvGrpSpPr>
          <p:cNvPr id="148486" name="Group 11"/>
          <p:cNvGrpSpPr>
            <a:grpSpLocks/>
          </p:cNvGrpSpPr>
          <p:nvPr/>
        </p:nvGrpSpPr>
        <p:grpSpPr bwMode="auto">
          <a:xfrm>
            <a:off x="3892550" y="1428750"/>
            <a:ext cx="1938338" cy="4633913"/>
            <a:chOff x="2196" y="889"/>
            <a:chExt cx="1322" cy="3161"/>
          </a:xfrm>
        </p:grpSpPr>
        <p:sp>
          <p:nvSpPr>
            <p:cNvPr id="413708" name="AutoShape 12"/>
            <p:cNvSpPr>
              <a:spLocks noChangeArrowheads="1"/>
            </p:cNvSpPr>
            <p:nvPr/>
          </p:nvSpPr>
          <p:spPr bwMode="auto">
            <a:xfrm>
              <a:off x="2196" y="3288"/>
              <a:ext cx="1322" cy="762"/>
            </a:xfrm>
            <a:prstGeom prst="can">
              <a:avLst>
                <a:gd name="adj" fmla="val 36259"/>
              </a:avLst>
            </a:prstGeom>
            <a:gradFill rotWithShape="0">
              <a:gsLst>
                <a:gs pos="0">
                  <a:schemeClr val="accent1">
                    <a:gamma/>
                    <a:shade val="5803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8039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 eaLnBrk="0" hangingPunct="0">
                <a:defRPr/>
              </a:pPr>
              <a:endParaRPr lang="hu-HU" sz="2400" b="1">
                <a:latin typeface="Arial" charset="0"/>
              </a:endParaRPr>
            </a:p>
          </p:txBody>
        </p:sp>
        <p:sp>
          <p:nvSpPr>
            <p:cNvPr id="148504" name="AutoShape 13"/>
            <p:cNvSpPr>
              <a:spLocks noChangeArrowheads="1"/>
            </p:cNvSpPr>
            <p:nvPr/>
          </p:nvSpPr>
          <p:spPr bwMode="auto">
            <a:xfrm>
              <a:off x="2196" y="2819"/>
              <a:ext cx="1322" cy="762"/>
            </a:xfrm>
            <a:prstGeom prst="can">
              <a:avLst>
                <a:gd name="adj" fmla="val 36259"/>
              </a:avLst>
            </a:prstGeom>
            <a:gradFill rotWithShape="0">
              <a:gsLst>
                <a:gs pos="0">
                  <a:srgbClr val="945976"/>
                </a:gs>
                <a:gs pos="50000">
                  <a:srgbClr val="FF99CC"/>
                </a:gs>
                <a:gs pos="100000">
                  <a:srgbClr val="9459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 algn="ctr" eaLnBrk="0" hangingPunct="0"/>
              <a:r>
                <a:rPr lang="en-US" sz="2400" b="1">
                  <a:latin typeface="Arial" charset="0"/>
                </a:rPr>
                <a:t>Paritás</a:t>
              </a:r>
            </a:p>
          </p:txBody>
        </p:sp>
        <p:sp>
          <p:nvSpPr>
            <p:cNvPr id="413710" name="AutoShape 14"/>
            <p:cNvSpPr>
              <a:spLocks noChangeArrowheads="1"/>
            </p:cNvSpPr>
            <p:nvPr/>
          </p:nvSpPr>
          <p:spPr bwMode="auto">
            <a:xfrm>
              <a:off x="2196" y="2330"/>
              <a:ext cx="1322" cy="765"/>
            </a:xfrm>
            <a:prstGeom prst="can">
              <a:avLst>
                <a:gd name="adj" fmla="val 36259"/>
              </a:avLst>
            </a:prstGeom>
            <a:gradFill rotWithShape="0">
              <a:gsLst>
                <a:gs pos="0">
                  <a:schemeClr val="accent1">
                    <a:gamma/>
                    <a:shade val="5803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8039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 eaLnBrk="0" hangingPunct="0">
                <a:defRPr/>
              </a:pPr>
              <a:endParaRPr lang="hu-HU" sz="2400" b="1">
                <a:latin typeface="Arial" charset="0"/>
              </a:endParaRPr>
            </a:p>
          </p:txBody>
        </p:sp>
        <p:sp>
          <p:nvSpPr>
            <p:cNvPr id="413711" name="AutoShape 15"/>
            <p:cNvSpPr>
              <a:spLocks noChangeArrowheads="1"/>
            </p:cNvSpPr>
            <p:nvPr/>
          </p:nvSpPr>
          <p:spPr bwMode="auto">
            <a:xfrm>
              <a:off x="2196" y="1847"/>
              <a:ext cx="1322" cy="759"/>
            </a:xfrm>
            <a:prstGeom prst="can">
              <a:avLst>
                <a:gd name="adj" fmla="val 36259"/>
              </a:avLst>
            </a:prstGeom>
            <a:gradFill rotWithShape="0">
              <a:gsLst>
                <a:gs pos="0">
                  <a:schemeClr val="accent1">
                    <a:gamma/>
                    <a:shade val="5803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8039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 eaLnBrk="0" hangingPunct="0">
                <a:defRPr/>
              </a:pPr>
              <a:endParaRPr lang="hu-HU" sz="2400" b="1">
                <a:latin typeface="Arial" charset="0"/>
              </a:endParaRPr>
            </a:p>
          </p:txBody>
        </p:sp>
        <p:sp>
          <p:nvSpPr>
            <p:cNvPr id="413712" name="AutoShape 16"/>
            <p:cNvSpPr>
              <a:spLocks noChangeArrowheads="1"/>
            </p:cNvSpPr>
            <p:nvPr/>
          </p:nvSpPr>
          <p:spPr bwMode="auto">
            <a:xfrm>
              <a:off x="2196" y="1374"/>
              <a:ext cx="1322" cy="762"/>
            </a:xfrm>
            <a:prstGeom prst="can">
              <a:avLst>
                <a:gd name="adj" fmla="val 36259"/>
              </a:avLst>
            </a:prstGeom>
            <a:gradFill rotWithShape="0">
              <a:gsLst>
                <a:gs pos="0">
                  <a:srgbClr val="FF99CC">
                    <a:gamma/>
                    <a:shade val="58039"/>
                    <a:invGamma/>
                  </a:srgbClr>
                </a:gs>
                <a:gs pos="50000">
                  <a:srgbClr val="FF99CC"/>
                </a:gs>
                <a:gs pos="100000">
                  <a:srgbClr val="FF99CC">
                    <a:gamma/>
                    <a:shade val="58039"/>
                    <a:invGamma/>
                  </a:srgb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 eaLnBrk="0" hangingPunct="0">
                <a:defRPr/>
              </a:pPr>
              <a:r>
                <a:rPr lang="en-US" sz="2400" b="1">
                  <a:latin typeface="Arial" charset="0"/>
                </a:rPr>
                <a:t>Paritás</a:t>
              </a:r>
              <a:endParaRPr lang="en-US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endParaRPr>
            </a:p>
          </p:txBody>
        </p:sp>
        <p:sp>
          <p:nvSpPr>
            <p:cNvPr id="413713" name="AutoShape 17"/>
            <p:cNvSpPr>
              <a:spLocks noChangeArrowheads="1"/>
            </p:cNvSpPr>
            <p:nvPr/>
          </p:nvSpPr>
          <p:spPr bwMode="auto">
            <a:xfrm>
              <a:off x="2196" y="889"/>
              <a:ext cx="1322" cy="762"/>
            </a:xfrm>
            <a:prstGeom prst="can">
              <a:avLst>
                <a:gd name="adj" fmla="val 36259"/>
              </a:avLst>
            </a:prstGeom>
            <a:gradFill rotWithShape="0">
              <a:gsLst>
                <a:gs pos="0">
                  <a:schemeClr val="accent1">
                    <a:gamma/>
                    <a:shade val="5803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8039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 eaLnBrk="0" hangingPunct="0">
                <a:defRPr/>
              </a:pPr>
              <a:endParaRPr lang="hu-HU" sz="2400" b="1">
                <a:latin typeface="Arial" charset="0"/>
              </a:endParaRPr>
            </a:p>
          </p:txBody>
        </p:sp>
      </p:grpSp>
      <p:grpSp>
        <p:nvGrpSpPr>
          <p:cNvPr id="148487" name="Group 18"/>
          <p:cNvGrpSpPr>
            <a:grpSpLocks/>
          </p:cNvGrpSpPr>
          <p:nvPr/>
        </p:nvGrpSpPr>
        <p:grpSpPr bwMode="auto">
          <a:xfrm>
            <a:off x="6178550" y="1406525"/>
            <a:ext cx="1947863" cy="4656138"/>
            <a:chOff x="3763" y="886"/>
            <a:chExt cx="1329" cy="3176"/>
          </a:xfrm>
        </p:grpSpPr>
        <p:sp>
          <p:nvSpPr>
            <p:cNvPr id="148497" name="AutoShape 19"/>
            <p:cNvSpPr>
              <a:spLocks noChangeArrowheads="1"/>
            </p:cNvSpPr>
            <p:nvPr/>
          </p:nvSpPr>
          <p:spPr bwMode="auto">
            <a:xfrm>
              <a:off x="3764" y="3300"/>
              <a:ext cx="1328" cy="762"/>
            </a:xfrm>
            <a:prstGeom prst="can">
              <a:avLst>
                <a:gd name="adj" fmla="val 36259"/>
              </a:avLst>
            </a:prstGeom>
            <a:gradFill rotWithShape="0">
              <a:gsLst>
                <a:gs pos="0">
                  <a:srgbClr val="945976"/>
                </a:gs>
                <a:gs pos="50000">
                  <a:srgbClr val="FF99CC"/>
                </a:gs>
                <a:gs pos="100000">
                  <a:srgbClr val="9459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 algn="ctr" eaLnBrk="0" hangingPunct="0"/>
              <a:r>
                <a:rPr lang="en-US" sz="2400" b="1">
                  <a:latin typeface="Arial" charset="0"/>
                </a:rPr>
                <a:t>Paritás</a:t>
              </a:r>
            </a:p>
          </p:txBody>
        </p:sp>
        <p:sp>
          <p:nvSpPr>
            <p:cNvPr id="413716" name="AutoShape 20"/>
            <p:cNvSpPr>
              <a:spLocks noChangeArrowheads="1"/>
            </p:cNvSpPr>
            <p:nvPr/>
          </p:nvSpPr>
          <p:spPr bwMode="auto">
            <a:xfrm>
              <a:off x="3764" y="2818"/>
              <a:ext cx="1328" cy="762"/>
            </a:xfrm>
            <a:prstGeom prst="can">
              <a:avLst>
                <a:gd name="adj" fmla="val 36259"/>
              </a:avLst>
            </a:prstGeom>
            <a:gradFill rotWithShape="0">
              <a:gsLst>
                <a:gs pos="0">
                  <a:schemeClr val="accent1">
                    <a:gamma/>
                    <a:shade val="5803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8039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 eaLnBrk="0" hangingPunct="0">
                <a:defRPr/>
              </a:pPr>
              <a:endParaRPr lang="hu-HU" sz="2400" b="1">
                <a:latin typeface="Arial" charset="0"/>
              </a:endParaRPr>
            </a:p>
          </p:txBody>
        </p:sp>
        <p:sp>
          <p:nvSpPr>
            <p:cNvPr id="413717" name="AutoShape 21"/>
            <p:cNvSpPr>
              <a:spLocks noChangeArrowheads="1"/>
            </p:cNvSpPr>
            <p:nvPr/>
          </p:nvSpPr>
          <p:spPr bwMode="auto">
            <a:xfrm>
              <a:off x="3763" y="2326"/>
              <a:ext cx="1329" cy="770"/>
            </a:xfrm>
            <a:prstGeom prst="can">
              <a:avLst>
                <a:gd name="adj" fmla="val 36259"/>
              </a:avLst>
            </a:prstGeom>
            <a:gradFill rotWithShape="0">
              <a:gsLst>
                <a:gs pos="0">
                  <a:schemeClr val="accent1">
                    <a:gamma/>
                    <a:shade val="5803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8039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 eaLnBrk="0" hangingPunct="0">
                <a:defRPr/>
              </a:pPr>
              <a:endParaRPr lang="hu-HU" sz="2400" b="1">
                <a:latin typeface="Arial" charset="0"/>
              </a:endParaRPr>
            </a:p>
          </p:txBody>
        </p:sp>
        <p:sp>
          <p:nvSpPr>
            <p:cNvPr id="148500" name="AutoShape 22"/>
            <p:cNvSpPr>
              <a:spLocks noChangeArrowheads="1"/>
            </p:cNvSpPr>
            <p:nvPr/>
          </p:nvSpPr>
          <p:spPr bwMode="auto">
            <a:xfrm>
              <a:off x="3763" y="1844"/>
              <a:ext cx="1329" cy="762"/>
            </a:xfrm>
            <a:prstGeom prst="can">
              <a:avLst>
                <a:gd name="adj" fmla="val 36259"/>
              </a:avLst>
            </a:prstGeom>
            <a:gradFill rotWithShape="0">
              <a:gsLst>
                <a:gs pos="0">
                  <a:srgbClr val="945976"/>
                </a:gs>
                <a:gs pos="50000">
                  <a:srgbClr val="FF99CC"/>
                </a:gs>
                <a:gs pos="100000">
                  <a:srgbClr val="945976"/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b"/>
            <a:lstStyle/>
            <a:p>
              <a:pPr algn="ctr" eaLnBrk="0" hangingPunct="0"/>
              <a:r>
                <a:rPr lang="en-US" sz="2400" b="1">
                  <a:latin typeface="Arial" charset="0"/>
                </a:rPr>
                <a:t>Paritás</a:t>
              </a:r>
            </a:p>
          </p:txBody>
        </p:sp>
        <p:sp>
          <p:nvSpPr>
            <p:cNvPr id="413719" name="AutoShape 23"/>
            <p:cNvSpPr>
              <a:spLocks noChangeArrowheads="1"/>
            </p:cNvSpPr>
            <p:nvPr/>
          </p:nvSpPr>
          <p:spPr bwMode="auto">
            <a:xfrm>
              <a:off x="3764" y="1371"/>
              <a:ext cx="1328" cy="762"/>
            </a:xfrm>
            <a:prstGeom prst="can">
              <a:avLst>
                <a:gd name="adj" fmla="val 36259"/>
              </a:avLst>
            </a:prstGeom>
            <a:gradFill rotWithShape="0">
              <a:gsLst>
                <a:gs pos="0">
                  <a:schemeClr val="accent1">
                    <a:gamma/>
                    <a:shade val="5803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8039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 eaLnBrk="0" hangingPunct="0">
                <a:defRPr/>
              </a:pPr>
              <a:endParaRPr lang="hu-HU" sz="2400" b="1">
                <a:latin typeface="Arial" charset="0"/>
              </a:endParaRPr>
            </a:p>
          </p:txBody>
        </p:sp>
        <p:sp>
          <p:nvSpPr>
            <p:cNvPr id="413720" name="AutoShape 24"/>
            <p:cNvSpPr>
              <a:spLocks noChangeArrowheads="1"/>
            </p:cNvSpPr>
            <p:nvPr/>
          </p:nvSpPr>
          <p:spPr bwMode="auto">
            <a:xfrm>
              <a:off x="3763" y="886"/>
              <a:ext cx="1329" cy="762"/>
            </a:xfrm>
            <a:prstGeom prst="can">
              <a:avLst>
                <a:gd name="adj" fmla="val 36259"/>
              </a:avLst>
            </a:prstGeom>
            <a:gradFill rotWithShape="0">
              <a:gsLst>
                <a:gs pos="0">
                  <a:schemeClr val="accent1">
                    <a:gamma/>
                    <a:shade val="58039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8039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b"/>
            <a:lstStyle/>
            <a:p>
              <a:pPr algn="ctr" eaLnBrk="0" hangingPunct="0">
                <a:defRPr/>
              </a:pPr>
              <a:endParaRPr lang="hu-HU" sz="2400" b="1">
                <a:latin typeface="Arial" charset="0"/>
              </a:endParaRPr>
            </a:p>
          </p:txBody>
        </p:sp>
      </p:grpSp>
      <p:sp>
        <p:nvSpPr>
          <p:cNvPr id="413721" name="Rectangle 25"/>
          <p:cNvSpPr>
            <a:spLocks noChangeArrowheads="1"/>
          </p:cNvSpPr>
          <p:nvPr/>
        </p:nvSpPr>
        <p:spPr bwMode="auto">
          <a:xfrm>
            <a:off x="2116138" y="11049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latin typeface="Arial Narrow" pitchFamily="34" charset="0"/>
              </a:rPr>
              <a:t>1</a:t>
            </a:r>
            <a:r>
              <a:rPr lang="hu-HU" b="1">
                <a:latin typeface="Arial Narrow" pitchFamily="34" charset="0"/>
              </a:rPr>
              <a:t>. lemez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413722" name="Rectangle 26"/>
          <p:cNvSpPr>
            <a:spLocks noChangeArrowheads="1"/>
          </p:cNvSpPr>
          <p:nvPr/>
        </p:nvSpPr>
        <p:spPr bwMode="auto">
          <a:xfrm>
            <a:off x="4403725" y="11049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latin typeface="Arial Narrow" pitchFamily="34" charset="0"/>
              </a:rPr>
              <a:t>2</a:t>
            </a:r>
            <a:r>
              <a:rPr lang="hu-HU" b="1">
                <a:latin typeface="Arial Narrow" pitchFamily="34" charset="0"/>
              </a:rPr>
              <a:t>. lemez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413723" name="Rectangle 27"/>
          <p:cNvSpPr>
            <a:spLocks noChangeArrowheads="1"/>
          </p:cNvSpPr>
          <p:nvPr/>
        </p:nvSpPr>
        <p:spPr bwMode="auto">
          <a:xfrm>
            <a:off x="6694488" y="11049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latin typeface="Arial Narrow" pitchFamily="34" charset="0"/>
              </a:rPr>
              <a:t>3</a:t>
            </a:r>
            <a:r>
              <a:rPr lang="hu-HU" b="1">
                <a:latin typeface="Arial Narrow" pitchFamily="34" charset="0"/>
              </a:rPr>
              <a:t>. lemez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413724" name="Rectangle 28"/>
          <p:cNvSpPr>
            <a:spLocks noChangeArrowheads="1"/>
          </p:cNvSpPr>
          <p:nvPr/>
        </p:nvSpPr>
        <p:spPr bwMode="auto">
          <a:xfrm>
            <a:off x="533400" y="18288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latin typeface="Arial Narrow" pitchFamily="34" charset="0"/>
              </a:rPr>
              <a:t> 1 </a:t>
            </a:r>
            <a:r>
              <a:rPr lang="hu-HU" b="1">
                <a:latin typeface="Arial Narrow" pitchFamily="34" charset="0"/>
              </a:rPr>
              <a:t>csík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413725" name="Rectangle 29"/>
          <p:cNvSpPr>
            <a:spLocks noChangeArrowheads="1"/>
          </p:cNvSpPr>
          <p:nvPr/>
        </p:nvSpPr>
        <p:spPr bwMode="auto">
          <a:xfrm>
            <a:off x="533400" y="2528888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latin typeface="Arial Narrow" pitchFamily="34" charset="0"/>
              </a:rPr>
              <a:t> 2 </a:t>
            </a:r>
            <a:r>
              <a:rPr lang="hu-HU" b="1">
                <a:latin typeface="Arial Narrow" pitchFamily="34" charset="0"/>
              </a:rPr>
              <a:t>csík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413726" name="Rectangle 30"/>
          <p:cNvSpPr>
            <a:spLocks noChangeArrowheads="1"/>
          </p:cNvSpPr>
          <p:nvPr/>
        </p:nvSpPr>
        <p:spPr bwMode="auto">
          <a:xfrm>
            <a:off x="533400" y="3230563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latin typeface="Arial Narrow" pitchFamily="34" charset="0"/>
              </a:rPr>
              <a:t> 3 </a:t>
            </a:r>
            <a:r>
              <a:rPr lang="hu-HU" b="1">
                <a:latin typeface="Arial Narrow" pitchFamily="34" charset="0"/>
              </a:rPr>
              <a:t>csík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413727" name="Rectangle 31"/>
          <p:cNvSpPr>
            <a:spLocks noChangeArrowheads="1"/>
          </p:cNvSpPr>
          <p:nvPr/>
        </p:nvSpPr>
        <p:spPr bwMode="auto">
          <a:xfrm>
            <a:off x="533400" y="393065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latin typeface="Arial Narrow" pitchFamily="34" charset="0"/>
              </a:rPr>
              <a:t>4 </a:t>
            </a:r>
            <a:r>
              <a:rPr lang="hu-HU" b="1">
                <a:latin typeface="Arial Narrow" pitchFamily="34" charset="0"/>
              </a:rPr>
              <a:t>csík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413728" name="Rectangle 32"/>
          <p:cNvSpPr>
            <a:spLocks noChangeArrowheads="1"/>
          </p:cNvSpPr>
          <p:nvPr/>
        </p:nvSpPr>
        <p:spPr bwMode="auto">
          <a:xfrm>
            <a:off x="533400" y="4632325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latin typeface="Arial Narrow" pitchFamily="34" charset="0"/>
              </a:rPr>
              <a:t>5 </a:t>
            </a:r>
            <a:r>
              <a:rPr lang="hu-HU" b="1">
                <a:latin typeface="Arial Narrow" pitchFamily="34" charset="0"/>
              </a:rPr>
              <a:t>csík</a:t>
            </a:r>
            <a:endParaRPr lang="en-US" b="1">
              <a:latin typeface="Arial Narrow" pitchFamily="34" charset="0"/>
            </a:endParaRPr>
          </a:p>
        </p:txBody>
      </p:sp>
      <p:sp>
        <p:nvSpPr>
          <p:cNvPr id="413729" name="Rectangle 33"/>
          <p:cNvSpPr>
            <a:spLocks noChangeArrowheads="1"/>
          </p:cNvSpPr>
          <p:nvPr/>
        </p:nvSpPr>
        <p:spPr bwMode="auto">
          <a:xfrm>
            <a:off x="533400" y="5334000"/>
            <a:ext cx="9144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333399"/>
            </a:solidFill>
            <a:miter lim="800000"/>
            <a:headEnd/>
            <a:tailEnd/>
          </a:ln>
          <a:effectLst>
            <a:outerShdw dist="53882" dir="2700000" algn="ctr" rotWithShape="0">
              <a:srgbClr val="C0C0C0"/>
            </a:outerShdw>
          </a:effectLst>
        </p:spPr>
        <p:txBody>
          <a:bodyPr wrap="none" anchor="ctr"/>
          <a:lstStyle/>
          <a:p>
            <a:pPr algn="ctr" eaLnBrk="0" hangingPunct="0">
              <a:defRPr/>
            </a:pPr>
            <a:r>
              <a:rPr lang="en-US" b="1">
                <a:latin typeface="Arial Narrow" pitchFamily="34" charset="0"/>
              </a:rPr>
              <a:t> 6 </a:t>
            </a:r>
            <a:r>
              <a:rPr lang="hu-HU" b="1">
                <a:latin typeface="Arial Narrow" pitchFamily="34" charset="0"/>
              </a:rPr>
              <a:t>csík</a:t>
            </a:r>
            <a:endParaRPr lang="en-US" b="1">
              <a:latin typeface="Arial Narrow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Címtár mentése - Windows 2003</a:t>
            </a:r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 smtClean="0"/>
              <a:t>NTBACKUP</a:t>
            </a:r>
          </a:p>
          <a:p>
            <a:pPr eaLnBrk="1" hangingPunct="1">
              <a:defRPr/>
            </a:pPr>
            <a:r>
              <a:rPr lang="hu-HU" sz="2800" smtClean="0"/>
              <a:t>Mit? </a:t>
            </a:r>
          </a:p>
          <a:p>
            <a:pPr lvl="1" eaLnBrk="1" hangingPunct="1">
              <a:defRPr/>
            </a:pPr>
            <a:r>
              <a:rPr lang="hu-HU" sz="2400" smtClean="0"/>
              <a:t>Könyvtárak</a:t>
            </a:r>
          </a:p>
          <a:p>
            <a:pPr lvl="1" eaLnBrk="1" hangingPunct="1">
              <a:defRPr/>
            </a:pPr>
            <a:r>
              <a:rPr lang="hu-HU" sz="2400" smtClean="0"/>
              <a:t>Rendszerállapot</a:t>
            </a:r>
          </a:p>
          <a:p>
            <a:pPr lvl="1" eaLnBrk="1" hangingPunct="1">
              <a:defRPr/>
            </a:pPr>
            <a:r>
              <a:rPr lang="hu-HU" sz="2400" smtClean="0"/>
              <a:t>Címtár: „system state” típusú mentéssel (SYSVOL, rendszerleíró adatbázis, rendszerindító fájlok, COM+ osztályok regisztrációs adatbázisa, tanúsítvány adatbázis)</a:t>
            </a:r>
          </a:p>
          <a:p>
            <a:pPr eaLnBrk="1" hangingPunct="1">
              <a:defRPr/>
            </a:pPr>
            <a:r>
              <a:rPr lang="hu-HU" sz="2800" smtClean="0"/>
              <a:t>Hova?</a:t>
            </a:r>
          </a:p>
          <a:p>
            <a:pPr lvl="1" eaLnBrk="1" hangingPunct="1">
              <a:defRPr/>
            </a:pPr>
            <a:r>
              <a:rPr lang="hu-HU" sz="2400" smtClean="0"/>
              <a:t>Szalagos egység</a:t>
            </a:r>
          </a:p>
          <a:p>
            <a:pPr lvl="1" eaLnBrk="1" hangingPunct="1">
              <a:defRPr/>
            </a:pPr>
            <a:r>
              <a:rPr lang="hu-HU" sz="2400" smtClean="0"/>
              <a:t>Merevlemez (*.BKP)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6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Címtár visszaállítása – Windows 2003</a:t>
            </a:r>
          </a:p>
        </p:txBody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 smtClean="0"/>
              <a:t>A gépet újraindítjuk, majd F8 és „Címtárszolgáltatások visszaállítási üzemmódja”</a:t>
            </a:r>
          </a:p>
          <a:p>
            <a:pPr eaLnBrk="1" hangingPunct="1">
              <a:defRPr/>
            </a:pPr>
            <a:r>
              <a:rPr lang="hu-HU" sz="2800" smtClean="0"/>
              <a:t>NTBACKUP</a:t>
            </a:r>
          </a:p>
          <a:p>
            <a:pPr eaLnBrk="1" hangingPunct="1">
              <a:defRPr/>
            </a:pPr>
            <a:r>
              <a:rPr lang="hu-HU" sz="2800" smtClean="0"/>
              <a:t>Visszaállítási módok</a:t>
            </a:r>
          </a:p>
          <a:p>
            <a:pPr eaLnBrk="1" hangingPunct="1">
              <a:defRPr/>
            </a:pPr>
            <a:r>
              <a:rPr lang="hu-HU" sz="2800" smtClean="0"/>
              <a:t>Normál</a:t>
            </a:r>
          </a:p>
          <a:p>
            <a:pPr lvl="1" eaLnBrk="1" hangingPunct="1">
              <a:defRPr/>
            </a:pPr>
            <a:r>
              <a:rPr lang="hu-HU" sz="2400" smtClean="0"/>
              <a:t>Az adatok megtartják eredeti frissítési sorszámukat. </a:t>
            </a:r>
          </a:p>
          <a:p>
            <a:pPr lvl="1" eaLnBrk="1" hangingPunct="1">
              <a:defRPr/>
            </a:pPr>
            <a:r>
              <a:rPr lang="hu-HU" sz="2400" smtClean="0"/>
              <a:t>Csak olyankor érdemes használni, ha csak egy tartományvezérlőnk van, mert különben a többi DC-ről visszafrissül a hibás állapot.</a:t>
            </a:r>
          </a:p>
          <a:p>
            <a:pPr lvl="1" eaLnBrk="1" hangingPunct="1">
              <a:defRPr/>
            </a:pPr>
            <a:endParaRPr lang="hu-HU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6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Visszaállítási módok- Windows 2003 folyt.</a:t>
            </a:r>
          </a:p>
        </p:txBody>
      </p:sp>
      <p:sp>
        <p:nvSpPr>
          <p:cNvPr id="162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Mérvadó</a:t>
            </a:r>
          </a:p>
          <a:p>
            <a:pPr lvl="1" eaLnBrk="1" hangingPunct="1">
              <a:defRPr/>
            </a:pPr>
            <a:r>
              <a:rPr lang="hu-HU" smtClean="0"/>
              <a:t>Visszaállítás után de még frissítés előtt futtatni kell az NTDSUTIL programot, és mérvadónak megjelölni a címtár objektumokat.</a:t>
            </a:r>
          </a:p>
          <a:p>
            <a:pPr lvl="1" eaLnBrk="1" hangingPunct="1">
              <a:defRPr/>
            </a:pPr>
            <a:r>
              <a:rPr lang="hu-HU" smtClean="0"/>
              <a:t>Az objektumok sorszáma nagyobb lesz az összes többi replikán tárolt sorszámnál, ezért replikációnál nem íródnak felül.</a:t>
            </a:r>
          </a:p>
          <a:p>
            <a:pPr lvl="1" eaLnBrk="1" hangingPunct="1">
              <a:defRPr/>
            </a:pPr>
            <a:r>
              <a:rPr lang="hu-HU" smtClean="0"/>
              <a:t>Pl. véletlen törlés esetén.</a:t>
            </a:r>
          </a:p>
          <a:p>
            <a:pPr eaLnBrk="1" hangingPunct="1">
              <a:defRPr/>
            </a:pPr>
            <a:r>
              <a:rPr lang="hu-HU" smtClean="0"/>
              <a:t>Video: 09-AD-mentes_visszaallitas.avi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TCP/IP jellemzők beállítása grafikus felületen – Windows XP</a:t>
            </a:r>
            <a:r>
              <a:rPr lang="hu-HU" sz="4000" baseline="-25000" smtClean="0"/>
              <a:t>1</a:t>
            </a:r>
            <a:endParaRPr lang="hu-HU" sz="4000" smtClean="0"/>
          </a:p>
        </p:txBody>
      </p:sp>
      <p:sp>
        <p:nvSpPr>
          <p:cNvPr id="417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smtClean="0"/>
              <a:t>Automatic Private IP Adressing</a:t>
            </a:r>
          </a:p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smtClean="0"/>
              <a:t>Demo</a:t>
            </a:r>
          </a:p>
        </p:txBody>
      </p:sp>
      <p:pic>
        <p:nvPicPr>
          <p:cNvPr id="1556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3284538"/>
            <a:ext cx="620077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419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TCP/IP jellemzők beállítása grafikus felületen – Windows XP</a:t>
            </a:r>
            <a:r>
              <a:rPr lang="hu-HU" sz="4000" baseline="-25000" smtClean="0"/>
              <a:t>2</a:t>
            </a:r>
          </a:p>
        </p:txBody>
      </p:sp>
      <p:sp>
        <p:nvSpPr>
          <p:cNvPr id="419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41984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3495675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4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557338"/>
            <a:ext cx="38481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4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19250" y="1557338"/>
            <a:ext cx="3848100" cy="43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4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4075" y="1628775"/>
            <a:ext cx="38481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48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27313" y="1700213"/>
            <a:ext cx="38481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49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1700213"/>
            <a:ext cx="38481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50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4300" y="1700213"/>
            <a:ext cx="38481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51" name="Picture 1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629150" y="1700213"/>
            <a:ext cx="4514850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9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98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19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98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420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NTFS engedélyek használatának előfeltétele XP-n</a:t>
            </a:r>
          </a:p>
        </p:txBody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5770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4210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7702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557338"/>
            <a:ext cx="367665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Lementett beállítások újbóli alkalmazása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9461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288" y="2405063"/>
            <a:ext cx="7591425" cy="204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TCP/IP jellemzők beállítása konzol felületen</a:t>
            </a:r>
            <a:r>
              <a:rPr lang="hu-HU" sz="4000" baseline="-25000" smtClean="0"/>
              <a:t>1</a:t>
            </a:r>
            <a:endParaRPr lang="hu-HU" sz="4000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IP cím lekérdezése konzolon</a:t>
            </a:r>
          </a:p>
          <a:p>
            <a:pPr eaLnBrk="1" hangingPunct="1">
              <a:defRPr/>
            </a:pPr>
            <a:r>
              <a:rPr lang="hu-HU" dirty="0" err="1" smtClean="0"/>
              <a:t>ipconfig</a:t>
            </a:r>
            <a:r>
              <a:rPr lang="hu-HU" dirty="0" smtClean="0"/>
              <a:t> /</a:t>
            </a:r>
            <a:r>
              <a:rPr lang="hu-HU" dirty="0" err="1" smtClean="0"/>
              <a:t>all</a:t>
            </a: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              /</a:t>
            </a:r>
            <a:r>
              <a:rPr lang="hu-HU" dirty="0" err="1" smtClean="0"/>
              <a:t>renew</a:t>
            </a: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              /</a:t>
            </a:r>
            <a:r>
              <a:rPr lang="hu-HU" dirty="0" err="1" smtClean="0"/>
              <a:t>release</a:t>
            </a:r>
            <a:endParaRPr lang="hu-HU" dirty="0" smtClean="0"/>
          </a:p>
          <a:p>
            <a:pPr eaLnBrk="1" hangingPunct="1">
              <a:defRPr/>
            </a:pPr>
            <a:r>
              <a:rPr lang="hu-HU" dirty="0" err="1" smtClean="0"/>
              <a:t>netsh</a:t>
            </a:r>
            <a:r>
              <a:rPr lang="hu-HU" dirty="0" smtClean="0"/>
              <a:t> </a:t>
            </a:r>
            <a:r>
              <a:rPr lang="hu-HU" dirty="0" err="1" smtClean="0"/>
              <a:t>interface</a:t>
            </a:r>
            <a:r>
              <a:rPr lang="hu-HU" dirty="0" smtClean="0"/>
              <a:t> </a:t>
            </a:r>
            <a:r>
              <a:rPr lang="hu-HU" dirty="0" err="1" smtClean="0"/>
              <a:t>ip</a:t>
            </a:r>
            <a:r>
              <a:rPr lang="hu-HU" dirty="0" smtClean="0"/>
              <a:t> </a:t>
            </a:r>
            <a:r>
              <a:rPr lang="en-US" dirty="0" smtClean="0"/>
              <a:t>set address name="</a:t>
            </a:r>
            <a:r>
              <a:rPr lang="en-US" dirty="0" err="1" smtClean="0"/>
              <a:t>Helyi</a:t>
            </a:r>
            <a:r>
              <a:rPr lang="en-US" dirty="0" smtClean="0"/>
              <a:t> </a:t>
            </a:r>
            <a:r>
              <a:rPr lang="en-US" dirty="0" err="1" smtClean="0"/>
              <a:t>kapcsolat</a:t>
            </a:r>
            <a:r>
              <a:rPr lang="en-US" dirty="0" smtClean="0"/>
              <a:t> 2" source=static </a:t>
            </a:r>
            <a:r>
              <a:rPr lang="en-US" dirty="0" err="1" smtClean="0"/>
              <a:t>addr</a:t>
            </a:r>
            <a:r>
              <a:rPr lang="en-US" dirty="0" smtClean="0"/>
              <a:t>=192.168.2.3 mask=255.255.255.0</a:t>
            </a:r>
            <a:r>
              <a:rPr lang="hu-HU" dirty="0" smtClean="0"/>
              <a:t> </a:t>
            </a:r>
            <a:r>
              <a:rPr lang="hu-HU" dirty="0" err="1" smtClean="0"/>
              <a:t>gateway</a:t>
            </a:r>
            <a:r>
              <a:rPr lang="hu-HU" dirty="0" smtClean="0"/>
              <a:t>=192.168.2.1 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NetBIOS nevek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NetBIOS over TCP/IP = NBT</a:t>
            </a:r>
          </a:p>
          <a:p>
            <a:pPr eaLnBrk="1" hangingPunct="1">
              <a:defRPr/>
            </a:pPr>
            <a:r>
              <a:rPr lang="hu-HU" smtClean="0"/>
              <a:t>Egyszintes névtér</a:t>
            </a:r>
          </a:p>
          <a:p>
            <a:pPr eaLnBrk="1" hangingPunct="1">
              <a:defRPr/>
            </a:pPr>
            <a:r>
              <a:rPr lang="hu-HU" smtClean="0"/>
              <a:t>Egyedi nevek, max. 16 karakter</a:t>
            </a:r>
          </a:p>
          <a:p>
            <a:pPr eaLnBrk="1" hangingPunct="1">
              <a:defRPr/>
            </a:pPr>
            <a:r>
              <a:rPr lang="hu-HU" smtClean="0"/>
              <a:t>Azonosítás szórt üzenetekkel</a:t>
            </a:r>
          </a:p>
          <a:p>
            <a:pPr eaLnBrk="1" hangingPunct="1">
              <a:defRPr/>
            </a:pPr>
            <a:r>
              <a:rPr lang="hu-HU" smtClean="0"/>
              <a:t>Névfeloldás: név-cím összerendelések tárolása és visszakeresése (csak IPv4)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TCP/IP jellemzők beállítása konzol felületen</a:t>
            </a:r>
            <a:r>
              <a:rPr lang="hu-HU" sz="4000" baseline="-25000" smtClean="0"/>
              <a:t>2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Export szöveges állomány</a:t>
            </a:r>
            <a:br>
              <a:rPr lang="hu-HU" smtClean="0"/>
            </a:br>
            <a:r>
              <a:rPr lang="hu-HU" smtClean="0"/>
              <a:t>netsh interface dump &gt; c:\valami.txt</a:t>
            </a:r>
          </a:p>
          <a:p>
            <a:pPr eaLnBrk="1" hangingPunct="1">
              <a:defRPr/>
            </a:pPr>
            <a:r>
              <a:rPr lang="hu-HU" smtClean="0"/>
              <a:t>Import</a:t>
            </a:r>
            <a:br>
              <a:rPr lang="hu-HU" smtClean="0"/>
            </a:br>
            <a:r>
              <a:rPr lang="hu-HU" smtClean="0"/>
              <a:t>netsh exec c:\valami.txt</a:t>
            </a:r>
          </a:p>
          <a:p>
            <a:pPr eaLnBrk="1" hangingPunct="1">
              <a:defRPr/>
            </a:pPr>
            <a:r>
              <a:rPr lang="hu-HU" smtClean="0"/>
              <a:t>DNS beállítás</a:t>
            </a:r>
            <a:br>
              <a:rPr lang="hu-HU" smtClean="0"/>
            </a:br>
            <a:r>
              <a:rPr lang="hu-HU" smtClean="0"/>
              <a:t>Netsh interface ip set dns „név” static 192.168.2.200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TCP/IP konfiguráció - ipconfig</a:t>
            </a:r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4029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1925"/>
            <a:ext cx="6362700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7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913" y="1125538"/>
            <a:ext cx="63627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0298" name="Picture 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8538" y="3068638"/>
            <a:ext cx="6362700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0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02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02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Állományokkal és mappákkal kapcsolatos műveletek</a:t>
            </a:r>
            <a:r>
              <a:rPr lang="hu-HU" sz="4000" baseline="-25000" smtClean="0"/>
              <a:t>1</a:t>
            </a:r>
            <a:endParaRPr lang="hu-HU" sz="4000" smtClean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Fájlok és mappák törlése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800" smtClean="0"/>
              <a:t>    del   /s  kezdő\* (végérvényesen töröl fájlokat)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800" smtClean="0"/>
              <a:t>    rd    /s   kezdő    (könyvtárat és tartalmát)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Mappa létrehozása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800" smtClean="0"/>
              <a:t>   md  mappa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hu-HU" sz="280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Könyvtár tartalmának kilistázása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800" smtClean="0"/>
              <a:t>   dir  könyvtár\*.doc  /s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96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Attribútumok</a:t>
            </a:r>
          </a:p>
        </p:txBody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800" smtClean="0"/>
              <a:t>Alap attribútumok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A – archív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R – csak olvasható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H – rejtett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S – system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smtClean="0"/>
              <a:t>Speciális (kiterjesztett) attribútumok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Archiválási és indexelési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2000" smtClean="0"/>
              <a:t>A fájl archiválásra kész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2000" smtClean="0"/>
              <a:t>Gyors fájlkereséshez az indexelő szolgáltatás indexelje a fájlt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smtClean="0"/>
              <a:t>Tömörítés és titkosítás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2000" smtClean="0"/>
              <a:t>Tartalom tömörítése</a:t>
            </a:r>
          </a:p>
          <a:p>
            <a:pPr lvl="2" eaLnBrk="1" hangingPunct="1">
              <a:lnSpc>
                <a:spcPct val="80000"/>
              </a:lnSpc>
              <a:defRPr/>
            </a:pPr>
            <a:r>
              <a:rPr lang="hu-HU" sz="2000" smtClean="0"/>
              <a:t>Tartalom titkosítása</a:t>
            </a:r>
          </a:p>
        </p:txBody>
      </p:sp>
    </p:spTree>
    <p:extLst>
      <p:ext uri="{BB962C8B-B14F-4D97-AF65-F5344CB8AC3E}">
        <p14:creationId xmlns:p14="http://schemas.microsoft.com/office/powerpoint/2010/main" val="1258155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35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Állományokkal és mappákkal kapcsolatos műveletek</a:t>
            </a:r>
            <a:r>
              <a:rPr lang="hu-HU" sz="4000" baseline="-25000" smtClean="0"/>
              <a:t>2</a:t>
            </a:r>
          </a:p>
        </p:txBody>
      </p:sp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Másolás: xcopy eredeti másolat /s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Állományok átnevezése: ren  *.txt  *.doc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Állományok mozgatása: </a:t>
            </a:r>
            <a:br>
              <a:rPr lang="hu-HU" smtClean="0"/>
            </a:br>
            <a:r>
              <a:rPr lang="hu-HU" smtClean="0"/>
              <a:t>move /y  hely\*.doc  újhely\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Attribútumok beállítása:</a:t>
            </a:r>
            <a:br>
              <a:rPr lang="hu-HU" smtClean="0"/>
            </a:br>
            <a:r>
              <a:rPr lang="hu-HU" smtClean="0"/>
              <a:t>attrib  +r +s +h állomány</a:t>
            </a:r>
            <a:br>
              <a:rPr lang="hu-HU" smtClean="0"/>
            </a:br>
            <a:r>
              <a:rPr lang="hu-HU" smtClean="0"/>
              <a:t>attrib  -r mappa  /s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Meghajtó mappához rendelése:</a:t>
            </a:r>
            <a:br>
              <a:rPr lang="hu-HU" smtClean="0"/>
            </a:br>
            <a:r>
              <a:rPr lang="hu-HU" smtClean="0"/>
              <a:t>subst  x:  mappa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Állományokkal és mappákkal kapcsolatos műveletek</a:t>
            </a:r>
            <a:r>
              <a:rPr lang="hu-HU" sz="4000" baseline="-25000" smtClean="0"/>
              <a:t>3</a:t>
            </a:r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4978400" cy="4530725"/>
          </a:xfrm>
        </p:spPr>
        <p:txBody>
          <a:bodyPr/>
          <a:lstStyle/>
          <a:p>
            <a:pPr eaLnBrk="1" hangingPunct="1">
              <a:defRPr/>
            </a:pPr>
            <a:r>
              <a:rPr lang="hu-HU" smtClean="0"/>
              <a:t>Mappaváltás: cd újmappa</a:t>
            </a:r>
          </a:p>
          <a:p>
            <a:pPr eaLnBrk="1" hangingPunct="1">
              <a:defRPr/>
            </a:pPr>
            <a:r>
              <a:rPr lang="hu-HU" smtClean="0"/>
              <a:t>Könyvtárszerkezet megjelenítése fastruktúrában: tree</a:t>
            </a:r>
          </a:p>
          <a:p>
            <a:pPr eaLnBrk="1" hangingPunct="1">
              <a:defRPr/>
            </a:pPr>
            <a:r>
              <a:rPr lang="hu-HU" smtClean="0"/>
              <a:t>Konzolablak tartalmának törlése: cls</a:t>
            </a:r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6875" y="1785938"/>
            <a:ext cx="3667125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38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Parancsok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Merevlemez ellenőrzése: </a:t>
            </a:r>
            <a:r>
              <a:rPr lang="hu-HU" b="1" smtClean="0"/>
              <a:t>chkdsk</a:t>
            </a:r>
            <a:r>
              <a:rPr lang="hu-HU" smtClean="0"/>
              <a:t> lemez</a:t>
            </a:r>
          </a:p>
          <a:p>
            <a:pPr eaLnBrk="1" hangingPunct="1">
              <a:defRPr/>
            </a:pPr>
            <a:r>
              <a:rPr lang="hu-HU" smtClean="0"/>
              <a:t>Legközelebbi rendszerindításkor automatikus ellenőrzés: </a:t>
            </a:r>
            <a:r>
              <a:rPr lang="hu-HU" b="1" smtClean="0"/>
              <a:t>chkntfs</a:t>
            </a:r>
          </a:p>
          <a:p>
            <a:pPr eaLnBrk="1" hangingPunct="1">
              <a:defRPr/>
            </a:pPr>
            <a:r>
              <a:rPr lang="hu-HU" smtClean="0"/>
              <a:t>Időzített feladatvégrehajtás: </a:t>
            </a:r>
            <a:r>
              <a:rPr lang="hu-HU" b="1" smtClean="0"/>
              <a:t>at</a:t>
            </a:r>
          </a:p>
          <a:p>
            <a:pPr eaLnBrk="1" hangingPunct="1">
              <a:defRPr/>
            </a:pPr>
            <a:r>
              <a:rPr lang="hu-HU" smtClean="0"/>
              <a:t>Szöveges állomány tartalmának megjelenítése:</a:t>
            </a:r>
            <a:br>
              <a:rPr lang="hu-HU" smtClean="0"/>
            </a:br>
            <a:r>
              <a:rPr lang="hu-HU" smtClean="0"/>
              <a:t>type állománynév</a:t>
            </a:r>
            <a:br>
              <a:rPr lang="hu-HU" smtClean="0"/>
            </a:br>
            <a:r>
              <a:rPr lang="hu-HU" smtClean="0"/>
              <a:t>type állománynév  | more</a:t>
            </a:r>
          </a:p>
          <a:p>
            <a:pPr eaLnBrk="1" hangingPunct="1">
              <a:defRPr/>
            </a:pPr>
            <a:r>
              <a:rPr lang="hu-HU" smtClean="0"/>
              <a:t>Boot.ini lekérdezése/javítása: bootcfg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Parancsok</a:t>
            </a:r>
          </a:p>
        </p:txBody>
      </p:sp>
      <p:sp>
        <p:nvSpPr>
          <p:cNvPr id="139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Védett rendszerállományok vizsgálata:</a:t>
            </a:r>
            <a:br>
              <a:rPr lang="hu-HU" smtClean="0"/>
            </a:br>
            <a:r>
              <a:rPr lang="hu-HU" smtClean="0"/>
              <a:t>sfc  /scannow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Fájlgyorsítótár ürítése:</a:t>
            </a:r>
            <a:br>
              <a:rPr lang="hu-HU" smtClean="0"/>
            </a:br>
            <a:r>
              <a:rPr lang="hu-HU" smtClean="0"/>
              <a:t>sfc  /purgecache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Számítógép leállítása: shutdown  /s </a:t>
            </a:r>
            <a:br>
              <a:rPr lang="hu-HU" smtClean="0"/>
            </a:br>
            <a:r>
              <a:rPr lang="hu-HU" smtClean="0"/>
              <a:t>shutdown /s /m \\gépnév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Számítógép újraindítása: shutdown /r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Futó folyamatok listája: tasklist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Folyamat leállítása: taskkill /pid XXX  /F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Parancsok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Gép </a:t>
            </a:r>
            <a:r>
              <a:rPr lang="hu-HU" dirty="0" err="1" smtClean="0"/>
              <a:t>NetBIOS</a:t>
            </a:r>
            <a:r>
              <a:rPr lang="hu-HU" dirty="0" smtClean="0"/>
              <a:t> nevének lekérdezése: </a:t>
            </a:r>
            <a:r>
              <a:rPr lang="hu-HU" dirty="0" err="1" smtClean="0"/>
              <a:t>hostname</a:t>
            </a:r>
            <a:endParaRPr lang="hu-HU" dirty="0" smtClean="0"/>
          </a:p>
          <a:p>
            <a:r>
              <a:rPr lang="hu-HU" dirty="0" smtClean="0"/>
              <a:t>Fizikai cím lekérdezése: </a:t>
            </a:r>
            <a:r>
              <a:rPr lang="hu-HU" dirty="0" err="1" smtClean="0"/>
              <a:t>getmac</a:t>
            </a:r>
            <a:endParaRPr lang="hu-HU" dirty="0" smtClean="0"/>
          </a:p>
          <a:p>
            <a:r>
              <a:rPr lang="hu-HU" dirty="0" smtClean="0"/>
              <a:t>Szolgáltatás indítása|leállítása: </a:t>
            </a:r>
            <a:br>
              <a:rPr lang="hu-HU" dirty="0" smtClean="0"/>
            </a:br>
            <a:r>
              <a:rPr lang="hu-HU" dirty="0" smtClean="0"/>
              <a:t>net start|stop XXX</a:t>
            </a:r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421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Felhasználói fiók parancssorból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Létező felhasználók listája</a:t>
            </a:r>
            <a:br>
              <a:rPr lang="hu-HU" dirty="0" smtClean="0"/>
            </a:br>
            <a:r>
              <a:rPr lang="hu-HU" dirty="0" smtClean="0"/>
              <a:t>net </a:t>
            </a:r>
            <a:r>
              <a:rPr lang="hu-HU" dirty="0" err="1" smtClean="0"/>
              <a:t>user</a:t>
            </a:r>
            <a:r>
              <a:rPr lang="hu-HU" dirty="0" smtClean="0"/>
              <a:t> </a:t>
            </a:r>
          </a:p>
          <a:p>
            <a:pPr eaLnBrk="1" hangingPunct="1">
              <a:defRPr/>
            </a:pPr>
            <a:r>
              <a:rPr lang="hu-HU" dirty="0" smtClean="0"/>
              <a:t>Létrehozás</a:t>
            </a:r>
            <a:br>
              <a:rPr lang="hu-HU" dirty="0" smtClean="0"/>
            </a:br>
            <a:r>
              <a:rPr lang="hu-HU" dirty="0" smtClean="0"/>
              <a:t>net </a:t>
            </a:r>
            <a:r>
              <a:rPr lang="hu-HU" dirty="0" err="1" smtClean="0"/>
              <a:t>user</a:t>
            </a:r>
            <a:r>
              <a:rPr lang="hu-HU" dirty="0" smtClean="0"/>
              <a:t> </a:t>
            </a:r>
            <a:r>
              <a:rPr lang="hu-HU" dirty="0" err="1" smtClean="0"/>
              <a:t>dulifuli</a:t>
            </a:r>
            <a:r>
              <a:rPr lang="hu-HU" dirty="0" smtClean="0"/>
              <a:t> </a:t>
            </a:r>
            <a:r>
              <a:rPr lang="hu-HU" dirty="0" err="1" smtClean="0"/>
              <a:t>merges</a:t>
            </a:r>
            <a:r>
              <a:rPr lang="hu-HU" dirty="0" smtClean="0"/>
              <a:t> /ADD /</a:t>
            </a:r>
            <a:r>
              <a:rPr lang="hu-HU" dirty="0" err="1" smtClean="0"/>
              <a:t>fullname</a:t>
            </a:r>
            <a:r>
              <a:rPr lang="hu-HU" dirty="0" smtClean="0"/>
              <a:t>:”</a:t>
            </a:r>
            <a:r>
              <a:rPr lang="hu-HU" dirty="0" err="1" smtClean="0"/>
              <a:t>Dulifuli</a:t>
            </a:r>
            <a:r>
              <a:rPr lang="hu-HU" dirty="0" smtClean="0"/>
              <a:t> </a:t>
            </a:r>
            <a:r>
              <a:rPr lang="hu-HU" dirty="0" err="1" smtClean="0"/>
              <a:t>Törp</a:t>
            </a:r>
            <a:r>
              <a:rPr lang="hu-HU" dirty="0" smtClean="0"/>
              <a:t>”  /</a:t>
            </a:r>
            <a:r>
              <a:rPr lang="hu-HU" dirty="0" err="1" smtClean="0"/>
              <a:t>expires</a:t>
            </a:r>
            <a:r>
              <a:rPr lang="hu-HU" dirty="0" smtClean="0"/>
              <a:t>:2010/03/31 /</a:t>
            </a:r>
            <a:r>
              <a:rPr lang="hu-HU" dirty="0" err="1" smtClean="0"/>
              <a:t>homedir</a:t>
            </a:r>
            <a:r>
              <a:rPr lang="hu-HU" dirty="0" smtClean="0"/>
              <a:t>:”C:\Felhasználók\</a:t>
            </a:r>
            <a:r>
              <a:rPr lang="hu-HU" dirty="0" err="1" smtClean="0"/>
              <a:t>dulifuli</a:t>
            </a:r>
            <a:r>
              <a:rPr lang="hu-HU" dirty="0" smtClean="0"/>
              <a:t>”</a:t>
            </a:r>
          </a:p>
          <a:p>
            <a:pPr eaLnBrk="1" hangingPunct="1">
              <a:defRPr/>
            </a:pPr>
            <a:r>
              <a:rPr lang="hu-HU" dirty="0" smtClean="0"/>
              <a:t>Törlés</a:t>
            </a:r>
            <a:br>
              <a:rPr lang="hu-HU" dirty="0" smtClean="0"/>
            </a:br>
            <a:r>
              <a:rPr lang="hu-HU" dirty="0" smtClean="0"/>
              <a:t>net </a:t>
            </a:r>
            <a:r>
              <a:rPr lang="hu-HU" dirty="0" err="1" smtClean="0"/>
              <a:t>user</a:t>
            </a:r>
            <a:r>
              <a:rPr lang="hu-HU" dirty="0" smtClean="0"/>
              <a:t> </a:t>
            </a:r>
            <a:r>
              <a:rPr lang="hu-HU" dirty="0" err="1" smtClean="0"/>
              <a:t>dulifuli</a:t>
            </a:r>
            <a:r>
              <a:rPr lang="hu-HU" dirty="0" smtClean="0"/>
              <a:t> /DELETE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03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dirty="0" smtClean="0"/>
              <a:t>NB Névfeloldási módok osztályozása a névfeloldás helye szerint</a:t>
            </a:r>
          </a:p>
        </p:txBody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dirty="0" smtClean="0"/>
              <a:t>Helyi: </a:t>
            </a:r>
            <a:r>
              <a:rPr lang="hu-HU" dirty="0" err="1" smtClean="0"/>
              <a:t>gyorsítótár</a:t>
            </a:r>
            <a:r>
              <a:rPr lang="hu-HU" dirty="0" smtClean="0"/>
              <a:t> (ált. 10 percig tartja meg)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dirty="0" smtClean="0"/>
              <a:t>Helyi: LMHOSTS fájl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dirty="0" smtClean="0"/>
              <a:t>%SYSTEMROOT%\SYSTEM32\DRIVERS\ETC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dirty="0" smtClean="0"/>
              <a:t>Kézi feltöltést igényel </a:t>
            </a:r>
            <a:r>
              <a:rPr lang="hu-HU" dirty="0" smtClean="0">
                <a:cs typeface="Times New Roman" pitchFamily="18" charset="0"/>
              </a:rPr>
              <a:t>→ csak kis és ritkán változó hálózatban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dirty="0" smtClean="0">
                <a:cs typeface="Times New Roman" pitchFamily="18" charset="0"/>
              </a:rPr>
              <a:t>WINS kiszolgálóval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dirty="0" smtClean="0">
                <a:cs typeface="Times New Roman" pitchFamily="18" charset="0"/>
              </a:rPr>
              <a:t>Regisztrálja az ügyfelek </a:t>
            </a:r>
            <a:r>
              <a:rPr lang="hu-HU" dirty="0" err="1" smtClean="0">
                <a:cs typeface="Times New Roman" pitchFamily="18" charset="0"/>
              </a:rPr>
              <a:t>NetBIOS</a:t>
            </a:r>
            <a:r>
              <a:rPr lang="hu-HU" dirty="0" smtClean="0">
                <a:cs typeface="Times New Roman" pitchFamily="18" charset="0"/>
              </a:rPr>
              <a:t> neveit meghatározott időre (</a:t>
            </a:r>
            <a:r>
              <a:rPr lang="hu-HU" dirty="0" err="1" smtClean="0">
                <a:cs typeface="Times New Roman" pitchFamily="18" charset="0"/>
              </a:rPr>
              <a:t>lease</a:t>
            </a:r>
            <a:r>
              <a:rPr lang="hu-HU" dirty="0" smtClean="0">
                <a:cs typeface="Times New Roman" pitchFamily="18" charset="0"/>
              </a:rPr>
              <a:t> </a:t>
            </a:r>
            <a:r>
              <a:rPr lang="hu-HU" dirty="0" err="1" smtClean="0">
                <a:cs typeface="Times New Roman" pitchFamily="18" charset="0"/>
              </a:rPr>
              <a:t>time</a:t>
            </a:r>
            <a:r>
              <a:rPr lang="hu-HU" dirty="0" smtClean="0">
                <a:cs typeface="Times New Roman" pitchFamily="18" charset="0"/>
              </a:rPr>
              <a:t>), és ügyfél kérésre névfeloldást végez.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dirty="0" smtClean="0">
                <a:cs typeface="Times New Roman" pitchFamily="18" charset="0"/>
              </a:rPr>
              <a:t>Üzenetszórással, </a:t>
            </a:r>
            <a:r>
              <a:rPr lang="hu-HU" dirty="0" err="1" smtClean="0">
                <a:cs typeface="Times New Roman" pitchFamily="18" charset="0"/>
              </a:rPr>
              <a:t>router</a:t>
            </a:r>
            <a:r>
              <a:rPr lang="hu-HU" dirty="0" smtClean="0">
                <a:cs typeface="Times New Roman" pitchFamily="18" charset="0"/>
              </a:rPr>
              <a:t> nem továbbítja</a:t>
            </a:r>
            <a:endParaRPr lang="hu-HU" dirty="0">
              <a:cs typeface="Times New Roman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endParaRPr lang="hu-HU" dirty="0" smtClean="0"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Környezeti változók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Beállítás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smtClean="0"/>
              <a:t>set  változónév=érték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smtClean="0"/>
              <a:t>set PATH=f:\valami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Lekérdezés/hivatkozás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smtClean="0"/>
              <a:t>echo változó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smtClean="0"/>
              <a:t>echo %COMPSEC%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smtClean="0"/>
              <a:t>Fontosabb változók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400" smtClean="0"/>
              <a:t>%PATH%, %COMSPEC%, %CD%, %USERNAME%, %SYSTEMROOT%, %HOMEPATH%, %HOMEDRIVE%, %DATE%, %TIME%, %COMPUTERNAME%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Parancsállomány</a:t>
            </a:r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Szöveges állomány, ami parancssori utasításokat tartalmaz</a:t>
            </a:r>
          </a:p>
          <a:p>
            <a:pPr eaLnBrk="1" hangingPunct="1">
              <a:defRPr/>
            </a:pPr>
            <a:r>
              <a:rPr lang="hu-HU" smtClean="0"/>
              <a:t>Parancsértelmező dolgozza fel</a:t>
            </a:r>
          </a:p>
          <a:p>
            <a:pPr eaLnBrk="1" hangingPunct="1">
              <a:defRPr/>
            </a:pPr>
            <a:r>
              <a:rPr lang="hu-HU" smtClean="0"/>
              <a:t>*.CMD vagy *.BAT</a:t>
            </a:r>
          </a:p>
          <a:p>
            <a:pPr eaLnBrk="1" hangingPunct="1">
              <a:defRPr/>
            </a:pPr>
            <a:r>
              <a:rPr lang="hu-HU" smtClean="0"/>
              <a:t>Jól alkalmazható ismétlődő rendszeradminisztrációs feladatokra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Ciklus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for %%változó in (halmaz) do parancs</a:t>
            </a:r>
          </a:p>
          <a:p>
            <a:pPr eaLnBrk="1" hangingPunct="1">
              <a:defRPr/>
            </a:pPr>
            <a:r>
              <a:rPr lang="hu-HU" smtClean="0"/>
              <a:t>for  %%X  in  (*.jpg  *.gif  *.png  *.bmp) do  copy  %%X  c:\kepek</a:t>
            </a:r>
          </a:p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smtClean="0"/>
              <a:t>for  /L %%X  in  (1,1,10) do  net user Proba%%X  /ADD</a:t>
            </a:r>
          </a:p>
          <a:p>
            <a:pPr eaLnBrk="1" hangingPunct="1">
              <a:defRPr/>
            </a:pPr>
            <a:r>
              <a:rPr lang="hu-HU" smtClean="0"/>
              <a:t>(kezdőérték, lépés, végső érték)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Parancsállomány</a:t>
            </a:r>
            <a:r>
              <a:rPr lang="hu-HU" baseline="-25000" smtClean="0"/>
              <a:t>2</a:t>
            </a:r>
            <a:endParaRPr lang="hu-HU" smtClean="0"/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1 utasítás 1 sor</a:t>
            </a:r>
          </a:p>
          <a:p>
            <a:pPr eaLnBrk="1" hangingPunct="1">
              <a:defRPr/>
            </a:pPr>
            <a:r>
              <a:rPr lang="hu-HU" smtClean="0"/>
              <a:t>Tagadás: NOT</a:t>
            </a:r>
          </a:p>
          <a:p>
            <a:pPr eaLnBrk="1" hangingPunct="1">
              <a:defRPr/>
            </a:pPr>
            <a:r>
              <a:rPr lang="hu-HU" smtClean="0"/>
              <a:t>Feltételes végrehajtás</a:t>
            </a:r>
            <a:br>
              <a:rPr lang="hu-HU" smtClean="0"/>
            </a:br>
            <a:r>
              <a:rPr lang="hu-HU" smtClean="0"/>
              <a:t>if "%USERNAME%"= = "hallgato" echo Szia hallgato!</a:t>
            </a:r>
          </a:p>
          <a:p>
            <a:pPr eaLnBrk="1" hangingPunct="1">
              <a:defRPr/>
            </a:pPr>
            <a:r>
              <a:rPr lang="hu-HU" smtClean="0"/>
              <a:t>Összefűzés</a:t>
            </a:r>
            <a:br>
              <a:rPr lang="hu-HU" smtClean="0"/>
            </a:br>
            <a:r>
              <a:rPr lang="hu-HU" smtClean="0"/>
              <a:t>&lt;utasítás1&gt; &amp; &lt;utasítás2&gt;</a:t>
            </a:r>
            <a:br>
              <a:rPr lang="hu-HU" smtClean="0"/>
            </a:br>
            <a:r>
              <a:rPr lang="hu-HU" smtClean="0"/>
              <a:t>&lt;utasítás1&gt; &amp;&amp; &lt;utasítás2&gt;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Könyvtárak megosztása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smtClean="0"/>
              <a:t>Helyi gépen</a:t>
            </a:r>
          </a:p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smtClean="0"/>
              <a:t>Hálózaton keresztül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630238"/>
          </a:xfrm>
        </p:spPr>
        <p:txBody>
          <a:bodyPr/>
          <a:lstStyle/>
          <a:p>
            <a:pPr eaLnBrk="1" hangingPunct="1">
              <a:defRPr/>
            </a:pPr>
            <a:r>
              <a:rPr lang="hu-HU" sz="3600" smtClean="0"/>
              <a:t>Hozzáférés szabályozás NTFS partíción</a:t>
            </a:r>
            <a:r>
              <a:rPr lang="hu-HU" sz="3600" baseline="-25000" smtClean="0"/>
              <a:t>1</a:t>
            </a:r>
            <a:endParaRPr lang="hu-HU" sz="3600" smtClean="0"/>
          </a:p>
        </p:txBody>
      </p:sp>
      <p:graphicFrame>
        <p:nvGraphicFramePr>
          <p:cNvPr id="268291" name="Group 3"/>
          <p:cNvGraphicFramePr>
            <a:graphicFrameLocks noGrp="1"/>
          </p:cNvGraphicFramePr>
          <p:nvPr>
            <p:ph idx="1"/>
          </p:nvPr>
        </p:nvGraphicFramePr>
        <p:xfrm>
          <a:off x="468313" y="765175"/>
          <a:ext cx="8229600" cy="5516880"/>
        </p:xfrm>
        <a:graphic>
          <a:graphicData uri="http://schemas.openxmlformats.org/drawingml/2006/table">
            <a:tbl>
              <a:tblPr/>
              <a:tblGrid>
                <a:gridCol w="1954212"/>
                <a:gridCol w="3532188"/>
                <a:gridCol w="27432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Standard engedélyek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Mappa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Állomány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Teljes hozzáférés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Olvasás, írás, módosítás, törlés almappákra és állományokra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Áll. olvasása, írása, módosítása, törlése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Módosítás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Állományok és almappák olvasása, írása, könyvtár törlése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Áll. olvasása, írása, törlése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Olvasás és végrehajtás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Áll.k</a:t>
                      </a: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és </a:t>
                      </a:r>
                      <a:r>
                        <a:rPr kumimoji="0" lang="hu-H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almappák</a:t>
                      </a: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megtekintése, </a:t>
                      </a:r>
                      <a:r>
                        <a:rPr kumimoji="0" lang="hu-H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kilistázása</a:t>
                      </a: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. </a:t>
                      </a:r>
                      <a:r>
                        <a:rPr kumimoji="0" lang="hu-H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Áll.-k</a:t>
                      </a: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végrehajtása. </a:t>
                      </a:r>
                      <a:r>
                        <a:rPr kumimoji="0" lang="hu-HU" sz="2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Állk</a:t>
                      </a:r>
                      <a:r>
                        <a:rPr kumimoji="0" lang="hu-H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 és mappák öröklik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Áll. olvasása és végrehajtása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Mappa tartalmának listázása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Állk és almappák kilistázása, megtekintése és állk végrehajtása. Csak mappák öröklik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---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Olvasás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Állk és almappák kilistázása, megtekintése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Tartalom olvasása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Írás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Állk és almappák hozzáadása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Írás állományba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600" smtClean="0"/>
              <a:t>Hozzáférés szabályozás NTFS partíción</a:t>
            </a:r>
            <a:r>
              <a:rPr lang="hu-HU" sz="3600" baseline="-25000" smtClean="0"/>
              <a:t>2</a:t>
            </a:r>
          </a:p>
        </p:txBody>
      </p:sp>
      <p:sp>
        <p:nvSpPr>
          <p:cNvPr id="269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A megtagadás mindig erősebb, mint az engedélyezés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Szkript futtatásához csak olvasási engedély kell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Ha egy felhasználó teljes hozzáférést kap egy mappához, akkor abban az esetben is törölhet, ha az egyes állományokra nincs joga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Effektív jogok: a különböző forrásokból kapott engedélyek összegzéséből adódnak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Standard engedélyek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pic>
        <p:nvPicPr>
          <p:cNvPr id="2119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800" y="1628800"/>
            <a:ext cx="35909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Speciális engedélyek</a:t>
            </a:r>
            <a:r>
              <a:rPr lang="hu-HU" baseline="-25000" smtClean="0"/>
              <a:t>1</a:t>
            </a:r>
            <a:endParaRPr lang="hu-HU" smtClean="0"/>
          </a:p>
        </p:txBody>
      </p:sp>
      <p:graphicFrame>
        <p:nvGraphicFramePr>
          <p:cNvPr id="270339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358640"/>
        </p:xfrm>
        <a:graphic>
          <a:graphicData uri="http://schemas.openxmlformats.org/drawingml/2006/table">
            <a:tbl>
              <a:tblPr/>
              <a:tblGrid>
                <a:gridCol w="1176338"/>
                <a:gridCol w="1174750"/>
                <a:gridCol w="1176337"/>
                <a:gridCol w="1174750"/>
                <a:gridCol w="1176338"/>
                <a:gridCol w="1174750"/>
                <a:gridCol w="1176337"/>
              </a:tblGrid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SpE\St 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Teljes Hozzáférés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Mappa bejárása fájl végrehajtása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Mappa list adatok olv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Attr olv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Kiterjesztett attr olv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1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Fájl létrehoz adatok írása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9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Mappák létre adatok hozzá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Speciális engedélyek</a:t>
            </a:r>
            <a:r>
              <a:rPr lang="hu-HU" baseline="-25000" smtClean="0"/>
              <a:t>2</a:t>
            </a:r>
          </a:p>
        </p:txBody>
      </p:sp>
      <p:graphicFrame>
        <p:nvGraphicFramePr>
          <p:cNvPr id="272387" name="Group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33904"/>
        </p:xfrm>
        <a:graphic>
          <a:graphicData uri="http://schemas.openxmlformats.org/drawingml/2006/table">
            <a:tbl>
              <a:tblPr/>
              <a:tblGrid>
                <a:gridCol w="1176338"/>
                <a:gridCol w="1174750"/>
                <a:gridCol w="1176337"/>
                <a:gridCol w="1174750"/>
                <a:gridCol w="1176338"/>
                <a:gridCol w="1174750"/>
                <a:gridCol w="1176337"/>
              </a:tblGrid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SpE\St 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Mó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OV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Í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Attr írása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Kiterjesztett attr írása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Almappák és fájlok törlése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Törlés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Engedélyek olvasása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Saját tulajdonba 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67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Engedélyek módosítása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MF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Munkamenetek WINS kiszolgálóval</a:t>
            </a:r>
          </a:p>
        </p:txBody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Névbejegyzés: </a:t>
            </a:r>
          </a:p>
          <a:p>
            <a:pPr lvl="1" eaLnBrk="1" hangingPunct="1">
              <a:defRPr/>
            </a:pPr>
            <a:r>
              <a:rPr lang="hu-HU" dirty="0" smtClean="0"/>
              <a:t>Ügyfélgép indításkor-&gt;IP+név-&gt;WINS (címbérlet)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Névmegújítás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Névfelszabadítás lejár a címbérlet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Névfeloldás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Speciális engedélyek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pic>
        <p:nvPicPr>
          <p:cNvPr id="2129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60579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1628800"/>
            <a:ext cx="60579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9872" y="1628800"/>
            <a:ext cx="3590925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299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39752" y="1988840"/>
            <a:ext cx="6057900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29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29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2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29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Access Control List</a:t>
            </a:r>
            <a:r>
              <a:rPr lang="hu-HU" baseline="-25000" smtClean="0"/>
              <a:t>1</a:t>
            </a:r>
            <a:endParaRPr lang="hu-HU" smtClean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hu-HU" dirty="0" smtClean="0"/>
              <a:t>Hozzáférés szabályozási lista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dirty="0" smtClean="0"/>
              <a:t>Ha létrehozunk egy új mappát, akkor az örökli a szülőtől az </a:t>
            </a:r>
            <a:r>
              <a:rPr lang="hu-HU" dirty="0" err="1" smtClean="0"/>
              <a:t>ACL-t</a:t>
            </a:r>
            <a:endParaRPr lang="hu-HU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u-HU" dirty="0" smtClean="0"/>
              <a:t>A speciális részben megszakítható az öröklés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dirty="0" smtClean="0"/>
              <a:t>A megtagadás erősebb az örökölt engedélyeknél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dirty="0" smtClean="0"/>
              <a:t>A tulajdonos jogokat adhat és vonhat meg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dirty="0" smtClean="0"/>
              <a:t>Ha megvonja az engedélyeket a Rendszergazdától, akkor az csak „Tulajdonba vétel” által juthat hozzáféréshez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Access Control List</a:t>
            </a:r>
            <a:r>
              <a:rPr lang="hu-HU" baseline="-25000" smtClean="0"/>
              <a:t>2</a:t>
            </a:r>
            <a:endParaRPr lang="hu-HU" smtClean="0"/>
          </a:p>
        </p:txBody>
      </p:sp>
      <p:sp>
        <p:nvSpPr>
          <p:cNvPr id="275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Alapelv: mindenki csak annyi jogosultsággal rendelkezzen, ami feltétlenül indokolt a munkájához. </a:t>
            </a:r>
          </a:p>
          <a:p>
            <a:pPr eaLnBrk="1" hangingPunct="1">
              <a:defRPr/>
            </a:pPr>
            <a:r>
              <a:rPr lang="hu-HU" smtClean="0"/>
              <a:t>Cél: a működőképesség és a biztonság garantálása</a:t>
            </a:r>
          </a:p>
          <a:p>
            <a:pPr eaLnBrk="1" hangingPunct="1">
              <a:defRPr/>
            </a:pP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0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Könyvtárak és állományok megosztása a hálózaton</a:t>
            </a:r>
          </a:p>
        </p:txBody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Általános megosztás (hagyományos, speciális)</a:t>
            </a:r>
          </a:p>
          <a:p>
            <a:pPr eaLnBrk="1" hangingPunct="1">
              <a:defRPr/>
            </a:pPr>
            <a:r>
              <a:rPr lang="hu-HU" dirty="0" smtClean="0"/>
              <a:t>Nyilvános megosztás </a:t>
            </a:r>
          </a:p>
          <a:p>
            <a:pPr eaLnBrk="1" hangingPunct="1">
              <a:defRPr/>
            </a:pPr>
            <a:r>
              <a:rPr lang="hu-HU" dirty="0" smtClean="0"/>
              <a:t>%SYSTEMDRIVE%\</a:t>
            </a:r>
            <a:r>
              <a:rPr lang="hu-HU" dirty="0" err="1" smtClean="0"/>
              <a:t>Users</a:t>
            </a:r>
            <a:r>
              <a:rPr lang="hu-HU" dirty="0" smtClean="0"/>
              <a:t>\</a:t>
            </a:r>
            <a:r>
              <a:rPr lang="hu-HU" dirty="0" err="1" smtClean="0"/>
              <a:t>Public-ba</a:t>
            </a:r>
            <a:r>
              <a:rPr lang="hu-HU" dirty="0" smtClean="0"/>
              <a:t> kell másolni a megosztani kívánt állományokat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Könyvtárak megosztása a hálózaton</a:t>
            </a:r>
          </a:p>
        </p:txBody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Kiemelt felhasználók vagy Rendszergazdák csoport tagja</a:t>
            </a:r>
          </a:p>
          <a:p>
            <a:pPr eaLnBrk="1" hangingPunct="1">
              <a:defRPr/>
            </a:pPr>
            <a:r>
              <a:rPr lang="hu-HU" smtClean="0"/>
              <a:t>Hozzáférés szabályozás</a:t>
            </a:r>
          </a:p>
          <a:p>
            <a:pPr lvl="1" eaLnBrk="1" hangingPunct="1">
              <a:defRPr/>
            </a:pPr>
            <a:r>
              <a:rPr lang="hu-HU" smtClean="0"/>
              <a:t>Olvasás (Read)</a:t>
            </a:r>
          </a:p>
          <a:p>
            <a:pPr lvl="1" eaLnBrk="1" hangingPunct="1">
              <a:defRPr/>
            </a:pPr>
            <a:r>
              <a:rPr lang="hu-HU" smtClean="0"/>
              <a:t>Módosítás (Modify)</a:t>
            </a:r>
          </a:p>
          <a:p>
            <a:pPr lvl="1" eaLnBrk="1" hangingPunct="1">
              <a:defRPr/>
            </a:pPr>
            <a:r>
              <a:rPr lang="hu-HU" smtClean="0"/>
              <a:t>Teljes hozzáférés (Full Control)</a:t>
            </a:r>
          </a:p>
          <a:p>
            <a:pPr eaLnBrk="1" hangingPunct="1">
              <a:defRPr/>
            </a:pPr>
            <a:r>
              <a:rPr lang="hu-HU" smtClean="0"/>
              <a:t>A megosztásnév eltérhet az eredeti könyvtárnévtől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Mappák megosztása a hálózaton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pic>
        <p:nvPicPr>
          <p:cNvPr id="2140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5909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2132856"/>
            <a:ext cx="34956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3728" y="2132856"/>
            <a:ext cx="3495675" cy="352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1988840"/>
            <a:ext cx="3590925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40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920" y="1988840"/>
            <a:ext cx="405765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4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40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80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Megosztás parancssorból</a:t>
            </a:r>
          </a:p>
        </p:txBody>
      </p:sp>
      <p:sp>
        <p:nvSpPr>
          <p:cNvPr id="28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net </a:t>
            </a:r>
            <a:r>
              <a:rPr lang="hu-HU" dirty="0" err="1" smtClean="0"/>
              <a:t>share</a:t>
            </a:r>
            <a:r>
              <a:rPr lang="hu-HU" dirty="0" smtClean="0"/>
              <a:t> megosztásnév=helyi elérési útvonal /</a:t>
            </a:r>
            <a:r>
              <a:rPr lang="hu-HU" dirty="0" err="1" smtClean="0"/>
              <a:t>users</a:t>
            </a:r>
            <a:r>
              <a:rPr lang="hu-HU" dirty="0" smtClean="0"/>
              <a:t>:felhasználószám /</a:t>
            </a:r>
            <a:r>
              <a:rPr lang="hu-HU" dirty="0" err="1" smtClean="0"/>
              <a:t>grant</a:t>
            </a:r>
            <a:r>
              <a:rPr lang="hu-HU" dirty="0" smtClean="0"/>
              <a:t>:felhasználó,FULL|CHANGE|READ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net </a:t>
            </a:r>
            <a:r>
              <a:rPr lang="hu-HU" dirty="0" err="1" smtClean="0"/>
              <a:t>share</a:t>
            </a:r>
            <a:r>
              <a:rPr lang="hu-HU" dirty="0" smtClean="0"/>
              <a:t> megosztásnév /</a:t>
            </a:r>
            <a:r>
              <a:rPr lang="hu-HU" dirty="0" err="1" smtClean="0"/>
              <a:t>delete</a:t>
            </a:r>
            <a:endParaRPr lang="hu-HU" dirty="0" smtClean="0"/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Alapértelmezés szerint a Mindenki csoport olvasási engedélyt kap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81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Megosztott könyvtár elérése</a:t>
            </a:r>
          </a:p>
        </p:txBody>
      </p:sp>
      <p:sp>
        <p:nvSpPr>
          <p:cNvPr id="281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/>
              <a:t>Elérés UNC megadásával grafikus felületen vagy parancssorban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>
                <a:hlinkClick r:id="rId3" action="ppaction://hlinkfile"/>
              </a:rPr>
              <a:t>\\gépnév\megosztásnév</a:t>
            </a:r>
            <a:endParaRPr lang="hu-HU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/>
              <a:t>Előny: egyszerű               Hátrány: lassú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/>
              <a:t>Meghajtó betűjel rendelése a megosztáshoz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/>
              <a:t>Grafikus felületen: </a:t>
            </a:r>
            <a:r>
              <a:rPr lang="hu-HU" sz="2400" b="1" dirty="0" err="1" smtClean="0"/>
              <a:t>Demo</a:t>
            </a:r>
            <a:endParaRPr lang="hu-HU" sz="2400" b="1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/>
              <a:t>Parancssorban: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/>
              <a:t>net </a:t>
            </a:r>
            <a:r>
              <a:rPr lang="hu-HU" sz="2400" dirty="0" err="1" smtClean="0"/>
              <a:t>use</a:t>
            </a:r>
            <a:r>
              <a:rPr lang="hu-HU" sz="2400" dirty="0" smtClean="0"/>
              <a:t> * </a:t>
            </a:r>
            <a:r>
              <a:rPr lang="hu-HU" sz="2400" dirty="0" smtClean="0">
                <a:hlinkClick r:id="rId4" action="ppaction://hlinkfile"/>
              </a:rPr>
              <a:t>\\gép\megosztás</a:t>
            </a:r>
            <a:r>
              <a:rPr lang="hu-HU" sz="2400" dirty="0" smtClean="0"/>
              <a:t> /</a:t>
            </a:r>
            <a:r>
              <a:rPr lang="hu-HU" sz="2400" dirty="0" err="1" smtClean="0"/>
              <a:t>user</a:t>
            </a:r>
            <a:r>
              <a:rPr lang="hu-HU" sz="2400" dirty="0" smtClean="0"/>
              <a:t>:</a:t>
            </a:r>
            <a:r>
              <a:rPr lang="hu-HU" sz="2400" dirty="0" err="1" smtClean="0"/>
              <a:t>xxx</a:t>
            </a:r>
            <a:r>
              <a:rPr lang="hu-HU" sz="2400" dirty="0" smtClean="0"/>
              <a:t> jelszó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err="1" smtClean="0"/>
              <a:t>xxx</a:t>
            </a:r>
            <a:r>
              <a:rPr lang="hu-HU" sz="2400" dirty="0" smtClean="0"/>
              <a:t>: tartomány\felhasználó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err="1" smtClean="0"/>
              <a:t>xxx</a:t>
            </a:r>
            <a:r>
              <a:rPr lang="hu-HU" sz="2400" dirty="0" smtClean="0"/>
              <a:t>: felhasználó@tartomány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/>
              <a:t>net </a:t>
            </a:r>
            <a:r>
              <a:rPr lang="hu-HU" sz="2400" dirty="0" err="1" smtClean="0"/>
              <a:t>use</a:t>
            </a:r>
            <a:r>
              <a:rPr lang="hu-HU" sz="2400" dirty="0" smtClean="0"/>
              <a:t> x: /</a:t>
            </a:r>
            <a:r>
              <a:rPr lang="hu-HU" sz="2400" dirty="0" err="1" smtClean="0"/>
              <a:t>delete</a:t>
            </a:r>
            <a:endParaRPr lang="hu-HU" sz="24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400" dirty="0" smtClean="0"/>
              <a:t>Előny: gyors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Meghajtó hozzárendelése tallózás után - grafikus felületen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pic>
        <p:nvPicPr>
          <p:cNvPr id="2150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556792"/>
            <a:ext cx="4543425" cy="461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2300" y="1700808"/>
            <a:ext cx="5981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Meghajtó hozzárendelése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pic>
        <p:nvPicPr>
          <p:cNvPr id="2160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2"/>
            <a:ext cx="337185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6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556792"/>
            <a:ext cx="598170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607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1263" y="2043113"/>
            <a:ext cx="41814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6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16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16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dirty="0" smtClean="0"/>
              <a:t>NB Névfeloldási módok osztályozása a konfigurációs besorolás szerint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err="1" smtClean="0"/>
              <a:t>B-csomópont</a:t>
            </a:r>
            <a:r>
              <a:rPr lang="hu-HU" dirty="0" smtClean="0"/>
              <a:t> (</a:t>
            </a:r>
            <a:r>
              <a:rPr lang="hu-HU" dirty="0" err="1" smtClean="0"/>
              <a:t>broadcast</a:t>
            </a:r>
            <a:r>
              <a:rPr lang="hu-HU" dirty="0" smtClean="0"/>
              <a:t>) - nagy forgalmat generál a helyi hálózatban</a:t>
            </a:r>
          </a:p>
          <a:p>
            <a:pPr eaLnBrk="1" hangingPunct="1">
              <a:defRPr/>
            </a:pPr>
            <a:r>
              <a:rPr lang="hu-HU" dirty="0" err="1" smtClean="0"/>
              <a:t>P-csomópont</a:t>
            </a:r>
            <a:r>
              <a:rPr lang="hu-HU" dirty="0" smtClean="0"/>
              <a:t> (</a:t>
            </a:r>
            <a:r>
              <a:rPr lang="hu-HU" dirty="0" err="1" smtClean="0"/>
              <a:t>peer-to-peer</a:t>
            </a:r>
            <a:r>
              <a:rPr lang="hu-HU" dirty="0" smtClean="0"/>
              <a:t>) – az ügyfél a WINS szerverhez fordul</a:t>
            </a:r>
          </a:p>
          <a:p>
            <a:pPr eaLnBrk="1" hangingPunct="1">
              <a:defRPr/>
            </a:pPr>
            <a:r>
              <a:rPr lang="hu-HU" dirty="0" smtClean="0"/>
              <a:t>M-csomópont (mixed) – először a </a:t>
            </a:r>
            <a:r>
              <a:rPr lang="hu-HU" dirty="0" err="1" smtClean="0"/>
              <a:t>B-node</a:t>
            </a:r>
            <a:r>
              <a:rPr lang="hu-HU" dirty="0" smtClean="0"/>
              <a:t>, és ha az sikertelen, akkor </a:t>
            </a:r>
            <a:r>
              <a:rPr lang="hu-HU" dirty="0" err="1" smtClean="0"/>
              <a:t>P-node</a:t>
            </a: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H-csomópont (</a:t>
            </a:r>
            <a:r>
              <a:rPr lang="hu-HU" dirty="0" err="1" smtClean="0"/>
              <a:t>hybrid</a:t>
            </a:r>
            <a:r>
              <a:rPr lang="hu-HU" dirty="0" smtClean="0"/>
              <a:t>) – először </a:t>
            </a:r>
            <a:r>
              <a:rPr lang="hu-HU" dirty="0" err="1" smtClean="0"/>
              <a:t>P-node</a:t>
            </a:r>
            <a:r>
              <a:rPr lang="hu-HU" dirty="0" smtClean="0"/>
              <a:t>, és ha az sikertelen, akkor B – </a:t>
            </a:r>
            <a:r>
              <a:rPr lang="hu-HU" dirty="0" err="1" smtClean="0"/>
              <a:t>node</a:t>
            </a:r>
            <a:r>
              <a:rPr lang="hu-HU" dirty="0" smtClean="0"/>
              <a:t>. Alapértelmezett.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83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Speciális megosztások</a:t>
            </a:r>
          </a:p>
        </p:txBody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Alapértelmezett felügyeleti megosztások</a:t>
            </a:r>
          </a:p>
          <a:p>
            <a:pPr eaLnBrk="1" hangingPunct="1">
              <a:defRPr/>
            </a:pPr>
            <a:r>
              <a:rPr lang="hu-HU" smtClean="0"/>
              <a:t>Minden partícióhoz egy (pl. C$)</a:t>
            </a:r>
          </a:p>
          <a:p>
            <a:pPr eaLnBrk="1" hangingPunct="1">
              <a:defRPr/>
            </a:pPr>
            <a:r>
              <a:rPr lang="hu-HU" smtClean="0"/>
              <a:t>ADMIN$</a:t>
            </a:r>
          </a:p>
          <a:p>
            <a:pPr eaLnBrk="1" hangingPunct="1">
              <a:defRPr/>
            </a:pPr>
            <a:r>
              <a:rPr lang="hu-HU" smtClean="0"/>
              <a:t>IPC$</a:t>
            </a:r>
          </a:p>
          <a:p>
            <a:pPr eaLnBrk="1" hangingPunct="1">
              <a:defRPr/>
            </a:pPr>
            <a:r>
              <a:rPr lang="hu-HU" smtClean="0"/>
              <a:t>PRINT$</a:t>
            </a:r>
          </a:p>
        </p:txBody>
      </p:sp>
      <p:pic>
        <p:nvPicPr>
          <p:cNvPr id="4608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780928"/>
            <a:ext cx="70008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/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r>
              <a:rPr lang="hu-HU" dirty="0" smtClean="0"/>
              <a:t>Nyomtatók megosztása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Megosztott nyomtatókhoz kapcsolódó standard engedélyek</a:t>
            </a:r>
            <a:r>
              <a:rPr lang="hu-HU" sz="4000" baseline="-25000" smtClean="0"/>
              <a:t>1</a:t>
            </a:r>
            <a:endParaRPr lang="hu-HU" sz="4000" smtClean="0"/>
          </a:p>
        </p:txBody>
      </p:sp>
      <p:sp>
        <p:nvSpPr>
          <p:cNvPr id="285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800" b="1" smtClean="0"/>
              <a:t>Nyomtatás</a:t>
            </a:r>
            <a:r>
              <a:rPr lang="hu-HU" sz="2800" smtClean="0"/>
              <a:t>: dokumentumok nyomtatása. Saját dokumentumok nyomtatásának megállítása, újraindítása, törlése valamint nyomtatási jellemzők beállítása.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b="1" smtClean="0"/>
              <a:t>Dokumentumok kezelése</a:t>
            </a:r>
            <a:r>
              <a:rPr lang="hu-HU" sz="2800" smtClean="0"/>
              <a:t>: a nyomtatási sorban levő dokumentumok nyomtatásának megállítása, újraindítása, mozgatása és törlése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b="1" smtClean="0"/>
              <a:t>Nyomtatókezelés</a:t>
            </a:r>
            <a:r>
              <a:rPr lang="hu-HU" sz="2800" smtClean="0"/>
              <a:t>: nyomtató megosztása, eltávolítása, tulajdonságainak megváltoztatása. Leállítás és újraindítás.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Megosztott nyomtatókhoz kapcsolódó standard engedélyek</a:t>
            </a:r>
            <a:r>
              <a:rPr lang="hu-HU" sz="4000" baseline="-25000" smtClean="0"/>
              <a:t>2</a:t>
            </a:r>
            <a:endParaRPr lang="hu-HU" sz="4000" smtClean="0"/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A jogosultsági listába automatikusan bekerül a Mindenki csoport Nyomtatás engedéllyel és a Rendszergazdák csoport az összes engedéllyel</a:t>
            </a:r>
          </a:p>
          <a:p>
            <a:pPr eaLnBrk="1" hangingPunct="1">
              <a:defRPr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Speciális engedélyek</a:t>
            </a:r>
          </a:p>
        </p:txBody>
      </p:sp>
      <p:graphicFrame>
        <p:nvGraphicFramePr>
          <p:cNvPr id="287747" name="Group 3"/>
          <p:cNvGraphicFramePr>
            <a:graphicFrameLocks noGrp="1"/>
          </p:cNvGraphicFramePr>
          <p:nvPr>
            <p:ph idx="1"/>
          </p:nvPr>
        </p:nvGraphicFramePr>
        <p:xfrm>
          <a:off x="468313" y="1268413"/>
          <a:ext cx="8229600" cy="4989513"/>
        </p:xfrm>
        <a:graphic>
          <a:graphicData uri="http://schemas.openxmlformats.org/drawingml/2006/table">
            <a:tbl>
              <a:tblPr/>
              <a:tblGrid>
                <a:gridCol w="2601912"/>
                <a:gridCol w="1800225"/>
                <a:gridCol w="1770063"/>
                <a:gridCol w="2057400"/>
              </a:tblGrid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Nyomtatás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Dokumentu-mok kezelése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Nyomtató kezelés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Nyomtatás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Nyomtató kezelés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Dokumentumok kezelése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Engedélyek olvasása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6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Engedélyek módosítása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477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Saját tulajdonba vétel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endParaRPr kumimoji="0" lang="en-US" sz="2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/>
                          </a:outerShdw>
                        </a:effectLst>
                        <a:latin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hu-HU" sz="2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/>
                            </a:outerShdw>
                          </a:effectLst>
                          <a:latin typeface="Times New Roman" pitchFamily="18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Nyomtató megosztása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400" dirty="0" smtClean="0"/>
              <a:t>Megosztás grafikus felületen – Windows 7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 dirty="0" smtClean="0">
                <a:hlinkClick r:id="rId3"/>
              </a:rPr>
              <a:t>http://www.youtube.com/watch?v=vlpkhCU6hzI</a:t>
            </a:r>
            <a:endParaRPr lang="hu-HU" sz="2000" dirty="0" smtClean="0"/>
          </a:p>
          <a:p>
            <a:pPr lvl="1" eaLnBrk="1" hangingPunct="1">
              <a:lnSpc>
                <a:spcPct val="80000"/>
              </a:lnSpc>
              <a:defRPr/>
            </a:pPr>
            <a:r>
              <a:rPr lang="hu-HU" sz="2000" dirty="0" smtClean="0">
                <a:hlinkClick r:id="rId4"/>
              </a:rPr>
              <a:t>http://www.youtube.com/watch?v=6WCE29pSV84</a:t>
            </a:r>
            <a:endParaRPr lang="hu-HU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hu-H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Nyomtató megosztása grafikus felületen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pic>
        <p:nvPicPr>
          <p:cNvPr id="217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124325" cy="18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556792"/>
            <a:ext cx="45434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1628800"/>
            <a:ext cx="4543425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709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3125" y="2060848"/>
            <a:ext cx="700087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7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7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7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7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Automatikusan kapott engedélyek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7" y="1772816"/>
            <a:ext cx="45434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75342"/>
            <a:ext cx="45434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772816"/>
            <a:ext cx="45434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357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Windows-os gépek hálózatban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 b="1" dirty="0" smtClean="0"/>
              <a:t>Munkacsoport</a:t>
            </a:r>
            <a:r>
              <a:rPr lang="hu-HU" sz="2800" dirty="0" smtClean="0"/>
              <a:t> (</a:t>
            </a:r>
            <a:r>
              <a:rPr lang="hu-HU" sz="2800" dirty="0" err="1" smtClean="0"/>
              <a:t>workgroup</a:t>
            </a:r>
            <a:r>
              <a:rPr lang="hu-HU" sz="2800" dirty="0" smtClean="0"/>
              <a:t>)</a:t>
            </a:r>
            <a:br>
              <a:rPr lang="hu-HU" sz="2800" dirty="0" smtClean="0"/>
            </a:br>
            <a:r>
              <a:rPr lang="hu-HU" sz="2800" dirty="0" smtClean="0"/>
              <a:t>Laza kapcsolat. Minden gépen </a:t>
            </a:r>
            <a:r>
              <a:rPr lang="hu-HU" sz="2800" dirty="0" err="1" smtClean="0"/>
              <a:t>Security</a:t>
            </a:r>
            <a:r>
              <a:rPr lang="hu-HU" sz="2800" dirty="0" smtClean="0"/>
              <a:t> Account Management (SAM). Minden gép megoszthat erőforrásokat (fájl, nyomtató). Egyenrangú számítógépekből alakított hálózat.</a:t>
            </a:r>
          </a:p>
          <a:p>
            <a:pPr eaLnBrk="1" hangingPunct="1">
              <a:defRPr/>
            </a:pPr>
            <a:r>
              <a:rPr lang="hu-HU" sz="2800" b="1" dirty="0" smtClean="0"/>
              <a:t>Tartomány</a:t>
            </a:r>
            <a:r>
              <a:rPr lang="hu-HU" sz="2800" dirty="0" smtClean="0"/>
              <a:t> (</a:t>
            </a:r>
            <a:r>
              <a:rPr lang="hu-HU" sz="2800" dirty="0" err="1" smtClean="0"/>
              <a:t>domain</a:t>
            </a:r>
            <a:r>
              <a:rPr lang="hu-HU" sz="2800" dirty="0" smtClean="0"/>
              <a:t>)</a:t>
            </a:r>
            <a:br>
              <a:rPr lang="hu-HU" sz="2800" dirty="0" smtClean="0"/>
            </a:br>
            <a:r>
              <a:rPr lang="hu-HU" sz="2800" dirty="0" smtClean="0"/>
              <a:t>Van egy közös tartományi szintű SAM, ami az aktív címtár (AD) adatbázis része. Központosított felhasználói fiók nyilvántartás. Központi felügyelet csoportházirenddel. </a:t>
            </a:r>
            <a:r>
              <a:rPr lang="hu-HU" sz="2800" dirty="0" err="1" smtClean="0"/>
              <a:t>Distributed</a:t>
            </a:r>
            <a:r>
              <a:rPr lang="hu-HU" sz="2800" dirty="0" smtClean="0"/>
              <a:t> File System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09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Kiszolgáló-ügyfél típusú hálózat</a:t>
            </a:r>
          </a:p>
        </p:txBody>
      </p:sp>
      <p:sp>
        <p:nvSpPr>
          <p:cNvPr id="2099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None/>
              <a:defRPr/>
            </a:pPr>
            <a:r>
              <a:rPr lang="hu-HU" sz="2800" b="1" dirty="0" smtClean="0"/>
              <a:t>Kiszolgáló</a:t>
            </a:r>
          </a:p>
          <a:p>
            <a:pPr eaLnBrk="1" hangingPunct="1">
              <a:defRPr/>
            </a:pPr>
            <a:r>
              <a:rPr lang="hu-HU" sz="2800" i="1" dirty="0" smtClean="0"/>
              <a:t>Hardver</a:t>
            </a:r>
            <a:r>
              <a:rPr lang="hu-HU" sz="2800" dirty="0" smtClean="0"/>
              <a:t> : állandó folyamatos üzemre tervezve. Nagyobb teljesítmény, kiszolgálásra optimalizálva.</a:t>
            </a:r>
          </a:p>
          <a:p>
            <a:pPr eaLnBrk="1" hangingPunct="1">
              <a:defRPr/>
            </a:pPr>
            <a:r>
              <a:rPr lang="hu-HU" sz="2800" i="1" dirty="0" smtClean="0"/>
              <a:t>Szoftver</a:t>
            </a:r>
            <a:r>
              <a:rPr lang="hu-HU" sz="2800" dirty="0" smtClean="0"/>
              <a:t>: </a:t>
            </a:r>
          </a:p>
          <a:p>
            <a:pPr lvl="1" eaLnBrk="1" hangingPunct="1">
              <a:defRPr/>
            </a:pPr>
            <a:r>
              <a:rPr lang="hu-HU" sz="2400" dirty="0" smtClean="0"/>
              <a:t>Jogosultságok központi kezelése (címtár).</a:t>
            </a:r>
          </a:p>
          <a:p>
            <a:pPr lvl="1" eaLnBrk="1" hangingPunct="1">
              <a:defRPr/>
            </a:pPr>
            <a:r>
              <a:rPr lang="hu-HU" sz="2400" dirty="0" smtClean="0"/>
              <a:t>Központi felügyelet (címtár). Csoportházirend (nem egyesével állítjuk be a gépeket).</a:t>
            </a:r>
          </a:p>
          <a:p>
            <a:pPr lvl="1" eaLnBrk="1" hangingPunct="1">
              <a:defRPr/>
            </a:pPr>
            <a:r>
              <a:rPr lang="hu-HU" sz="2400" dirty="0" smtClean="0"/>
              <a:t>IP cím kiosztás központosítva (DHCP)</a:t>
            </a:r>
          </a:p>
          <a:p>
            <a:pPr lvl="1" eaLnBrk="1" hangingPunct="1">
              <a:defRPr/>
            </a:pPr>
            <a:r>
              <a:rPr lang="hu-HU" sz="2400" dirty="0" smtClean="0"/>
              <a:t>Névfeloldás (WINS, DNS)</a:t>
            </a:r>
          </a:p>
          <a:p>
            <a:pPr lvl="1" eaLnBrk="1" hangingPunct="1">
              <a:defRPr/>
            </a:pPr>
            <a:r>
              <a:rPr lang="hu-HU" sz="2400" dirty="0" smtClean="0"/>
              <a:t>DFS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LLMNR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  <a:defRPr/>
            </a:pPr>
            <a:r>
              <a:rPr lang="hu-HU" sz="2800" dirty="0" smtClean="0"/>
              <a:t>Link Local </a:t>
            </a:r>
            <a:r>
              <a:rPr lang="hu-HU" sz="2800" dirty="0" err="1" smtClean="0"/>
              <a:t>Multicast</a:t>
            </a:r>
            <a:r>
              <a:rPr lang="hu-HU" sz="2800" dirty="0" smtClean="0"/>
              <a:t> </a:t>
            </a:r>
            <a:r>
              <a:rPr lang="hu-HU" sz="2800" dirty="0" err="1" smtClean="0"/>
              <a:t>Name</a:t>
            </a:r>
            <a:r>
              <a:rPr lang="hu-HU" sz="2800" dirty="0" smtClean="0"/>
              <a:t> </a:t>
            </a:r>
            <a:r>
              <a:rPr lang="hu-HU" sz="2800" dirty="0" err="1" smtClean="0"/>
              <a:t>Resolution</a:t>
            </a:r>
            <a:endParaRPr lang="hu-HU" sz="2800" dirty="0" smtClean="0"/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hu-HU" sz="2800" dirty="0" smtClean="0"/>
              <a:t>IPv4 és IPv6 támogatás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hu-HU" sz="2800" dirty="0" smtClean="0"/>
              <a:t>Csak a helyi alhálózaton belül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hu-HU" sz="2800" dirty="0" smtClean="0"/>
              <a:t>Fordított lekérdezés is lehetséges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hu-HU" sz="2800" dirty="0" err="1" smtClean="0"/>
              <a:t>NetBIOS</a:t>
            </a:r>
            <a:r>
              <a:rPr lang="hu-HU" sz="2800" dirty="0" smtClean="0"/>
              <a:t> over TCP helyett</a:t>
            </a:r>
          </a:p>
          <a:p>
            <a:pPr marL="609600" indent="-609600" eaLnBrk="1" hangingPunct="1">
              <a:lnSpc>
                <a:spcPct val="80000"/>
              </a:lnSpc>
              <a:defRPr/>
            </a:pPr>
            <a:r>
              <a:rPr lang="hu-HU" sz="2800" dirty="0" smtClean="0"/>
              <a:t>Lépések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hu-HU" sz="2400" dirty="0" smtClean="0"/>
              <a:t>DNS lekérdezése. Ha nincs DNS kiszolgáló vagy nem válaszol, akkor LLMNR.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hu-HU" sz="2400" dirty="0" smtClean="0"/>
              <a:t>Az állomás UDP csomagot küld csoportos címzéssel a helyi hálózatra.</a:t>
            </a:r>
          </a:p>
          <a:p>
            <a:pPr marL="990600" lvl="1" indent="-533400" eaLnBrk="1" hangingPunct="1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hu-HU" sz="2400" dirty="0" smtClean="0"/>
              <a:t>Ha a keresett gép támogatja az </a:t>
            </a:r>
            <a:r>
              <a:rPr lang="hu-HU" sz="2400" dirty="0" err="1" smtClean="0"/>
              <a:t>LLMNR-t</a:t>
            </a:r>
            <a:r>
              <a:rPr lang="hu-HU" sz="2400" dirty="0" smtClean="0"/>
              <a:t>, akkor egycímes üzenetben küldi az IP címét a lekérdező gépnek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11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Tartomány vagy munkacsoport?</a:t>
            </a:r>
          </a:p>
        </p:txBody>
      </p:sp>
      <p:sp>
        <p:nvSpPr>
          <p:cNvPr id="211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hu-HU" smtClean="0"/>
          </a:p>
          <a:p>
            <a:pPr eaLnBrk="1" hangingPunct="1">
              <a:buFont typeface="Wingdings" pitchFamily="2" charset="2"/>
              <a:buNone/>
              <a:defRPr/>
            </a:pPr>
            <a:endParaRPr lang="hu-HU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hu-HU" smtClean="0"/>
              <a:t>Ökölszabály: Ügyfélszámítógépek száma</a:t>
            </a:r>
          </a:p>
          <a:p>
            <a:pPr eaLnBrk="1" hangingPunct="1">
              <a:defRPr/>
            </a:pPr>
            <a:r>
              <a:rPr lang="hu-HU" smtClean="0">
                <a:cs typeface="Times New Roman" pitchFamily="18" charset="0"/>
              </a:rPr>
              <a:t>≤5 → munkacsoport</a:t>
            </a:r>
          </a:p>
          <a:p>
            <a:pPr eaLnBrk="1" hangingPunct="1">
              <a:defRPr/>
            </a:pPr>
            <a:r>
              <a:rPr lang="hu-HU" smtClean="0">
                <a:cs typeface="Times New Roman" pitchFamily="18" charset="0"/>
              </a:rPr>
              <a:t>&gt;5 → tartomány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Windows Server 2008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800" b="1" dirty="0" smtClean="0"/>
              <a:t>Kiszolgálói szerepkörök</a:t>
            </a:r>
            <a:r>
              <a:rPr lang="hu-HU" sz="2800" dirty="0" smtClean="0"/>
              <a:t>: valamely hálózati szolgáltatás megvalósítása: pl. alkalmazás kiszolgáló, DNS k., DHCP k., </a:t>
            </a:r>
            <a:r>
              <a:rPr lang="hu-HU" sz="2800" dirty="0" err="1" smtClean="0"/>
              <a:t>stb</a:t>
            </a:r>
            <a:endParaRPr lang="hu-HU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hu-HU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b="1" dirty="0" smtClean="0"/>
              <a:t>Szolgáltatás</a:t>
            </a:r>
            <a:r>
              <a:rPr lang="hu-HU" sz="2800" dirty="0" smtClean="0"/>
              <a:t>: szoftver összetevő, ami lehetővé teszi a szerepkör megvalósítását. Minden szerepkörhöz legalább egy szolgáltatás tartozik. Ahol csak egy szolgáltatás van ott az automatikusan települ a szerepkör telepítésekor. A többinél válogathatunk.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Kiszolgálói szerepkörök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pic>
        <p:nvPicPr>
          <p:cNvPr id="2181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81125"/>
            <a:ext cx="74295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Szolgáltatások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pic>
        <p:nvPicPr>
          <p:cNvPr id="2191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381125"/>
            <a:ext cx="742950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AD DS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smtClean="0"/>
              <a:t>AD DS</a:t>
            </a:r>
            <a:r>
              <a:rPr lang="hu-HU" dirty="0" smtClean="0"/>
              <a:t> – </a:t>
            </a:r>
            <a:r>
              <a:rPr lang="hu-HU" dirty="0" err="1" smtClean="0"/>
              <a:t>Active</a:t>
            </a:r>
            <a:r>
              <a:rPr lang="hu-HU" dirty="0" smtClean="0"/>
              <a:t> </a:t>
            </a:r>
            <a:r>
              <a:rPr lang="hu-HU" dirty="0" err="1" smtClean="0"/>
              <a:t>Directory</a:t>
            </a:r>
            <a:r>
              <a:rPr lang="hu-HU" dirty="0" smtClean="0"/>
              <a:t> tartományi szolgáltatások</a:t>
            </a:r>
          </a:p>
          <a:p>
            <a:pPr eaLnBrk="1" hangingPunct="1">
              <a:defRPr/>
            </a:pPr>
            <a:r>
              <a:rPr lang="hu-HU" dirty="0" smtClean="0"/>
              <a:t>Címtár a hálózati objektumok számára, </a:t>
            </a:r>
          </a:p>
          <a:p>
            <a:pPr eaLnBrk="1" hangingPunct="1">
              <a:defRPr/>
            </a:pPr>
            <a:r>
              <a:rPr lang="hu-HU" dirty="0" smtClean="0"/>
              <a:t>A tartományvezérlők segítségével egyszeri bejelentkezési folyamattal hozzáférés a hálózati erőforrásokhoz szabályozott módon</a:t>
            </a:r>
          </a:p>
          <a:p>
            <a:pPr eaLnBrk="1" hangingPunct="1">
              <a:defRPr/>
            </a:pPr>
            <a:r>
              <a:rPr lang="hu-HU" dirty="0" smtClean="0"/>
              <a:t>DNS kiszolgálót igényel – a DNS a tartományvezérlőn legyen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AD LDS</a:t>
            </a:r>
            <a:endParaRPr lang="hu-HU" baseline="-25000" dirty="0" smtClean="0"/>
          </a:p>
        </p:txBody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400" b="1" dirty="0" smtClean="0"/>
              <a:t>AD LDS</a:t>
            </a:r>
            <a:r>
              <a:rPr lang="hu-HU" sz="2400" dirty="0" smtClean="0"/>
              <a:t> – </a:t>
            </a:r>
            <a:r>
              <a:rPr lang="hu-HU" sz="2400" dirty="0" err="1" smtClean="0"/>
              <a:t>Active</a:t>
            </a:r>
            <a:r>
              <a:rPr lang="hu-HU" sz="2400" dirty="0" smtClean="0"/>
              <a:t> </a:t>
            </a:r>
            <a:r>
              <a:rPr lang="hu-HU" sz="2400" dirty="0" err="1" smtClean="0"/>
              <a:t>Directory</a:t>
            </a:r>
            <a:r>
              <a:rPr lang="hu-HU" sz="2400" dirty="0" smtClean="0"/>
              <a:t> </a:t>
            </a:r>
            <a:r>
              <a:rPr lang="hu-HU" sz="2400" dirty="0" err="1" smtClean="0"/>
              <a:t>Lightweight</a:t>
            </a:r>
            <a:r>
              <a:rPr lang="hu-HU" sz="2400" dirty="0" smtClean="0"/>
              <a:t> </a:t>
            </a:r>
            <a:r>
              <a:rPr lang="hu-HU" sz="2400" dirty="0" err="1" smtClean="0"/>
              <a:t>Directory</a:t>
            </a:r>
            <a:r>
              <a:rPr lang="hu-HU" sz="2400" dirty="0" smtClean="0"/>
              <a:t> </a:t>
            </a:r>
            <a:r>
              <a:rPr lang="hu-HU" sz="2400" dirty="0" err="1" smtClean="0"/>
              <a:t>Services</a:t>
            </a:r>
            <a:endParaRPr lang="hu-HU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/>
              <a:t>Tárolási szolgáltatást biztosít olyan címtár-kompatibilis alkalmazások </a:t>
            </a:r>
            <a:r>
              <a:rPr lang="hu-HU" sz="2400" dirty="0" err="1" smtClean="0"/>
              <a:t>alkalmazásspecifikus</a:t>
            </a:r>
            <a:r>
              <a:rPr lang="hu-HU" sz="2400" dirty="0" smtClean="0"/>
              <a:t> adatai számára, amelyeknek nincs szükségük az AD </a:t>
            </a:r>
            <a:r>
              <a:rPr lang="hu-HU" sz="2400" dirty="0" err="1" smtClean="0"/>
              <a:t>DS-re</a:t>
            </a:r>
            <a:endParaRPr lang="hu-HU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/>
              <a:t>Az AD LDS több példánya is jelen lehet egy kiszolgálón, és mindegyik külön sémával rendelkezhet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/>
              <a:t>Az LDAP technológián alapul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/>
              <a:t>Nincs szüksége tartományra, de lehet tartományban 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/>
              <a:t>Egyszerre képes kiszolgálni egy munkacsoportot és egy tartományt is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/>
              <a:t>Olyan adatbázisoknál érdemes használni, ahol gyakrabban történik írás mint olvasás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AD FS</a:t>
            </a:r>
            <a:endParaRPr lang="hu-HU" baseline="-25000" dirty="0" smtClean="0"/>
          </a:p>
        </p:txBody>
      </p:sp>
      <p:sp>
        <p:nvSpPr>
          <p:cNvPr id="307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smtClean="0"/>
              <a:t>AD FS </a:t>
            </a:r>
            <a:r>
              <a:rPr lang="hu-HU" dirty="0" smtClean="0"/>
              <a:t>– AD összevonási szolgáltatások (</a:t>
            </a:r>
            <a:r>
              <a:rPr lang="hu-HU" dirty="0" err="1" smtClean="0"/>
              <a:t>Federation</a:t>
            </a:r>
            <a:r>
              <a:rPr lang="hu-HU" dirty="0" smtClean="0"/>
              <a:t> </a:t>
            </a:r>
            <a:r>
              <a:rPr lang="hu-HU" dirty="0" err="1" smtClean="0"/>
              <a:t>Services</a:t>
            </a:r>
            <a:r>
              <a:rPr lang="hu-HU" dirty="0" smtClean="0"/>
              <a:t>) </a:t>
            </a:r>
            <a:br>
              <a:rPr lang="hu-HU" dirty="0" smtClean="0"/>
            </a:b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Egyszeri bejelentkezési (SSO) technológiák révén lehetővé teszi, hogy a felhasználók egy online munkamenet időtartamára több, kapcsolódó </a:t>
            </a:r>
            <a:r>
              <a:rPr lang="hu-HU" dirty="0" err="1" smtClean="0"/>
              <a:t>webalkalmazás</a:t>
            </a:r>
            <a:r>
              <a:rPr lang="hu-HU" dirty="0" smtClean="0"/>
              <a:t> számára is hitelesíthessék  magukat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08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AD FS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hu-HU" sz="2800" dirty="0" smtClean="0"/>
              <a:t>Legfontosabb funkciói: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Összevont és webes egyszeri bejelentkezés (AD DS szükséges)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Kompatibilitás  a Web </a:t>
            </a:r>
            <a:r>
              <a:rPr lang="hu-HU" sz="2800" dirty="0" err="1" smtClean="0"/>
              <a:t>Services</a:t>
            </a:r>
            <a:r>
              <a:rPr lang="hu-HU" sz="2800" dirty="0" smtClean="0"/>
              <a:t> specifikációval: a Windows és más identitásmodellre épülő környezetek között is lehetővé teszi az összevonás  megoldását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Bővíthető architektúra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Támogatja az  SAML típusú jogkivonatokat és a </a:t>
            </a:r>
            <a:r>
              <a:rPr lang="hu-HU" sz="2800" dirty="0" err="1" smtClean="0"/>
              <a:t>Kerberos</a:t>
            </a:r>
            <a:r>
              <a:rPr lang="hu-HU" sz="2800" dirty="0" smtClean="0"/>
              <a:t> hitelesítést, a hozzáférési kérésekben egyéni üzleti logika alapján módosíthatja a jogcímeket</a:t>
            </a:r>
          </a:p>
          <a:p>
            <a:pPr eaLnBrk="1" hangingPunct="1">
              <a:lnSpc>
                <a:spcPct val="90000"/>
              </a:lnSpc>
              <a:defRPr/>
            </a:pPr>
            <a:endParaRPr lang="hu-H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13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SAML</a:t>
            </a:r>
          </a:p>
        </p:txBody>
      </p:sp>
      <p:sp>
        <p:nvSpPr>
          <p:cNvPr id="313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err="1" smtClean="0"/>
              <a:t>Security</a:t>
            </a:r>
            <a:r>
              <a:rPr lang="hu-HU" dirty="0" smtClean="0"/>
              <a:t> </a:t>
            </a:r>
            <a:r>
              <a:rPr lang="hu-HU" dirty="0" err="1" smtClean="0"/>
              <a:t>Assertion</a:t>
            </a:r>
            <a:r>
              <a:rPr lang="hu-HU" dirty="0" smtClean="0"/>
              <a:t> </a:t>
            </a:r>
            <a:r>
              <a:rPr lang="hu-HU" dirty="0" err="1" smtClean="0"/>
              <a:t>Markup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 (SAML) is an XML standard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allows</a:t>
            </a:r>
            <a:r>
              <a:rPr lang="hu-HU" dirty="0" smtClean="0"/>
              <a:t> </a:t>
            </a:r>
            <a:r>
              <a:rPr lang="hu-HU" dirty="0" err="1" smtClean="0"/>
              <a:t>secure</a:t>
            </a:r>
            <a:r>
              <a:rPr lang="hu-HU" dirty="0" smtClean="0"/>
              <a:t> web </a:t>
            </a:r>
            <a:r>
              <a:rPr lang="hu-HU" dirty="0" err="1" smtClean="0"/>
              <a:t>domains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exchange</a:t>
            </a:r>
            <a:r>
              <a:rPr lang="hu-HU" dirty="0" smtClean="0"/>
              <a:t> </a:t>
            </a:r>
            <a:r>
              <a:rPr lang="hu-HU" dirty="0" err="1" smtClean="0"/>
              <a:t>user</a:t>
            </a:r>
            <a:r>
              <a:rPr lang="hu-HU" dirty="0" smtClean="0"/>
              <a:t> </a:t>
            </a:r>
            <a:r>
              <a:rPr lang="hu-HU" dirty="0" err="1" smtClean="0"/>
              <a:t>authentication</a:t>
            </a:r>
            <a:r>
              <a:rPr lang="hu-HU" dirty="0" smtClean="0"/>
              <a:t> and </a:t>
            </a:r>
            <a:r>
              <a:rPr lang="hu-HU" dirty="0" err="1" smtClean="0"/>
              <a:t>authorization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. </a:t>
            </a:r>
            <a:r>
              <a:rPr lang="hu-HU" dirty="0" err="1" smtClean="0"/>
              <a:t>Using</a:t>
            </a:r>
            <a:r>
              <a:rPr lang="hu-HU" dirty="0" smtClean="0"/>
              <a:t> SAML, an online service </a:t>
            </a:r>
            <a:r>
              <a:rPr lang="hu-HU" dirty="0" err="1" smtClean="0"/>
              <a:t>provider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contact</a:t>
            </a:r>
            <a:r>
              <a:rPr lang="hu-HU" dirty="0" smtClean="0"/>
              <a:t> a </a:t>
            </a:r>
            <a:r>
              <a:rPr lang="hu-HU" dirty="0" err="1" smtClean="0"/>
              <a:t>separate</a:t>
            </a:r>
            <a:r>
              <a:rPr lang="hu-HU" dirty="0" smtClean="0"/>
              <a:t> online </a:t>
            </a:r>
            <a:r>
              <a:rPr lang="hu-HU" dirty="0" err="1" smtClean="0"/>
              <a:t>identity</a:t>
            </a:r>
            <a:r>
              <a:rPr lang="hu-HU" dirty="0" smtClean="0"/>
              <a:t> </a:t>
            </a:r>
            <a:r>
              <a:rPr lang="hu-HU" dirty="0" err="1" smtClean="0"/>
              <a:t>provider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authenticate</a:t>
            </a:r>
            <a:r>
              <a:rPr lang="hu-HU" dirty="0" smtClean="0"/>
              <a:t> </a:t>
            </a:r>
            <a:r>
              <a:rPr lang="hu-HU" dirty="0" err="1" smtClean="0"/>
              <a:t>users</a:t>
            </a:r>
            <a:r>
              <a:rPr lang="hu-HU" dirty="0" smtClean="0"/>
              <a:t> </a:t>
            </a:r>
            <a:r>
              <a:rPr lang="hu-HU" dirty="0" err="1" smtClean="0"/>
              <a:t>who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trying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access</a:t>
            </a:r>
            <a:r>
              <a:rPr lang="hu-HU" dirty="0" smtClean="0"/>
              <a:t> </a:t>
            </a:r>
            <a:r>
              <a:rPr lang="hu-HU" dirty="0" err="1" smtClean="0"/>
              <a:t>secure</a:t>
            </a:r>
            <a:r>
              <a:rPr lang="hu-HU" dirty="0" smtClean="0"/>
              <a:t> </a:t>
            </a:r>
            <a:r>
              <a:rPr lang="hu-HU" dirty="0" err="1" smtClean="0"/>
              <a:t>content</a:t>
            </a:r>
            <a:r>
              <a:rPr lang="hu-HU" dirty="0" smtClean="0"/>
              <a:t>. </a:t>
            </a:r>
          </a:p>
          <a:p>
            <a:pPr eaLnBrk="1" hangingPunct="1">
              <a:defRPr/>
            </a:pPr>
            <a:r>
              <a:rPr lang="hu-HU" dirty="0" smtClean="0">
                <a:hlinkClick r:id="rId2"/>
              </a:rPr>
              <a:t>http://www.youtube.com/watch?v=50ogFCF56qE</a:t>
            </a:r>
            <a:endParaRPr lang="hu-HU" dirty="0" smtClean="0"/>
          </a:p>
          <a:p>
            <a:pPr eaLnBrk="1" hangingPunct="1">
              <a:defRPr/>
            </a:pPr>
            <a:endParaRPr lang="hu-H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err="1" smtClean="0"/>
              <a:t>Alkalmazáskiszolgáló</a:t>
            </a:r>
            <a:endParaRPr lang="hu-HU" baseline="-25000" dirty="0" smtClean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800" b="1" dirty="0" err="1" smtClean="0"/>
              <a:t>Alkalmazáskiszolgáló</a:t>
            </a:r>
            <a:r>
              <a:rPr lang="hu-HU" sz="2800" dirty="0" smtClean="0"/>
              <a:t>: .Net 3.5.1-hez készített alkalmazások </a:t>
            </a:r>
            <a:r>
              <a:rPr lang="hu-HU" sz="2800" dirty="0" err="1" smtClean="0"/>
              <a:t>hosztolása</a:t>
            </a:r>
            <a:endParaRPr lang="hu-HU" sz="2800" dirty="0" smtClean="0"/>
          </a:p>
          <a:p>
            <a:pPr eaLnBrk="1" hangingPunct="1">
              <a:lnSpc>
                <a:spcPct val="80000"/>
              </a:lnSpc>
              <a:buNone/>
              <a:defRPr/>
            </a:pPr>
            <a:r>
              <a:rPr lang="hu-HU" sz="2800" dirty="0" smtClean="0"/>
              <a:t>Szolgáltatások: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/>
              <a:t>IIS támogatás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/>
              <a:t>COM+: távoli eljáráshívás egy lehetséges megoldása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/>
              <a:t>TCP port megosztás: több alkalmazás ugyanazt a TCP </a:t>
            </a:r>
            <a:r>
              <a:rPr lang="hu-HU" sz="2800" dirty="0" err="1" smtClean="0"/>
              <a:t>portot</a:t>
            </a:r>
            <a:r>
              <a:rPr lang="hu-HU" sz="2800" dirty="0" smtClean="0"/>
              <a:t> használja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/>
              <a:t>Windows folyamataktiváció: alkalmazások dinamikus elindítása és leállítása HTTP, </a:t>
            </a:r>
            <a:r>
              <a:rPr lang="hu-HU" sz="2800" dirty="0" err="1" smtClean="0"/>
              <a:t>Message</a:t>
            </a:r>
            <a:r>
              <a:rPr lang="hu-HU" sz="2800" dirty="0" smtClean="0"/>
              <a:t> </a:t>
            </a:r>
            <a:r>
              <a:rPr lang="hu-HU" sz="2800" dirty="0" err="1" smtClean="0"/>
              <a:t>Queuing</a:t>
            </a:r>
            <a:r>
              <a:rPr lang="hu-HU" sz="2800" dirty="0" smtClean="0"/>
              <a:t>, TCP, </a:t>
            </a:r>
            <a:r>
              <a:rPr lang="hu-HU" sz="2800" dirty="0" err="1" smtClean="0"/>
              <a:t>Named</a:t>
            </a:r>
            <a:r>
              <a:rPr lang="hu-HU" sz="2800" dirty="0" smtClean="0"/>
              <a:t> </a:t>
            </a:r>
            <a:r>
              <a:rPr lang="hu-HU" sz="2800" dirty="0" err="1" smtClean="0"/>
              <a:t>Pipe</a:t>
            </a:r>
            <a:r>
              <a:rPr lang="hu-HU" sz="2800" dirty="0" smtClean="0"/>
              <a:t> üzenetekkel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800" dirty="0" smtClean="0"/>
              <a:t>Elosztott tranzakciók: több számítógépre elosztott adatbázisok közötti tranzakciók támogatása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DNS</a:t>
            </a:r>
          </a:p>
        </p:txBody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A Windows tartomány neve azonos kell legyen a DNS tartománynévvel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Ismétlés: DNS névfeloldás menete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DNS gyorsítótár ügyfél gépen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mtClean="0"/>
              <a:t>Lekérdezés: ipconfig /displaydns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mtClean="0"/>
              <a:t>Ürítés: ipconfig /flushdns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DNS gyorsítótár kiszolgáló gépen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mtClean="0"/>
              <a:t>mmc konzolról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mtClean="0"/>
              <a:t>Negatív gyorsítótárazás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DHCP</a:t>
            </a:r>
            <a:endParaRPr lang="hu-HU" baseline="-25000" dirty="0" smtClean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smtClean="0"/>
              <a:t>DHCP kiszolgáló</a:t>
            </a:r>
            <a:r>
              <a:rPr lang="hu-HU" smtClean="0"/>
              <a:t>: TCP/IP konfigurációt nyújt a szolgáltatást igénybe vevő ügyfél számára: IP címek, hálózati maszk, hálózati cím, DNS, WINS, WINS típus, stb.</a:t>
            </a:r>
          </a:p>
          <a:p>
            <a:pPr eaLnBrk="1" hangingPunct="1">
              <a:defRPr/>
            </a:pPr>
            <a:r>
              <a:rPr lang="hu-HU" smtClean="0"/>
              <a:t>MADCAP kiszolgáló (csak IPv4 ): dinamikus csoportcímeket képes rendelni ügyfelekhez. Pl. egy médiakiszolgáló csoportcímmel egyetlen csomagban küld adatot minden ügyfélhez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11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DNS</a:t>
            </a:r>
            <a:endParaRPr lang="hu-HU" baseline="-25000" dirty="0" smtClean="0"/>
          </a:p>
        </p:txBody>
      </p:sp>
      <p:sp>
        <p:nvSpPr>
          <p:cNvPr id="311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b="1" dirty="0" smtClean="0"/>
              <a:t>DNS kiszolgáló</a:t>
            </a:r>
            <a:r>
              <a:rPr lang="hu-HU" dirty="0" smtClean="0"/>
              <a:t> – névfeloldás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hu-HU" dirty="0" smtClean="0"/>
              <a:t>Választható szolgáltatások: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dirty="0" smtClean="0"/>
              <a:t>RFC kompatibilis DNS kiszolgáló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dirty="0" smtClean="0"/>
              <a:t>Együttműködés más DNS implementációkkal (pl. BIND)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dirty="0" smtClean="0"/>
              <a:t>AD DS támogatása: tartományvezérlők megtalálása, </a:t>
            </a:r>
            <a:r>
              <a:rPr lang="hu-HU" dirty="0" err="1" smtClean="0"/>
              <a:t>replikáció</a:t>
            </a:r>
            <a:r>
              <a:rPr lang="hu-HU" dirty="0" smtClean="0"/>
              <a:t> támogatása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dirty="0" smtClean="0"/>
              <a:t>Bővítmények a DNS zónatároláshoz AD </a:t>
            </a:r>
            <a:r>
              <a:rPr lang="hu-HU" dirty="0" err="1" smtClean="0"/>
              <a:t>DS-ben</a:t>
            </a:r>
            <a:r>
              <a:rPr lang="hu-HU" dirty="0" smtClean="0"/>
              <a:t> – alkalmazási címtárpartíción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12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0" smtClean="0"/>
              <a:t>DNS kiszolgáló</a:t>
            </a:r>
            <a:r>
              <a:rPr lang="hu-HU" b="0" baseline="-25000" smtClean="0"/>
              <a:t>1</a:t>
            </a:r>
            <a:endParaRPr lang="hu-HU" b="0" smtClean="0"/>
          </a:p>
        </p:txBody>
      </p:sp>
      <p:sp>
        <p:nvSpPr>
          <p:cNvPr id="312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 i="1" dirty="0" smtClean="0"/>
              <a:t>Feltételes továbbítók</a:t>
            </a:r>
            <a:r>
              <a:rPr lang="hu-HU" sz="2800" dirty="0" smtClean="0"/>
              <a:t>: bizonyos tartományokra végződő lekérdezéseket megadott szerver(</a:t>
            </a:r>
            <a:r>
              <a:rPr lang="hu-HU" sz="2800" dirty="0" err="1" smtClean="0"/>
              <a:t>ek</a:t>
            </a:r>
            <a:r>
              <a:rPr lang="hu-HU" sz="2800" dirty="0" smtClean="0"/>
              <a:t>)</a:t>
            </a:r>
            <a:r>
              <a:rPr lang="hu-HU" sz="2800" dirty="0" err="1" smtClean="0"/>
              <a:t>hez</a:t>
            </a:r>
            <a:r>
              <a:rPr lang="hu-HU" sz="2800" dirty="0" smtClean="0"/>
              <a:t> továbbít (van feltétel nélküli továbbítás is)</a:t>
            </a:r>
          </a:p>
          <a:p>
            <a:pPr eaLnBrk="1" hangingPunct="1">
              <a:defRPr/>
            </a:pPr>
            <a:r>
              <a:rPr lang="hu-HU" sz="2800" i="1" dirty="0" smtClean="0"/>
              <a:t>Helyettes zónák</a:t>
            </a:r>
            <a:r>
              <a:rPr lang="hu-HU" sz="2800" dirty="0" smtClean="0"/>
              <a:t>: csak olyan rekordot tartalmaz, ami alapján a zóna mérvadó DNS kiszolgálói azonosíthatóak</a:t>
            </a:r>
          </a:p>
          <a:p>
            <a:pPr eaLnBrk="1" hangingPunct="1">
              <a:defRPr/>
            </a:pPr>
            <a:r>
              <a:rPr lang="hu-HU" sz="2800" dirty="0" smtClean="0"/>
              <a:t>Fokozott DNS biztonsági szolgáltatások</a:t>
            </a:r>
          </a:p>
          <a:p>
            <a:pPr eaLnBrk="1" hangingPunct="1">
              <a:defRPr/>
            </a:pPr>
            <a:r>
              <a:rPr lang="hu-HU" sz="2800" dirty="0" smtClean="0"/>
              <a:t>Integráció más Microsoft hálózati szolgáltatásokkal (AD DS, WINS, DHCP)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1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0" smtClean="0"/>
              <a:t>DNS kiszolgáló</a:t>
            </a:r>
            <a:r>
              <a:rPr lang="hu-HU" b="0" baseline="-25000" smtClean="0"/>
              <a:t>2</a:t>
            </a:r>
          </a:p>
        </p:txBody>
      </p:sp>
      <p:sp>
        <p:nvSpPr>
          <p:cNvPr id="314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Továbbfejlesztett egyszerű felügyelet: MMC + varázslók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RFC 2136 kompatibilis dinamikus frissítési protokoll támogatása – az ügyfél regisztrálja automatikusan nevét és IP címét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Növekményes zónaletöltés támogatása kiszolgálók között - amikor fájlokban van tárolva (nem AD) – csak a megváltozott részeket replikája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Egycímkés állomásnév feloldás WINS nélkül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err="1" smtClean="0"/>
              <a:t>GlobalNames</a:t>
            </a:r>
            <a:r>
              <a:rPr lang="hu-HU" sz="2800" dirty="0" smtClean="0"/>
              <a:t> nevű zóna (ahol WINS nem lehetséges)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Fájlszolgáltatások</a:t>
            </a:r>
            <a:endParaRPr lang="hu-HU" baseline="-25000" dirty="0" smtClean="0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 b="1" dirty="0" smtClean="0"/>
              <a:t>Fájlszolgáltatások</a:t>
            </a:r>
            <a:r>
              <a:rPr lang="hu-HU" sz="2800" dirty="0" smtClean="0"/>
              <a:t>: tároláskezelés, </a:t>
            </a:r>
            <a:r>
              <a:rPr lang="hu-HU" sz="2800" dirty="0" err="1" smtClean="0"/>
              <a:t>replikáció</a:t>
            </a:r>
            <a:r>
              <a:rPr lang="hu-HU" sz="2800" dirty="0" smtClean="0"/>
              <a:t>, megosztás, UNIX ügyfelek</a:t>
            </a:r>
          </a:p>
          <a:p>
            <a:pPr eaLnBrk="1" hangingPunct="1">
              <a:buNone/>
              <a:defRPr/>
            </a:pPr>
            <a:r>
              <a:rPr lang="hu-HU" sz="2800" dirty="0" smtClean="0"/>
              <a:t>Választható szolgáltatások:</a:t>
            </a:r>
          </a:p>
          <a:p>
            <a:pPr eaLnBrk="1" hangingPunct="1">
              <a:defRPr/>
            </a:pPr>
            <a:r>
              <a:rPr lang="hu-HU" sz="2800" dirty="0" smtClean="0"/>
              <a:t>Elosztott fájlrendszer DFS</a:t>
            </a:r>
          </a:p>
          <a:p>
            <a:pPr eaLnBrk="1" hangingPunct="1">
              <a:defRPr/>
            </a:pPr>
            <a:r>
              <a:rPr lang="hu-HU" sz="2800" dirty="0" smtClean="0"/>
              <a:t>Fájlkiszolgálói </a:t>
            </a:r>
            <a:r>
              <a:rPr lang="hu-HU" sz="2800" dirty="0" err="1" smtClean="0"/>
              <a:t>erőforráskezelő</a:t>
            </a:r>
            <a:r>
              <a:rPr lang="hu-HU" sz="2800" dirty="0" smtClean="0"/>
              <a:t> FSRM: kvóták mappákra és kötetekre, átfogó tárolási jelentések</a:t>
            </a:r>
          </a:p>
          <a:p>
            <a:pPr eaLnBrk="1" hangingPunct="1">
              <a:defRPr/>
            </a:pPr>
            <a:r>
              <a:rPr lang="hu-HU" sz="2800" dirty="0" smtClean="0"/>
              <a:t>NFS szolgáltatások: fájlátvitel NFS protokollon keresztül</a:t>
            </a:r>
          </a:p>
          <a:p>
            <a:pPr eaLnBrk="1" hangingPunct="1">
              <a:defRPr/>
            </a:pPr>
            <a:r>
              <a:rPr lang="hu-HU" sz="2800" dirty="0" smtClean="0"/>
              <a:t>Windows keresési szolgáltatás: fájlok gyors keresése a kiszolgálón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0" dirty="0" smtClean="0"/>
              <a:t>Fájlszolgáltatások</a:t>
            </a:r>
          </a:p>
        </p:txBody>
      </p:sp>
      <p:sp>
        <p:nvSpPr>
          <p:cNvPr id="316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dirty="0" smtClean="0"/>
              <a:t>Windows Server 2003 fájlszolgáltatások: indexelő szolgáltatás és keresés WS 2003 R2 kompatibilisen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b="1" dirty="0" err="1" smtClean="0"/>
              <a:t>BranchCache</a:t>
            </a:r>
            <a:r>
              <a:rPr lang="hu-HU" dirty="0" smtClean="0"/>
              <a:t> hálózati fájlokhoz: az ügyfél </a:t>
            </a:r>
            <a:r>
              <a:rPr lang="hu-HU" dirty="0" err="1" smtClean="0"/>
              <a:t>gyorsítótárazza</a:t>
            </a:r>
            <a:r>
              <a:rPr lang="hu-HU" dirty="0" smtClean="0"/>
              <a:t> a kiszolgáló által megosztott mappát, majd elérhetővé teszi azt a többi helyi gép felé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dirty="0" smtClean="0"/>
              <a:t>Windows Server biztonsági másolat: mentés és helyreállítás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0" dirty="0" smtClean="0"/>
              <a:t>Fájlszolgáltatások</a:t>
            </a:r>
            <a:endParaRPr lang="hu-HU" b="0" baseline="-25000" dirty="0" smtClean="0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err="1" smtClean="0"/>
              <a:t>Tárolóhálózati</a:t>
            </a:r>
            <a:r>
              <a:rPr lang="hu-HU" dirty="0" smtClean="0"/>
              <a:t> tárkezelő: száloptikás vagy internetes SCSI </a:t>
            </a:r>
            <a:r>
              <a:rPr lang="hu-HU" dirty="0" err="1" smtClean="0"/>
              <a:t>tárolórendszerek</a:t>
            </a:r>
            <a:r>
              <a:rPr lang="hu-HU" dirty="0" smtClean="0"/>
              <a:t> használata</a:t>
            </a:r>
          </a:p>
          <a:p>
            <a:pPr eaLnBrk="1" hangingPunct="1">
              <a:defRPr/>
            </a:pPr>
            <a:r>
              <a:rPr lang="hu-HU" dirty="0" err="1" smtClean="0"/>
              <a:t>Feladatátvételi</a:t>
            </a:r>
            <a:r>
              <a:rPr lang="hu-HU" dirty="0" smtClean="0"/>
              <a:t> fürt: ha egy csomópont meghibásodik, egy másik biztosítja a szolgáltatást</a:t>
            </a:r>
          </a:p>
          <a:p>
            <a:pPr eaLnBrk="1" hangingPunct="1">
              <a:defRPr/>
            </a:pPr>
            <a:r>
              <a:rPr lang="hu-HU" dirty="0" err="1" smtClean="0"/>
              <a:t>Többutas</a:t>
            </a:r>
            <a:r>
              <a:rPr lang="hu-HU" dirty="0" smtClean="0"/>
              <a:t> I/O: több adatelérési út fájlkiszolgáló és tárolóeszköz között: terheléselosztás, elérhetőség  javítása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Házirend</a:t>
            </a:r>
            <a:endParaRPr lang="hu-HU" baseline="-25000" dirty="0" smtClean="0"/>
          </a:p>
        </p:txBody>
      </p:sp>
      <p:sp>
        <p:nvSpPr>
          <p:cNvPr id="318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 b="1" smtClean="0"/>
              <a:t>Hálózati házirend- és elérési szolgáltatások</a:t>
            </a:r>
            <a:r>
              <a:rPr lang="hu-HU" sz="2800" smtClean="0"/>
              <a:t>: hálózatvédelem, állapotházirendek létrehozása és kikényszerítése (szoftverkövetelmények, biztonsági frissítések, stb.)</a:t>
            </a:r>
          </a:p>
          <a:p>
            <a:pPr eaLnBrk="1" hangingPunct="1">
              <a:defRPr/>
            </a:pPr>
            <a:r>
              <a:rPr lang="hu-HU" sz="2800" smtClean="0"/>
              <a:t>Korlátozott hálózatelérés a feltételek teljesüléséig</a:t>
            </a:r>
          </a:p>
          <a:p>
            <a:pPr eaLnBrk="1" hangingPunct="1">
              <a:defRPr/>
            </a:pPr>
            <a:r>
              <a:rPr lang="hu-HU" sz="2800" smtClean="0"/>
              <a:t>Biztonságos vezetékes és –nélküli hozzáférés: csatlakozás és IP cím kérés csak hitelesítést követően</a:t>
            </a:r>
          </a:p>
          <a:p>
            <a:pPr eaLnBrk="1" hangingPunct="1">
              <a:defRPr/>
            </a:pPr>
            <a:r>
              <a:rPr lang="hu-HU" sz="2800" smtClean="0"/>
              <a:t>Távelérési megoldások: VPN és betárcsázós</a:t>
            </a:r>
          </a:p>
          <a:p>
            <a:pPr eaLnBrk="1" hangingPunct="1">
              <a:defRPr/>
            </a:pPr>
            <a:r>
              <a:rPr lang="hu-HU" sz="2800" smtClean="0"/>
              <a:t>Központi hálózati házirend kezelés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Hálózati házirend- és elérési szolgáltatások</a:t>
            </a:r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smtClean="0"/>
              <a:t>Szolgáltatások:</a:t>
            </a:r>
          </a:p>
          <a:p>
            <a:pPr eaLnBrk="1" hangingPunct="1">
              <a:defRPr/>
            </a:pPr>
            <a:r>
              <a:rPr lang="hu-HU" smtClean="0"/>
              <a:t>NPS hálózati házirend kiszolgáló</a:t>
            </a:r>
          </a:p>
          <a:p>
            <a:pPr eaLnBrk="1" hangingPunct="1">
              <a:defRPr/>
            </a:pPr>
            <a:r>
              <a:rPr lang="hu-HU" smtClean="0"/>
              <a:t>Útválasztás és távelérés: VPN, telefon, LAN-LAN, LAN-WAN, NAT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AD CS</a:t>
            </a:r>
            <a:endParaRPr lang="hu-HU" baseline="-25000" dirty="0" smtClean="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dirty="0" smtClean="0"/>
              <a:t>AD CS</a:t>
            </a:r>
            <a:r>
              <a:rPr lang="hu-HU" dirty="0" smtClean="0"/>
              <a:t> – AD tanúsítvány szolgáltatások: </a:t>
            </a:r>
          </a:p>
          <a:p>
            <a:pPr eaLnBrk="1" hangingPunct="1">
              <a:defRPr/>
            </a:pPr>
            <a:r>
              <a:rPr lang="hu-HU" dirty="0" smtClean="0"/>
              <a:t>Biztosítja  az ügyfélszámítógépek és kiszolgálók digitális tanúsítványainak kiadásához és visszavonásához szükséges funkciókat, </a:t>
            </a:r>
          </a:p>
          <a:p>
            <a:pPr eaLnBrk="1" hangingPunct="1">
              <a:defRPr/>
            </a:pPr>
            <a:r>
              <a:rPr lang="hu-HU" dirty="0" smtClean="0"/>
              <a:t>Hitelesítés szolgáltatók és hozzájuk kapcsolódó szerepkör-szolgáltatások létrehozására használható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DNS névfeloldás</a:t>
            </a:r>
            <a:br>
              <a:rPr lang="hu-HU" dirty="0" smtClean="0"/>
            </a:br>
            <a:r>
              <a:rPr lang="hu-HU" dirty="0" err="1" smtClean="0"/>
              <a:t>www.net.compsci.googleplex.edu</a:t>
            </a:r>
            <a:r>
              <a:rPr lang="hu-HU" dirty="0" smtClean="0"/>
              <a:t>”</a:t>
            </a:r>
            <a:endParaRPr lang="hu-HU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196752"/>
            <a:ext cx="6381750" cy="504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zövegdoboz 5"/>
          <p:cNvSpPr txBox="1"/>
          <p:nvPr/>
        </p:nvSpPr>
        <p:spPr>
          <a:xfrm>
            <a:off x="971600" y="6488668"/>
            <a:ext cx="7415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Forrás: http://www.tcpipguide.com/free/t_DNSNameResolutionProcess-2.htm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22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AD CS</a:t>
            </a:r>
          </a:p>
        </p:txBody>
      </p:sp>
      <p:sp>
        <p:nvSpPr>
          <p:cNvPr id="322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2800" smtClean="0"/>
              <a:t>Összetevők (nincs mindegyik jelen sz összes szerver típusnál)</a:t>
            </a:r>
          </a:p>
          <a:p>
            <a:pPr eaLnBrk="1" hangingPunct="1">
              <a:defRPr/>
            </a:pPr>
            <a:r>
              <a:rPr lang="hu-HU" sz="2800" smtClean="0"/>
              <a:t>Hitelesítés szolgáltató</a:t>
            </a:r>
          </a:p>
          <a:p>
            <a:pPr eaLnBrk="1" hangingPunct="1">
              <a:defRPr/>
            </a:pPr>
            <a:r>
              <a:rPr lang="hu-HU" sz="2800" smtClean="0"/>
              <a:t>Hálózati eszközök tanúsítvány igénylési szolgáltatása</a:t>
            </a:r>
          </a:p>
          <a:p>
            <a:pPr eaLnBrk="1" hangingPunct="1">
              <a:defRPr/>
            </a:pPr>
            <a:r>
              <a:rPr lang="hu-HU" sz="2800" smtClean="0"/>
              <a:t>Online válaszadó szolgáltatás</a:t>
            </a:r>
          </a:p>
          <a:p>
            <a:pPr eaLnBrk="1" hangingPunct="1">
              <a:defRPr/>
            </a:pPr>
            <a:r>
              <a:rPr lang="hu-HU" sz="2800" smtClean="0"/>
              <a:t>Hitelesítésszolgáltatói tanúsítvány webes igénylése</a:t>
            </a:r>
          </a:p>
          <a:p>
            <a:pPr eaLnBrk="1" hangingPunct="1">
              <a:defRPr/>
            </a:pPr>
            <a:r>
              <a:rPr lang="hu-HU" sz="2800" smtClean="0"/>
              <a:t>Tanúsítványigénylési webszolgáltatás</a:t>
            </a:r>
          </a:p>
          <a:p>
            <a:pPr eaLnBrk="1" hangingPunct="1">
              <a:defRPr/>
            </a:pPr>
            <a:r>
              <a:rPr lang="hu-HU" sz="2800" smtClean="0"/>
              <a:t>Tanúsítványigénylési házirend webszolgáltatás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495274" y="5613047"/>
            <a:ext cx="56487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Konfigurálás:</a:t>
            </a:r>
          </a:p>
          <a:p>
            <a:r>
              <a:rPr lang="hu-HU" dirty="0" smtClean="0">
                <a:hlinkClick r:id="rId2"/>
              </a:rPr>
              <a:t>http</a:t>
            </a:r>
            <a:r>
              <a:rPr lang="hu-HU" dirty="0">
                <a:hlinkClick r:id="rId2"/>
              </a:rPr>
              <a:t>://</a:t>
            </a:r>
            <a:r>
              <a:rPr lang="hu-HU" dirty="0" smtClean="0">
                <a:hlinkClick r:id="rId2"/>
              </a:rPr>
              <a:t>www.youtube.com/watch?v=zUa29JX0XwQ</a:t>
            </a:r>
            <a:endParaRPr lang="hu-HU" dirty="0" smtClean="0"/>
          </a:p>
          <a:p>
            <a:r>
              <a:rPr lang="hu-HU" dirty="0" smtClean="0">
                <a:hlinkClick r:id="rId3"/>
              </a:rPr>
              <a:t>http</a:t>
            </a:r>
            <a:r>
              <a:rPr lang="hu-HU" dirty="0">
                <a:hlinkClick r:id="rId3"/>
              </a:rPr>
              <a:t>://</a:t>
            </a:r>
            <a:r>
              <a:rPr lang="hu-HU" dirty="0" smtClean="0">
                <a:hlinkClick r:id="rId3"/>
              </a:rPr>
              <a:t>www.youtube.com/watch?v=oNcgj5M3LM0&amp;NR=1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23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AD RMS</a:t>
            </a:r>
            <a:endParaRPr lang="hu-HU" baseline="-25000" dirty="0" smtClean="0"/>
          </a:p>
        </p:txBody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800" b="1" dirty="0" smtClean="0"/>
              <a:t>AD RMS </a:t>
            </a:r>
            <a:r>
              <a:rPr lang="hu-HU" sz="2800" dirty="0" smtClean="0"/>
              <a:t>– jogkezelő szolgáltatások: kiszolgáló-ügyfél architektúrájú rendszer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A kiszolgáló kezeli a tanúsítványokat és a </a:t>
            </a:r>
            <a:r>
              <a:rPr lang="hu-HU" sz="2800" dirty="0" err="1" smtClean="0"/>
              <a:t>licencelést</a:t>
            </a:r>
            <a:r>
              <a:rPr lang="hu-HU" sz="2800" dirty="0" smtClean="0"/>
              <a:t> - Az ügyfél (W7 és Vista):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Felhasználók szabhatják meg, hogy egy dokumentum megnyitását, módosítását, nyomtatását, továbbítását kinek engedélyezik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A szervezetek házirend sablonokat készíthetnek, ami közvetlenül az információra alkalmazható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A használati jogok a dokumentumba kerülnek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AD RMS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hu-HU" smtClean="0"/>
              <a:t>Előfeltételek:</a:t>
            </a:r>
          </a:p>
          <a:p>
            <a:pPr eaLnBrk="1" hangingPunct="1">
              <a:defRPr/>
            </a:pPr>
            <a:r>
              <a:rPr lang="hu-HU" smtClean="0"/>
              <a:t>Speciálisan erre a célra felkészített ügyfélprogramok megléte</a:t>
            </a:r>
          </a:p>
          <a:p>
            <a:pPr eaLnBrk="1" hangingPunct="1">
              <a:defRPr/>
            </a:pPr>
            <a:r>
              <a:rPr lang="hu-HU" smtClean="0"/>
              <a:t>Identitás összevonás támogatása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051720" y="4221088"/>
            <a:ext cx="69749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Telepítés: </a:t>
            </a:r>
            <a:r>
              <a:rPr lang="hu-HU" dirty="0">
                <a:hlinkClick r:id="rId2"/>
              </a:rPr>
              <a:t>http://</a:t>
            </a:r>
            <a:r>
              <a:rPr lang="hu-HU" dirty="0" smtClean="0">
                <a:hlinkClick r:id="rId2"/>
              </a:rPr>
              <a:t>www.youtube.com/watch?v=xfibFTQj4QM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Minta </a:t>
            </a:r>
            <a:r>
              <a:rPr lang="hu-HU" dirty="0"/>
              <a:t>alkalmazás:</a:t>
            </a:r>
          </a:p>
          <a:p>
            <a:r>
              <a:rPr lang="hu-HU" dirty="0"/>
              <a:t>MS Outlook e-mail – nem továbbítható, nem nyomtatható, nem menthető</a:t>
            </a:r>
          </a:p>
          <a:p>
            <a:r>
              <a:rPr lang="hu-HU" dirty="0">
                <a:hlinkClick r:id="rId3"/>
              </a:rPr>
              <a:t>http://</a:t>
            </a:r>
            <a:r>
              <a:rPr lang="hu-HU" dirty="0" smtClean="0">
                <a:hlinkClick r:id="rId3"/>
              </a:rPr>
              <a:t>www.youtube.com/watch?v=i1QZa6QWxjQ</a:t>
            </a:r>
            <a:endParaRPr lang="hu-HU" dirty="0" smtClean="0"/>
          </a:p>
          <a:p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További kiszolgálói szerepkörök</a:t>
            </a:r>
            <a:endParaRPr lang="hu-HU" baseline="-25000" dirty="0" smtClean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800" b="1" smtClean="0"/>
              <a:t>Távoli asztal szolgáltatások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b="1" smtClean="0"/>
              <a:t>Webkiszolgáló</a:t>
            </a:r>
            <a:r>
              <a:rPr lang="hu-HU" sz="2800" smtClean="0"/>
              <a:t> (IIS): Web, WebDAV, ftp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b="1" smtClean="0"/>
              <a:t>Faxkiszolgáló</a:t>
            </a:r>
            <a:r>
              <a:rPr lang="hu-HU" sz="2800" smtClean="0"/>
              <a:t>: faxok küldése és fogadása, jelentések, naplózás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b="1" smtClean="0"/>
              <a:t>Windows Server Update Services</a:t>
            </a:r>
            <a:r>
              <a:rPr lang="hu-HU" sz="2800" smtClean="0"/>
              <a:t>: telepítendő frissítések megadása, frissítéscsoportok és számítógépcsoportok összerendelése, jelentések a számítógépek kompatibilitási szintjéről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b="1" smtClean="0"/>
              <a:t>Hyper-V</a:t>
            </a:r>
            <a:r>
              <a:rPr lang="hu-HU" sz="2800" smtClean="0"/>
              <a:t>: szolgáltatások virtuális gépek létrehozásához és kezeléséhez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12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Címtár</a:t>
            </a:r>
          </a:p>
        </p:txBody>
      </p:sp>
      <p:sp>
        <p:nvSpPr>
          <p:cNvPr id="212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Tárolja a hálózat objektumainak (</a:t>
            </a:r>
            <a:r>
              <a:rPr lang="hu-HU" sz="2800" dirty="0" err="1" smtClean="0"/>
              <a:t>pl.felhasználói</a:t>
            </a:r>
            <a:r>
              <a:rPr lang="hu-HU" sz="2800" dirty="0" smtClean="0"/>
              <a:t> fiókok, gépek, nyomtatók, stb.) és erőforrásainak (pl. DFS, névfeloldási adatbázis, stb.) adatait</a:t>
            </a:r>
          </a:p>
          <a:p>
            <a:pPr eaLnBrk="1" hangingPunct="1">
              <a:lnSpc>
                <a:spcPct val="90000"/>
              </a:lnSpc>
              <a:defRPr/>
            </a:pPr>
            <a:endParaRPr lang="hu-HU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hu-HU" sz="2800" dirty="0" smtClean="0"/>
              <a:t>Lekérdezésre optimalizált hierarchikus adatbázis. Egységes, jól kereshető formátum. Beállítások és korlátozások (pl. csoport házirend), saját könyvtárak, be/kijelentkezési </a:t>
            </a:r>
            <a:r>
              <a:rPr lang="hu-HU" sz="2800" dirty="0" err="1" smtClean="0"/>
              <a:t>szkriptek</a:t>
            </a:r>
            <a:r>
              <a:rPr lang="hu-HU" sz="2800" dirty="0" smtClean="0"/>
              <a:t> központosítottan kezelhetők. Felhasználó azonosítás és hozzáférés szabályozás (pl. ID: SQL Server, Exchange, IIS)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15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Active Directory</a:t>
            </a:r>
          </a:p>
        </p:txBody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400" dirty="0" smtClean="0"/>
              <a:t>X.500 szabvány alapján. Hozzáférési protokoll LDAP (</a:t>
            </a:r>
            <a:r>
              <a:rPr lang="hu-HU" sz="2400" dirty="0" err="1" smtClean="0"/>
              <a:t>Lightweight</a:t>
            </a:r>
            <a:r>
              <a:rPr lang="hu-HU" sz="2400" dirty="0" smtClean="0"/>
              <a:t> </a:t>
            </a:r>
            <a:r>
              <a:rPr lang="hu-HU" sz="2400" dirty="0" err="1" smtClean="0"/>
              <a:t>Directory</a:t>
            </a:r>
            <a:r>
              <a:rPr lang="hu-HU" sz="2400" dirty="0" smtClean="0"/>
              <a:t> Access </a:t>
            </a:r>
            <a:r>
              <a:rPr lang="hu-HU" sz="2400" dirty="0" err="1" smtClean="0"/>
              <a:t>Protocol</a:t>
            </a:r>
            <a:r>
              <a:rPr lang="hu-HU" sz="2400" dirty="0" smtClean="0"/>
              <a:t>), JET (</a:t>
            </a:r>
            <a:r>
              <a:rPr lang="hu-HU" sz="2400" dirty="0" err="1" smtClean="0"/>
              <a:t>Joint</a:t>
            </a:r>
            <a:r>
              <a:rPr lang="hu-HU" sz="2400" dirty="0" smtClean="0"/>
              <a:t> </a:t>
            </a:r>
            <a:r>
              <a:rPr lang="hu-HU" sz="2400" dirty="0" err="1" smtClean="0"/>
              <a:t>Engine</a:t>
            </a:r>
            <a:r>
              <a:rPr lang="hu-HU" sz="2400" dirty="0" smtClean="0"/>
              <a:t> </a:t>
            </a:r>
            <a:r>
              <a:rPr lang="hu-HU" sz="2400" dirty="0" err="1" smtClean="0"/>
              <a:t>Technology</a:t>
            </a:r>
            <a:r>
              <a:rPr lang="hu-HU" sz="2400" dirty="0" smtClean="0"/>
              <a:t>) adatbázismotor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b="1" dirty="0" smtClean="0"/>
              <a:t>Séma</a:t>
            </a:r>
            <a:r>
              <a:rPr lang="hu-HU" sz="2400" dirty="0" smtClean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Hierarchikus kiterjeszthető, módosítható névtér. Meghatározza, hogy milyen objektumok és ezek milyen tulajdonságai (attribútumok) tárolhatók a címtárban. Ez az AD szerkezete. Az osztályok és az </a:t>
            </a:r>
            <a:r>
              <a:rPr lang="hu-HU" sz="2000" dirty="0" err="1" smtClean="0"/>
              <a:t>attr</a:t>
            </a:r>
            <a:r>
              <a:rPr lang="hu-HU" sz="2000" dirty="0" smtClean="0"/>
              <a:t> módosíthatók, újabb osztályok hozhatók létre, ha az alap séma nem elegendő.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Létezik olyan program, ami telepítéskor bővíti a sémát (pl. Exchange server), mivel az </a:t>
            </a:r>
            <a:r>
              <a:rPr lang="hu-HU" sz="2000" dirty="0" err="1" smtClean="0"/>
              <a:t>AD-n</a:t>
            </a:r>
            <a:r>
              <a:rPr lang="hu-HU" sz="2000" dirty="0" smtClean="0"/>
              <a:t> keresztül tartja nyílván és hitelesíti a felhasználókat.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dirty="0" smtClean="0"/>
              <a:t>Az osztályok és az attribútumok függetlenek egymástól. Egy attribútum több osztályhoz is társítható.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Objektum típusok funkció szerint</a:t>
            </a: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b="1" smtClean="0"/>
              <a:t>Konténer</a:t>
            </a:r>
            <a:r>
              <a:rPr lang="hu-HU" smtClean="0"/>
              <a:t>: további objektumokat tartalmazhat. Erdő, fa, tartomány, szervezeti egység</a:t>
            </a:r>
          </a:p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b="1" smtClean="0"/>
              <a:t>Levél objektum</a:t>
            </a:r>
            <a:r>
              <a:rPr lang="hu-HU" smtClean="0"/>
              <a:t>: a hálózat elemei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Konténer objektumok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400" b="1" dirty="0" smtClean="0"/>
              <a:t>Erdő</a:t>
            </a:r>
            <a:r>
              <a:rPr lang="hu-HU" sz="2400" dirty="0" smtClean="0"/>
              <a:t> – A legmagasabb szintű tároló egység. Közös sémát és globális katalógust használ. Egy vagy több fa lehet benne.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b="1" dirty="0" smtClean="0"/>
              <a:t>Fa</a:t>
            </a:r>
            <a:r>
              <a:rPr lang="hu-HU" sz="2400" dirty="0" smtClean="0"/>
              <a:t> – több AD tartomány közös DNS tartománynévvel. Az AD tartományok szülő-gyerek kapcsolatban állhatnak.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b="1" dirty="0" smtClean="0"/>
              <a:t>Tartomány</a:t>
            </a:r>
            <a:r>
              <a:rPr lang="hu-HU" sz="2400" dirty="0" smtClean="0"/>
              <a:t> – Biztonsági egység: ügyfelek, kiszolgálók,  hálózati erőforrások közös címtáradatbázissal. Egy vagy több DC.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b="1" dirty="0" smtClean="0"/>
              <a:t>Szervezeti egység</a:t>
            </a:r>
            <a:r>
              <a:rPr lang="hu-HU" sz="2400" dirty="0" smtClean="0"/>
              <a:t> – objektumokat tárol: felhasználói fiókok, csoportok, számítógépek felügyelet szempontjából csoportosítva. Csoportházirend, delegálható felügyeleti jog. Levél objektumokat és  más </a:t>
            </a:r>
            <a:r>
              <a:rPr lang="hu-HU" sz="2400" dirty="0" err="1" smtClean="0"/>
              <a:t>SzE-ket</a:t>
            </a:r>
            <a:r>
              <a:rPr lang="hu-HU" sz="2400" dirty="0" smtClean="0"/>
              <a:t> tárolhat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Levél objektumok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smtClean="0"/>
              <a:t>Felhasználói fiók</a:t>
            </a:r>
            <a:r>
              <a:rPr lang="hu-HU" smtClean="0"/>
              <a:t> – adatok a felhasználóról + bizonyos korlátozások</a:t>
            </a:r>
          </a:p>
          <a:p>
            <a:pPr eaLnBrk="1" hangingPunct="1">
              <a:defRPr/>
            </a:pPr>
            <a:r>
              <a:rPr lang="hu-HU" b="1" smtClean="0"/>
              <a:t>Számítógép fiók</a:t>
            </a:r>
            <a:r>
              <a:rPr lang="hu-HU" smtClean="0"/>
              <a:t> – a tartományba felvett számítógépet reprezentálja. A DC fiókja automatikusan jön létre.</a:t>
            </a:r>
          </a:p>
          <a:p>
            <a:pPr eaLnBrk="1" hangingPunct="1">
              <a:defRPr/>
            </a:pPr>
            <a:r>
              <a:rPr lang="hu-HU" b="1" smtClean="0"/>
              <a:t>Csoportfiók </a:t>
            </a:r>
            <a:r>
              <a:rPr lang="hu-HU" smtClean="0"/>
              <a:t>– cél az egyszerűbb felügyelet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63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Csoportfiók</a:t>
            </a:r>
          </a:p>
        </p:txBody>
      </p:sp>
      <p:sp>
        <p:nvSpPr>
          <p:cNvPr id="3635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b="1" smtClean="0"/>
              <a:t>Helyi csoport </a:t>
            </a:r>
            <a:r>
              <a:rPr lang="hu-HU" smtClean="0"/>
              <a:t>– helyi számítógépen</a:t>
            </a:r>
          </a:p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b="1" smtClean="0"/>
              <a:t>Tartománybeli csoport</a:t>
            </a:r>
          </a:p>
          <a:p>
            <a:pPr lvl="1" eaLnBrk="1" hangingPunct="1">
              <a:defRPr/>
            </a:pPr>
            <a:r>
              <a:rPr lang="hu-HU" b="1" smtClean="0"/>
              <a:t>Terjesztési csoport</a:t>
            </a:r>
            <a:r>
              <a:rPr lang="hu-HU" smtClean="0"/>
              <a:t> – (nem biztonsági)  csak levelezésre, nem lehet általa engedélyeket szerezni</a:t>
            </a:r>
          </a:p>
          <a:p>
            <a:pPr lvl="1" eaLnBrk="1" hangingPunct="1">
              <a:defRPr/>
            </a:pPr>
            <a:r>
              <a:rPr lang="hu-HU" b="1" smtClean="0"/>
              <a:t>Biztonsági csoport</a:t>
            </a:r>
            <a:r>
              <a:rPr lang="hu-HU" smtClean="0"/>
              <a:t> – engedély kiosztás megkönnyítésére szolgál</a:t>
            </a:r>
          </a:p>
          <a:p>
            <a:pPr eaLnBrk="1" hangingPunct="1">
              <a:defRPr/>
            </a:pP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DNS zóna</a:t>
            </a:r>
          </a:p>
        </p:txBody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Az adatok visszakeresésének iránya alapján</a:t>
            </a:r>
          </a:p>
          <a:p>
            <a:pPr lvl="1" eaLnBrk="1" hangingPunct="1">
              <a:defRPr/>
            </a:pPr>
            <a:r>
              <a:rPr lang="hu-HU" smtClean="0"/>
              <a:t>Címkeresési zóna (Forward Lookup Zone)</a:t>
            </a:r>
          </a:p>
          <a:p>
            <a:pPr lvl="1" eaLnBrk="1" hangingPunct="1">
              <a:defRPr/>
            </a:pPr>
            <a:r>
              <a:rPr lang="hu-HU" smtClean="0"/>
              <a:t>Névkeresési zóna (Reverse Lookup Zone)</a:t>
            </a:r>
          </a:p>
          <a:p>
            <a:pPr eaLnBrk="1" hangingPunct="1">
              <a:defRPr/>
            </a:pPr>
            <a:r>
              <a:rPr lang="hu-HU" smtClean="0"/>
              <a:t>Szervezési szempontból</a:t>
            </a:r>
          </a:p>
          <a:p>
            <a:pPr lvl="1" eaLnBrk="1" hangingPunct="1">
              <a:defRPr/>
            </a:pPr>
            <a:r>
              <a:rPr lang="hu-HU" smtClean="0"/>
              <a:t>Szabványos elsődleges (Standard Primary)</a:t>
            </a:r>
          </a:p>
          <a:p>
            <a:pPr lvl="1" eaLnBrk="1" hangingPunct="1">
              <a:defRPr/>
            </a:pPr>
            <a:r>
              <a:rPr lang="hu-HU" smtClean="0"/>
              <a:t>Szabványos másodlagos (Standard Secondary)</a:t>
            </a:r>
          </a:p>
          <a:p>
            <a:pPr lvl="1" eaLnBrk="1" hangingPunct="1">
              <a:defRPr/>
            </a:pPr>
            <a:r>
              <a:rPr lang="hu-HU" smtClean="0"/>
              <a:t>Helyettes zóna (Stub)</a:t>
            </a:r>
          </a:p>
          <a:p>
            <a:pPr lvl="1" eaLnBrk="1" hangingPunct="1">
              <a:defRPr/>
            </a:pPr>
            <a:endParaRPr lang="hu-HU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Csoport hatókör típusok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/>
              <a:t>Tartományi helyi csoport</a:t>
            </a:r>
            <a:r>
              <a:rPr lang="hu-HU" sz="2400" dirty="0" smtClean="0"/>
              <a:t> – tartományon belüli erőforrásokhoz ad hozzáférést. </a:t>
            </a:r>
            <a:br>
              <a:rPr lang="hu-HU" sz="2400" dirty="0" smtClean="0"/>
            </a:br>
            <a:r>
              <a:rPr lang="hu-HU" sz="2400" dirty="0" smtClean="0"/>
              <a:t>Tagja lehet: az erdő bármely tartományából vagy más erdő megbízható tartományából. </a:t>
            </a:r>
            <a:br>
              <a:rPr lang="hu-HU" sz="2400" dirty="0" smtClean="0"/>
            </a:br>
            <a:r>
              <a:rPr lang="hu-HU" sz="2400" dirty="0" smtClean="0"/>
              <a:t>Gyakorlat: globális vagy univerzális csoportok. </a:t>
            </a:r>
            <a:br>
              <a:rPr lang="hu-HU" sz="2400" dirty="0" smtClean="0"/>
            </a:br>
            <a:r>
              <a:rPr lang="hu-HU" sz="2400" dirty="0" smtClean="0"/>
              <a:t>Mihez ad engedélyt: nyomtatók, megosztott mappák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/>
              <a:t>Beépített helyi csoport</a:t>
            </a:r>
            <a:r>
              <a:rPr lang="hu-HU" sz="2400" dirty="0" smtClean="0"/>
              <a:t> – nem lehet utólag létrehozni vagy törölni.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/>
              <a:t>Globális csoport</a:t>
            </a:r>
            <a:r>
              <a:rPr lang="hu-HU" sz="2400" dirty="0" smtClean="0"/>
              <a:t> – </a:t>
            </a:r>
            <a:br>
              <a:rPr lang="hu-HU" sz="2400" dirty="0" smtClean="0"/>
            </a:br>
            <a:r>
              <a:rPr lang="hu-HU" sz="2400" dirty="0" smtClean="0"/>
              <a:t>Tagja lehet: a saját tartomány felhasználói és gépei. Szervezési egység, ezt veszik fel a tartományi helyi csoportba.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hu-HU" sz="2400" b="1" dirty="0" smtClean="0"/>
              <a:t>Univerzális csoport</a:t>
            </a:r>
            <a:r>
              <a:rPr lang="hu-HU" sz="2400" dirty="0" smtClean="0"/>
              <a:t> – A fán belül bárki tagja lehet. </a:t>
            </a:r>
            <a:br>
              <a:rPr lang="hu-HU" sz="2400" dirty="0" smtClean="0"/>
            </a:br>
            <a:r>
              <a:rPr lang="hu-HU" sz="2400" dirty="0" smtClean="0"/>
              <a:t>Általában: a globális csoportok kerülnek bele. Ha csak egy tartomány van, akkor nem használjuk.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25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Felhasználói fiók </a:t>
            </a:r>
            <a:br>
              <a:rPr lang="hu-HU" sz="4000" smtClean="0"/>
            </a:br>
            <a:endParaRPr lang="hu-HU" sz="4000" smtClean="0"/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Belső azonosítás nem a név alapján, hanem SID-del</a:t>
            </a:r>
          </a:p>
          <a:p>
            <a:pPr eaLnBrk="1" hangingPunct="1">
              <a:defRPr/>
            </a:pPr>
            <a:r>
              <a:rPr lang="hu-HU" smtClean="0"/>
              <a:t>Jelszó nélküli felhasználó nem jelentkezhet be távolról</a:t>
            </a:r>
          </a:p>
          <a:p>
            <a:pPr eaLnBrk="1" hangingPunct="1">
              <a:defRPr/>
            </a:pPr>
            <a:r>
              <a:rPr lang="hu-HU" smtClean="0"/>
              <a:t>Felhasználói fiók létrehozásához kiemelt felhasználói jogosultság szükséges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645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Felhasználói fiók </a:t>
            </a:r>
          </a:p>
        </p:txBody>
      </p:sp>
      <p:sp>
        <p:nvSpPr>
          <p:cNvPr id="364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Helyi (W7, W2008 önálló szerver) csak helyi gépen érvényes, helyi SAM-ben tárolva </a:t>
            </a:r>
          </a:p>
          <a:p>
            <a:pPr eaLnBrk="1" hangingPunct="1">
              <a:defRPr/>
            </a:pPr>
            <a:endParaRPr lang="hu-HU" smtClean="0"/>
          </a:p>
          <a:p>
            <a:pPr eaLnBrk="1" hangingPunct="1">
              <a:defRPr/>
            </a:pPr>
            <a:r>
              <a:rPr lang="hu-HU" smtClean="0"/>
              <a:t>Tartománybeli – AD –ben tárolva: SSO és a tartomány összes erőforrásának elérése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65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Bejelentkezési név</a:t>
            </a:r>
          </a:p>
        </p:txBody>
      </p:sp>
      <p:sp>
        <p:nvSpPr>
          <p:cNvPr id="3655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Tartományban:</a:t>
            </a:r>
          </a:p>
          <a:p>
            <a:pPr lvl="1" eaLnBrk="1" hangingPunct="1">
              <a:defRPr/>
            </a:pPr>
            <a:r>
              <a:rPr lang="hu-HU" smtClean="0"/>
              <a:t>felhasználónév@tartomány, pl. </a:t>
            </a:r>
            <a:r>
              <a:rPr lang="hu-HU" smtClean="0">
                <a:hlinkClick r:id="rId2"/>
              </a:rPr>
              <a:t>geza@valami.hu</a:t>
            </a:r>
            <a:endParaRPr lang="hu-HU" smtClean="0"/>
          </a:p>
          <a:p>
            <a:pPr lvl="1" eaLnBrk="1" hangingPunct="1">
              <a:defRPr/>
            </a:pPr>
            <a:r>
              <a:rPr lang="hu-HU" smtClean="0"/>
              <a:t>NB_tartománynév\felhasználónév, pl. VALAMI\geza</a:t>
            </a:r>
          </a:p>
          <a:p>
            <a:pPr eaLnBrk="1" hangingPunct="1">
              <a:defRPr/>
            </a:pPr>
            <a:r>
              <a:rPr lang="hu-HU" smtClean="0"/>
              <a:t>Önálló gépen:</a:t>
            </a:r>
          </a:p>
          <a:p>
            <a:pPr lvl="1" eaLnBrk="1" hangingPunct="1">
              <a:defRPr/>
            </a:pPr>
            <a:r>
              <a:rPr lang="hu-HU" smtClean="0"/>
              <a:t>NB_gépnév\felhasználónév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66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Biztonsági azonosító</a:t>
            </a:r>
          </a:p>
        </p:txBody>
      </p:sp>
      <p:sp>
        <p:nvSpPr>
          <p:cNvPr id="366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dirty="0" smtClean="0"/>
              <a:t>SID</a:t>
            </a:r>
          </a:p>
          <a:p>
            <a:pPr eaLnBrk="1" hangingPunct="1">
              <a:defRPr/>
            </a:pPr>
            <a:r>
              <a:rPr lang="hu-HU" dirty="0" smtClean="0"/>
              <a:t>S-1-5-21-3623811015-3361044348-30300820-1013</a:t>
            </a:r>
          </a:p>
          <a:p>
            <a:pPr eaLnBrk="1" hangingPunct="1">
              <a:defRPr/>
            </a:pPr>
            <a:r>
              <a:rPr lang="hu-HU" dirty="0" smtClean="0"/>
              <a:t>Tartományt beazonosító rész</a:t>
            </a:r>
          </a:p>
          <a:p>
            <a:pPr eaLnBrk="1" hangingPunct="1">
              <a:defRPr/>
            </a:pPr>
            <a:r>
              <a:rPr lang="hu-HU" dirty="0" smtClean="0"/>
              <a:t>Egyedi relatív azonosító (RID)</a:t>
            </a:r>
          </a:p>
          <a:p>
            <a:pPr eaLnBrk="1" hangingPunct="1">
              <a:defRPr/>
            </a:pPr>
            <a:endParaRPr lang="hu-HU" dirty="0" smtClean="0"/>
          </a:p>
          <a:p>
            <a:pPr eaLnBrk="1" hangingPunct="1">
              <a:defRPr/>
            </a:pPr>
            <a:r>
              <a:rPr lang="hu-HU" dirty="0" smtClean="0"/>
              <a:t>A név megváltoztatható, a SID nem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Felhasználói fiók </a:t>
            </a:r>
            <a:br>
              <a:rPr lang="hu-HU" sz="4000" smtClean="0"/>
            </a:br>
            <a:endParaRPr lang="hu-HU" sz="4000" baseline="-25000" smtClean="0"/>
          </a:p>
        </p:txBody>
      </p:sp>
      <p:sp>
        <p:nvSpPr>
          <p:cNvPr id="345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b="1" smtClean="0"/>
              <a:t>Felhasználónév</a:t>
            </a:r>
            <a:r>
              <a:rPr lang="hu-HU" smtClean="0"/>
              <a:t> – bejelentkezési név, egyedi és max. 256 karakter. Nem lehet benne speciális karakter. Kis és nagybetű azonosnak számít.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b="1" smtClean="0"/>
              <a:t>Teljes név</a:t>
            </a:r>
            <a:r>
              <a:rPr lang="hu-HU" smtClean="0"/>
              <a:t> – max. 64 karakter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b="1" smtClean="0"/>
              <a:t>Jelszó</a:t>
            </a:r>
            <a:r>
              <a:rPr lang="hu-HU" smtClean="0"/>
              <a:t> – kis/nagybetű érzékeny. Max. 14 karakter (AD-ben 127). Használjunk minél többféle jelet. Komplexitás a </a:t>
            </a:r>
            <a:r>
              <a:rPr lang="hu-HU" i="1" smtClean="0"/>
              <a:t>Biztonsági házirendben</a:t>
            </a:r>
            <a:r>
              <a:rPr lang="hu-HU" smtClean="0"/>
              <a:t> szabályozható.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Bonyolultsági feltételek</a:t>
            </a:r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2400" smtClean="0"/>
              <a:t>Nem tartalmazhatja a bejelentkezési nevet sem annak részét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smtClean="0"/>
              <a:t>Hossz </a:t>
            </a:r>
            <a:r>
              <a:rPr lang="hu-HU" sz="2400" smtClean="0">
                <a:cs typeface="Times New Roman" pitchFamily="18" charset="0"/>
              </a:rPr>
              <a:t>≥ 6 karakter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smtClean="0">
                <a:cs typeface="Times New Roman" pitchFamily="18" charset="0"/>
              </a:rPr>
              <a:t>Legalább 3 teljesüljön az alábbiak közül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smtClean="0">
                <a:cs typeface="Times New Roman" pitchFamily="18" charset="0"/>
              </a:rPr>
              <a:t>Latin abc nagybetűi (A..Z)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smtClean="0">
                <a:cs typeface="Times New Roman" pitchFamily="18" charset="0"/>
              </a:rPr>
              <a:t>Latin abc kisbetűi (a..z)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smtClean="0">
                <a:cs typeface="Times New Roman" pitchFamily="18" charset="0"/>
              </a:rPr>
              <a:t>Számjegyek (0..9)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u-HU" sz="2000" smtClean="0">
                <a:cs typeface="Times New Roman" pitchFamily="18" charset="0"/>
              </a:rPr>
              <a:t>Nem alfanumerikus karakterek (!,#,?,%,$)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smtClean="0">
                <a:cs typeface="Times New Roman" pitchFamily="18" charset="0"/>
              </a:rPr>
              <a:t>Legrövidebb jelszó: 1..14 (0-nem kell jelszó)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smtClean="0">
                <a:cs typeface="Times New Roman" pitchFamily="18" charset="0"/>
              </a:rPr>
              <a:t>Minimális élettartam: 1..999 (0-azonnal változtatható)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smtClean="0">
                <a:cs typeface="Times New Roman" pitchFamily="18" charset="0"/>
              </a:rPr>
              <a:t>Maximális élettartam: 1..42 (0-soha nem jár le)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u-HU" sz="2400" smtClean="0">
                <a:cs typeface="Times New Roman" pitchFamily="18" charset="0"/>
              </a:rPr>
              <a:t>Előző jelszavak megőrzése: 0..24 (alapért.:1)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Biztonsági házirend beállítása</a:t>
            </a:r>
          </a:p>
        </p:txBody>
      </p:sp>
      <p:sp>
        <p:nvSpPr>
          <p:cNvPr id="89092" name="Rectangle 5"/>
          <p:cNvSpPr>
            <a:spLocks noChangeArrowheads="1"/>
          </p:cNvSpPr>
          <p:nvPr/>
        </p:nvSpPr>
        <p:spPr bwMode="auto">
          <a:xfrm>
            <a:off x="3708400" y="5300663"/>
            <a:ext cx="22034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hu-HU" sz="3600"/>
              <a:t>secpol.msc</a:t>
            </a:r>
          </a:p>
        </p:txBody>
      </p:sp>
      <p:pic>
        <p:nvPicPr>
          <p:cNvPr id="89093" name="Picture 6" descr="Helyi biztonsagi hazire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6013" y="1628775"/>
            <a:ext cx="6754812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73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3200" smtClean="0"/>
              <a:t>Helyi felhasználói fiók létrehozása</a:t>
            </a:r>
            <a:br>
              <a:rPr lang="hu-HU" sz="3200" smtClean="0"/>
            </a:br>
            <a:r>
              <a:rPr lang="hu-HU" sz="3200" smtClean="0"/>
              <a:t>Windows 7</a:t>
            </a:r>
          </a:p>
        </p:txBody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hu-HU" smtClean="0">
                <a:effectLst/>
              </a:rPr>
              <a:t>lusrmgr.msc</a:t>
            </a:r>
          </a:p>
          <a:p>
            <a:pPr eaLnBrk="1" hangingPunct="1"/>
            <a:endParaRPr lang="hu-HU" smtClean="0">
              <a:effectLst/>
            </a:endParaRPr>
          </a:p>
          <a:p>
            <a:pPr eaLnBrk="1" hangingPunct="1"/>
            <a:endParaRPr lang="hu-HU" smtClean="0">
              <a:effectLst/>
            </a:endParaRPr>
          </a:p>
          <a:p>
            <a:pPr eaLnBrk="1" hangingPunct="1"/>
            <a:endParaRPr lang="hu-HU" smtClean="0">
              <a:effectLst/>
            </a:endParaRPr>
          </a:p>
          <a:p>
            <a:pPr eaLnBrk="1" hangingPunct="1"/>
            <a:endParaRPr lang="hu-HU" smtClean="0">
              <a:effectLst/>
            </a:endParaRPr>
          </a:p>
          <a:p>
            <a:pPr eaLnBrk="1" hangingPunct="1"/>
            <a:r>
              <a:rPr lang="hu-HU" smtClean="0">
                <a:effectLst/>
              </a:rPr>
              <a:t>Számítógép-kezelés compmgmt.msc</a:t>
            </a:r>
          </a:p>
        </p:txBody>
      </p:sp>
      <p:pic>
        <p:nvPicPr>
          <p:cNvPr id="90117" name="Picture 4" descr="Helyi felhasznalok es csoport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1557338"/>
            <a:ext cx="4932362" cy="284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hu-HU" smtClean="0"/>
              <a:t>Dr. Johanyák Zs. Csaba © 2011</a:t>
            </a:r>
            <a:endParaRPr lang="hu-HU"/>
          </a:p>
        </p:txBody>
      </p:sp>
      <p:sp>
        <p:nvSpPr>
          <p:cNvPr id="374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z="4000" smtClean="0"/>
              <a:t>Felhasználói fiók létrehozása Windows Server 2008 </a:t>
            </a:r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hu-HU" smtClean="0"/>
              <a:t>Ha nincs tartományban </a:t>
            </a:r>
            <a:r>
              <a:rPr lang="hu-HU" smtClean="0">
                <a:cs typeface="Times New Roman" pitchFamily="18" charset="0"/>
              </a:rPr>
              <a:t>→ W7</a:t>
            </a:r>
          </a:p>
          <a:p>
            <a:pPr eaLnBrk="1" hangingPunct="1">
              <a:defRPr/>
            </a:pPr>
            <a:r>
              <a:rPr lang="hu-HU" smtClean="0">
                <a:cs typeface="Times New Roman" pitchFamily="18" charset="0"/>
              </a:rPr>
              <a:t>Ha tartományban</a:t>
            </a:r>
          </a:p>
          <a:p>
            <a:pPr lvl="1" eaLnBrk="1" hangingPunct="1">
              <a:defRPr/>
            </a:pPr>
            <a:r>
              <a:rPr lang="hu-HU" smtClean="0">
                <a:cs typeface="Times New Roman" pitchFamily="18" charset="0"/>
              </a:rPr>
              <a:t>Active Directory – felhasználók és számítógépek, DSA.MSC</a:t>
            </a:r>
          </a:p>
          <a:p>
            <a:pPr lvl="1" eaLnBrk="1" hangingPunct="1">
              <a:defRPr/>
            </a:pPr>
            <a:r>
              <a:rPr lang="hu-HU" smtClean="0">
                <a:cs typeface="Times New Roman" pitchFamily="18" charset="0"/>
              </a:rPr>
              <a:t>Kiszolgálókezelő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uharlevél">
  <a:themeElements>
    <a:clrScheme name="Juharlevél 1">
      <a:dk1>
        <a:srgbClr val="BB5F03"/>
      </a:dk1>
      <a:lt1>
        <a:srgbClr val="FFFFFF"/>
      </a:lt1>
      <a:dk2>
        <a:srgbClr val="993300"/>
      </a:dk2>
      <a:lt2>
        <a:srgbClr val="FEEC94"/>
      </a:lt2>
      <a:accent1>
        <a:srgbClr val="FF9900"/>
      </a:accent1>
      <a:accent2>
        <a:srgbClr val="B76A03"/>
      </a:accent2>
      <a:accent3>
        <a:srgbClr val="CAADAA"/>
      </a:accent3>
      <a:accent4>
        <a:srgbClr val="DADADA"/>
      </a:accent4>
      <a:accent5>
        <a:srgbClr val="FFCAAA"/>
      </a:accent5>
      <a:accent6>
        <a:srgbClr val="A65F02"/>
      </a:accent6>
      <a:hlink>
        <a:srgbClr val="FFFFCC"/>
      </a:hlink>
      <a:folHlink>
        <a:srgbClr val="CCCC00"/>
      </a:folHlink>
    </a:clrScheme>
    <a:fontScheme name="Juharlevél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Juharlevél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Juharlevél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Juharlevél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6541</TotalTime>
  <Words>8447</Words>
  <Application>Microsoft Office PowerPoint</Application>
  <PresentationFormat>Diavetítés a képernyőre (4:3 oldalarány)</PresentationFormat>
  <Paragraphs>1450</Paragraphs>
  <Slides>178</Slides>
  <Notes>44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178</vt:i4>
      </vt:variant>
    </vt:vector>
  </HeadingPairs>
  <TitlesOfParts>
    <vt:vector size="179" baseType="lpstr">
      <vt:lpstr>Juharlevél</vt:lpstr>
      <vt:lpstr>Hálózati adminisztráció Windows</vt:lpstr>
      <vt:lpstr>NetBIOS nevek</vt:lpstr>
      <vt:lpstr>NB Névfeloldási módok osztályozása a névfeloldás helye szerint</vt:lpstr>
      <vt:lpstr>Munkamenetek WINS kiszolgálóval</vt:lpstr>
      <vt:lpstr>NB Névfeloldási módok osztályozása a konfigurációs besorolás szerint</vt:lpstr>
      <vt:lpstr>LLMNR</vt:lpstr>
      <vt:lpstr>DNS</vt:lpstr>
      <vt:lpstr>DNS névfeloldás www.net.compsci.googleplex.edu”</vt:lpstr>
      <vt:lpstr>DNS zóna</vt:lpstr>
      <vt:lpstr>DNS kiszolgáló típusok</vt:lpstr>
      <vt:lpstr>Zónaadatok tárolása</vt:lpstr>
      <vt:lpstr>Gyakran alkalmazott rekord típusok</vt:lpstr>
      <vt:lpstr>Parancssori alapok</vt:lpstr>
      <vt:lpstr>netsh – konfiguráció lekérdezése</vt:lpstr>
      <vt:lpstr>Statikus IP cím és DNS kiszolgáló cím beállítás</vt:lpstr>
      <vt:lpstr>IP cím és DNS kiszolgáló adatainak kérése DHCP-n keresztül</vt:lpstr>
      <vt:lpstr>Beállítások lementése</vt:lpstr>
      <vt:lpstr>Lementett beállítások újbóli alkalmazása</vt:lpstr>
      <vt:lpstr>TCP/IP jellemzők beállítása konzol felületen1</vt:lpstr>
      <vt:lpstr>TCP/IP jellemzők beállítása konzol felületen2</vt:lpstr>
      <vt:lpstr>TCP/IP konfiguráció - ipconfig</vt:lpstr>
      <vt:lpstr>Állományokkal és mappákkal kapcsolatos műveletek1</vt:lpstr>
      <vt:lpstr>Attribútumok</vt:lpstr>
      <vt:lpstr>Állományokkal és mappákkal kapcsolatos műveletek2</vt:lpstr>
      <vt:lpstr>Állományokkal és mappákkal kapcsolatos műveletek3</vt:lpstr>
      <vt:lpstr>Parancsok</vt:lpstr>
      <vt:lpstr>Parancsok</vt:lpstr>
      <vt:lpstr>Parancsok</vt:lpstr>
      <vt:lpstr>Felhasználói fiók parancssorból</vt:lpstr>
      <vt:lpstr>Környezeti változók</vt:lpstr>
      <vt:lpstr>Parancsállomány</vt:lpstr>
      <vt:lpstr>Ciklus</vt:lpstr>
      <vt:lpstr>Parancsállomány2</vt:lpstr>
      <vt:lpstr>Könyvtárak megosztása</vt:lpstr>
      <vt:lpstr>Hozzáférés szabályozás NTFS partíción1</vt:lpstr>
      <vt:lpstr>Hozzáférés szabályozás NTFS partíción2</vt:lpstr>
      <vt:lpstr>Standard engedélyek</vt:lpstr>
      <vt:lpstr>Speciális engedélyek1</vt:lpstr>
      <vt:lpstr>Speciális engedélyek2</vt:lpstr>
      <vt:lpstr>Speciális engedélyek</vt:lpstr>
      <vt:lpstr>Access Control List1</vt:lpstr>
      <vt:lpstr>Access Control List2</vt:lpstr>
      <vt:lpstr>Könyvtárak és állományok megosztása a hálózaton</vt:lpstr>
      <vt:lpstr>Könyvtárak megosztása a hálózaton</vt:lpstr>
      <vt:lpstr>Mappák megosztása a hálózaton</vt:lpstr>
      <vt:lpstr>Megosztás parancssorból</vt:lpstr>
      <vt:lpstr>Megosztott könyvtár elérése</vt:lpstr>
      <vt:lpstr>Meghajtó hozzárendelése tallózás után - grafikus felületen</vt:lpstr>
      <vt:lpstr>Meghajtó hozzárendelése</vt:lpstr>
      <vt:lpstr>Speciális megosztások</vt:lpstr>
      <vt:lpstr>Nyomtatók megosztása</vt:lpstr>
      <vt:lpstr>Megosztott nyomtatókhoz kapcsolódó standard engedélyek1</vt:lpstr>
      <vt:lpstr>Megosztott nyomtatókhoz kapcsolódó standard engedélyek2</vt:lpstr>
      <vt:lpstr>Speciális engedélyek</vt:lpstr>
      <vt:lpstr>Nyomtató megosztása</vt:lpstr>
      <vt:lpstr>Nyomtató megosztása grafikus felületen</vt:lpstr>
      <vt:lpstr>Automatikusan kapott engedélyek</vt:lpstr>
      <vt:lpstr>Windows-os gépek hálózatban</vt:lpstr>
      <vt:lpstr>Kiszolgáló-ügyfél típusú hálózat</vt:lpstr>
      <vt:lpstr>Tartomány vagy munkacsoport?</vt:lpstr>
      <vt:lpstr>Windows Server 2008</vt:lpstr>
      <vt:lpstr>Kiszolgálói szerepkörök</vt:lpstr>
      <vt:lpstr>Szolgáltatások</vt:lpstr>
      <vt:lpstr>AD DS</vt:lpstr>
      <vt:lpstr>AD LDS</vt:lpstr>
      <vt:lpstr>AD FS</vt:lpstr>
      <vt:lpstr>AD FS</vt:lpstr>
      <vt:lpstr>SAML</vt:lpstr>
      <vt:lpstr>Alkalmazáskiszolgáló</vt:lpstr>
      <vt:lpstr>DHCP</vt:lpstr>
      <vt:lpstr>DNS</vt:lpstr>
      <vt:lpstr>DNS kiszolgáló1</vt:lpstr>
      <vt:lpstr>DNS kiszolgáló2</vt:lpstr>
      <vt:lpstr>Fájlszolgáltatások</vt:lpstr>
      <vt:lpstr>Fájlszolgáltatások</vt:lpstr>
      <vt:lpstr>Fájlszolgáltatások</vt:lpstr>
      <vt:lpstr>Házirend</vt:lpstr>
      <vt:lpstr>Hálózati házirend- és elérési szolgáltatások</vt:lpstr>
      <vt:lpstr>AD CS</vt:lpstr>
      <vt:lpstr>AD CS</vt:lpstr>
      <vt:lpstr>AD RMS</vt:lpstr>
      <vt:lpstr>AD RMS</vt:lpstr>
      <vt:lpstr>További kiszolgálói szerepkörök</vt:lpstr>
      <vt:lpstr>Címtár</vt:lpstr>
      <vt:lpstr>Active Directory</vt:lpstr>
      <vt:lpstr>Objektum típusok funkció szerint</vt:lpstr>
      <vt:lpstr>Konténer objektumok</vt:lpstr>
      <vt:lpstr>Levél objektumok</vt:lpstr>
      <vt:lpstr>Csoportfiók</vt:lpstr>
      <vt:lpstr>Csoport hatókör típusok</vt:lpstr>
      <vt:lpstr>Felhasználói fiók  </vt:lpstr>
      <vt:lpstr>Felhasználói fiók </vt:lpstr>
      <vt:lpstr>Bejelentkezési név</vt:lpstr>
      <vt:lpstr>Biztonsági azonosító</vt:lpstr>
      <vt:lpstr>Felhasználói fiók  </vt:lpstr>
      <vt:lpstr>Bonyolultsági feltételek</vt:lpstr>
      <vt:lpstr>Biztonsági házirend beállítása</vt:lpstr>
      <vt:lpstr>Helyi felhasználói fiók létrehozása Windows 7</vt:lpstr>
      <vt:lpstr>Felhasználói fiók létrehozása Windows Server 2008 </vt:lpstr>
      <vt:lpstr>Helyi felhasználói fiók létrehozása és tulajdonságainak beállítása grafikus felületen Windows XP-n</vt:lpstr>
      <vt:lpstr>Biztonsági házirend beállítása</vt:lpstr>
      <vt:lpstr>PowerPoint bemutató</vt:lpstr>
      <vt:lpstr>PowerPoint bemutató</vt:lpstr>
      <vt:lpstr>PowerPoint bemutató</vt:lpstr>
      <vt:lpstr>PowerPoint bemutató</vt:lpstr>
      <vt:lpstr>PowerPoint bemutató</vt:lpstr>
      <vt:lpstr>Alapértelmezett felhasználói fiókok és csoportok</vt:lpstr>
      <vt:lpstr>Előre megadott</vt:lpstr>
      <vt:lpstr>Beépített felhasználói fiókok</vt:lpstr>
      <vt:lpstr>Implicit azonosságok</vt:lpstr>
      <vt:lpstr>Beépített csoportok</vt:lpstr>
      <vt:lpstr>Beépített csoportok1</vt:lpstr>
      <vt:lpstr>Beépített csoportok2</vt:lpstr>
      <vt:lpstr>Implicit csoportok</vt:lpstr>
      <vt:lpstr>Rendszergazda fiók</vt:lpstr>
      <vt:lpstr>Felhasználói fiókok létrehozása és módosítása</vt:lpstr>
      <vt:lpstr>Active Directory – felhasználók és számítógépek</vt:lpstr>
      <vt:lpstr>Fiók sablonok használata</vt:lpstr>
      <vt:lpstr>Több fiók tulajdonságának egyszerre történő módosítása</vt:lpstr>
      <vt:lpstr>Általános fül</vt:lpstr>
      <vt:lpstr>Fiók fül</vt:lpstr>
      <vt:lpstr>A következő tagja fül</vt:lpstr>
      <vt:lpstr>Távoli asztal szolgáltatások</vt:lpstr>
      <vt:lpstr>Kapcsolattartó és  terjesztési csoport</vt:lpstr>
      <vt:lpstr>Kapcsolattartó és csoport objektum létrehozása</vt:lpstr>
      <vt:lpstr>Felhasználói profil</vt:lpstr>
      <vt:lpstr>Profil fül</vt:lpstr>
      <vt:lpstr>Helyi profil</vt:lpstr>
      <vt:lpstr>Központi profil</vt:lpstr>
      <vt:lpstr>Kötelező profil  (Mandatory Profile)</vt:lpstr>
      <vt:lpstr>Super Mandatory Profiles</vt:lpstr>
      <vt:lpstr>Felhasználói fiókhoz rendelhető képességek</vt:lpstr>
      <vt:lpstr>Felhasználói fiókhoz rendelhető képességek</vt:lpstr>
      <vt:lpstr>Helyi csoport létrehozása és felhasználói fiók felvétele a csoportba</vt:lpstr>
      <vt:lpstr>Windows Server 2008 hitelesítési modell</vt:lpstr>
      <vt:lpstr>Globális katalógus</vt:lpstr>
      <vt:lpstr>Egyedi főkiszolgáló műveletek</vt:lpstr>
      <vt:lpstr>Az aktív címtár és a kapcsolódó adatok tárolása</vt:lpstr>
      <vt:lpstr>Megosztott mappák és nyomtatók közzététele a címtárban</vt:lpstr>
      <vt:lpstr>Címtár partíciók</vt:lpstr>
      <vt:lpstr>Replikáció és tartományvezérlők</vt:lpstr>
      <vt:lpstr>Replikáció</vt:lpstr>
      <vt:lpstr>Replikációs topológia</vt:lpstr>
      <vt:lpstr>Replikáció telephelyen belül</vt:lpstr>
      <vt:lpstr>Replikáció telephelyek között</vt:lpstr>
      <vt:lpstr>Telephely</vt:lpstr>
      <vt:lpstr>Számítógépek telephelyhez rendelése</vt:lpstr>
      <vt:lpstr>Biztonsági mentés típusok</vt:lpstr>
      <vt:lpstr>Biztonsági mentési terv példa</vt:lpstr>
      <vt:lpstr>Tárolóeszköz</vt:lpstr>
      <vt:lpstr>Mentőprogramok</vt:lpstr>
      <vt:lpstr>Csoportházirendek</vt:lpstr>
      <vt:lpstr>Hozzáférés szabályozás</vt:lpstr>
      <vt:lpstr>Szkript futtatás</vt:lpstr>
      <vt:lpstr>Központilag kezelt mappák a speciális könyvtárak számára</vt:lpstr>
      <vt:lpstr>Szoftvertelepítés</vt:lpstr>
      <vt:lpstr>Felhasználói közzététel</vt:lpstr>
      <vt:lpstr>Biztonsági beállítások</vt:lpstr>
      <vt:lpstr>Power Shell alapok</vt:lpstr>
      <vt:lpstr>Csoportházirend</vt:lpstr>
      <vt:lpstr>Beállítások érvényesítése</vt:lpstr>
      <vt:lpstr>A csoportházirend működése</vt:lpstr>
      <vt:lpstr>Öröklődés</vt:lpstr>
      <vt:lpstr>Melyik érvényesül?</vt:lpstr>
      <vt:lpstr>Az öröklődés módosítható</vt:lpstr>
      <vt:lpstr>Csoportházirend hatásának szűrése</vt:lpstr>
      <vt:lpstr>Lépések</vt:lpstr>
      <vt:lpstr>Alapértelmezett GPO</vt:lpstr>
      <vt:lpstr>Hibatűrés</vt:lpstr>
      <vt:lpstr>RAID megvalósítások</vt:lpstr>
      <vt:lpstr>RAID 1 - Tükrözött kötetek</vt:lpstr>
      <vt:lpstr>RAID-5 kötetek</vt:lpstr>
      <vt:lpstr>Címtár mentése - Windows 2003</vt:lpstr>
      <vt:lpstr>Címtár visszaállítása – Windows 2003</vt:lpstr>
      <vt:lpstr>Visszaállítási módok- Windows 2003 folyt.</vt:lpstr>
      <vt:lpstr>TCP/IP jellemzők beállítása grafikus felületen – Windows XP1</vt:lpstr>
      <vt:lpstr>TCP/IP jellemzők beállítása grafikus felületen – Windows XP2</vt:lpstr>
      <vt:lpstr>NTFS engedélyek használatának előfeltétele XP-n</vt:lpstr>
    </vt:vector>
  </TitlesOfParts>
  <Company>KF GAMF Kar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Hálózati adminisztráció</dc:title>
  <dc:creator>jcsaba</dc:creator>
  <cp:lastModifiedBy>Johanyák Zs. Csaba Dr.</cp:lastModifiedBy>
  <cp:revision>207</cp:revision>
  <dcterms:created xsi:type="dcterms:W3CDTF">2008-09-13T05:42:03Z</dcterms:created>
  <dcterms:modified xsi:type="dcterms:W3CDTF">2011-10-12T07:05:50Z</dcterms:modified>
</cp:coreProperties>
</file>