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7"/>
  </p:notesMasterIdLst>
  <p:sldIdLst>
    <p:sldId id="258" r:id="rId2"/>
    <p:sldId id="259" r:id="rId3"/>
    <p:sldId id="260" r:id="rId4"/>
    <p:sldId id="261" r:id="rId5"/>
    <p:sldId id="262" r:id="rId6"/>
    <p:sldId id="272" r:id="rId7"/>
    <p:sldId id="294" r:id="rId8"/>
    <p:sldId id="311" r:id="rId9"/>
    <p:sldId id="312" r:id="rId10"/>
    <p:sldId id="313" r:id="rId11"/>
    <p:sldId id="281" r:id="rId12"/>
    <p:sldId id="282" r:id="rId13"/>
    <p:sldId id="283" r:id="rId14"/>
    <p:sldId id="284" r:id="rId15"/>
    <p:sldId id="286" r:id="rId16"/>
    <p:sldId id="287" r:id="rId17"/>
    <p:sldId id="285" r:id="rId18"/>
    <p:sldId id="273" r:id="rId19"/>
    <p:sldId id="274" r:id="rId20"/>
    <p:sldId id="293" r:id="rId21"/>
    <p:sldId id="295" r:id="rId22"/>
    <p:sldId id="276" r:id="rId23"/>
    <p:sldId id="275" r:id="rId24"/>
    <p:sldId id="297" r:id="rId25"/>
    <p:sldId id="298" r:id="rId26"/>
    <p:sldId id="277" r:id="rId27"/>
    <p:sldId id="307" r:id="rId28"/>
    <p:sldId id="309" r:id="rId29"/>
    <p:sldId id="310" r:id="rId30"/>
    <p:sldId id="278" r:id="rId31"/>
    <p:sldId id="279" r:id="rId32"/>
    <p:sldId id="288" r:id="rId33"/>
    <p:sldId id="289" r:id="rId34"/>
    <p:sldId id="299" r:id="rId35"/>
    <p:sldId id="290" r:id="rId36"/>
    <p:sldId id="291" r:id="rId37"/>
    <p:sldId id="292" r:id="rId38"/>
    <p:sldId id="300" r:id="rId39"/>
    <p:sldId id="305" r:id="rId40"/>
    <p:sldId id="306" r:id="rId41"/>
    <p:sldId id="308" r:id="rId42"/>
    <p:sldId id="301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41AF1463-832E-4166-8289-8E90E81798FB}">
          <p14:sldIdLst>
            <p14:sldId id="258"/>
          </p14:sldIdLst>
        </p14:section>
        <p14:section name="Az architektúra" id="{B2C49C18-9655-464C-837E-0CCC7FE0598C}">
          <p14:sldIdLst>
            <p14:sldId id="259"/>
            <p14:sldId id="260"/>
            <p14:sldId id="261"/>
            <p14:sldId id="262"/>
          </p14:sldIdLst>
        </p14:section>
        <p14:section name="A felület" id="{CAA3778E-CDC9-467C-8DCA-380996A6EABF}">
          <p14:sldIdLst>
            <p14:sldId id="272"/>
            <p14:sldId id="294"/>
            <p14:sldId id="311"/>
            <p14:sldId id="312"/>
            <p14:sldId id="313"/>
            <p14:sldId id="281"/>
            <p14:sldId id="282"/>
            <p14:sldId id="283"/>
            <p14:sldId id="284"/>
            <p14:sldId id="286"/>
            <p14:sldId id="287"/>
            <p14:sldId id="285"/>
            <p14:sldId id="273"/>
            <p14:sldId id="274"/>
            <p14:sldId id="293"/>
            <p14:sldId id="295"/>
            <p14:sldId id="276"/>
            <p14:sldId id="275"/>
            <p14:sldId id="297"/>
            <p14:sldId id="298"/>
            <p14:sldId id="277"/>
            <p14:sldId id="307"/>
            <p14:sldId id="309"/>
            <p14:sldId id="310"/>
            <p14:sldId id="278"/>
            <p14:sldId id="279"/>
            <p14:sldId id="288"/>
            <p14:sldId id="289"/>
            <p14:sldId id="299"/>
            <p14:sldId id="290"/>
            <p14:sldId id="291"/>
            <p14:sldId id="292"/>
            <p14:sldId id="300"/>
          </p14:sldIdLst>
        </p14:section>
        <p14:section name="Aszinkron programozás" id="{B49A65A8-94F1-405F-B662-78B2F8319AF1}">
          <p14:sldIdLst>
            <p14:sldId id="305"/>
            <p14:sldId id="306"/>
            <p14:sldId id="308"/>
          </p14:sldIdLst>
        </p14:section>
        <p14:section name="Szenzorok" id="{7EAD83D4-640D-4C05-9484-7277168956AE}">
          <p14:sldIdLst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954" autoAdjust="0"/>
  </p:normalViewPr>
  <p:slideViewPr>
    <p:cSldViewPr>
      <p:cViewPr varScale="1">
        <p:scale>
          <a:sx n="66" d="100"/>
          <a:sy n="66" d="100"/>
        </p:scale>
        <p:origin x="28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ABBD2-63AA-45B3-ADE7-A530806503A2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39167-BF07-4C91-8A32-CDFEBBAFB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872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Két fő alkalmazás</a:t>
            </a:r>
            <a:r>
              <a:rPr lang="hu-HU" baseline="0" dirty="0" smtClean="0"/>
              <a:t> típust fejleszthetünk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W8 stílusú (új)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Asztali (hagyományos)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Külön komponenskészlet a két alkalmazástípushoz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78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háromállapotúnál a három lehetséges esemény C/U/I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39167-BF07-4C91-8A32-CDFEBBAFB87D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98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TextTrimming</a:t>
            </a:r>
            <a:r>
              <a:rPr lang="hu-HU" dirty="0" smtClean="0"/>
              <a:t> –</a:t>
            </a:r>
            <a:r>
              <a:rPr lang="hu-HU" baseline="0" dirty="0" smtClean="0"/>
              <a:t> három ponttal helyettesíti a szöveget, ami nem fér ki</a:t>
            </a:r>
          </a:p>
          <a:p>
            <a:r>
              <a:rPr lang="hu-HU" dirty="0" err="1" smtClean="0"/>
              <a:t>LineHeight</a:t>
            </a:r>
            <a:r>
              <a:rPr lang="hu-HU" dirty="0" smtClean="0"/>
              <a:t> – sorköz</a:t>
            </a:r>
          </a:p>
          <a:p>
            <a:r>
              <a:rPr lang="hu-HU" dirty="0" err="1" smtClean="0"/>
              <a:t>Foreground</a:t>
            </a:r>
            <a:r>
              <a:rPr lang="hu-HU" dirty="0" smtClean="0"/>
              <a:t> – szín</a:t>
            </a:r>
          </a:p>
          <a:p>
            <a:endParaRPr lang="hu-HU" dirty="0" smtClean="0"/>
          </a:p>
          <a:p>
            <a:r>
              <a:rPr lang="hu-HU" dirty="0" err="1" smtClean="0"/>
              <a:t>InputScope-</a:t>
            </a:r>
            <a:r>
              <a:rPr lang="hu-HU" dirty="0" smtClean="0"/>
              <a:t> milyen információt</a:t>
            </a:r>
            <a:r>
              <a:rPr lang="hu-HU" baseline="0" dirty="0" smtClean="0"/>
              <a:t> várunk a </a:t>
            </a:r>
            <a:r>
              <a:rPr lang="hu-HU" baseline="0" dirty="0" err="1" smtClean="0"/>
              <a:t>TextBoxba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Default</a:t>
            </a:r>
            <a:r>
              <a:rPr lang="hu-HU" baseline="0" dirty="0" smtClean="0"/>
              <a:t> , Uri, </a:t>
            </a:r>
            <a:r>
              <a:rPr lang="hu-HU" baseline="0" dirty="0" err="1" smtClean="0"/>
              <a:t>Number</a:t>
            </a:r>
            <a:r>
              <a:rPr lang="hu-HU" baseline="0" dirty="0" smtClean="0"/>
              <a:t> </a:t>
            </a:r>
            <a:r>
              <a:rPr lang="hu-HU" baseline="0" dirty="0" smtClean="0">
                <a:sym typeface="Wingdings" pitchFamily="2" charset="2"/>
              </a:rPr>
              <a:t> virtuális billentyűzet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39167-BF07-4C91-8A32-CDFEBBAFB87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05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JavaSript:</a:t>
            </a:r>
            <a:r>
              <a:rPr lang="hu-HU" baseline="0" dirty="0" smtClean="0"/>
              <a:t> Flyout, SettingsPane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72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aszinkron végrehajtás miatt alapból visszatér a párbeszédablak megjelenítő metódus, ezért elé tesszük az </a:t>
            </a:r>
            <a:r>
              <a:rPr lang="hu-HU" dirty="0" err="1" smtClean="0"/>
              <a:t>await-et</a:t>
            </a:r>
            <a:r>
              <a:rPr lang="hu-HU" dirty="0" smtClean="0"/>
              <a:t> hogy várakozzon.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39167-BF07-4C91-8A32-CDFEBBAFB87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114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párbeszédpanel eleve része az ablaknak, csak kezdetben nem látható (</a:t>
            </a:r>
            <a:r>
              <a:rPr lang="hu-HU" dirty="0" err="1" smtClean="0"/>
              <a:t>IsOpen</a:t>
            </a:r>
            <a:r>
              <a:rPr lang="hu-HU" dirty="0" smtClean="0"/>
              <a:t>=„</a:t>
            </a:r>
            <a:r>
              <a:rPr lang="hu-HU" dirty="0" err="1" smtClean="0"/>
              <a:t>False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39167-BF07-4C91-8A32-CDFEBBAFB87D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014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9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ListView</a:t>
            </a:r>
            <a:r>
              <a:rPr lang="en-US" dirty="0" smtClean="0"/>
              <a:t>– Displays a list of items, similar to the </a:t>
            </a:r>
            <a:r>
              <a:rPr lang="en-US" dirty="0" err="1" smtClean="0"/>
              <a:t>ListBox</a:t>
            </a:r>
            <a:r>
              <a:rPr lang="en-US" dirty="0" smtClean="0"/>
              <a:t> control, but with a difference that it can be used with the </a:t>
            </a:r>
            <a:r>
              <a:rPr lang="en-US" dirty="0" err="1" smtClean="0"/>
              <a:t>JumpViewer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GridView-</a:t>
            </a:r>
            <a:r>
              <a:rPr lang="hu-HU" dirty="0" smtClean="0"/>
              <a:t> </a:t>
            </a:r>
            <a:r>
              <a:rPr lang="en-US" dirty="0" smtClean="0"/>
              <a:t>A specialized </a:t>
            </a:r>
            <a:r>
              <a:rPr lang="en-US" dirty="0" err="1" smtClean="0"/>
              <a:t>ListView</a:t>
            </a:r>
            <a:r>
              <a:rPr lang="en-US" dirty="0" smtClean="0"/>
              <a:t> which displays items in a form of grid. The same can be achieved by using the </a:t>
            </a:r>
            <a:r>
              <a:rPr lang="en-US" dirty="0" err="1" smtClean="0"/>
              <a:t>ListView</a:t>
            </a:r>
            <a:r>
              <a:rPr lang="en-US" dirty="0" smtClean="0"/>
              <a:t> control and the wrap panel inside its </a:t>
            </a:r>
            <a:r>
              <a:rPr lang="en-US" dirty="0" err="1" smtClean="0"/>
              <a:t>ItemsPanelTemplate</a:t>
            </a:r>
            <a:r>
              <a:rPr lang="en-US" dirty="0" smtClean="0"/>
              <a:t>.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39167-BF07-4C91-8A32-CDFEBBAFB87D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8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– Displays one item at a time and allows to traverse its items by using either pop-up arrows or the “flip” gesture.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39167-BF07-4C91-8A32-CDFEBBAFB87D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810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b="1" dirty="0" err="1" smtClean="0"/>
              <a:t>await</a:t>
            </a:r>
            <a:r>
              <a:rPr lang="hu-HU" dirty="0" smtClean="0"/>
              <a:t> utáni híváshoz</a:t>
            </a:r>
            <a:r>
              <a:rPr lang="hu-HU" baseline="0" dirty="0" smtClean="0"/>
              <a:t> a fordító létrehoz egy külön </a:t>
            </a:r>
            <a:r>
              <a:rPr lang="hu-HU" baseline="0" dirty="0" err="1" smtClean="0"/>
              <a:t>Task-ot</a:t>
            </a:r>
            <a:r>
              <a:rPr lang="hu-HU" baseline="0" dirty="0" smtClean="0"/>
              <a:t>, ami a háttérben fut.  </a:t>
            </a:r>
          </a:p>
          <a:p>
            <a:r>
              <a:rPr lang="hu-HU" baseline="0" dirty="0" smtClean="0"/>
              <a:t>A futás "folytatása" valójában azt jelenti, hogy egy külön metódus készül ennek a </a:t>
            </a:r>
          </a:p>
          <a:p>
            <a:r>
              <a:rPr lang="hu-HU" baseline="0" dirty="0" smtClean="0"/>
              <a:t>Kódnak, ami visszahívásos, azaz </a:t>
            </a:r>
            <a:r>
              <a:rPr lang="hu-HU" baseline="0" dirty="0" err="1" smtClean="0"/>
              <a:t>callback</a:t>
            </a:r>
            <a:r>
              <a:rPr lang="hu-HU" baseline="0" dirty="0" smtClean="0"/>
              <a:t> módon aktiválódik, amikor az aszinkron</a:t>
            </a:r>
          </a:p>
          <a:p>
            <a:r>
              <a:rPr lang="hu-HU" baseline="0" dirty="0" smtClean="0"/>
              <a:t>Művelet véget ér. Ez a </a:t>
            </a:r>
            <a:r>
              <a:rPr lang="hu-HU" baseline="0" dirty="0" err="1" smtClean="0"/>
              <a:t>callback</a:t>
            </a:r>
            <a:r>
              <a:rPr lang="hu-HU" baseline="0" dirty="0" smtClean="0"/>
              <a:t> metódus az eredeti hívó szálon fog lefutni (ahol</a:t>
            </a:r>
          </a:p>
          <a:p>
            <a:r>
              <a:rPr lang="hu-HU" baseline="0" dirty="0" smtClean="0"/>
              <a:t>Az aszinkron művelet </a:t>
            </a:r>
            <a:r>
              <a:rPr lang="hu-HU" baseline="0" smtClean="0"/>
              <a:t>meghívása elkezdődött</a:t>
            </a:r>
            <a:r>
              <a:rPr lang="hu-HU" baseline="0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39167-BF07-4C91-8A32-CDFEBBAFB87D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30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Ablak</a:t>
            </a:r>
            <a:r>
              <a:rPr lang="hu-HU" baseline="0" dirty="0" smtClean="0"/>
              <a:t> alapú megközelítés, komplex feladatok, hagyományos adatbeviteli eszközök.</a:t>
            </a:r>
          </a:p>
          <a:p>
            <a:r>
              <a:rPr lang="hu-HU" baseline="0" dirty="0" smtClean="0"/>
              <a:t>A natív alkalmazások nyelvfüggő futásidejű könyvtárakat (MFC, ATL, </a:t>
            </a:r>
            <a:r>
              <a:rPr lang="hu-HU" baseline="0" dirty="0" err="1" smtClean="0"/>
              <a:t>VCl</a:t>
            </a:r>
            <a:r>
              <a:rPr lang="hu-HU" baseline="0" dirty="0" smtClean="0"/>
              <a:t>) használnak. Ezek a Win32-re épülnek, a Win32-n keresztül érik el a kernel szolgáltatásokat.</a:t>
            </a:r>
          </a:p>
          <a:p>
            <a:r>
              <a:rPr lang="hu-HU" baseline="0" dirty="0" smtClean="0"/>
              <a:t>A .</a:t>
            </a:r>
            <a:r>
              <a:rPr lang="hu-HU" baseline="0" dirty="0" err="1" smtClean="0"/>
              <a:t>NET-es</a:t>
            </a:r>
            <a:r>
              <a:rPr lang="hu-HU" baseline="0" dirty="0" smtClean="0"/>
              <a:t> nyelvek a </a:t>
            </a:r>
            <a:r>
              <a:rPr lang="hu-HU" baseline="0" dirty="0" err="1" smtClean="0"/>
              <a:t>nyelvfüggetlen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Class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Library</a:t>
            </a:r>
            <a:r>
              <a:rPr lang="hu-HU" baseline="0" dirty="0" smtClean="0"/>
              <a:t> (BCL)</a:t>
            </a:r>
            <a:r>
              <a:rPr lang="hu-HU" baseline="0" dirty="0" err="1" smtClean="0"/>
              <a:t>-t</a:t>
            </a:r>
            <a:r>
              <a:rPr lang="hu-HU" baseline="0" dirty="0" smtClean="0"/>
              <a:t> használják, ami a </a:t>
            </a:r>
            <a:r>
              <a:rPr lang="hu-HU" baseline="0" dirty="0" err="1" smtClean="0"/>
              <a:t>Common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Language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Runtime</a:t>
            </a:r>
            <a:r>
              <a:rPr lang="hu-HU" baseline="0" dirty="0" smtClean="0"/>
              <a:t> (CLR) futásidejű környezeten keresztül éri el részben </a:t>
            </a:r>
          </a:p>
          <a:p>
            <a:r>
              <a:rPr lang="hu-HU" baseline="0" dirty="0" smtClean="0"/>
              <a:t>a kernel szolgáltatásokat részben a win32 </a:t>
            </a:r>
            <a:r>
              <a:rPr lang="hu-HU" baseline="0" dirty="0" err="1" smtClean="0"/>
              <a:t>API-t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3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MainPage.xaml</a:t>
            </a:r>
            <a:endParaRPr lang="hu-HU" dirty="0" smtClean="0"/>
          </a:p>
          <a:p>
            <a:r>
              <a:rPr lang="hu-HU" dirty="0" smtClean="0"/>
              <a:t>Gyökérelem a </a:t>
            </a:r>
            <a:r>
              <a:rPr lang="hu-HU" dirty="0" err="1" smtClean="0"/>
              <a:t>Page</a:t>
            </a:r>
            <a:r>
              <a:rPr lang="hu-HU" dirty="0" smtClean="0"/>
              <a:t>, alapból egy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Grid-et</a:t>
            </a:r>
            <a:r>
              <a:rPr lang="hu-HU" baseline="0" dirty="0" smtClean="0"/>
              <a:t> tartalmaz.</a:t>
            </a:r>
          </a:p>
          <a:p>
            <a:r>
              <a:rPr lang="hu-HU" baseline="0" dirty="0" smtClean="0"/>
              <a:t>A sokfajta lehetséges felbontás miatt dinamikus felületelrendezés szükséges.</a:t>
            </a:r>
          </a:p>
          <a:p>
            <a:r>
              <a:rPr lang="hu-HU" baseline="0" dirty="0" smtClean="0"/>
              <a:t>Kerülni kell az abszolút pozíciókat.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7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VerticalChildrenAlignment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dirty="0" smtClean="0"/>
              <a:t>HorizontalChildrenAlignment : elemek igazítása</a:t>
            </a:r>
          </a:p>
          <a:p>
            <a:r>
              <a:rPr lang="hu-HU" dirty="0" smtClean="0"/>
              <a:t>A felhasználói felület </a:t>
            </a:r>
            <a:r>
              <a:rPr lang="hu-HU" dirty="0" err="1" smtClean="0"/>
              <a:t>virtualizálás</a:t>
            </a:r>
            <a:r>
              <a:rPr lang="hu-HU" baseline="0" dirty="0" smtClean="0"/>
              <a:t> azt jelenti, hogy egy felhasználói felület elem létrehozására és a kapcsolódó számításokra csak akkor kerül sor, amikor az adott elem láthatóvá válik (Késleltetett létrehozás).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MaximumRowsOrColumns</a:t>
            </a:r>
            <a:r>
              <a:rPr lang="hu-HU" dirty="0" smtClean="0"/>
              <a:t>: max hány sor</a:t>
            </a:r>
            <a:r>
              <a:rPr lang="hu-HU" baseline="0" dirty="0" smtClean="0"/>
              <a:t> vagy oszlop lehet az Orientationtól függően (-1: bármennyi – ez a default)</a:t>
            </a:r>
          </a:p>
          <a:p>
            <a:r>
              <a:rPr lang="hu-HU" baseline="0" dirty="0" err="1" smtClean="0"/>
              <a:t>Orientation</a:t>
            </a:r>
            <a:r>
              <a:rPr lang="hu-HU" baseline="0" dirty="0" smtClean="0"/>
              <a:t>: elemek kitöltésének sorrendje (Vertical, Horizontal)</a:t>
            </a:r>
          </a:p>
          <a:p>
            <a:r>
              <a:rPr lang="hu-HU" dirty="0" smtClean="0"/>
              <a:t>VerticalChildrenAlignment,</a:t>
            </a:r>
            <a:r>
              <a:rPr lang="hu-HU" baseline="0" dirty="0" smtClean="0"/>
              <a:t> </a:t>
            </a:r>
            <a:r>
              <a:rPr lang="hu-HU" dirty="0" smtClean="0"/>
              <a:t>HorizontalChildrenAlignment : elemek igazítása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Alapértelmezés szerint fentről lefelé majd balról jobbra rakosgatja</a:t>
            </a:r>
            <a:r>
              <a:rPr lang="hu-HU" baseline="0" dirty="0" smtClean="0"/>
              <a:t> egymás mellé az elemeket.</a:t>
            </a:r>
          </a:p>
          <a:p>
            <a:r>
              <a:rPr lang="hu-HU" baseline="0" dirty="0" smtClean="0"/>
              <a:t>Az első elem határozza meg a cellaméretet, ezt a </a:t>
            </a:r>
            <a:r>
              <a:rPr lang="hu-HU" baseline="0" dirty="0" err="1" smtClean="0"/>
              <a:t>RowSpan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ColumnSpan</a:t>
            </a:r>
            <a:r>
              <a:rPr lang="hu-HU" baseline="0" dirty="0" smtClean="0"/>
              <a:t> segítségével „bővíthetjük”.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39167-BF07-4C91-8A32-CDFEBBAFB87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50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3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JavaSript: DataPicker/TimePicker,</a:t>
            </a:r>
            <a:r>
              <a:rPr lang="hu-HU" baseline="0" dirty="0" smtClean="0"/>
              <a:t> Ratings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7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63" y="2722609"/>
            <a:ext cx="7683913" cy="1523497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6000" spc="-30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615" y="5677393"/>
            <a:ext cx="7683914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bg1">
                    <a:alpha val="99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This is a 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93615" y="6121401"/>
            <a:ext cx="4002733" cy="221599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presenter and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742410" y="371141"/>
            <a:ext cx="1310754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41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59" y="228599"/>
            <a:ext cx="8363938" cy="1131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01" y="1684476"/>
            <a:ext cx="8363938" cy="1517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1376" y="6078215"/>
            <a:ext cx="4253628" cy="1938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43870" y="6349341"/>
            <a:ext cx="3308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B407DAFF-433B-45E8-A718-D1FBB70E57FD}" type="slidenum">
              <a:rPr lang="en-US" sz="80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‹#›</a:t>
            </a:fld>
            <a:endParaRPr lang="en-US" sz="800" dirty="0" err="1" smtClean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50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dirty="0" smtClean="0"/>
              <a:t>Mintacím szerkesztése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3933056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A2BEBD-0A72-4C71-BE6A-40F107CBD85F}" type="datetimeFigureOut">
              <a:rPr lang="hu-HU" smtClean="0"/>
              <a:t>2015.04.29.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1DD30C-98A1-4921-A4E9-DEBD397504AE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Alkalmazásfejlesztés Windows 8 platformra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Windows </a:t>
            </a:r>
            <a:r>
              <a:rPr lang="hu-HU" dirty="0" err="1" smtClean="0"/>
              <a:t>Store</a:t>
            </a:r>
            <a:r>
              <a:rPr lang="hu-HU" smtClean="0"/>
              <a:t> alkalmazások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53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85975"/>
            <a:ext cx="3962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7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Felületek elrendezése</a:t>
            </a:r>
            <a:endParaRPr lang="hu-HU" dirty="0"/>
          </a:p>
        </p:txBody>
      </p:sp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5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„Hagyományos” tárolók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hu-HU" sz="2600" dirty="0" smtClean="0"/>
              <a:t>Felbontás: 1024x768.. 2560x1440…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u-HU" sz="2600" dirty="0" smtClean="0"/>
              <a:t>Ugyanaz</a:t>
            </a:r>
            <a:r>
              <a:rPr lang="hu-HU" sz="2600" dirty="0"/>
              <a:t>, mint WPF/SL</a:t>
            </a:r>
          </a:p>
          <a:p>
            <a:pPr lvl="1"/>
            <a:r>
              <a:rPr lang="hu-HU" dirty="0"/>
              <a:t>StackPanel</a:t>
            </a:r>
          </a:p>
          <a:p>
            <a:pPr lvl="1"/>
            <a:r>
              <a:rPr lang="hu-HU" dirty="0"/>
              <a:t>Grid</a:t>
            </a:r>
          </a:p>
          <a:p>
            <a:pPr lvl="1"/>
            <a:r>
              <a:rPr lang="hu-HU" dirty="0"/>
              <a:t>Canvas</a:t>
            </a:r>
          </a:p>
          <a:p>
            <a:pPr lvl="1"/>
            <a:r>
              <a:rPr lang="hu-HU" dirty="0"/>
              <a:t>VirtualizingStackPanel</a:t>
            </a:r>
          </a:p>
          <a:p>
            <a:r>
              <a:rPr lang="hu-HU" dirty="0" smtClean="0"/>
              <a:t>Mi nincs?</a:t>
            </a:r>
          </a:p>
          <a:p>
            <a:pPr lvl="1"/>
            <a:r>
              <a:rPr lang="hu-HU" dirty="0"/>
              <a:t>WrapPanel</a:t>
            </a:r>
          </a:p>
          <a:p>
            <a:pPr lvl="1"/>
            <a:r>
              <a:rPr lang="hu-HU" dirty="0"/>
              <a:t>DockPanel</a:t>
            </a:r>
          </a:p>
          <a:p>
            <a:pPr lvl="1"/>
            <a:r>
              <a:rPr lang="hu-HU" dirty="0" smtClean="0"/>
              <a:t>UniformGrid</a:t>
            </a:r>
          </a:p>
          <a:p>
            <a:r>
              <a:rPr lang="hu-HU" dirty="0"/>
              <a:t>De lehet sajátot készíteni:</a:t>
            </a:r>
          </a:p>
          <a:p>
            <a:pPr lvl="1"/>
            <a:r>
              <a:rPr lang="hu-HU" dirty="0"/>
              <a:t>Panel </a:t>
            </a:r>
            <a:r>
              <a:rPr lang="hu-HU" dirty="0" smtClean="0"/>
              <a:t>leszármazott</a:t>
            </a:r>
          </a:p>
        </p:txBody>
      </p:sp>
    </p:spTree>
    <p:extLst>
      <p:ext uri="{BB962C8B-B14F-4D97-AF65-F5344CB8AC3E}">
        <p14:creationId xmlns:p14="http://schemas.microsoft.com/office/powerpoint/2010/main" val="22225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StackPanel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 smtClean="0"/>
              <a:t>Elemek egymás alatt vagy mellett</a:t>
            </a:r>
          </a:p>
          <a:p>
            <a:r>
              <a:rPr lang="hu-HU" sz="2800" dirty="0" err="1" smtClean="0"/>
              <a:t>Orientation</a:t>
            </a:r>
            <a:endParaRPr lang="hu-HU" sz="2800" dirty="0" smtClean="0"/>
          </a:p>
          <a:p>
            <a:pPr lvl="1"/>
            <a:r>
              <a:rPr lang="hu-HU" dirty="0" err="1" smtClean="0"/>
              <a:t>Horizontal</a:t>
            </a:r>
            <a:endParaRPr lang="hu-HU" dirty="0" smtClean="0"/>
          </a:p>
          <a:p>
            <a:pPr lvl="1"/>
            <a:r>
              <a:rPr lang="hu-HU" dirty="0" err="1" smtClean="0"/>
              <a:t>Vertical</a:t>
            </a:r>
            <a:endParaRPr lang="hu-HU" dirty="0" smtClean="0"/>
          </a:p>
          <a:p>
            <a:r>
              <a:rPr lang="hu-HU" dirty="0" err="1"/>
              <a:t>ItemHeight</a:t>
            </a:r>
            <a:r>
              <a:rPr lang="hu-HU" dirty="0"/>
              <a:t>, </a:t>
            </a:r>
            <a:r>
              <a:rPr lang="hu-HU" dirty="0" err="1"/>
              <a:t>ItemWidth</a:t>
            </a:r>
            <a:r>
              <a:rPr lang="hu-HU" dirty="0"/>
              <a:t>: elemek mérete</a:t>
            </a:r>
          </a:p>
          <a:p>
            <a:r>
              <a:rPr lang="hu-HU" dirty="0" err="1"/>
              <a:t>MaximumRowsOrColumns</a:t>
            </a:r>
            <a:r>
              <a:rPr lang="hu-HU" dirty="0"/>
              <a:t>: </a:t>
            </a:r>
            <a:r>
              <a:rPr lang="hu-HU" dirty="0" err="1"/>
              <a:t>max</a:t>
            </a:r>
            <a:r>
              <a:rPr lang="hu-HU" dirty="0"/>
              <a:t> hány sor vagy oszlop lehet az </a:t>
            </a:r>
            <a:r>
              <a:rPr lang="hu-HU" dirty="0" err="1"/>
              <a:t>Orientationtól</a:t>
            </a:r>
            <a:r>
              <a:rPr lang="hu-HU" dirty="0"/>
              <a:t> függően (-1: bármennyi – ez a </a:t>
            </a:r>
            <a:r>
              <a:rPr lang="hu-HU" dirty="0" err="1"/>
              <a:t>default</a:t>
            </a:r>
            <a:r>
              <a:rPr lang="hu-HU" dirty="0"/>
              <a:t>)</a:t>
            </a:r>
          </a:p>
          <a:p>
            <a:endParaRPr lang="hu-HU" dirty="0" smtClean="0"/>
          </a:p>
          <a:p>
            <a:r>
              <a:rPr lang="hu-HU" sz="2800" dirty="0" err="1" smtClean="0"/>
              <a:t>Virtualizált</a:t>
            </a:r>
            <a:r>
              <a:rPr lang="hu-HU" sz="2800" dirty="0" smtClean="0"/>
              <a:t> változat:</a:t>
            </a:r>
          </a:p>
          <a:p>
            <a:pPr lvl="1"/>
            <a:r>
              <a:rPr lang="hu-HU" sz="2400" dirty="0" err="1" smtClean="0"/>
              <a:t>VirtualizingStackPanel</a:t>
            </a:r>
            <a:endParaRPr lang="hu-HU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1202633" cy="29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66" y="5373216"/>
            <a:ext cx="3035903" cy="8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62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Grid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Táblázatos megjelenítés</a:t>
            </a:r>
          </a:p>
          <a:p>
            <a:r>
              <a:rPr lang="hu-HU" dirty="0" smtClean="0"/>
              <a:t>Sorok/oszlopok megadása:</a:t>
            </a:r>
          </a:p>
          <a:p>
            <a:pPr lvl="1"/>
            <a:r>
              <a:rPr lang="hu-HU" dirty="0" smtClean="0"/>
              <a:t>Fix pixel</a:t>
            </a:r>
          </a:p>
          <a:p>
            <a:pPr lvl="1"/>
            <a:r>
              <a:rPr lang="hu-HU" dirty="0" err="1" smtClean="0"/>
              <a:t>Auto</a:t>
            </a:r>
            <a:endParaRPr lang="hu-HU" dirty="0" smtClean="0"/>
          </a:p>
          <a:p>
            <a:pPr lvl="1"/>
            <a:r>
              <a:rPr lang="hu-HU" dirty="0" smtClean="0"/>
              <a:t>Csillag (*)</a:t>
            </a:r>
          </a:p>
          <a:p>
            <a:r>
              <a:rPr lang="hu-HU" dirty="0" smtClean="0"/>
              <a:t>Gyerekelemek elhelyezése</a:t>
            </a:r>
          </a:p>
          <a:p>
            <a:pPr lvl="1"/>
            <a:r>
              <a:rPr lang="hu-HU" dirty="0" err="1" smtClean="0"/>
              <a:t>Grid.Row</a:t>
            </a:r>
            <a:endParaRPr lang="hu-HU" dirty="0" smtClean="0"/>
          </a:p>
          <a:p>
            <a:pPr lvl="1"/>
            <a:r>
              <a:rPr lang="hu-HU" dirty="0" err="1" smtClean="0"/>
              <a:t>Grid.Column</a:t>
            </a:r>
            <a:endParaRPr lang="hu-HU" dirty="0" smtClean="0"/>
          </a:p>
          <a:p>
            <a:pPr lvl="1"/>
            <a:r>
              <a:rPr lang="hu-HU" dirty="0" err="1" smtClean="0"/>
              <a:t>Grid.RowSpan</a:t>
            </a:r>
            <a:endParaRPr lang="hu-HU" dirty="0" smtClean="0"/>
          </a:p>
          <a:p>
            <a:pPr lvl="1"/>
            <a:r>
              <a:rPr lang="hu-HU" dirty="0" err="1" smtClean="0"/>
              <a:t>Grid.ColumnSpan</a:t>
            </a:r>
            <a:endParaRPr lang="hu-H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55" y="4267199"/>
            <a:ext cx="3691078" cy="223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3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WrapGrid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Uniform megjelenítés</a:t>
            </a:r>
          </a:p>
          <a:p>
            <a:pPr lvl="1"/>
            <a:r>
              <a:rPr lang="hu-HU" dirty="0" smtClean="0"/>
              <a:t>Nem WrapPanel!</a:t>
            </a:r>
          </a:p>
          <a:p>
            <a:r>
              <a:rPr lang="hu-HU" dirty="0" smtClean="0"/>
              <a:t>Elemek mérete:</a:t>
            </a:r>
          </a:p>
          <a:p>
            <a:pPr lvl="1"/>
            <a:r>
              <a:rPr lang="hu-HU" dirty="0" err="1" smtClean="0"/>
              <a:t>ItemHeight</a:t>
            </a:r>
            <a:r>
              <a:rPr lang="hu-HU" dirty="0" smtClean="0"/>
              <a:t>, </a:t>
            </a:r>
            <a:r>
              <a:rPr lang="hu-HU" dirty="0" err="1" smtClean="0"/>
              <a:t>ItemWidth</a:t>
            </a:r>
            <a:endParaRPr lang="hu-HU" dirty="0" smtClean="0"/>
          </a:p>
          <a:p>
            <a:pPr lvl="1"/>
            <a:r>
              <a:rPr lang="hu-HU" dirty="0" smtClean="0"/>
              <a:t>Ha nincs beállítva, akkor az </a:t>
            </a:r>
            <a:br>
              <a:rPr lang="hu-HU" dirty="0" smtClean="0"/>
            </a:br>
            <a:r>
              <a:rPr lang="hu-HU" dirty="0" smtClean="0"/>
              <a:t>első elem mérete alapján</a:t>
            </a:r>
          </a:p>
          <a:p>
            <a:r>
              <a:rPr lang="hu-HU" dirty="0" smtClean="0"/>
              <a:t>Egyéb tulajdonságok:</a:t>
            </a:r>
          </a:p>
          <a:p>
            <a:pPr lvl="1"/>
            <a:r>
              <a:rPr lang="hu-HU" dirty="0" smtClean="0"/>
              <a:t>MaximumRowsOrColumns</a:t>
            </a:r>
          </a:p>
          <a:p>
            <a:pPr lvl="1"/>
            <a:r>
              <a:rPr lang="hu-HU" dirty="0" err="1" smtClean="0"/>
              <a:t>Orientation</a:t>
            </a:r>
            <a:endParaRPr lang="hu-HU" dirty="0" smtClean="0"/>
          </a:p>
          <a:p>
            <a:r>
              <a:rPr lang="hu-HU" dirty="0" smtClean="0"/>
              <a:t>Csak listáknál használható</a:t>
            </a:r>
          </a:p>
          <a:p>
            <a:r>
              <a:rPr lang="hu-HU" dirty="0" err="1" smtClean="0"/>
              <a:t>Virtualizált</a:t>
            </a:r>
            <a:endParaRPr lang="hu-H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83" y="1248571"/>
            <a:ext cx="1694800" cy="17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0" y="3632517"/>
            <a:ext cx="3547625" cy="265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VariableSizedWrapGrid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Uniform </a:t>
            </a:r>
            <a:r>
              <a:rPr lang="hu-HU" dirty="0" smtClean="0"/>
              <a:t>megjelenítés</a:t>
            </a:r>
            <a:endParaRPr lang="hu-HU" dirty="0"/>
          </a:p>
          <a:p>
            <a:r>
              <a:rPr lang="hu-HU" dirty="0" smtClean="0"/>
              <a:t>Elemek </a:t>
            </a:r>
            <a:r>
              <a:rPr lang="hu-HU" dirty="0"/>
              <a:t>mérete:</a:t>
            </a:r>
          </a:p>
          <a:p>
            <a:pPr lvl="1"/>
            <a:r>
              <a:rPr lang="hu-HU" dirty="0" smtClean="0"/>
              <a:t>ItemHeight, ItemWidth</a:t>
            </a:r>
            <a:endParaRPr lang="hu-HU" dirty="0"/>
          </a:p>
          <a:p>
            <a:pPr lvl="1"/>
            <a:r>
              <a:rPr lang="hu-HU" dirty="0"/>
              <a:t>Ha nincs beállítva, akkor az első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elem </a:t>
            </a:r>
            <a:r>
              <a:rPr lang="hu-HU" dirty="0"/>
              <a:t>mérete </a:t>
            </a:r>
            <a:r>
              <a:rPr lang="hu-HU" dirty="0" smtClean="0"/>
              <a:t>alapján</a:t>
            </a:r>
          </a:p>
          <a:p>
            <a:r>
              <a:rPr lang="hu-HU" dirty="0" smtClean="0"/>
              <a:t>Különböző elemméretek </a:t>
            </a:r>
            <a:br>
              <a:rPr lang="hu-HU" dirty="0" smtClean="0"/>
            </a:br>
            <a:r>
              <a:rPr lang="hu-HU" dirty="0" smtClean="0"/>
              <a:t>(attached property)</a:t>
            </a:r>
          </a:p>
          <a:p>
            <a:pPr lvl="1"/>
            <a:r>
              <a:rPr lang="hu-HU" dirty="0" err="1" smtClean="0"/>
              <a:t>RowSpan</a:t>
            </a:r>
            <a:r>
              <a:rPr lang="hu-HU" dirty="0" smtClean="0"/>
              <a:t>, </a:t>
            </a:r>
            <a:r>
              <a:rPr lang="hu-HU" dirty="0" err="1" smtClean="0"/>
              <a:t>ColumnSpan</a:t>
            </a:r>
            <a:endParaRPr lang="hu-HU" dirty="0"/>
          </a:p>
          <a:p>
            <a:r>
              <a:rPr lang="hu-HU" dirty="0"/>
              <a:t>Egyén </a:t>
            </a:r>
            <a:r>
              <a:rPr lang="hu-HU" dirty="0" smtClean="0"/>
              <a:t>tulajdonságok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MaximumRowsOrColumns</a:t>
            </a:r>
          </a:p>
          <a:p>
            <a:pPr lvl="1"/>
            <a:r>
              <a:rPr lang="hu-HU" dirty="0" smtClean="0"/>
              <a:t>Orientation</a:t>
            </a:r>
          </a:p>
          <a:p>
            <a:r>
              <a:rPr lang="hu-HU" dirty="0"/>
              <a:t>Csak </a:t>
            </a:r>
            <a:r>
              <a:rPr lang="hu-HU" dirty="0" smtClean="0"/>
              <a:t>listáknál használható</a:t>
            </a:r>
          </a:p>
          <a:p>
            <a:r>
              <a:rPr lang="hu-HU" dirty="0" smtClean="0"/>
              <a:t>Nem virtualizált!</a:t>
            </a:r>
            <a:endParaRPr lang="hu-HU" dirty="0"/>
          </a:p>
          <a:p>
            <a:endParaRPr lang="hu-H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79" y="1582057"/>
            <a:ext cx="2846073" cy="19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4426964"/>
            <a:ext cx="4077137" cy="188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0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Canvas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Gyerek vezérlők szabadon elhelyezhetők:</a:t>
            </a:r>
          </a:p>
          <a:p>
            <a:pPr lvl="1"/>
            <a:r>
              <a:rPr lang="hu-HU" sz="2400" dirty="0" err="1" smtClean="0"/>
              <a:t>Canvas.Left</a:t>
            </a:r>
            <a:endParaRPr lang="hu-HU" sz="2400" dirty="0" smtClean="0"/>
          </a:p>
          <a:p>
            <a:pPr lvl="1"/>
            <a:r>
              <a:rPr lang="hu-HU" sz="2400" dirty="0" err="1" smtClean="0"/>
              <a:t>Canvas.Right</a:t>
            </a:r>
            <a:endParaRPr lang="hu-HU" sz="2400" dirty="0" smtClean="0"/>
          </a:p>
          <a:p>
            <a:pPr lvl="1"/>
            <a:r>
              <a:rPr lang="hu-HU" sz="2400" dirty="0" err="1" smtClean="0"/>
              <a:t>Canvas.Top</a:t>
            </a:r>
            <a:endParaRPr lang="hu-HU" sz="2400" dirty="0" smtClean="0"/>
          </a:p>
          <a:p>
            <a:pPr lvl="1"/>
            <a:r>
              <a:rPr lang="hu-HU" sz="2400" dirty="0" err="1" smtClean="0"/>
              <a:t>Canvas.Bottom</a:t>
            </a:r>
            <a:endParaRPr lang="hu-HU" sz="2400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3534962"/>
            <a:ext cx="3402483" cy="265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7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Vezérlők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8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479" y="332656"/>
            <a:ext cx="8305800" cy="1143000"/>
          </a:xfrm>
        </p:spPr>
        <p:txBody>
          <a:bodyPr/>
          <a:lstStyle/>
          <a:p>
            <a:r>
              <a:rPr lang="hu-HU" dirty="0" smtClean="0"/>
              <a:t>Egyszerű vezérlők</a:t>
            </a:r>
            <a:endParaRPr lang="hu-H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85" y="1915253"/>
            <a:ext cx="919101" cy="4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00" y="2109291"/>
            <a:ext cx="245622" cy="23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45" y="4398925"/>
            <a:ext cx="554630" cy="55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64" y="4424845"/>
            <a:ext cx="2297753" cy="19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5111" y="1665929"/>
            <a:ext cx="554712" cy="230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Button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1000" y="2638343"/>
            <a:ext cx="853404" cy="230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Checkbox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111" y="2840770"/>
            <a:ext cx="1002749" cy="230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Combo Box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8562" y="1728412"/>
            <a:ext cx="1109425" cy="230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Radio Button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346" y="1665929"/>
            <a:ext cx="16899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Hyperlink</a:t>
            </a:r>
            <a:r>
              <a:rPr lang="hu-HU" dirty="0" err="1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Button</a:t>
            </a:r>
            <a:endParaRPr lang="en-US" dirty="0" smtClean="0">
              <a:gradFill>
                <a:gsLst>
                  <a:gs pos="417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6346" y="2272382"/>
            <a:ext cx="629385" cy="230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ListBox</a:t>
            </a:r>
            <a:endParaRPr lang="en-US" dirty="0" smtClean="0">
              <a:gradFill>
                <a:gsLst>
                  <a:gs pos="417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6346" y="3977063"/>
            <a:ext cx="1120092" cy="230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Progress Bar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6207" y="3977062"/>
            <a:ext cx="1216101" cy="230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Progress 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06346" y="5138062"/>
            <a:ext cx="1184151" cy="230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Toggle Switch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02" y="1950908"/>
            <a:ext cx="1030027" cy="36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6" y="1958831"/>
            <a:ext cx="467474" cy="34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6" y="3205241"/>
            <a:ext cx="1426191" cy="44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14" y="2277803"/>
            <a:ext cx="1061720" cy="159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84" y="1958224"/>
            <a:ext cx="1632197" cy="19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59459" y="5371695"/>
            <a:ext cx="490707" cy="230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Slider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25" y="2945784"/>
            <a:ext cx="182236" cy="18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57" y="2945783"/>
            <a:ext cx="182236" cy="18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72" y="2121782"/>
            <a:ext cx="182236" cy="18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53" y="5645386"/>
            <a:ext cx="1030027" cy="16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05" y="5652794"/>
            <a:ext cx="1022104" cy="16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656558" y="5373514"/>
            <a:ext cx="2399218" cy="531567"/>
            <a:chOff x="8594135" y="3203483"/>
            <a:chExt cx="2181225" cy="483269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4135" y="3581977"/>
              <a:ext cx="2181225" cy="10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6991" y="3203483"/>
              <a:ext cx="36195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19" y="2643607"/>
            <a:ext cx="1014181" cy="244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8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architektúra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04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RepeatButton</a:t>
            </a:r>
            <a:r>
              <a:rPr lang="hu-HU" dirty="0"/>
              <a:t>, </a:t>
            </a:r>
            <a:r>
              <a:rPr lang="hu-HU" dirty="0" err="1" smtClean="0"/>
              <a:t>HyperlinkButton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/>
              <a:t>RepeatButton</a:t>
            </a:r>
            <a:endParaRPr lang="hu-HU" dirty="0" smtClean="0"/>
          </a:p>
          <a:p>
            <a:r>
              <a:rPr lang="hu-HU" dirty="0" err="1" smtClean="0"/>
              <a:t>Nyomvatartásnál</a:t>
            </a:r>
            <a:r>
              <a:rPr lang="hu-HU" dirty="0" smtClean="0"/>
              <a:t> folyamatosan küldi a </a:t>
            </a:r>
            <a:r>
              <a:rPr lang="hu-HU" dirty="0" err="1" smtClean="0"/>
              <a:t>Click</a:t>
            </a:r>
            <a:r>
              <a:rPr lang="hu-HU" dirty="0" smtClean="0"/>
              <a:t> eseményeket</a:t>
            </a:r>
          </a:p>
          <a:p>
            <a:r>
              <a:rPr lang="hu-HU" dirty="0" err="1" smtClean="0"/>
              <a:t>Delay</a:t>
            </a:r>
            <a:r>
              <a:rPr lang="hu-HU" dirty="0" smtClean="0"/>
              <a:t> [</a:t>
            </a:r>
            <a:r>
              <a:rPr lang="hu-HU" dirty="0" err="1" smtClean="0"/>
              <a:t>ms</a:t>
            </a:r>
            <a:r>
              <a:rPr lang="hu-HU" dirty="0" smtClean="0"/>
              <a:t>] -  az első </a:t>
            </a:r>
            <a:r>
              <a:rPr lang="hu-HU" dirty="0" err="1" smtClean="0"/>
              <a:t>Click</a:t>
            </a:r>
            <a:r>
              <a:rPr lang="hu-HU" dirty="0" smtClean="0"/>
              <a:t> utáni várakozás</a:t>
            </a:r>
          </a:p>
          <a:p>
            <a:r>
              <a:rPr lang="hu-HU" dirty="0" err="1" smtClean="0"/>
              <a:t>Interval</a:t>
            </a:r>
            <a:r>
              <a:rPr lang="hu-HU" dirty="0" smtClean="0"/>
              <a:t> [</a:t>
            </a:r>
            <a:r>
              <a:rPr lang="hu-HU" dirty="0" err="1" smtClean="0"/>
              <a:t>ms</a:t>
            </a:r>
            <a:r>
              <a:rPr lang="hu-HU" dirty="0" smtClean="0"/>
              <a:t>] – további </a:t>
            </a:r>
            <a:r>
              <a:rPr lang="hu-HU" dirty="0" err="1" smtClean="0"/>
              <a:t>Click-ek</a:t>
            </a:r>
            <a:r>
              <a:rPr lang="hu-HU" dirty="0" smtClean="0"/>
              <a:t> közötti idő</a:t>
            </a:r>
          </a:p>
          <a:p>
            <a:pPr marL="0" indent="0">
              <a:buNone/>
            </a:pPr>
            <a:r>
              <a: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Hyperlink</a:t>
            </a:r>
            <a:r>
              <a:rPr lang="hu-HU" dirty="0" err="1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Button</a:t>
            </a:r>
            <a:endParaRPr lang="hu-HU" dirty="0" smtClean="0">
              <a:gradFill>
                <a:gsLst>
                  <a:gs pos="417">
                    <a:srgbClr val="000000"/>
                  </a:gs>
                  <a:gs pos="100000">
                    <a:srgbClr val="000000"/>
                  </a:gs>
                </a:gsLst>
                <a:lin ang="5400000" scaled="0"/>
              </a:gradFill>
            </a:endParaRPr>
          </a:p>
          <a:p>
            <a:r>
              <a:rPr lang="hu-HU" dirty="0" err="1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NavigateUri</a:t>
            </a:r>
            <a:r>
              <a:rPr lang="hu-HU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 – ide navigál, megnyit</a:t>
            </a:r>
          </a:p>
          <a:p>
            <a:pPr lvl="1"/>
            <a:r>
              <a:rPr lang="hu-HU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Böngészőt</a:t>
            </a:r>
          </a:p>
          <a:p>
            <a:pPr lvl="1"/>
            <a:r>
              <a:rPr lang="hu-HU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Levelezőprogramot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65" y="3699967"/>
            <a:ext cx="3047736" cy="109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715512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1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ToggleSwitch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ToggleSwitch</a:t>
            </a:r>
            <a:endParaRPr lang="hu-HU" dirty="0" smtClean="0"/>
          </a:p>
          <a:p>
            <a:r>
              <a:rPr lang="hu-HU" dirty="0" err="1" smtClean="0"/>
              <a:t>Header</a:t>
            </a:r>
            <a:endParaRPr lang="hu-HU" dirty="0" smtClean="0"/>
          </a:p>
          <a:p>
            <a:r>
              <a:rPr lang="hu-HU" dirty="0" err="1" smtClean="0"/>
              <a:t>IsOn</a:t>
            </a:r>
            <a:endParaRPr lang="hu-HU" dirty="0" smtClean="0"/>
          </a:p>
          <a:p>
            <a:r>
              <a:rPr lang="hu-HU" dirty="0" err="1" smtClean="0"/>
              <a:t>OnContent</a:t>
            </a:r>
            <a:endParaRPr lang="hu-HU" dirty="0" smtClean="0"/>
          </a:p>
          <a:p>
            <a:r>
              <a:rPr lang="hu-HU" dirty="0" err="1" smtClean="0"/>
              <a:t>OffContent</a:t>
            </a:r>
            <a:endParaRPr lang="hu-HU" dirty="0" smtClean="0"/>
          </a:p>
          <a:p>
            <a:r>
              <a:rPr lang="hu-HU" dirty="0" err="1" smtClean="0"/>
              <a:t>Toggled</a:t>
            </a:r>
            <a:r>
              <a:rPr lang="hu-HU" dirty="0" smtClean="0"/>
              <a:t> esemény</a:t>
            </a:r>
          </a:p>
          <a:p>
            <a:pPr marL="0" indent="0">
              <a:buNone/>
            </a:pPr>
            <a:r>
              <a:rPr lang="hu-HU" dirty="0" err="1" smtClean="0"/>
              <a:t>ToggleButton</a:t>
            </a:r>
            <a:endParaRPr lang="hu-HU" dirty="0" smtClean="0"/>
          </a:p>
          <a:p>
            <a:r>
              <a:rPr lang="hu-HU" dirty="0" err="1" smtClean="0"/>
              <a:t>IsThreeState</a:t>
            </a:r>
            <a:endParaRPr lang="hu-HU" dirty="0" smtClean="0"/>
          </a:p>
          <a:p>
            <a:r>
              <a:rPr lang="hu-HU" dirty="0" err="1" smtClean="0"/>
              <a:t>IsChecked</a:t>
            </a:r>
            <a:r>
              <a:rPr lang="hu-HU" dirty="0" smtClean="0"/>
              <a:t> vagy események: </a:t>
            </a:r>
            <a:r>
              <a:rPr lang="hu-HU" dirty="0" err="1" smtClean="0"/>
              <a:t>Checked</a:t>
            </a:r>
            <a:r>
              <a:rPr lang="hu-HU" dirty="0" smtClean="0"/>
              <a:t>/</a:t>
            </a:r>
            <a:r>
              <a:rPr lang="hu-HU" dirty="0" err="1" smtClean="0"/>
              <a:t>Unchecked</a:t>
            </a:r>
            <a:r>
              <a:rPr lang="hu-HU" dirty="0" smtClean="0"/>
              <a:t>/</a:t>
            </a:r>
            <a:r>
              <a:rPr lang="hu-HU" dirty="0" err="1" smtClean="0"/>
              <a:t>Indeterminate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54" y="1340767"/>
            <a:ext cx="2953498" cy="115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73" y="2543174"/>
            <a:ext cx="2930979" cy="114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62" y="1917059"/>
            <a:ext cx="70961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38" y="2493352"/>
            <a:ext cx="69246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38" y="3228975"/>
            <a:ext cx="68484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Szöveg beviteli vezérlők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662509" y="1568397"/>
            <a:ext cx="27088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Single-Line Text 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9043" y="1568397"/>
            <a:ext cx="184723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Password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Box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9" y="1954464"/>
            <a:ext cx="266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2509" y="2813899"/>
            <a:ext cx="258378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Multi-Line Text Box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9043" y="2674492"/>
            <a:ext cx="17579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Rich </a:t>
            </a:r>
            <a:r>
              <a:rPr lang="hu-HU" sz="24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Edit </a:t>
            </a:r>
            <a:r>
              <a:rPr lang="en-US" sz="24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Box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43" y="1990205"/>
            <a:ext cx="26670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8" y="3321810"/>
            <a:ext cx="4042495" cy="223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7735" y="1728676"/>
            <a:ext cx="12613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Clear Button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06963" y="1977105"/>
            <a:ext cx="300772" cy="2064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14585" y="1643718"/>
            <a:ext cx="13994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Reveal Button</a:t>
            </a:r>
          </a:p>
        </p:txBody>
      </p:sp>
      <p:cxnSp>
        <p:nvCxnSpPr>
          <p:cNvPr id="16" name="Straight Connector 15"/>
          <p:cNvCxnSpPr>
            <a:endCxn id="15" idx="2"/>
          </p:cNvCxnSpPr>
          <p:nvPr/>
        </p:nvCxnSpPr>
        <p:spPr>
          <a:xfrm flipV="1">
            <a:off x="7722363" y="1920717"/>
            <a:ext cx="491965" cy="2911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72" y="3183231"/>
            <a:ext cx="3851575" cy="237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Szöveg megjelenítés</a:t>
            </a:r>
            <a:endParaRPr lang="hu-HU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Egyszerű szöveg</a:t>
            </a:r>
          </a:p>
          <a:p>
            <a:pPr lvl="1"/>
            <a:r>
              <a:rPr lang="hu-HU" dirty="0" err="1" smtClean="0"/>
              <a:t>TextBlock</a:t>
            </a:r>
            <a:r>
              <a:rPr lang="hu-HU" dirty="0" smtClean="0"/>
              <a:t> egyszerű formázás: Font, </a:t>
            </a:r>
            <a:r>
              <a:rPr lang="hu-HU" dirty="0" err="1" smtClean="0"/>
              <a:t>TextAlign</a:t>
            </a:r>
            <a:r>
              <a:rPr lang="hu-HU" dirty="0" smtClean="0"/>
              <a:t>, </a:t>
            </a:r>
            <a:r>
              <a:rPr lang="hu-HU" dirty="0" err="1" smtClean="0"/>
              <a:t>TextWrap</a:t>
            </a:r>
            <a:r>
              <a:rPr lang="hu-HU" dirty="0" smtClean="0"/>
              <a:t>,  </a:t>
            </a:r>
            <a:r>
              <a:rPr lang="hu-HU" dirty="0" err="1" smtClean="0"/>
              <a:t>TextTrimming</a:t>
            </a:r>
            <a:r>
              <a:rPr lang="hu-HU" dirty="0" smtClean="0"/>
              <a:t> (…), </a:t>
            </a:r>
            <a:r>
              <a:rPr lang="hu-HU" dirty="0" err="1" smtClean="0"/>
              <a:t>LineHeight</a:t>
            </a:r>
            <a:r>
              <a:rPr lang="hu-HU" dirty="0" smtClean="0"/>
              <a:t>, </a:t>
            </a:r>
            <a:r>
              <a:rPr lang="hu-HU" dirty="0" err="1" smtClean="0"/>
              <a:t>Foreground</a:t>
            </a:r>
            <a:endParaRPr lang="hu-HU" dirty="0" smtClean="0"/>
          </a:p>
          <a:p>
            <a:pPr lvl="1"/>
            <a:r>
              <a:rPr lang="hu-HU" dirty="0" err="1" smtClean="0"/>
              <a:t>TextBox</a:t>
            </a:r>
            <a:r>
              <a:rPr lang="hu-HU" dirty="0" smtClean="0"/>
              <a:t>: </a:t>
            </a:r>
            <a:r>
              <a:rPr lang="hu-HU" dirty="0" err="1" smtClean="0"/>
              <a:t>InputScope</a:t>
            </a:r>
            <a:endParaRPr lang="hu-HU" dirty="0" smtClean="0"/>
          </a:p>
          <a:p>
            <a:pPr lvl="1"/>
            <a:r>
              <a:rPr lang="hu-HU" dirty="0" err="1" smtClean="0"/>
              <a:t>PasswordBox</a:t>
            </a:r>
            <a:r>
              <a:rPr lang="hu-HU" dirty="0" smtClean="0"/>
              <a:t>: </a:t>
            </a:r>
            <a:r>
              <a:rPr lang="hu-HU" dirty="0" err="1" smtClean="0"/>
              <a:t>PasswordChar</a:t>
            </a:r>
            <a:r>
              <a:rPr lang="hu-HU" dirty="0" smtClean="0"/>
              <a:t>, </a:t>
            </a:r>
            <a:r>
              <a:rPr lang="hu-HU" dirty="0" err="1" smtClean="0"/>
              <a:t>IsPasswordRevealButtonEnabled</a:t>
            </a:r>
            <a:endParaRPr lang="hu-HU" dirty="0" smtClean="0"/>
          </a:p>
          <a:p>
            <a:r>
              <a:rPr lang="hu-HU" dirty="0" smtClean="0"/>
              <a:t>Formázott szöveg</a:t>
            </a:r>
          </a:p>
          <a:p>
            <a:pPr lvl="1"/>
            <a:r>
              <a:rPr lang="hu-HU" dirty="0" smtClean="0"/>
              <a:t>RichTextBlock, </a:t>
            </a:r>
            <a:br>
              <a:rPr lang="hu-HU" dirty="0" smtClean="0"/>
            </a:br>
            <a:r>
              <a:rPr lang="hu-HU" dirty="0" err="1" smtClean="0"/>
              <a:t>RichTextBlockOverflow</a:t>
            </a:r>
            <a:endParaRPr lang="hu-HU" dirty="0" smtClean="0"/>
          </a:p>
          <a:p>
            <a:pPr lvl="1"/>
            <a:r>
              <a:rPr lang="hu-HU" dirty="0" smtClean="0"/>
              <a:t>Paragraph, Span, LineBreak, </a:t>
            </a:r>
            <a:br>
              <a:rPr lang="hu-HU" dirty="0" smtClean="0"/>
            </a:br>
            <a:r>
              <a:rPr lang="hu-HU" dirty="0" err="1" smtClean="0"/>
              <a:t>Run</a:t>
            </a:r>
            <a:r>
              <a:rPr lang="hu-HU" dirty="0" smtClean="0"/>
              <a:t>, </a:t>
            </a:r>
            <a:r>
              <a:rPr lang="hu-HU" dirty="0" err="1" smtClean="0"/>
              <a:t>Bold</a:t>
            </a:r>
            <a:r>
              <a:rPr lang="hu-HU" dirty="0" smtClean="0"/>
              <a:t>, Italic, </a:t>
            </a:r>
            <a:br>
              <a:rPr lang="hu-HU" dirty="0" smtClean="0"/>
            </a:br>
            <a:r>
              <a:rPr lang="hu-HU" dirty="0" err="1" smtClean="0"/>
              <a:t>InlineUIContainer</a:t>
            </a:r>
            <a:endParaRPr lang="hu-H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5803"/>
            <a:ext cx="5655735" cy="247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3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Csúszka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Slider</a:t>
            </a:r>
            <a:endParaRPr lang="hu-HU" dirty="0" smtClean="0"/>
          </a:p>
          <a:p>
            <a:r>
              <a:rPr lang="hu-HU" dirty="0" smtClean="0"/>
              <a:t>Minimum, Maximum</a:t>
            </a:r>
          </a:p>
          <a:p>
            <a:r>
              <a:rPr lang="hu-HU" dirty="0" err="1" smtClean="0"/>
              <a:t>SmallChange</a:t>
            </a:r>
            <a:r>
              <a:rPr lang="hu-HU" dirty="0" smtClean="0"/>
              <a:t>, </a:t>
            </a:r>
            <a:r>
              <a:rPr lang="hu-HU" dirty="0" err="1" smtClean="0"/>
              <a:t>LargeChange</a:t>
            </a:r>
            <a:endParaRPr lang="hu-HU" dirty="0" smtClean="0"/>
          </a:p>
          <a:p>
            <a:r>
              <a:rPr lang="hu-HU" dirty="0" err="1" smtClean="0"/>
              <a:t>TickFrequency</a:t>
            </a:r>
            <a:endParaRPr lang="hu-HU" dirty="0" smtClean="0"/>
          </a:p>
          <a:p>
            <a:r>
              <a:rPr lang="hu-HU" dirty="0" err="1" smtClean="0"/>
              <a:t>TickPlacement</a:t>
            </a:r>
            <a:r>
              <a:rPr lang="hu-HU" dirty="0" smtClean="0"/>
              <a:t>: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Inline</a:t>
            </a:r>
            <a:r>
              <a:rPr lang="hu-HU" dirty="0" smtClean="0"/>
              <a:t>, </a:t>
            </a:r>
            <a:r>
              <a:rPr lang="hu-HU" dirty="0" err="1" smtClean="0"/>
              <a:t>TopLeft</a:t>
            </a:r>
            <a:r>
              <a:rPr lang="hu-HU" dirty="0" smtClean="0"/>
              <a:t>, </a:t>
            </a:r>
            <a:r>
              <a:rPr lang="hu-HU" dirty="0" err="1" smtClean="0"/>
              <a:t>BottomRight</a:t>
            </a:r>
            <a:r>
              <a:rPr lang="hu-HU" dirty="0" smtClean="0"/>
              <a:t>, </a:t>
            </a:r>
            <a:r>
              <a:rPr lang="hu-HU" dirty="0" err="1" smtClean="0"/>
              <a:t>Outside</a:t>
            </a:r>
            <a:r>
              <a:rPr lang="hu-HU" dirty="0" smtClean="0"/>
              <a:t>, </a:t>
            </a:r>
            <a:r>
              <a:rPr lang="hu-HU" dirty="0" err="1" smtClean="0"/>
              <a:t>None</a:t>
            </a:r>
            <a:endParaRPr lang="hu-HU" dirty="0" smtClean="0"/>
          </a:p>
          <a:p>
            <a:r>
              <a:rPr lang="hu-HU" dirty="0" err="1" smtClean="0"/>
              <a:t>StepFrequency</a:t>
            </a:r>
            <a:r>
              <a:rPr lang="hu-HU" dirty="0" smtClean="0"/>
              <a:t> – milyen részletességgel (felbontással) vehet fel értékeket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80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" y="5013176"/>
            <a:ext cx="4991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5943600"/>
            <a:ext cx="50577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1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Folyamat előrehaladása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ProgressBar</a:t>
            </a:r>
            <a:endParaRPr lang="hu-HU" dirty="0" smtClean="0"/>
          </a:p>
          <a:p>
            <a:r>
              <a:rPr lang="hu-HU" dirty="0" err="1" smtClean="0"/>
              <a:t>IsIndeterminate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ProgressRing</a:t>
            </a:r>
            <a:endParaRPr lang="hu-HU" dirty="0" smtClean="0"/>
          </a:p>
          <a:p>
            <a:r>
              <a:rPr lang="hu-HU" dirty="0" err="1" smtClean="0"/>
              <a:t>IsActive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505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060848"/>
            <a:ext cx="2552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355675"/>
            <a:ext cx="2144638" cy="191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4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53" y="19596"/>
            <a:ext cx="8229600" cy="1143000"/>
          </a:xfrm>
        </p:spPr>
        <p:txBody>
          <a:bodyPr/>
          <a:lstStyle/>
          <a:p>
            <a:r>
              <a:rPr lang="hu-HU" dirty="0" smtClean="0"/>
              <a:t>Parancsok és műveletek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27603" r="10658" b="26964"/>
          <a:stretch/>
        </p:blipFill>
        <p:spPr bwMode="auto">
          <a:xfrm>
            <a:off x="761789" y="5076884"/>
            <a:ext cx="3765947" cy="10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449765" y="2804385"/>
            <a:ext cx="2621842" cy="1826303"/>
            <a:chOff x="561785" y="2449175"/>
            <a:chExt cx="3071750" cy="2139697"/>
          </a:xfrm>
        </p:grpSpPr>
        <p:sp>
          <p:nvSpPr>
            <p:cNvPr id="9" name="TextBox 8"/>
            <p:cNvSpPr txBox="1"/>
            <p:nvPr/>
          </p:nvSpPr>
          <p:spPr>
            <a:xfrm>
              <a:off x="561785" y="2449175"/>
              <a:ext cx="76" cy="3245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35" y="2807697"/>
              <a:ext cx="3048000" cy="178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39" y="3171325"/>
            <a:ext cx="1430864" cy="4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5" y="3159530"/>
            <a:ext cx="803345" cy="105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1" y="1827639"/>
            <a:ext cx="80581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10"/>
          <p:cNvSpPr txBox="1"/>
          <p:nvPr/>
        </p:nvSpPr>
        <p:spPr>
          <a:xfrm>
            <a:off x="731695" y="1394399"/>
            <a:ext cx="20734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Application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 bar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731611" y="2720807"/>
            <a:ext cx="19131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Context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menu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3471762" y="2668252"/>
            <a:ext cx="8798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Popup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6643539" y="2703653"/>
            <a:ext cx="9284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Tooltip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761789" y="4624208"/>
            <a:ext cx="213039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Message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dialog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Üzenetablak megjelenítése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Egyszerű üzenetablak Bezár gombbal</a:t>
            </a:r>
          </a:p>
          <a:p>
            <a:pPr marL="0" indent="0">
              <a:buNone/>
            </a:pPr>
            <a:r>
              <a:rPr lang="en-US" dirty="0"/>
              <a:t>private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void  ToggleButton_Indeterminate_1(object sender, </a:t>
            </a:r>
            <a:r>
              <a:rPr lang="en-US" dirty="0" err="1"/>
              <a:t>RoutedEventArgs</a:t>
            </a:r>
            <a:r>
              <a:rPr lang="en-US" dirty="0"/>
              <a:t> e)</a:t>
            </a:r>
          </a:p>
          <a:p>
            <a:pPr marL="0" indent="0">
              <a:buNone/>
            </a:pPr>
            <a:r>
              <a:rPr lang="hu-HU" dirty="0"/>
              <a:t>{</a:t>
            </a:r>
          </a:p>
          <a:p>
            <a:pPr marL="0" indent="0">
              <a:buNone/>
            </a:pPr>
            <a:r>
              <a:rPr lang="hu-HU" dirty="0" smtClean="0"/>
              <a:t>	var </a:t>
            </a:r>
            <a:r>
              <a:rPr lang="hu-HU" dirty="0" err="1"/>
              <a:t>md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MessageDialog</a:t>
            </a:r>
            <a:r>
              <a:rPr lang="hu-HU" dirty="0"/>
              <a:t>("</a:t>
            </a:r>
            <a:r>
              <a:rPr lang="hu-HU" dirty="0" err="1"/>
              <a:t>Indeterminate</a:t>
            </a:r>
            <a:r>
              <a:rPr lang="hu-HU" dirty="0"/>
              <a:t>");</a:t>
            </a:r>
          </a:p>
          <a:p>
            <a:pPr marL="0" indent="0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await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/>
              <a:t>md.ShowAsync</a:t>
            </a:r>
            <a:r>
              <a:rPr lang="hu-HU" dirty="0"/>
              <a:t>();</a:t>
            </a:r>
          </a:p>
          <a:p>
            <a:pPr marL="0" indent="0">
              <a:buNone/>
            </a:pPr>
            <a:r>
              <a:rPr lang="hu-H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432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Párbeszédpanel létrehozása  és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439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83" y="5116513"/>
            <a:ext cx="2436813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3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Megjelenítés és bezárás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1340768"/>
            <a:ext cx="909906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5"/>
            <a:ext cx="9144000" cy="24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2099" y="188640"/>
            <a:ext cx="8229600" cy="1143000"/>
          </a:xfrm>
        </p:spPr>
        <p:txBody>
          <a:bodyPr/>
          <a:lstStyle/>
          <a:p>
            <a:r>
              <a:rPr lang="hu-HU" dirty="0" smtClean="0"/>
              <a:t>Windows 8 platform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pSp>
        <p:nvGrpSpPr>
          <p:cNvPr id="6" name="Group 5"/>
          <p:cNvGrpSpPr/>
          <p:nvPr/>
        </p:nvGrpSpPr>
        <p:grpSpPr>
          <a:xfrm>
            <a:off x="869235" y="3619102"/>
            <a:ext cx="4594302" cy="1678619"/>
            <a:chOff x="3347557" y="3605494"/>
            <a:chExt cx="6352411" cy="1849799"/>
          </a:xfrm>
          <a:solidFill>
            <a:srgbClr val="65BC46"/>
          </a:solidFill>
        </p:grpSpPr>
        <p:sp>
          <p:nvSpPr>
            <p:cNvPr id="7" name="Rectangle 6"/>
            <p:cNvSpPr/>
            <p:nvPr/>
          </p:nvSpPr>
          <p:spPr>
            <a:xfrm>
              <a:off x="3347557" y="3605494"/>
              <a:ext cx="6352411" cy="1849799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1725" tIns="60862" rIns="121725" bIns="60862"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62862" y="4127994"/>
              <a:ext cx="2036218" cy="623531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+mj-lt"/>
                </a:rPr>
                <a:t>Communication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&amp; Data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64841" y="4127993"/>
              <a:ext cx="1920240" cy="6235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Devices &amp; Printing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59947" y="3681573"/>
              <a:ext cx="3944958" cy="440912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latin typeface="+mj-lt"/>
                </a:rPr>
                <a:t>WinRT</a:t>
              </a:r>
              <a:r>
                <a:rPr lang="en-US" sz="2000" dirty="0" smtClean="0">
                  <a:latin typeface="+mj-lt"/>
                </a:rPr>
                <a:t> API</a:t>
              </a:r>
              <a:r>
                <a:rPr lang="hu-HU" sz="2000" dirty="0" smtClean="0">
                  <a:latin typeface="+mj-lt"/>
                </a:rPr>
                <a:t> csoportok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17413" y="4127994"/>
              <a:ext cx="1922623" cy="623531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Graphics &amp; Media 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97712" y="1530923"/>
            <a:ext cx="2590907" cy="3766797"/>
            <a:chOff x="8280441" y="1240600"/>
            <a:chExt cx="2921359" cy="4214696"/>
          </a:xfrm>
        </p:grpSpPr>
        <p:sp>
          <p:nvSpPr>
            <p:cNvPr id="16" name="Rectangle 15"/>
            <p:cNvSpPr/>
            <p:nvPr/>
          </p:nvSpPr>
          <p:spPr>
            <a:xfrm>
              <a:off x="8280441" y="1240600"/>
              <a:ext cx="2921359" cy="631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2000" dirty="0" smtClean="0">
                  <a:solidFill>
                    <a:schemeClr val="tx1"/>
                  </a:solidFill>
                  <a:latin typeface="+mj-lt"/>
                </a:rPr>
                <a:t>Asztali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424746" y="1937496"/>
              <a:ext cx="996180" cy="3517800"/>
              <a:chOff x="9027303" y="2171232"/>
              <a:chExt cx="996180" cy="3517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9027303" y="2171232"/>
                <a:ext cx="996180" cy="281402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C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C++</a:t>
                </a:r>
                <a:endParaRPr lang="en-US" sz="200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027303" y="5053654"/>
                <a:ext cx="996179" cy="6353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Win32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489131" y="1937496"/>
              <a:ext cx="707326" cy="3517797"/>
              <a:chOff x="10091688" y="2171232"/>
              <a:chExt cx="707326" cy="351779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091688" y="2171232"/>
                <a:ext cx="707326" cy="281402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C#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VB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091688" y="5053651"/>
                <a:ext cx="707326" cy="6353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NET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&amp; SL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280441" y="1937496"/>
              <a:ext cx="1066324" cy="3517800"/>
              <a:chOff x="7882998" y="2171232"/>
              <a:chExt cx="1066324" cy="3517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882998" y="2171232"/>
                <a:ext cx="1066324" cy="281402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HTML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JavaScript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882998" y="5053654"/>
                <a:ext cx="1066324" cy="6353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hu-HU" sz="2000" dirty="0" smtClean="0">
                    <a:solidFill>
                      <a:schemeClr val="tx1"/>
                    </a:solidFill>
                    <a:latin typeface="+mj-lt"/>
                  </a:rPr>
                  <a:t>IE 10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869236" y="1530922"/>
            <a:ext cx="4594300" cy="56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+mj-lt"/>
              </a:rPr>
              <a:t>Windows </a:t>
            </a:r>
            <a:r>
              <a:rPr lang="hu-HU" sz="2000" dirty="0" err="1" smtClean="0">
                <a:solidFill>
                  <a:schemeClr val="tx1"/>
                </a:solidFill>
                <a:latin typeface="+mj-lt"/>
              </a:rPr>
              <a:t>Store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 (W8 stílusú)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8248" y="4834450"/>
            <a:ext cx="4168852" cy="366137"/>
          </a:xfrm>
          <a:prstGeom prst="rect">
            <a:avLst/>
          </a:prstGeom>
          <a:solidFill>
            <a:srgbClr val="65BC46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Alkalmazásmodell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69235" y="2157821"/>
            <a:ext cx="4594302" cy="1383222"/>
            <a:chOff x="3347557" y="965013"/>
            <a:chExt cx="6352413" cy="1585251"/>
          </a:xfrm>
          <a:solidFill>
            <a:srgbClr val="65BC46"/>
          </a:solidFill>
        </p:grpSpPr>
        <p:sp>
          <p:nvSpPr>
            <p:cNvPr id="29" name="Rectangle 28"/>
            <p:cNvSpPr/>
            <p:nvPr/>
          </p:nvSpPr>
          <p:spPr>
            <a:xfrm>
              <a:off x="5274865" y="965014"/>
              <a:ext cx="1597776" cy="71919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21725" tIns="60862" rIns="121725" bIns="60862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XAML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55686" y="965013"/>
              <a:ext cx="2244284" cy="1583989"/>
              <a:chOff x="5566581" y="2175777"/>
              <a:chExt cx="2244284" cy="1583989"/>
            </a:xfrm>
            <a:grpFill/>
          </p:grpSpPr>
          <p:sp>
            <p:nvSpPr>
              <p:cNvPr id="37" name="Rectangle 36"/>
              <p:cNvSpPr/>
              <p:nvPr/>
            </p:nvSpPr>
            <p:spPr>
              <a:xfrm>
                <a:off x="5566581" y="2975039"/>
                <a:ext cx="2244283" cy="78472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21725" tIns="60862" rIns="121725" bIns="60862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JavaScript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566710" y="2175777"/>
                <a:ext cx="2244155" cy="7191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21725" tIns="60862" rIns="121725" bIns="60862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HTML / CSS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347557" y="965014"/>
              <a:ext cx="2497792" cy="1585250"/>
              <a:chOff x="1458452" y="2175778"/>
              <a:chExt cx="2497792" cy="1585250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>
                <a:off x="1458452" y="2975145"/>
                <a:ext cx="2497792" cy="78588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21725" tIns="60862" rIns="121725" bIns="60862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C++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458452" y="2175778"/>
                <a:ext cx="486953" cy="80193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21725" tIns="60862" rIns="121725" bIns="60862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965823" y="965014"/>
              <a:ext cx="1382897" cy="1585250"/>
              <a:chOff x="4076718" y="2175778"/>
              <a:chExt cx="1382897" cy="1585250"/>
            </a:xfrm>
            <a:grpFill/>
          </p:grpSpPr>
          <p:sp>
            <p:nvSpPr>
              <p:cNvPr id="33" name="Rectangle 32"/>
              <p:cNvSpPr/>
              <p:nvPr/>
            </p:nvSpPr>
            <p:spPr>
              <a:xfrm>
                <a:off x="4076718" y="2975145"/>
                <a:ext cx="1382896" cy="78588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21725" tIns="60862" rIns="121725" bIns="60862"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C#</a:t>
                </a: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VB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66885" y="2175778"/>
                <a:ext cx="392730" cy="81444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21725" tIns="60862" rIns="121725" bIns="60862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869235" y="5422731"/>
            <a:ext cx="7414896" cy="5768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Windows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ernel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szolgáltatások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91809" y="2162256"/>
            <a:ext cx="882118" cy="627534"/>
          </a:xfrm>
          <a:prstGeom prst="rect">
            <a:avLst/>
          </a:prstGeom>
          <a:solidFill>
            <a:srgbClr val="65BC4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60862" rIns="36000" bIns="60862" rtlCol="0" anchor="ctr"/>
          <a:lstStyle/>
          <a:p>
            <a:pPr algn="ctr"/>
            <a:r>
              <a:rPr lang="hu-HU" sz="2000" dirty="0" err="1" smtClean="0">
                <a:solidFill>
                  <a:schemeClr val="tx1"/>
                </a:solidFill>
                <a:latin typeface="+mj-lt"/>
              </a:rPr>
              <a:t>DirectX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45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u-HU" dirty="0" smtClean="0"/>
              <a:t>További vezérlők</a:t>
            </a:r>
            <a:endParaRPr lang="hu-HU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hu-HU" dirty="0" smtClean="0"/>
              <a:t>Frame</a:t>
            </a:r>
          </a:p>
          <a:p>
            <a:r>
              <a:rPr lang="hu-HU" dirty="0" smtClean="0"/>
              <a:t>Page</a:t>
            </a:r>
          </a:p>
          <a:p>
            <a:r>
              <a:rPr lang="hu-HU" dirty="0" err="1" smtClean="0"/>
              <a:t>UserControl</a:t>
            </a:r>
            <a:endParaRPr lang="hu-HU" dirty="0" smtClean="0"/>
          </a:p>
          <a:p>
            <a:r>
              <a:rPr lang="hu-HU" dirty="0" smtClean="0"/>
              <a:t>ViewBox</a:t>
            </a:r>
            <a:endParaRPr lang="hu-HU" dirty="0"/>
          </a:p>
        </p:txBody>
      </p:sp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26" y="4336885"/>
            <a:ext cx="3779461" cy="19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9" y="6087406"/>
            <a:ext cx="4128773" cy="18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38" y="2313322"/>
            <a:ext cx="2190115" cy="116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80474" y="1893901"/>
            <a:ext cx="13551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Web View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5726" y="3912099"/>
            <a:ext cx="20294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Media </a:t>
            </a:r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Element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1820" y="3912099"/>
            <a:ext cx="17193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Scroll</a:t>
            </a:r>
            <a:r>
              <a:rPr lang="hu-HU" dirty="0" smtClean="0">
                <a:gradFill>
                  <a:gsLst>
                    <a:gs pos="417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</a:rPr>
              <a:t> </a:t>
            </a:r>
            <a:r>
              <a:rPr lang="hu-HU" sz="24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Viewer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  <p:pic>
        <p:nvPicPr>
          <p:cNvPr id="4098" name="Picture 2" descr="Image contr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9" y="1981322"/>
            <a:ext cx="2248554" cy="153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0"/>
          <p:cNvSpPr txBox="1"/>
          <p:nvPr/>
        </p:nvSpPr>
        <p:spPr>
          <a:xfrm>
            <a:off x="3915933" y="1524569"/>
            <a:ext cx="8447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Image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  <p:pic>
        <p:nvPicPr>
          <p:cNvPr id="4100" name="Picture 4" descr="Scroll viewer contr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9" y="3928783"/>
            <a:ext cx="1851441" cy="18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/>
          <p:cNvSpPr txBox="1"/>
          <p:nvPr/>
        </p:nvSpPr>
        <p:spPr>
          <a:xfrm>
            <a:off x="3601479" y="5519884"/>
            <a:ext cx="11829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2400" dirty="0" err="1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rPr>
              <a:t>Scrollbar</a:t>
            </a:r>
            <a:endParaRPr lang="en-US" sz="24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4919" y="332656"/>
            <a:ext cx="8229600" cy="1143000"/>
          </a:xfrm>
        </p:spPr>
        <p:txBody>
          <a:bodyPr/>
          <a:lstStyle/>
          <a:p>
            <a:r>
              <a:rPr lang="hu-HU" dirty="0" smtClean="0"/>
              <a:t>Grafikai alakzatok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Path</a:t>
            </a:r>
            <a:endParaRPr lang="hu-HU" sz="3200" dirty="0" smtClean="0"/>
          </a:p>
          <a:p>
            <a:r>
              <a:rPr lang="hu-HU" sz="3200" dirty="0" smtClean="0"/>
              <a:t>Line</a:t>
            </a:r>
          </a:p>
          <a:p>
            <a:r>
              <a:rPr lang="hu-HU" sz="3200" dirty="0" err="1" smtClean="0"/>
              <a:t>Polygon</a:t>
            </a:r>
            <a:endParaRPr lang="hu-HU" sz="3200" dirty="0"/>
          </a:p>
          <a:p>
            <a:r>
              <a:rPr lang="hu-HU" sz="3200" dirty="0" err="1" smtClean="0"/>
              <a:t>Polyline</a:t>
            </a:r>
            <a:endParaRPr lang="hu-HU" sz="3200" dirty="0" smtClean="0"/>
          </a:p>
          <a:p>
            <a:r>
              <a:rPr lang="hu-HU" sz="3200" dirty="0" err="1" smtClean="0"/>
              <a:t>Rectangle</a:t>
            </a:r>
            <a:endParaRPr lang="hu-HU" sz="3200" dirty="0"/>
          </a:p>
          <a:p>
            <a:r>
              <a:rPr lang="hu-HU" sz="3200" dirty="0" err="1" smtClean="0"/>
              <a:t>Ellipse</a:t>
            </a:r>
            <a:endParaRPr lang="hu-HU" sz="3200" dirty="0" smtClean="0"/>
          </a:p>
        </p:txBody>
      </p:sp>
      <p:pic>
        <p:nvPicPr>
          <p:cNvPr id="2050" name="Picture 2" descr="A poly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50" y="1336118"/>
            <a:ext cx="17621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40969"/>
            <a:ext cx="30099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rendered Ellips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47" y="3385652"/>
            <a:ext cx="1231901" cy="12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rendered Polylin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69" y="3140968"/>
            <a:ext cx="1714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rendered SolidColorBrush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23948"/>
            <a:ext cx="107632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Lista vezérlők</a:t>
            </a:r>
            <a:endParaRPr lang="hu-HU" dirty="0"/>
          </a:p>
        </p:txBody>
      </p:sp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4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Lista vezérlők hierarchiája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842992" cy="4983832"/>
          </a:xfrm>
        </p:spPr>
        <p:txBody>
          <a:bodyPr>
            <a:normAutofit/>
          </a:bodyPr>
          <a:lstStyle/>
          <a:p>
            <a:r>
              <a:rPr lang="hu-HU" dirty="0" err="1" smtClean="0"/>
              <a:t>ItemsControl</a:t>
            </a:r>
            <a:r>
              <a:rPr lang="hu-HU" dirty="0" smtClean="0"/>
              <a:t> leszármazottjai</a:t>
            </a:r>
          </a:p>
          <a:p>
            <a:pPr lvl="1"/>
            <a:r>
              <a:rPr lang="hu-HU" dirty="0" err="1" smtClean="0"/>
              <a:t>ItemsSource</a:t>
            </a:r>
            <a:r>
              <a:rPr lang="hu-HU" dirty="0" smtClean="0"/>
              <a:t>  adatkötés</a:t>
            </a:r>
          </a:p>
          <a:p>
            <a:pPr lvl="1"/>
            <a:r>
              <a:rPr lang="hu-HU" dirty="0" smtClean="0"/>
              <a:t>ItemTemplate/ItemTemplateSelector</a:t>
            </a:r>
          </a:p>
          <a:p>
            <a:pPr lvl="1"/>
            <a:r>
              <a:rPr lang="hu-HU" dirty="0" smtClean="0"/>
              <a:t>Csoportosítás (Group)</a:t>
            </a:r>
          </a:p>
          <a:p>
            <a:r>
              <a:rPr lang="en-US" dirty="0" err="1"/>
              <a:t>ListBox</a:t>
            </a:r>
            <a:r>
              <a:rPr lang="en-US" dirty="0"/>
              <a:t> </a:t>
            </a:r>
            <a:endParaRPr lang="hu-HU" dirty="0" smtClean="0"/>
          </a:p>
          <a:p>
            <a:r>
              <a:rPr lang="en-US" dirty="0" err="1" smtClean="0"/>
              <a:t>FlipView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en-US" dirty="0" err="1" smtClean="0"/>
              <a:t>ListView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en-US" dirty="0" err="1" smtClean="0"/>
              <a:t>GridView</a:t>
            </a:r>
            <a:endParaRPr lang="hu-H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04" y="4807940"/>
            <a:ext cx="4181869" cy="12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07" y="1684475"/>
            <a:ext cx="1790640" cy="300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6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Támogatott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Selector</a:t>
            </a:r>
            <a:endParaRPr lang="hu-HU" dirty="0"/>
          </a:p>
          <a:p>
            <a:pPr lvl="1"/>
            <a:r>
              <a:rPr lang="hu-HU" dirty="0" err="1"/>
              <a:t>SelectedItem</a:t>
            </a:r>
            <a:endParaRPr lang="hu-HU" dirty="0"/>
          </a:p>
          <a:p>
            <a:r>
              <a:rPr lang="hu-HU" dirty="0" err="1"/>
              <a:t>ListViewBase</a:t>
            </a:r>
            <a:endParaRPr lang="hu-HU" dirty="0"/>
          </a:p>
          <a:p>
            <a:pPr lvl="1"/>
            <a:r>
              <a:rPr lang="hu-HU" dirty="0" err="1"/>
              <a:t>Semantic</a:t>
            </a:r>
            <a:r>
              <a:rPr lang="hu-HU" dirty="0"/>
              <a:t> Zoom</a:t>
            </a:r>
          </a:p>
          <a:p>
            <a:pPr lvl="1"/>
            <a:r>
              <a:rPr lang="hu-HU" dirty="0"/>
              <a:t>Adat </a:t>
            </a:r>
            <a:r>
              <a:rPr lang="hu-HU" dirty="0" err="1"/>
              <a:t>virtualizáció</a:t>
            </a:r>
            <a:endParaRPr lang="hu-HU" dirty="0"/>
          </a:p>
          <a:p>
            <a:pPr lvl="1"/>
            <a:r>
              <a:rPr lang="hu-HU" dirty="0" err="1"/>
              <a:t>Drag</a:t>
            </a:r>
            <a:r>
              <a:rPr lang="hu-HU" dirty="0"/>
              <a:t> n </a:t>
            </a:r>
            <a:r>
              <a:rPr lang="hu-HU" dirty="0" err="1"/>
              <a:t>drop</a:t>
            </a:r>
            <a:r>
              <a:rPr lang="hu-HU" dirty="0"/>
              <a:t>, átrendezés</a:t>
            </a:r>
          </a:p>
          <a:p>
            <a:pPr lvl="1"/>
            <a:r>
              <a:rPr lang="hu-HU" dirty="0"/>
              <a:t>Gesztusok (</a:t>
            </a:r>
            <a:r>
              <a:rPr lang="hu-HU" dirty="0" err="1"/>
              <a:t>swipe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kiválasztás)</a:t>
            </a:r>
          </a:p>
          <a:p>
            <a:pPr lvl="1"/>
            <a:r>
              <a:rPr lang="hu-HU" dirty="0"/>
              <a:t>Animációk</a:t>
            </a:r>
          </a:p>
        </p:txBody>
      </p:sp>
    </p:spTree>
    <p:extLst>
      <p:ext uri="{BB962C8B-B14F-4D97-AF65-F5344CB8AC3E}">
        <p14:creationId xmlns:p14="http://schemas.microsoft.com/office/powerpoint/2010/main" val="39961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ListView/GridView</a:t>
            </a:r>
            <a:endParaRPr lang="hu-HU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52" y="2661179"/>
            <a:ext cx="2425573" cy="26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5" y="2881625"/>
            <a:ext cx="4187269" cy="216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FlipView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Oldalra lapozható</a:t>
            </a:r>
          </a:p>
          <a:p>
            <a:pPr lvl="1"/>
            <a:r>
              <a:rPr lang="hu-HU" dirty="0" smtClean="0"/>
              <a:t>Jobbra és balra</a:t>
            </a:r>
          </a:p>
          <a:p>
            <a:pPr lvl="1"/>
            <a:r>
              <a:rPr lang="hu-HU" dirty="0" smtClean="0"/>
              <a:t>Fel és le</a:t>
            </a:r>
          </a:p>
          <a:p>
            <a:r>
              <a:rPr lang="hu-HU" dirty="0" smtClean="0"/>
              <a:t>Touch</a:t>
            </a:r>
          </a:p>
          <a:p>
            <a:pPr lvl="1"/>
            <a:r>
              <a:rPr lang="hu-HU" dirty="0" smtClean="0"/>
              <a:t>Slide gesztus</a:t>
            </a:r>
          </a:p>
          <a:p>
            <a:r>
              <a:rPr lang="hu-HU" dirty="0" smtClean="0"/>
              <a:t>Egér</a:t>
            </a:r>
          </a:p>
          <a:p>
            <a:pPr lvl="1"/>
            <a:r>
              <a:rPr lang="hu-HU" dirty="0" smtClean="0"/>
              <a:t>gomb</a:t>
            </a:r>
          </a:p>
          <a:p>
            <a:r>
              <a:rPr lang="hu-HU" dirty="0" smtClean="0"/>
              <a:t>Ideális:</a:t>
            </a:r>
          </a:p>
          <a:p>
            <a:pPr lvl="1"/>
            <a:r>
              <a:rPr lang="hu-HU" dirty="0" smtClean="0"/>
              <a:t>Képgaléria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89" y="2902857"/>
            <a:ext cx="5318108" cy="30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Semantic Zoom</a:t>
            </a:r>
            <a:endParaRPr lang="hu-HU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„Szemantikus nagyítás”</a:t>
            </a:r>
          </a:p>
          <a:p>
            <a:r>
              <a:rPr lang="hu-HU" sz="2800" dirty="0" smtClean="0"/>
              <a:t>Csoportosított kollekción</a:t>
            </a:r>
          </a:p>
          <a:p>
            <a:r>
              <a:rPr lang="hu-HU" sz="2800" dirty="0" smtClean="0"/>
              <a:t>2 szint</a:t>
            </a:r>
          </a:p>
          <a:p>
            <a:r>
              <a:rPr lang="hu-HU" sz="2800" dirty="0" smtClean="0"/>
              <a:t>Alapból: </a:t>
            </a:r>
            <a:r>
              <a:rPr lang="hu-HU" sz="2800" dirty="0" err="1" smtClean="0"/>
              <a:t>ListViewBase</a:t>
            </a:r>
            <a:r>
              <a:rPr lang="hu-HU" sz="2800" dirty="0" smtClean="0"/>
              <a:t>, de kiterjeszthető</a:t>
            </a:r>
            <a:endParaRPr lang="hu-HU" sz="2800" dirty="0"/>
          </a:p>
        </p:txBody>
      </p:sp>
      <p:pic>
        <p:nvPicPr>
          <p:cNvPr id="1026" name="Picture 2" descr="Semantic zoom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1" y="3893210"/>
            <a:ext cx="8283265" cy="20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áll rendelkezésre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DataGrid</a:t>
            </a:r>
            <a:endParaRPr lang="en-US" dirty="0"/>
          </a:p>
          <a:p>
            <a:r>
              <a:rPr lang="hu-HU" dirty="0" smtClean="0"/>
              <a:t>T</a:t>
            </a:r>
            <a:r>
              <a:rPr lang="en-US" dirty="0" err="1" smtClean="0"/>
              <a:t>abControl</a:t>
            </a:r>
            <a:endParaRPr lang="en-US" dirty="0"/>
          </a:p>
          <a:p>
            <a:r>
              <a:rPr lang="en-US" dirty="0" err="1" smtClean="0"/>
              <a:t>TreeView</a:t>
            </a:r>
            <a:endParaRPr lang="en-US" dirty="0"/>
          </a:p>
          <a:p>
            <a:r>
              <a:rPr lang="en-US" dirty="0" smtClean="0"/>
              <a:t>Menu</a:t>
            </a:r>
            <a:endParaRPr lang="en-US" dirty="0"/>
          </a:p>
          <a:p>
            <a:r>
              <a:rPr lang="en-US" dirty="0" err="1" smtClean="0"/>
              <a:t>ContextMenu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27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Aszinkron programozás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6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709621" y="3306636"/>
            <a:ext cx="1310652" cy="98646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C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C++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09620" y="5232353"/>
            <a:ext cx="2277350" cy="4721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Win32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64289" y="3306638"/>
            <a:ext cx="1745992" cy="98645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C#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VB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54604" y="4421046"/>
            <a:ext cx="1745992" cy="71178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NE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T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runtime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52"/>
          <p:cNvSpPr/>
          <p:nvPr/>
        </p:nvSpPr>
        <p:spPr>
          <a:xfrm>
            <a:off x="8153189" y="5116049"/>
            <a:ext cx="747407" cy="58850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00868" y="2492897"/>
            <a:ext cx="1901428" cy="1800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HTML</a:t>
            </a:r>
            <a:endParaRPr lang="hu-HU" sz="24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+mj-lt"/>
              </a:rPr>
              <a:t>CSS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JavaScript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710554" y="4404261"/>
            <a:ext cx="1901428" cy="130029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+mj-lt"/>
              </a:rPr>
              <a:t>IE 10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18856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Asztali alkalmazások</a:t>
            </a:r>
            <a:endParaRPr lang="hu-HU" sz="4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6781" y="1920200"/>
            <a:ext cx="3164087" cy="4389120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u-HU" dirty="0" smtClean="0">
                <a:cs typeface="Arial" pitchFamily="34" charset="0"/>
              </a:rPr>
              <a:t>NET 4.5 (C#, VB)</a:t>
            </a:r>
          </a:p>
          <a:p>
            <a:pPr lvl="1"/>
            <a:r>
              <a:rPr lang="hu-HU" dirty="0">
                <a:cs typeface="Arial" pitchFamily="34" charset="0"/>
              </a:rPr>
              <a:t>WPF 4.5</a:t>
            </a:r>
          </a:p>
          <a:p>
            <a:pPr lvl="1"/>
            <a:r>
              <a:rPr lang="hu-HU" dirty="0" err="1">
                <a:cs typeface="Arial" pitchFamily="34" charset="0"/>
              </a:rPr>
              <a:t>Silverlight</a:t>
            </a:r>
            <a:r>
              <a:rPr lang="hu-HU" dirty="0">
                <a:cs typeface="Arial" pitchFamily="34" charset="0"/>
              </a:rPr>
              <a:t> </a:t>
            </a:r>
            <a:r>
              <a:rPr lang="hu-HU" dirty="0" smtClean="0">
                <a:cs typeface="Arial" pitchFamily="34" charset="0"/>
              </a:rPr>
              <a:t>5</a:t>
            </a:r>
          </a:p>
          <a:p>
            <a:pPr lvl="1"/>
            <a:r>
              <a:rPr lang="hu-HU" dirty="0" smtClean="0">
                <a:cs typeface="Arial" pitchFamily="34" charset="0"/>
              </a:rPr>
              <a:t>XNA</a:t>
            </a:r>
            <a:endParaRPr lang="hu-HU" dirty="0">
              <a:cs typeface="Arial" pitchFamily="34" charset="0"/>
            </a:endParaRPr>
          </a:p>
          <a:p>
            <a:pPr lvl="1"/>
            <a:r>
              <a:rPr lang="hu-HU" dirty="0" smtClean="0">
                <a:cs typeface="Arial" pitchFamily="34" charset="0"/>
              </a:rPr>
              <a:t>Windows </a:t>
            </a:r>
            <a:r>
              <a:rPr lang="hu-HU" dirty="0" err="1" smtClean="0">
                <a:cs typeface="Arial" pitchFamily="34" charset="0"/>
              </a:rPr>
              <a:t>Forms</a:t>
            </a:r>
            <a:endParaRPr lang="hu-HU" dirty="0" smtClean="0">
              <a:cs typeface="Arial" pitchFamily="34" charset="0"/>
            </a:endParaRPr>
          </a:p>
          <a:p>
            <a:r>
              <a:rPr lang="hu-HU" dirty="0" smtClean="0">
                <a:cs typeface="Arial" pitchFamily="34" charset="0"/>
              </a:rPr>
              <a:t>C/</a:t>
            </a:r>
            <a:r>
              <a:rPr lang="hu-HU" dirty="0" err="1" smtClean="0">
                <a:cs typeface="Arial" pitchFamily="34" charset="0"/>
              </a:rPr>
              <a:t>C</a:t>
            </a:r>
            <a:r>
              <a:rPr lang="hu-HU" dirty="0" smtClean="0">
                <a:cs typeface="Arial" pitchFamily="34" charset="0"/>
              </a:rPr>
              <a:t>++ Win32</a:t>
            </a:r>
          </a:p>
          <a:p>
            <a:r>
              <a:rPr lang="hu-HU" dirty="0" smtClean="0">
                <a:cs typeface="Arial" pitchFamily="34" charset="0"/>
              </a:rPr>
              <a:t>Web</a:t>
            </a:r>
          </a:p>
          <a:p>
            <a:pPr lvl="1"/>
            <a:r>
              <a:rPr lang="hu-HU" dirty="0" smtClean="0">
                <a:cs typeface="Arial" pitchFamily="34" charset="0"/>
              </a:rPr>
              <a:t>HTML, JS</a:t>
            </a:r>
          </a:p>
          <a:p>
            <a:pPr lvl="1"/>
            <a:r>
              <a:rPr lang="hu-HU" dirty="0" smtClean="0">
                <a:cs typeface="Arial" pitchFamily="34" charset="0"/>
              </a:rPr>
              <a:t>IE 10</a:t>
            </a:r>
          </a:p>
          <a:p>
            <a:r>
              <a:rPr lang="hu-HU" dirty="0" smtClean="0">
                <a:cs typeface="Arial" pitchFamily="34" charset="0"/>
              </a:rPr>
              <a:t>stb...</a:t>
            </a:r>
            <a:endParaRPr lang="hu-HU" dirty="0"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700868" y="5886607"/>
            <a:ext cx="5199728" cy="4227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Windows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ernel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+mj-lt"/>
              </a:rPr>
              <a:t>szolgáltatások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54"/>
          <p:cNvSpPr/>
          <p:nvPr/>
        </p:nvSpPr>
        <p:spPr>
          <a:xfrm>
            <a:off x="5709620" y="4404262"/>
            <a:ext cx="1310652" cy="71178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+mj-lt"/>
              </a:rPr>
              <a:t>C/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C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++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runtime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441500" y="2164214"/>
            <a:ext cx="109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Felügyelt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093738" y="2164214"/>
            <a:ext cx="72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Natív</a:t>
            </a:r>
            <a:endParaRPr lang="hu-HU" dirty="0"/>
          </a:p>
        </p:txBody>
      </p:sp>
      <p:sp>
        <p:nvSpPr>
          <p:cNvPr id="20" name="Rectangle 54"/>
          <p:cNvSpPr/>
          <p:nvPr/>
        </p:nvSpPr>
        <p:spPr>
          <a:xfrm>
            <a:off x="5709620" y="2492896"/>
            <a:ext cx="1307598" cy="71178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+mj-lt"/>
              </a:rPr>
              <a:t>C/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C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++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runtime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51"/>
          <p:cNvSpPr/>
          <p:nvPr/>
        </p:nvSpPr>
        <p:spPr>
          <a:xfrm>
            <a:off x="7156410" y="2492896"/>
            <a:ext cx="1744186" cy="71178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+mj-lt"/>
              </a:rPr>
              <a:t>WPF, WF, Konzol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4300592" y="2144916"/>
            <a:ext cx="65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78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async</a:t>
            </a:r>
            <a:r>
              <a:rPr lang="hu-HU" dirty="0" smtClean="0"/>
              <a:t> - </a:t>
            </a:r>
            <a:r>
              <a:rPr lang="hu-HU" dirty="0" err="1" smtClean="0"/>
              <a:t>await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 err="1"/>
              <a:t>SyndicationClient</a:t>
            </a:r>
            <a:r>
              <a:rPr lang="hu-HU" sz="2000" dirty="0"/>
              <a:t> </a:t>
            </a:r>
            <a:r>
              <a:rPr lang="hu-HU" sz="2000" dirty="0" err="1"/>
              <a:t>scOlvasó</a:t>
            </a:r>
            <a:r>
              <a:rPr lang="hu-HU" sz="2000" dirty="0"/>
              <a:t> = </a:t>
            </a:r>
            <a:r>
              <a:rPr lang="hu-HU" sz="2000" dirty="0" err="1"/>
              <a:t>new</a:t>
            </a:r>
            <a:r>
              <a:rPr lang="hu-HU" sz="2000" dirty="0"/>
              <a:t> </a:t>
            </a:r>
            <a:r>
              <a:rPr lang="hu-HU" sz="2000" dirty="0" err="1"/>
              <a:t>SyndicationClient</a:t>
            </a:r>
            <a:r>
              <a:rPr lang="hu-HU" sz="2000" dirty="0"/>
              <a:t>();</a:t>
            </a:r>
          </a:p>
          <a:p>
            <a:pPr marL="0" indent="0">
              <a:buNone/>
            </a:pPr>
            <a:r>
              <a:rPr lang="hu-HU" sz="2000" i="1" dirty="0"/>
              <a:t>// Nem a </a:t>
            </a:r>
            <a:r>
              <a:rPr lang="hu-HU" sz="2000" i="1" dirty="0" err="1"/>
              <a:t>gyorsítótárból</a:t>
            </a:r>
            <a:r>
              <a:rPr lang="hu-HU" sz="2000" i="1" dirty="0"/>
              <a:t> kívánjuk olvasni az adatokat.</a:t>
            </a:r>
          </a:p>
          <a:p>
            <a:pPr marL="0" indent="0">
              <a:buNone/>
            </a:pPr>
            <a:r>
              <a:rPr lang="hu-HU" sz="2000" dirty="0" err="1"/>
              <a:t>scOlvasó.BypassCacheOnRetrieve</a:t>
            </a:r>
            <a:r>
              <a:rPr lang="hu-HU" sz="2000" dirty="0"/>
              <a:t> = </a:t>
            </a:r>
            <a:r>
              <a:rPr lang="hu-HU" sz="2000" dirty="0" err="1"/>
              <a:t>true</a:t>
            </a:r>
            <a:r>
              <a:rPr lang="hu-HU" sz="2000" dirty="0"/>
              <a:t>;</a:t>
            </a:r>
          </a:p>
          <a:p>
            <a:pPr marL="0" indent="0">
              <a:buNone/>
            </a:pPr>
            <a:r>
              <a:rPr lang="hu-HU" sz="2000" dirty="0" smtClean="0"/>
              <a:t>Uri </a:t>
            </a:r>
            <a:r>
              <a:rPr lang="hu-HU" sz="2000" dirty="0" err="1" smtClean="0"/>
              <a:t>uriRSS</a:t>
            </a:r>
            <a:r>
              <a:rPr lang="hu-HU" sz="2000" dirty="0" smtClean="0"/>
              <a:t>= </a:t>
            </a:r>
            <a:r>
              <a:rPr lang="hu-HU" sz="2000" dirty="0" err="1"/>
              <a:t>new</a:t>
            </a:r>
            <a:r>
              <a:rPr lang="hu-HU" sz="2000" dirty="0"/>
              <a:t> Uri("http://index.hu/belfold/rss/");</a:t>
            </a:r>
          </a:p>
          <a:p>
            <a:pPr marL="0" indent="0">
              <a:buNone/>
            </a:pPr>
            <a:r>
              <a:rPr lang="hu-HU" sz="2000" dirty="0" err="1"/>
              <a:t>try</a:t>
            </a: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{  </a:t>
            </a:r>
            <a:r>
              <a:rPr lang="hu-HU" sz="2000" i="1" dirty="0" smtClean="0"/>
              <a:t>// </a:t>
            </a:r>
            <a:r>
              <a:rPr lang="hu-HU" sz="2000" i="1" dirty="0" err="1"/>
              <a:t>Bejegyzéslista</a:t>
            </a:r>
            <a:r>
              <a:rPr lang="hu-HU" sz="2000" i="1" dirty="0"/>
              <a:t> lekérése.</a:t>
            </a:r>
          </a:p>
          <a:p>
            <a:pPr marL="0" indent="0">
              <a:buNone/>
            </a:pPr>
            <a:r>
              <a:rPr lang="hu-HU" sz="2000" dirty="0" smtClean="0"/>
              <a:t>   </a:t>
            </a:r>
            <a:r>
              <a:rPr lang="hu-HU" sz="2000" dirty="0" err="1" smtClean="0"/>
              <a:t>SyndicationFeed</a:t>
            </a:r>
            <a:r>
              <a:rPr lang="hu-HU" sz="2000" dirty="0" smtClean="0"/>
              <a:t> </a:t>
            </a:r>
            <a:r>
              <a:rPr lang="hu-HU" sz="2000" dirty="0" err="1"/>
              <a:t>sfRSS</a:t>
            </a:r>
            <a:r>
              <a:rPr lang="hu-HU" sz="2000" dirty="0"/>
              <a:t> = </a:t>
            </a:r>
            <a:r>
              <a:rPr lang="hu-HU" sz="2000" b="1" dirty="0" err="1" smtClean="0"/>
              <a:t>await</a:t>
            </a:r>
            <a:r>
              <a:rPr lang="hu-HU" sz="2000" dirty="0" smtClean="0"/>
              <a:t> </a:t>
            </a:r>
            <a:r>
              <a:rPr lang="hu-HU" sz="2000" dirty="0" err="1"/>
              <a:t>scOlvasó.RetrieveFeedAsync</a:t>
            </a:r>
            <a:r>
              <a:rPr lang="hu-HU" sz="2000" dirty="0"/>
              <a:t>(</a:t>
            </a:r>
            <a:r>
              <a:rPr lang="hu-HU" sz="2000" dirty="0" err="1"/>
              <a:t>uriRSS</a:t>
            </a:r>
            <a:r>
              <a:rPr lang="hu-HU" sz="2000" dirty="0"/>
              <a:t>);</a:t>
            </a:r>
          </a:p>
          <a:p>
            <a:pPr marL="0" indent="0">
              <a:buNone/>
            </a:pPr>
            <a:r>
              <a:rPr lang="hu-HU" sz="2000" dirty="0" smtClean="0"/>
              <a:t>   </a:t>
            </a:r>
            <a:r>
              <a:rPr lang="hu-HU" sz="2000" i="1" dirty="0" smtClean="0"/>
              <a:t>// </a:t>
            </a:r>
            <a:r>
              <a:rPr lang="hu-HU" sz="2000" i="1" dirty="0"/>
              <a:t>A metódus további része akkor hajtódik végre, </a:t>
            </a:r>
            <a:r>
              <a:rPr lang="hu-HU" sz="2000" i="1" dirty="0" smtClean="0"/>
              <a:t>amikor  </a:t>
            </a:r>
            <a:r>
              <a:rPr lang="hu-HU" sz="2000" i="1" dirty="0"/>
              <a:t>a </a:t>
            </a:r>
          </a:p>
          <a:p>
            <a:pPr marL="0" indent="0">
              <a:buNone/>
            </a:pPr>
            <a:r>
              <a:rPr lang="hu-HU" sz="2000" i="1" dirty="0"/>
              <a:t>   </a:t>
            </a:r>
            <a:r>
              <a:rPr lang="hu-HU" sz="2000" i="1" dirty="0" smtClean="0"/>
              <a:t>// </a:t>
            </a:r>
            <a:r>
              <a:rPr lang="hu-HU" sz="2000" i="1" dirty="0" err="1"/>
              <a:t>RetrieveFeedAsync</a:t>
            </a:r>
            <a:r>
              <a:rPr lang="hu-HU" sz="2000" i="1" dirty="0"/>
              <a:t> végrehajtódott.</a:t>
            </a:r>
          </a:p>
          <a:p>
            <a:pPr marL="0" indent="0">
              <a:buNone/>
            </a:pPr>
            <a:r>
              <a:rPr lang="hu-HU" sz="2000" dirty="0" smtClean="0"/>
              <a:t>   var </a:t>
            </a:r>
            <a:r>
              <a:rPr lang="hu-HU" sz="2000" dirty="0"/>
              <a:t>Hírek = </a:t>
            </a:r>
            <a:r>
              <a:rPr lang="hu-HU" sz="2000" dirty="0" err="1"/>
              <a:t>sfRSS.Items</a:t>
            </a:r>
            <a:r>
              <a:rPr lang="hu-HU" sz="2000" dirty="0" smtClean="0"/>
              <a:t>;   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</a:t>
            </a:r>
            <a:r>
              <a:rPr lang="hu-HU" sz="2000" dirty="0" err="1" smtClean="0"/>
              <a:t>cbHírek.ItemsSource</a:t>
            </a:r>
            <a:r>
              <a:rPr lang="hu-HU" sz="2000" dirty="0" smtClean="0"/>
              <a:t> </a:t>
            </a:r>
            <a:r>
              <a:rPr lang="hu-HU" sz="2000" dirty="0"/>
              <a:t>= Hírek;</a:t>
            </a:r>
          </a:p>
          <a:p>
            <a:pPr marL="0" indent="0">
              <a:buNone/>
            </a:pPr>
            <a:r>
              <a:rPr lang="hu-HU" sz="2000" dirty="0" smtClean="0"/>
              <a:t>   </a:t>
            </a:r>
            <a:r>
              <a:rPr lang="hu-HU" sz="2000" dirty="0" err="1" smtClean="0"/>
              <a:t>cbHírek.DisplayMemberPath</a:t>
            </a:r>
            <a:r>
              <a:rPr lang="hu-HU" sz="2000" dirty="0" smtClean="0"/>
              <a:t> </a:t>
            </a:r>
            <a:r>
              <a:rPr lang="hu-HU" sz="2000" dirty="0"/>
              <a:t>= "</a:t>
            </a:r>
            <a:r>
              <a:rPr lang="hu-HU" sz="2000" dirty="0" err="1"/>
              <a:t>Title.Text</a:t>
            </a:r>
            <a:r>
              <a:rPr lang="hu-HU" sz="2000" dirty="0" smtClean="0"/>
              <a:t>";  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</a:t>
            </a:r>
            <a:r>
              <a:rPr lang="hu-HU" sz="2000" dirty="0" err="1" smtClean="0"/>
              <a:t>cbHírek.IsEnabled</a:t>
            </a:r>
            <a:r>
              <a:rPr lang="hu-HU" sz="2000" dirty="0" smtClean="0"/>
              <a:t> </a:t>
            </a:r>
            <a:r>
              <a:rPr lang="hu-HU" sz="2000" dirty="0"/>
              <a:t>= </a:t>
            </a:r>
            <a:r>
              <a:rPr lang="hu-HU" sz="2000" dirty="0" err="1"/>
              <a:t>true</a:t>
            </a:r>
            <a:r>
              <a:rPr lang="hu-HU" sz="2000" dirty="0"/>
              <a:t>;</a:t>
            </a:r>
          </a:p>
          <a:p>
            <a:pPr marL="0" indent="0">
              <a:buNone/>
            </a:pPr>
            <a:r>
              <a:rPr lang="hu-HU" sz="2000" dirty="0"/>
              <a:t>}</a:t>
            </a:r>
          </a:p>
          <a:p>
            <a:pPr marL="0" indent="0">
              <a:buNone/>
            </a:pPr>
            <a:r>
              <a:rPr lang="hu-HU" sz="2000" dirty="0" err="1"/>
              <a:t>catch</a:t>
            </a:r>
            <a:r>
              <a:rPr lang="hu-HU" sz="2000" dirty="0"/>
              <a:t> {}</a:t>
            </a:r>
          </a:p>
        </p:txBody>
      </p:sp>
    </p:spTree>
    <p:extLst>
      <p:ext uri="{BB962C8B-B14F-4D97-AF65-F5344CB8AC3E}">
        <p14:creationId xmlns:p14="http://schemas.microsoft.com/office/powerpoint/2010/main" val="20464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400" dirty="0" smtClean="0"/>
              <a:t>Aszinkron hívást végrehajtó metódus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8383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neve előtt: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/>
              <a:t>Elnevezési konvenció: …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</a:t>
            </a:r>
            <a:r>
              <a:rPr lang="hu-HU" dirty="0" smtClean="0"/>
              <a:t>(…) vagy …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TaskAsync</a:t>
            </a:r>
            <a:r>
              <a:rPr lang="hu-HU" dirty="0" smtClean="0"/>
              <a:t>(…)</a:t>
            </a:r>
          </a:p>
          <a:p>
            <a:r>
              <a:rPr lang="hu-HU" dirty="0" smtClean="0"/>
              <a:t>A visszatérési értéke:</a:t>
            </a:r>
          </a:p>
          <a:p>
            <a:pPr lvl="1"/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/>
              <a:t>– ha nem várunk visszatérési értéket, és nem akarjuk tudni, hogy mikor fejeződött be</a:t>
            </a:r>
          </a:p>
          <a:p>
            <a:pPr lvl="1"/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/>
              <a:t>– ha nem várunk visszatérési értéket, de szinkronizálni akarunk hozzá valami más tevékenységet</a:t>
            </a:r>
          </a:p>
          <a:p>
            <a:pPr marL="634048" lvl="1" indent="0">
              <a:buNone/>
            </a:pPr>
            <a:r>
              <a:rPr lang="hu-HU" dirty="0" smtClean="0"/>
              <a:t>var x= </a:t>
            </a:r>
            <a:r>
              <a:rPr lang="hu-HU" dirty="0" err="1" smtClean="0"/>
              <a:t>Obj.DoAsync</a:t>
            </a:r>
            <a:r>
              <a:rPr lang="hu-HU" dirty="0" smtClean="0"/>
              <a:t>();</a:t>
            </a:r>
            <a:br>
              <a:rPr lang="hu-HU" dirty="0" smtClean="0"/>
            </a:br>
            <a:r>
              <a:rPr lang="hu-HU" dirty="0" smtClean="0"/>
              <a:t>… </a:t>
            </a:r>
            <a:r>
              <a:rPr lang="hu-HU" i="1" dirty="0" smtClean="0"/>
              <a:t>// Itt jönnek azok a műveletek amelyek végrehajthatók, </a:t>
            </a:r>
            <a:br>
              <a:rPr lang="hu-HU" i="1" dirty="0" smtClean="0"/>
            </a:br>
            <a:r>
              <a:rPr lang="hu-HU" dirty="0" smtClean="0"/>
              <a:t>… </a:t>
            </a:r>
            <a:r>
              <a:rPr lang="hu-HU" i="1" dirty="0" smtClean="0"/>
              <a:t>// amíg az aszinkron művelet befejeződik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await</a:t>
            </a:r>
            <a:r>
              <a:rPr lang="hu-HU" dirty="0" smtClean="0"/>
              <a:t> x;</a:t>
            </a:r>
          </a:p>
          <a:p>
            <a:pPr lvl="1"/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&lt;T&gt;</a:t>
            </a:r>
            <a:r>
              <a:rPr lang="hu-HU" dirty="0" smtClean="0"/>
              <a:t> - </a:t>
            </a:r>
            <a:r>
              <a:rPr lang="hu-HU" dirty="0" err="1" smtClean="0"/>
              <a:t>T</a:t>
            </a:r>
            <a:r>
              <a:rPr lang="hu-HU" dirty="0" smtClean="0"/>
              <a:t> típusú visszatérési értéket várunk</a:t>
            </a:r>
          </a:p>
          <a:p>
            <a:pPr marL="1437323" lvl="1" indent="-709613">
              <a:buNone/>
            </a:pPr>
            <a:r>
              <a:rPr lang="hu-HU" dirty="0" err="1"/>
              <a:t>SyndicationFeed</a:t>
            </a:r>
            <a:r>
              <a:rPr lang="hu-HU" dirty="0"/>
              <a:t> </a:t>
            </a:r>
            <a:r>
              <a:rPr lang="hu-HU" dirty="0" err="1"/>
              <a:t>sf</a:t>
            </a:r>
            <a:r>
              <a:rPr lang="hu-HU" dirty="0"/>
              <a:t>= </a:t>
            </a:r>
            <a:r>
              <a:rPr lang="hu-HU" b="1" dirty="0" err="1"/>
              <a:t>await</a:t>
            </a:r>
            <a:r>
              <a:rPr lang="hu-HU" dirty="0"/>
              <a:t> </a:t>
            </a:r>
            <a:r>
              <a:rPr lang="hu-HU" dirty="0" err="1"/>
              <a:t>client.RetrieveFeedAsync</a:t>
            </a:r>
            <a:r>
              <a:rPr lang="hu-HU" dirty="0"/>
              <a:t>(</a:t>
            </a:r>
            <a:r>
              <a:rPr lang="hu-HU" dirty="0" err="1"/>
              <a:t>rss</a:t>
            </a:r>
            <a:r>
              <a:rPr lang="hu-HU" dirty="0" smtClean="0"/>
              <a:t>);</a:t>
            </a:r>
          </a:p>
          <a:p>
            <a:r>
              <a:rPr lang="hu-HU" dirty="0"/>
              <a:t>Névtelen metódus és </a:t>
            </a:r>
            <a:r>
              <a:rPr lang="hu-HU" dirty="0" err="1"/>
              <a:t>lambda</a:t>
            </a:r>
            <a:r>
              <a:rPr lang="hu-HU" dirty="0"/>
              <a:t> kifejezés is lehet </a:t>
            </a:r>
            <a:r>
              <a:rPr lang="hu-HU" dirty="0" err="1"/>
              <a:t>async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80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Szenzorok, helymeghatározás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2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Támogatott szenzorok 1</a:t>
            </a:r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dirty="0" smtClean="0"/>
              <a:t>Gyorsulásmérő (</a:t>
            </a:r>
            <a:r>
              <a:rPr lang="hu-HU" dirty="0" err="1" smtClean="0"/>
              <a:t>Accelerometer</a:t>
            </a:r>
            <a:r>
              <a:rPr lang="hu-HU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3 tengely mentén szöggyorsulás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Iránytű (</a:t>
            </a:r>
            <a:r>
              <a:rPr lang="hu-HU" dirty="0" err="1" smtClean="0"/>
              <a:t>Compass</a:t>
            </a:r>
            <a:r>
              <a:rPr lang="hu-HU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Mágnesen északi irány, valódi északi irány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Giroszkóp (</a:t>
            </a:r>
            <a:r>
              <a:rPr lang="hu-HU" dirty="0" err="1" smtClean="0"/>
              <a:t>Gyrometer</a:t>
            </a:r>
            <a:r>
              <a:rPr lang="hu-HU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Szögsebesség a 3 tengely mentén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Dőlésszögmérő (</a:t>
            </a:r>
            <a:r>
              <a:rPr lang="hu-HU" dirty="0" err="1" smtClean="0"/>
              <a:t>Inclinometer</a:t>
            </a:r>
            <a:r>
              <a:rPr lang="hu-HU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hu-HU" dirty="0" err="1" smtClean="0"/>
              <a:t>Yaw</a:t>
            </a:r>
            <a:r>
              <a:rPr lang="hu-HU" dirty="0" smtClean="0"/>
              <a:t>, </a:t>
            </a:r>
            <a:r>
              <a:rPr lang="hu-HU" dirty="0" err="1" smtClean="0"/>
              <a:t>pitch</a:t>
            </a:r>
            <a:r>
              <a:rPr lang="hu-HU" dirty="0" smtClean="0"/>
              <a:t>, roll szögek a 3 tengely mentén</a:t>
            </a:r>
          </a:p>
        </p:txBody>
      </p:sp>
    </p:spTree>
    <p:extLst>
      <p:ext uri="{BB962C8B-B14F-4D97-AF65-F5344CB8AC3E}">
        <p14:creationId xmlns:p14="http://schemas.microsoft.com/office/powerpoint/2010/main" val="35964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Támogatott szenzorok 2</a:t>
            </a:r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dirty="0" smtClean="0"/>
              <a:t>Egyszerű orientáció (</a:t>
            </a:r>
            <a:r>
              <a:rPr lang="hu-HU" dirty="0" err="1" smtClean="0"/>
              <a:t>Simple</a:t>
            </a:r>
            <a:r>
              <a:rPr lang="hu-HU" dirty="0" smtClean="0"/>
              <a:t> </a:t>
            </a:r>
            <a:r>
              <a:rPr lang="hu-HU" dirty="0" err="1" smtClean="0"/>
              <a:t>orientation</a:t>
            </a:r>
            <a:r>
              <a:rPr lang="hu-HU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Hogy áll az eszköz?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0 fok, 90 fok, 180 fok, 270 fok, </a:t>
            </a:r>
            <a:r>
              <a:rPr lang="hu-HU" dirty="0" err="1" smtClean="0"/>
              <a:t>stb</a:t>
            </a:r>
            <a:r>
              <a:rPr lang="hu-HU" dirty="0" smtClean="0"/>
              <a:t>…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Pontos orientáció (</a:t>
            </a:r>
            <a:r>
              <a:rPr lang="hu-HU" dirty="0" err="1" smtClean="0"/>
              <a:t>Orientation</a:t>
            </a:r>
            <a:r>
              <a:rPr lang="hu-HU" dirty="0" smtClean="0"/>
              <a:t> </a:t>
            </a:r>
            <a:r>
              <a:rPr lang="hu-HU" dirty="0" err="1" smtClean="0"/>
              <a:t>sensor</a:t>
            </a:r>
            <a:r>
              <a:rPr lang="hu-HU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hu-HU" dirty="0" smtClean="0"/>
              <a:t>Pontos helyzet (mátrix vagy </a:t>
            </a:r>
            <a:r>
              <a:rPr lang="hu-HU" dirty="0" err="1" smtClean="0"/>
              <a:t>kvaternió</a:t>
            </a:r>
            <a:r>
              <a:rPr lang="hu-HU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hu-HU" dirty="0"/>
              <a:t>Fényérzékelő (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sensor</a:t>
            </a:r>
            <a:r>
              <a:rPr lang="hu-HU" dirty="0"/>
              <a:t>)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Fényerősség </a:t>
            </a:r>
            <a:r>
              <a:rPr lang="hu-HU" dirty="0" err="1" smtClean="0"/>
              <a:t>Lux-ban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Helymeghatározás</a:t>
            </a:r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Támogatott módszerek</a:t>
            </a:r>
          </a:p>
          <a:p>
            <a:pPr lvl="1"/>
            <a:r>
              <a:rPr lang="hu-HU" dirty="0" smtClean="0"/>
              <a:t>IP cím</a:t>
            </a:r>
          </a:p>
          <a:p>
            <a:pPr lvl="1"/>
            <a:r>
              <a:rPr lang="hu-HU" dirty="0" err="1" smtClean="0"/>
              <a:t>Wi-Fi</a:t>
            </a:r>
            <a:r>
              <a:rPr lang="hu-HU" dirty="0" smtClean="0"/>
              <a:t> háromszögelés</a:t>
            </a:r>
          </a:p>
          <a:p>
            <a:pPr lvl="1"/>
            <a:r>
              <a:rPr lang="hu-HU" dirty="0" smtClean="0"/>
              <a:t>GPS</a:t>
            </a:r>
          </a:p>
          <a:p>
            <a:r>
              <a:rPr lang="hu-HU" dirty="0" err="1" smtClean="0"/>
              <a:t>Geolocator</a:t>
            </a:r>
            <a:r>
              <a:rPr lang="hu-HU" dirty="0" smtClean="0"/>
              <a:t> osztály</a:t>
            </a:r>
          </a:p>
          <a:p>
            <a:r>
              <a:rPr lang="hu-HU" dirty="0" smtClean="0"/>
              <a:t>Két pontosság (eltérő költség)</a:t>
            </a:r>
          </a:p>
          <a:p>
            <a:r>
              <a:rPr lang="hu-HU" dirty="0" err="1" smtClean="0"/>
              <a:t>Geoposition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Geocoordinate</a:t>
            </a:r>
            <a:r>
              <a:rPr lang="hu-HU" dirty="0" smtClean="0"/>
              <a:t>: hosszúság, szélesség, magasság,</a:t>
            </a:r>
            <a:r>
              <a:rPr lang="hu-HU" dirty="0"/>
              <a:t> </a:t>
            </a:r>
            <a:r>
              <a:rPr lang="hu-HU" dirty="0" smtClean="0"/>
              <a:t>pontosság, sebesség, nézőpont</a:t>
            </a:r>
          </a:p>
          <a:p>
            <a:pPr lvl="1"/>
            <a:r>
              <a:rPr lang="hu-HU" dirty="0" err="1" smtClean="0"/>
              <a:t>Address</a:t>
            </a:r>
            <a:r>
              <a:rPr lang="hu-HU" dirty="0" smtClean="0"/>
              <a:t>: ország, város, postakód</a:t>
            </a:r>
          </a:p>
        </p:txBody>
      </p:sp>
    </p:spTree>
    <p:extLst>
      <p:ext uri="{BB962C8B-B14F-4D97-AF65-F5344CB8AC3E}">
        <p14:creationId xmlns:p14="http://schemas.microsoft.com/office/powerpoint/2010/main" val="5792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hu-HU" dirty="0"/>
              <a:t>W8 stílusú alkalmazások</a:t>
            </a:r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Alapvető eltérések</a:t>
            </a:r>
          </a:p>
          <a:p>
            <a:pPr marL="342900" lvl="1" indent="-342900">
              <a:spcBef>
                <a:spcPts val="0"/>
              </a:spcBef>
              <a:spcAft>
                <a:spcPts val="333"/>
              </a:spcAft>
              <a:buClrTx/>
              <a:buSzTx/>
              <a:defRPr/>
            </a:pPr>
            <a:r>
              <a:rPr lang="hu-HU" dirty="0" smtClean="0"/>
              <a:t>Megjelenés, kezelés </a:t>
            </a:r>
            <a:r>
              <a:rPr lang="hu-HU" dirty="0"/>
              <a:t>eltér az asztali </a:t>
            </a:r>
            <a:r>
              <a:rPr lang="hu-HU" dirty="0" smtClean="0"/>
              <a:t>alkalmazásoktól</a:t>
            </a:r>
          </a:p>
          <a:p>
            <a:pPr marL="342900" lvl="1" indent="-342900">
              <a:spcBef>
                <a:spcPts val="0"/>
              </a:spcBef>
              <a:spcAft>
                <a:spcPts val="333"/>
              </a:spcAft>
              <a:buClrTx/>
              <a:buSzTx/>
              <a:defRPr/>
            </a:pPr>
            <a:r>
              <a:rPr lang="hu-HU" dirty="0" smtClean="0"/>
              <a:t>Alapvetően </a:t>
            </a:r>
            <a:r>
              <a:rPr lang="hu-HU" dirty="0"/>
              <a:t>táblagép </a:t>
            </a:r>
            <a:r>
              <a:rPr lang="hu-HU" dirty="0" smtClean="0"/>
              <a:t>szemlélet</a:t>
            </a:r>
          </a:p>
          <a:p>
            <a:pPr marL="342900" lvl="1" indent="-342900">
              <a:spcBef>
                <a:spcPts val="0"/>
              </a:spcBef>
              <a:spcAft>
                <a:spcPts val="333"/>
              </a:spcAft>
              <a:buClrTx/>
              <a:buSzTx/>
              <a:defRPr/>
            </a:pPr>
            <a:r>
              <a:rPr lang="hu-HU" dirty="0" smtClean="0"/>
              <a:t>Egyszerűsített </a:t>
            </a:r>
            <a:r>
              <a:rPr lang="hu-HU" dirty="0"/>
              <a:t>felület, többpontos </a:t>
            </a:r>
            <a:r>
              <a:rPr lang="hu-HU" dirty="0" smtClean="0"/>
              <a:t>érintés-ujjmozgatás alapú vezérlés</a:t>
            </a:r>
          </a:p>
          <a:p>
            <a:pPr marL="342900" lvl="1" indent="-342900">
              <a:spcBef>
                <a:spcPts val="0"/>
              </a:spcBef>
              <a:spcAft>
                <a:spcPts val="333"/>
              </a:spcAft>
              <a:buClrTx/>
              <a:buSzTx/>
              <a:defRPr/>
            </a:pPr>
            <a:r>
              <a:rPr lang="hu-HU" dirty="0" smtClean="0"/>
              <a:t>Szenzorok</a:t>
            </a:r>
          </a:p>
          <a:p>
            <a:pPr marL="342900" lvl="1" indent="-342900">
              <a:spcBef>
                <a:spcPts val="0"/>
              </a:spcBef>
              <a:spcAft>
                <a:spcPts val="333"/>
              </a:spcAft>
              <a:buClrTx/>
              <a:buSzTx/>
              <a:defRPr/>
            </a:pPr>
            <a:r>
              <a:rPr lang="hu-HU" dirty="0" smtClean="0"/>
              <a:t>„</a:t>
            </a:r>
            <a:r>
              <a:rPr lang="hu-HU" dirty="0"/>
              <a:t>A felhasználó akcióira történő azonnali reagálás”</a:t>
            </a:r>
          </a:p>
          <a:p>
            <a:endParaRPr lang="hu-HU" dirty="0"/>
          </a:p>
        </p:txBody>
      </p:sp>
      <p:pic>
        <p:nvPicPr>
          <p:cNvPr id="5" name="Picture 7" descr="16x9 Tablet view 1 lef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981" y="418068"/>
            <a:ext cx="5878794" cy="52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felület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65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054"/>
            <a:ext cx="8028384" cy="516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3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04864"/>
            <a:ext cx="3962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0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476250"/>
            <a:ext cx="54768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2850</TotalTime>
  <Words>1343</Words>
  <Application>Microsoft Office PowerPoint</Application>
  <PresentationFormat>Diavetítés a képernyőre (4:3 oldalarány)</PresentationFormat>
  <Paragraphs>374</Paragraphs>
  <Slides>45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45</vt:i4>
      </vt:variant>
    </vt:vector>
  </HeadingPairs>
  <TitlesOfParts>
    <vt:vector size="52" baseType="lpstr">
      <vt:lpstr>Arial</vt:lpstr>
      <vt:lpstr>Calibri</vt:lpstr>
      <vt:lpstr>Constantia</vt:lpstr>
      <vt:lpstr>Segoe UI Light</vt:lpstr>
      <vt:lpstr>Wingdings</vt:lpstr>
      <vt:lpstr>Wingdings 2</vt:lpstr>
      <vt:lpstr>Áramlás</vt:lpstr>
      <vt:lpstr>Alkalmazásfejlesztés Windows 8 platformra </vt:lpstr>
      <vt:lpstr>Az architektúra</vt:lpstr>
      <vt:lpstr>Windows 8 platform</vt:lpstr>
      <vt:lpstr>Asztali alkalmazások</vt:lpstr>
      <vt:lpstr>W8 stílusú alkalmazások</vt:lpstr>
      <vt:lpstr>A felület</vt:lpstr>
      <vt:lpstr>Projekt</vt:lpstr>
      <vt:lpstr>PowerPoint bemutató</vt:lpstr>
      <vt:lpstr>PowerPoint bemutató</vt:lpstr>
      <vt:lpstr>PowerPoint bemutató</vt:lpstr>
      <vt:lpstr>Felületek elrendezése</vt:lpstr>
      <vt:lpstr>„Hagyományos” tárolók</vt:lpstr>
      <vt:lpstr>StackPanel</vt:lpstr>
      <vt:lpstr>Grid</vt:lpstr>
      <vt:lpstr>WrapGrid</vt:lpstr>
      <vt:lpstr>VariableSizedWrapGrid</vt:lpstr>
      <vt:lpstr>Canvas</vt:lpstr>
      <vt:lpstr>Vezérlők</vt:lpstr>
      <vt:lpstr>Egyszerű vezérlők</vt:lpstr>
      <vt:lpstr>RepeatButton, HyperlinkButton</vt:lpstr>
      <vt:lpstr>ToggleSwitch</vt:lpstr>
      <vt:lpstr>Szöveg beviteli vezérlők</vt:lpstr>
      <vt:lpstr>Szöveg megjelenítés</vt:lpstr>
      <vt:lpstr>Csúszka</vt:lpstr>
      <vt:lpstr>Folyamat előrehaladása</vt:lpstr>
      <vt:lpstr>Parancsok és műveletek</vt:lpstr>
      <vt:lpstr>Üzenetablak megjelenítése</vt:lpstr>
      <vt:lpstr>Párbeszédpanel létrehozása  és használata</vt:lpstr>
      <vt:lpstr>Megjelenítés és bezárás</vt:lpstr>
      <vt:lpstr>További vezérlők</vt:lpstr>
      <vt:lpstr>Grafikai alakzatok</vt:lpstr>
      <vt:lpstr>Lista vezérlők</vt:lpstr>
      <vt:lpstr>Lista vezérlők hierarchiája</vt:lpstr>
      <vt:lpstr>Támogatott</vt:lpstr>
      <vt:lpstr>ListView/GridView</vt:lpstr>
      <vt:lpstr>FlipView</vt:lpstr>
      <vt:lpstr>Semantic Zoom</vt:lpstr>
      <vt:lpstr>Nem áll rendelkezésre</vt:lpstr>
      <vt:lpstr>Aszinkron programozás</vt:lpstr>
      <vt:lpstr>async - await</vt:lpstr>
      <vt:lpstr>Aszinkron hívást végrehajtó metódus</vt:lpstr>
      <vt:lpstr>Szenzorok, helymeghatározás</vt:lpstr>
      <vt:lpstr>Támogatott szenzorok 1</vt:lpstr>
      <vt:lpstr>Támogatott szenzorok 2</vt:lpstr>
      <vt:lpstr>Helymeghatározás</vt:lpstr>
    </vt:vector>
  </TitlesOfParts>
  <Company>KF GAMF Kar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Alkalmazásfejlesztés Windows 8 platformra </dc:title>
  <dc:creator>johanyak.csaba</dc:creator>
  <cp:lastModifiedBy>Reviewer_2</cp:lastModifiedBy>
  <cp:revision>50</cp:revision>
  <dcterms:created xsi:type="dcterms:W3CDTF">2012-12-06T17:07:42Z</dcterms:created>
  <dcterms:modified xsi:type="dcterms:W3CDTF">2015-04-29T15:52:48Z</dcterms:modified>
</cp:coreProperties>
</file>