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sldIdLst>
    <p:sldId id="256" r:id="rId2"/>
    <p:sldId id="634" r:id="rId3"/>
    <p:sldId id="639" r:id="rId4"/>
    <p:sldId id="640" r:id="rId5"/>
    <p:sldId id="260" r:id="rId6"/>
    <p:sldId id="635" r:id="rId7"/>
    <p:sldId id="273" r:id="rId8"/>
    <p:sldId id="274" r:id="rId9"/>
    <p:sldId id="275" r:id="rId10"/>
    <p:sldId id="658" r:id="rId11"/>
    <p:sldId id="659" r:id="rId12"/>
    <p:sldId id="638" r:id="rId13"/>
    <p:sldId id="631" r:id="rId14"/>
    <p:sldId id="277" r:id="rId15"/>
    <p:sldId id="630" r:id="rId16"/>
    <p:sldId id="682" r:id="rId17"/>
    <p:sldId id="280" r:id="rId18"/>
    <p:sldId id="616" r:id="rId19"/>
    <p:sldId id="617" r:id="rId20"/>
    <p:sldId id="618" r:id="rId21"/>
    <p:sldId id="663" r:id="rId22"/>
    <p:sldId id="510" r:id="rId23"/>
    <p:sldId id="511" r:id="rId24"/>
    <p:sldId id="513" r:id="rId25"/>
    <p:sldId id="678" r:id="rId26"/>
    <p:sldId id="664" r:id="rId27"/>
    <p:sldId id="665" r:id="rId28"/>
    <p:sldId id="685" r:id="rId29"/>
    <p:sldId id="677" r:id="rId30"/>
    <p:sldId id="667" r:id="rId31"/>
    <p:sldId id="668" r:id="rId32"/>
    <p:sldId id="680" r:id="rId33"/>
    <p:sldId id="672" r:id="rId34"/>
    <p:sldId id="673" r:id="rId35"/>
    <p:sldId id="674" r:id="rId36"/>
    <p:sldId id="676" r:id="rId37"/>
    <p:sldId id="684" r:id="rId38"/>
    <p:sldId id="562" r:id="rId39"/>
    <p:sldId id="689" r:id="rId40"/>
    <p:sldId id="544" r:id="rId41"/>
    <p:sldId id="498" r:id="rId42"/>
    <p:sldId id="690" r:id="rId43"/>
    <p:sldId id="691" r:id="rId44"/>
    <p:sldId id="481" r:id="rId45"/>
    <p:sldId id="288" r:id="rId46"/>
    <p:sldId id="590" r:id="rId47"/>
    <p:sldId id="696" r:id="rId48"/>
    <p:sldId id="697" r:id="rId49"/>
    <p:sldId id="431" r:id="rId50"/>
    <p:sldId id="583" r:id="rId51"/>
    <p:sldId id="698" r:id="rId52"/>
    <p:sldId id="699" r:id="rId53"/>
    <p:sldId id="592" r:id="rId54"/>
    <p:sldId id="701" r:id="rId55"/>
    <p:sldId id="649" r:id="rId56"/>
    <p:sldId id="652" r:id="rId57"/>
    <p:sldId id="700" r:id="rId58"/>
    <p:sldId id="693" r:id="rId59"/>
    <p:sldId id="694" r:id="rId60"/>
    <p:sldId id="469" r:id="rId6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253491CC-B15E-482E-9070-E3C43AFA5622}">
          <p14:sldIdLst>
            <p14:sldId id="256"/>
            <p14:sldId id="634"/>
            <p14:sldId id="639"/>
            <p14:sldId id="640"/>
            <p14:sldId id="260"/>
            <p14:sldId id="635"/>
            <p14:sldId id="273"/>
            <p14:sldId id="274"/>
            <p14:sldId id="275"/>
            <p14:sldId id="658"/>
            <p14:sldId id="659"/>
            <p14:sldId id="638"/>
            <p14:sldId id="631"/>
            <p14:sldId id="277"/>
            <p14:sldId id="630"/>
            <p14:sldId id="682"/>
            <p14:sldId id="280"/>
            <p14:sldId id="616"/>
            <p14:sldId id="617"/>
            <p14:sldId id="618"/>
            <p14:sldId id="663"/>
            <p14:sldId id="510"/>
            <p14:sldId id="511"/>
            <p14:sldId id="513"/>
            <p14:sldId id="678"/>
            <p14:sldId id="664"/>
            <p14:sldId id="665"/>
            <p14:sldId id="685"/>
            <p14:sldId id="677"/>
            <p14:sldId id="667"/>
            <p14:sldId id="668"/>
            <p14:sldId id="680"/>
            <p14:sldId id="672"/>
            <p14:sldId id="673"/>
            <p14:sldId id="674"/>
            <p14:sldId id="676"/>
            <p14:sldId id="684"/>
            <p14:sldId id="562"/>
            <p14:sldId id="689"/>
            <p14:sldId id="544"/>
            <p14:sldId id="498"/>
            <p14:sldId id="690"/>
            <p14:sldId id="691"/>
            <p14:sldId id="481"/>
            <p14:sldId id="288"/>
            <p14:sldId id="590"/>
            <p14:sldId id="696"/>
            <p14:sldId id="697"/>
            <p14:sldId id="431"/>
            <p14:sldId id="583"/>
            <p14:sldId id="698"/>
            <p14:sldId id="699"/>
            <p14:sldId id="592"/>
            <p14:sldId id="701"/>
            <p14:sldId id="649"/>
            <p14:sldId id="652"/>
            <p14:sldId id="700"/>
            <p14:sldId id="693"/>
            <p14:sldId id="694"/>
            <p14:sldId id="4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varScale="1">
        <p:scale>
          <a:sx n="104" d="100"/>
          <a:sy n="104" d="100"/>
        </p:scale>
        <p:origin x="1746" y="108"/>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D8F3E-9754-451F-9430-8D0E072316E0}" type="datetimeFigureOut">
              <a:rPr lang="hu-HU" smtClean="0"/>
              <a:t>2018.03.24.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D2340-3905-4B0F-89E7-B3BE281A028E}" type="slidenum">
              <a:rPr lang="hu-HU" smtClean="0"/>
              <a:t>‹#›</a:t>
            </a:fld>
            <a:endParaRPr lang="hu-HU"/>
          </a:p>
        </p:txBody>
      </p:sp>
    </p:spTree>
    <p:extLst>
      <p:ext uri="{BB962C8B-B14F-4D97-AF65-F5344CB8AC3E}">
        <p14:creationId xmlns:p14="http://schemas.microsoft.com/office/powerpoint/2010/main" val="132177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Dear</a:t>
            </a:r>
            <a:r>
              <a:rPr lang="hu-HU" dirty="0"/>
              <a:t> … . </a:t>
            </a:r>
          </a:p>
          <a:p>
            <a:r>
              <a:rPr lang="hu-HU" dirty="0" err="1"/>
              <a:t>First</a:t>
            </a:r>
            <a:r>
              <a:rPr lang="hu-HU" dirty="0"/>
              <a:t> </a:t>
            </a:r>
          </a:p>
        </p:txBody>
      </p:sp>
      <p:sp>
        <p:nvSpPr>
          <p:cNvPr id="4" name="Dia számának helye 3"/>
          <p:cNvSpPr>
            <a:spLocks noGrp="1"/>
          </p:cNvSpPr>
          <p:nvPr>
            <p:ph type="sldNum" sz="quarter" idx="10"/>
          </p:nvPr>
        </p:nvSpPr>
        <p:spPr/>
        <p:txBody>
          <a:bodyPr/>
          <a:lstStyle/>
          <a:p>
            <a:fld id="{1FDD2340-3905-4B0F-89E7-B3BE281A028E}" type="slidenum">
              <a:rPr lang="hu-HU" smtClean="0"/>
              <a:t>1</a:t>
            </a:fld>
            <a:endParaRPr lang="hu-HU"/>
          </a:p>
        </p:txBody>
      </p:sp>
    </p:spTree>
    <p:extLst>
      <p:ext uri="{BB962C8B-B14F-4D97-AF65-F5344CB8AC3E}">
        <p14:creationId xmlns:p14="http://schemas.microsoft.com/office/powerpoint/2010/main" val="14536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a:p>
        </p:txBody>
      </p:sp>
      <p:sp>
        <p:nvSpPr>
          <p:cNvPr id="4" name="Dia számának helye 3"/>
          <p:cNvSpPr>
            <a:spLocks noGrp="1"/>
          </p:cNvSpPr>
          <p:nvPr>
            <p:ph type="sldNum" sz="quarter" idx="10"/>
          </p:nvPr>
        </p:nvSpPr>
        <p:spPr/>
        <p:txBody>
          <a:bodyPr/>
          <a:lstStyle/>
          <a:p>
            <a:fld id="{1FDD2340-3905-4B0F-89E7-B3BE281A028E}" type="slidenum">
              <a:rPr lang="hu-HU" smtClean="0"/>
              <a:t>13</a:t>
            </a:fld>
            <a:endParaRPr lang="hu-HU"/>
          </a:p>
        </p:txBody>
      </p:sp>
    </p:spTree>
    <p:extLst>
      <p:ext uri="{BB962C8B-B14F-4D97-AF65-F5344CB8AC3E}">
        <p14:creationId xmlns:p14="http://schemas.microsoft.com/office/powerpoint/2010/main" val="131508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a:t>
            </a:r>
            <a:r>
              <a:rPr lang="hu-HU" sz="1200" kern="1200" dirty="0" err="1">
                <a:solidFill>
                  <a:schemeClr val="tx1"/>
                </a:solidFill>
                <a:effectLst/>
                <a:latin typeface="+mn-lt"/>
                <a:ea typeface="+mn-ea"/>
                <a:cs typeface="+mn-cs"/>
              </a:rPr>
              <a:t>fuzzifikálás</a:t>
            </a:r>
            <a:r>
              <a:rPr lang="hu-HU" sz="1200" kern="1200" dirty="0">
                <a:solidFill>
                  <a:schemeClr val="tx1"/>
                </a:solidFill>
                <a:effectLst/>
                <a:latin typeface="+mn-lt"/>
                <a:ea typeface="+mn-ea"/>
                <a:cs typeface="+mn-cs"/>
              </a:rPr>
              <a:t> során egy mért, megfigyelt vagy bármilyen más forrásból rendelkezésre álló éles értéket (</a:t>
            </a:r>
            <a:r>
              <a:rPr lang="hu-HU" sz="1200" i="1" kern="1200" dirty="0">
                <a:solidFill>
                  <a:schemeClr val="tx1"/>
                </a:solidFill>
                <a:effectLst/>
                <a:latin typeface="+mn-lt"/>
                <a:ea typeface="+mn-ea"/>
                <a:cs typeface="+mn-cs"/>
              </a:rPr>
              <a:t>x</a:t>
            </a:r>
            <a:r>
              <a:rPr lang="hu-HU" sz="1200" i="1" kern="1200" baseline="300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a fuzzy világba transzformálunk, azaz fuzzy halmazt (</a:t>
            </a:r>
            <a:r>
              <a:rPr lang="hu-HU" sz="1200" i="1" kern="1200" dirty="0">
                <a:solidFill>
                  <a:schemeClr val="tx1"/>
                </a:solidFill>
                <a:effectLst/>
                <a:latin typeface="+mn-lt"/>
                <a:ea typeface="+mn-ea"/>
                <a:cs typeface="+mn-cs"/>
              </a:rPr>
              <a:t>A</a:t>
            </a:r>
            <a:r>
              <a:rPr lang="hu-HU" sz="1200" i="1" kern="1200" baseline="300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rendelünk hozzá. Az így előálló halmazt </a:t>
            </a:r>
            <a:r>
              <a:rPr lang="hu-HU" sz="1200" b="1" kern="1200" dirty="0">
                <a:solidFill>
                  <a:schemeClr val="tx1"/>
                </a:solidFill>
                <a:effectLst/>
                <a:latin typeface="+mn-lt"/>
                <a:ea typeface="+mn-ea"/>
                <a:cs typeface="+mn-cs"/>
              </a:rPr>
              <a:t>megfigyelés</a:t>
            </a:r>
            <a:r>
              <a:rPr lang="hu-HU" sz="1200" kern="1200" dirty="0">
                <a:solidFill>
                  <a:schemeClr val="tx1"/>
                </a:solidFill>
                <a:effectLst/>
                <a:latin typeface="+mn-lt"/>
                <a:ea typeface="+mn-ea"/>
                <a:cs typeface="+mn-cs"/>
              </a:rPr>
              <a:t>nek nevezzük. Egyszerűsége miatt leggyakrabban a </a:t>
            </a:r>
            <a:r>
              <a:rPr lang="hu-HU" sz="1200" kern="1200" dirty="0" err="1">
                <a:solidFill>
                  <a:schemeClr val="tx1"/>
                </a:solidFill>
                <a:effectLst/>
                <a:latin typeface="+mn-lt"/>
                <a:ea typeface="+mn-ea"/>
                <a:cs typeface="+mn-cs"/>
              </a:rPr>
              <a:t>szingleton</a:t>
            </a:r>
            <a:r>
              <a:rPr lang="hu-HU" sz="1200" kern="1200" dirty="0">
                <a:solidFill>
                  <a:schemeClr val="tx1"/>
                </a:solidFill>
                <a:effectLst/>
                <a:latin typeface="+mn-lt"/>
                <a:ea typeface="+mn-ea"/>
                <a:cs typeface="+mn-cs"/>
              </a:rPr>
              <a:t> (szálka) típusú </a:t>
            </a:r>
            <a:r>
              <a:rPr lang="hu-HU" sz="1200" kern="1200" dirty="0" err="1">
                <a:solidFill>
                  <a:schemeClr val="tx1"/>
                </a:solidFill>
                <a:effectLst/>
                <a:latin typeface="+mn-lt"/>
                <a:ea typeface="+mn-ea"/>
                <a:cs typeface="+mn-cs"/>
              </a:rPr>
              <a:t>fuzzifikálást</a:t>
            </a:r>
            <a:r>
              <a:rPr lang="hu-HU" sz="1200" kern="1200" dirty="0">
                <a:solidFill>
                  <a:schemeClr val="tx1"/>
                </a:solidFill>
                <a:effectLst/>
                <a:latin typeface="+mn-lt"/>
                <a:ea typeface="+mn-ea"/>
                <a:cs typeface="+mn-cs"/>
              </a:rPr>
              <a:t> alkalmazzák </a:t>
            </a:r>
          </a:p>
          <a:p>
            <a:r>
              <a:rPr lang="hu-HU" sz="1200" kern="1200" dirty="0">
                <a:solidFill>
                  <a:schemeClr val="tx1"/>
                </a:solidFill>
                <a:effectLst/>
                <a:latin typeface="+mn-lt"/>
                <a:ea typeface="+mn-ea"/>
                <a:cs typeface="+mn-cs"/>
              </a:rPr>
              <a:t>Más halmazalakok esetén a tagsági függvényt úgy választják meg, hogy a referencia pont (leggyakrabban a mag középpontja) essen egybe az éles értékkel. </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14</a:t>
            </a:fld>
            <a:endParaRPr lang="hu-HU"/>
          </a:p>
        </p:txBody>
      </p:sp>
    </p:spTree>
    <p:extLst>
      <p:ext uri="{BB962C8B-B14F-4D97-AF65-F5344CB8AC3E}">
        <p14:creationId xmlns:p14="http://schemas.microsoft.com/office/powerpoint/2010/main" val="234993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15</a:t>
            </a:fld>
            <a:endParaRPr lang="hu-HU"/>
          </a:p>
        </p:txBody>
      </p:sp>
    </p:spTree>
    <p:extLst>
      <p:ext uri="{BB962C8B-B14F-4D97-AF65-F5344CB8AC3E}">
        <p14:creationId xmlns:p14="http://schemas.microsoft.com/office/powerpoint/2010/main" val="281550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Comic Sans MS" pitchFamily="66" charset="0"/>
              </a:rPr>
              <a:t>Original Goal: Control a </a:t>
            </a:r>
            <a:r>
              <a:rPr lang="en-US" altLang="zh-TW" dirty="0">
                <a:solidFill>
                  <a:srgbClr val="0033CC"/>
                </a:solidFill>
                <a:latin typeface="Comic Sans MS" pitchFamily="66" charset="0"/>
              </a:rPr>
              <a:t>steam engine</a:t>
            </a:r>
            <a:r>
              <a:rPr lang="en-US" altLang="zh-TW" dirty="0">
                <a:latin typeface="Comic Sans MS" pitchFamily="66" charset="0"/>
              </a:rPr>
              <a:t> &amp; </a:t>
            </a:r>
            <a:r>
              <a:rPr lang="en-US" altLang="zh-TW" dirty="0">
                <a:solidFill>
                  <a:srgbClr val="0033CC"/>
                </a:solidFill>
                <a:latin typeface="Comic Sans MS" pitchFamily="66" charset="0"/>
              </a:rPr>
              <a:t>boiler</a:t>
            </a:r>
            <a:r>
              <a:rPr lang="en-US" altLang="zh-TW" dirty="0">
                <a:latin typeface="Comic Sans MS" pitchFamily="66" charset="0"/>
              </a:rPr>
              <a:t> combination by a set of </a:t>
            </a:r>
            <a:r>
              <a:rPr lang="en-US" altLang="zh-TW" dirty="0">
                <a:solidFill>
                  <a:srgbClr val="CC3300"/>
                </a:solidFill>
                <a:latin typeface="Comic Sans MS" pitchFamily="66" charset="0"/>
              </a:rPr>
              <a:t>linguistic control rules</a:t>
            </a:r>
            <a:r>
              <a:rPr lang="en-US" altLang="zh-TW" dirty="0">
                <a:latin typeface="Comic Sans MS" pitchFamily="66" charset="0"/>
              </a:rPr>
              <a:t> obtained from experienced human operators.</a:t>
            </a:r>
            <a:endParaRPr lang="hu-HU" altLang="zh-TW" dirty="0">
              <a:latin typeface="Comic Sans MS"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Comic Sans MS" pitchFamily="66" charset="0"/>
            </a:endParaRPr>
          </a:p>
          <a:p>
            <a:endParaRPr lang="hu-HU" dirty="0"/>
          </a:p>
          <a:p>
            <a:r>
              <a:rPr lang="hu-HU" dirty="0"/>
              <a:t>Tegyük fel, hogy a megfigyelés kétdimenziós (x1 és x2), az első érték (x1) univerzumának partíciója három halmazból (nyelvi értékből) áll, ezek A1, A2 és A3. Továbbá a második érték (x2) univerzumának partíciója szintén három halmazból áll, amelyek a B1, B2 és B3 azonosítókkal rendelkeznek. A következmény univerzum négy nyelvi értéket tartalmaz (C1, C2, C3 és C4). A megfigyelés és következmény univerzumok partícióit a 6.2. ábra tartalmazza. A tudásbázis az alábbi szabályokat tartalmazza:</a:t>
            </a:r>
          </a:p>
        </p:txBody>
      </p:sp>
      <p:sp>
        <p:nvSpPr>
          <p:cNvPr id="4" name="Dia számának helye 3"/>
          <p:cNvSpPr>
            <a:spLocks noGrp="1"/>
          </p:cNvSpPr>
          <p:nvPr>
            <p:ph type="sldNum" sz="quarter" idx="10"/>
          </p:nvPr>
        </p:nvSpPr>
        <p:spPr/>
        <p:txBody>
          <a:bodyPr/>
          <a:lstStyle/>
          <a:p>
            <a:fld id="{1FDD2340-3905-4B0F-89E7-B3BE281A028E}" type="slidenum">
              <a:rPr lang="hu-HU" smtClean="0"/>
              <a:t>17</a:t>
            </a:fld>
            <a:endParaRPr lang="hu-HU"/>
          </a:p>
        </p:txBody>
      </p:sp>
    </p:spTree>
    <p:extLst>
      <p:ext uri="{BB962C8B-B14F-4D97-AF65-F5344CB8AC3E}">
        <p14:creationId xmlns:p14="http://schemas.microsoft.com/office/powerpoint/2010/main" val="129297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The fuzzy output of </a:t>
            </a:r>
            <a:r>
              <a:rPr lang="hu-HU" dirty="0" err="1"/>
              <a:t>the</a:t>
            </a:r>
            <a:r>
              <a:rPr lang="hu-HU" dirty="0"/>
              <a:t> </a:t>
            </a:r>
            <a:r>
              <a:rPr lang="hu-HU" dirty="0" err="1"/>
              <a:t>inference</a:t>
            </a:r>
            <a:r>
              <a:rPr lang="hu-HU" dirty="0"/>
              <a:t> is </a:t>
            </a:r>
            <a:r>
              <a:rPr lang="hu-HU" dirty="0" err="1"/>
              <a:t>the</a:t>
            </a:r>
            <a:r>
              <a:rPr lang="hu-HU" dirty="0"/>
              <a:t> </a:t>
            </a:r>
            <a:r>
              <a:rPr lang="hu-HU" dirty="0" err="1"/>
              <a:t>blue-painted</a:t>
            </a:r>
            <a:r>
              <a:rPr lang="hu-HU" baseline="0" dirty="0"/>
              <a:t> </a:t>
            </a:r>
            <a:r>
              <a:rPr lang="hu-HU" baseline="0" dirty="0" err="1"/>
              <a:t>area</a:t>
            </a:r>
            <a:r>
              <a:rPr lang="hu-HU" baseline="0" dirty="0"/>
              <a:t>. </a:t>
            </a:r>
            <a:r>
              <a:rPr lang="hu-HU" baseline="0" dirty="0" err="1"/>
              <a:t>After</a:t>
            </a:r>
            <a:r>
              <a:rPr lang="hu-HU" baseline="0" dirty="0"/>
              <a:t> </a:t>
            </a:r>
            <a:r>
              <a:rPr lang="hu-HU" baseline="0" dirty="0" err="1"/>
              <a:t>defuzzification</a:t>
            </a:r>
            <a:r>
              <a:rPr lang="hu-HU" baseline="0" dirty="0"/>
              <a:t> </a:t>
            </a:r>
            <a:r>
              <a:rPr lang="hu-HU" baseline="0" dirty="0" err="1"/>
              <a:t>we</a:t>
            </a:r>
            <a:r>
              <a:rPr lang="hu-HU" baseline="0" dirty="0"/>
              <a:t> </a:t>
            </a:r>
            <a:r>
              <a:rPr lang="hu-HU" baseline="0" dirty="0" err="1"/>
              <a:t>get</a:t>
            </a:r>
            <a:r>
              <a:rPr lang="hu-HU" baseline="0" dirty="0"/>
              <a:t> </a:t>
            </a:r>
            <a:r>
              <a:rPr lang="hu-HU" baseline="0" dirty="0" err="1"/>
              <a:t>the</a:t>
            </a:r>
            <a:r>
              <a:rPr lang="hu-HU" baseline="0" dirty="0"/>
              <a:t> </a:t>
            </a:r>
            <a:r>
              <a:rPr lang="hu-HU" baseline="0" dirty="0" err="1"/>
              <a:t>crisp</a:t>
            </a:r>
            <a:r>
              <a:rPr lang="hu-HU" baseline="0" dirty="0"/>
              <a:t> output z.</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20</a:t>
            </a:fld>
            <a:endParaRPr lang="hu-HU"/>
          </a:p>
        </p:txBody>
      </p:sp>
    </p:spTree>
    <p:extLst>
      <p:ext uri="{BB962C8B-B14F-4D97-AF65-F5344CB8AC3E}">
        <p14:creationId xmlns:p14="http://schemas.microsoft.com/office/powerpoint/2010/main" val="289845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FRISUV </a:t>
            </a:r>
            <a:r>
              <a:rPr lang="en-US" sz="1200" kern="1200" dirty="0">
                <a:solidFill>
                  <a:schemeClr val="tx1"/>
                </a:solidFill>
                <a:effectLst/>
                <a:latin typeface="+mn-lt"/>
                <a:ea typeface="+mn-ea"/>
                <a:cs typeface="+mn-cs"/>
              </a:rPr>
              <a:t>follow</a:t>
            </a:r>
            <a:r>
              <a:rPr lang="hu-HU"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the third approach using a similarity measure based on the fuzzy </a:t>
            </a:r>
            <a:r>
              <a:rPr lang="en-US" sz="1200" kern="1200" dirty="0" err="1">
                <a:solidFill>
                  <a:schemeClr val="tx1"/>
                </a:solidFill>
                <a:effectLst/>
                <a:latin typeface="+mn-lt"/>
                <a:ea typeface="+mn-ea"/>
                <a:cs typeface="+mn-cs"/>
              </a:rPr>
              <a:t>subsethood</a:t>
            </a:r>
            <a:r>
              <a:rPr lang="en-US" sz="1200" kern="1200" dirty="0">
                <a:solidFill>
                  <a:schemeClr val="tx1"/>
                </a:solidFill>
                <a:effectLst/>
                <a:latin typeface="+mn-lt"/>
                <a:ea typeface="+mn-ea"/>
                <a:cs typeface="+mn-cs"/>
              </a:rPr>
              <a:t> values [17]. The fuzzy </a:t>
            </a:r>
            <a:r>
              <a:rPr lang="en-US" sz="1200" kern="1200" dirty="0" err="1">
                <a:solidFill>
                  <a:schemeClr val="tx1"/>
                </a:solidFill>
                <a:effectLst/>
                <a:latin typeface="+mn-lt"/>
                <a:ea typeface="+mn-ea"/>
                <a:cs typeface="+mn-cs"/>
              </a:rPr>
              <a:t>subsethood</a:t>
            </a:r>
            <a:r>
              <a:rPr lang="en-US" sz="1200" kern="1200" dirty="0">
                <a:solidFill>
                  <a:schemeClr val="tx1"/>
                </a:solidFill>
                <a:effectLst/>
                <a:latin typeface="+mn-lt"/>
                <a:ea typeface="+mn-ea"/>
                <a:cs typeface="+mn-cs"/>
              </a:rPr>
              <a:t> value represents the degree to which a fuzzy set is a subset of another fuzzy set. For example in case of two discrete fuzzy sets </a:t>
            </a:r>
            <a:r>
              <a:rPr lang="en-US" sz="1200" i="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belonging to the universe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the fuzzy </a:t>
            </a:r>
            <a:r>
              <a:rPr lang="en-US" sz="1200" kern="1200" dirty="0" err="1">
                <a:solidFill>
                  <a:schemeClr val="tx1"/>
                </a:solidFill>
                <a:effectLst/>
                <a:latin typeface="+mn-lt"/>
                <a:ea typeface="+mn-ea"/>
                <a:cs typeface="+mn-cs"/>
              </a:rPr>
              <a:t>subsethood</a:t>
            </a:r>
            <a:r>
              <a:rPr lang="en-US" sz="1200" kern="1200" dirty="0">
                <a:solidFill>
                  <a:schemeClr val="tx1"/>
                </a:solidFill>
                <a:effectLst/>
                <a:latin typeface="+mn-lt"/>
                <a:ea typeface="+mn-ea"/>
                <a:cs typeface="+mn-cs"/>
              </a:rPr>
              <a:t> value of </a:t>
            </a:r>
            <a:r>
              <a:rPr lang="en-US" sz="1200" i="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to </a:t>
            </a:r>
            <a:r>
              <a:rPr lang="en-US" sz="1200" i="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is</a:t>
            </a:r>
            <a:r>
              <a:rPr lang="hu-HU" sz="1200" kern="1200" dirty="0">
                <a:solidFill>
                  <a:schemeClr val="tx1"/>
                </a:solidFill>
                <a:effectLst/>
                <a:latin typeface="+mn-lt"/>
                <a:ea typeface="+mn-ea"/>
                <a:cs typeface="+mn-cs"/>
              </a:rPr>
              <a:t> 	(7) </a:t>
            </a:r>
            <a:r>
              <a:rPr lang="en-US" sz="1200" kern="1200" dirty="0">
                <a:solidFill>
                  <a:schemeClr val="tx1"/>
                </a:solidFill>
                <a:effectLst/>
                <a:latin typeface="+mn-lt"/>
                <a:ea typeface="+mn-ea"/>
                <a:cs typeface="+mn-cs"/>
              </a:rPr>
              <a:t>where ∩ is an arbitrary t-norm. The value of </a:t>
            </a:r>
            <a:r>
              <a:rPr lang="en-US" sz="1200" i="1" kern="1200" dirty="0">
                <a:solidFill>
                  <a:schemeClr val="tx1"/>
                </a:solidFill>
                <a:effectLst/>
                <a:latin typeface="+mn-lt"/>
                <a:ea typeface="+mn-ea"/>
                <a:cs typeface="+mn-cs"/>
              </a:rPr>
              <a:t>FSV</a:t>
            </a:r>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[0,1], the highest possible value corresponds to the case of two identical fuzzy sets. In order to apply </a:t>
            </a:r>
            <a:r>
              <a:rPr lang="en-US" sz="1200" i="1" kern="1200" dirty="0">
                <a:solidFill>
                  <a:schemeClr val="tx1"/>
                </a:solidFill>
                <a:effectLst/>
                <a:latin typeface="+mn-lt"/>
                <a:ea typeface="+mn-ea"/>
                <a:cs typeface="+mn-cs"/>
              </a:rPr>
              <a:t>FSV</a:t>
            </a:r>
            <a:r>
              <a:rPr lang="en-US" sz="1200" kern="1200" dirty="0">
                <a:solidFill>
                  <a:schemeClr val="tx1"/>
                </a:solidFill>
                <a:effectLst/>
                <a:latin typeface="+mn-lt"/>
                <a:ea typeface="+mn-ea"/>
                <a:cs typeface="+mn-cs"/>
              </a:rPr>
              <a:t> to the measurement of the similarity between fuzzy relations having an identical reference point we extend it to the multidimensional case. Thus the fuzzy </a:t>
            </a:r>
            <a:r>
              <a:rPr lang="en-US" sz="1200" kern="1200" dirty="0" err="1">
                <a:solidFill>
                  <a:schemeClr val="tx1"/>
                </a:solidFill>
                <a:effectLst/>
                <a:latin typeface="+mn-lt"/>
                <a:ea typeface="+mn-ea"/>
                <a:cs typeface="+mn-cs"/>
              </a:rPr>
              <a:t>subsethood</a:t>
            </a:r>
            <a:r>
              <a:rPr lang="en-US" sz="1200" kern="1200" dirty="0">
                <a:solidFill>
                  <a:schemeClr val="tx1"/>
                </a:solidFill>
                <a:effectLst/>
                <a:latin typeface="+mn-lt"/>
                <a:ea typeface="+mn-ea"/>
                <a:cs typeface="+mn-cs"/>
              </a:rPr>
              <a:t> value of the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ary</a:t>
            </a:r>
            <a:r>
              <a:rPr lang="en-US" sz="1200" kern="1200" dirty="0">
                <a:solidFill>
                  <a:schemeClr val="tx1"/>
                </a:solidFill>
                <a:effectLst/>
                <a:latin typeface="+mn-lt"/>
                <a:ea typeface="+mn-ea"/>
                <a:cs typeface="+mn-cs"/>
              </a:rPr>
              <a:t> relation  to the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ary</a:t>
            </a:r>
            <a:r>
              <a:rPr lang="en-US" sz="1200" kern="1200" dirty="0">
                <a:solidFill>
                  <a:schemeClr val="tx1"/>
                </a:solidFill>
                <a:effectLst/>
                <a:latin typeface="+mn-lt"/>
                <a:ea typeface="+mn-ea"/>
                <a:cs typeface="+mn-cs"/>
              </a:rPr>
              <a:t> relation  will be </a:t>
            </a:r>
            <a:r>
              <a:rPr lang="hu-HU" sz="1200" kern="1200" dirty="0">
                <a:solidFill>
                  <a:schemeClr val="tx1"/>
                </a:solidFill>
                <a:effectLst/>
                <a:latin typeface="+mn-lt"/>
                <a:ea typeface="+mn-ea"/>
                <a:cs typeface="+mn-cs"/>
              </a:rPr>
              <a:t>(8)</a:t>
            </a:r>
          </a:p>
          <a:p>
            <a:r>
              <a:rPr lang="en-US" sz="1200" kern="1200" dirty="0">
                <a:solidFill>
                  <a:schemeClr val="tx1"/>
                </a:solidFill>
                <a:effectLst/>
                <a:latin typeface="+mn-lt"/>
                <a:ea typeface="+mn-ea"/>
                <a:cs typeface="+mn-cs"/>
              </a:rPr>
              <a:t>where ∩ is the intersection between two relations, which is calculated by</a:t>
            </a:r>
            <a:r>
              <a:rPr lang="hu-HU" sz="1200" kern="1200" dirty="0">
                <a:solidFill>
                  <a:schemeClr val="tx1"/>
                </a:solidFill>
                <a:effectLst/>
                <a:latin typeface="+mn-lt"/>
                <a:ea typeface="+mn-ea"/>
                <a:cs typeface="+mn-cs"/>
              </a:rPr>
              <a:t> (9) </a:t>
            </a:r>
            <a:r>
              <a:rPr lang="en-US" sz="1200" kern="1200" dirty="0">
                <a:solidFill>
                  <a:schemeClr val="tx1"/>
                </a:solidFill>
                <a:effectLst/>
                <a:latin typeface="+mn-lt"/>
                <a:ea typeface="+mn-ea"/>
                <a:cs typeface="+mn-cs"/>
              </a:rPr>
              <a:t>where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is an arbitrary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-norm.</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keep low the computational complexity of the similarity measurement we introduce a simplified measure of the fuzzy </a:t>
            </a:r>
            <a:r>
              <a:rPr lang="en-US" sz="1200" kern="1200" dirty="0" err="1">
                <a:solidFill>
                  <a:schemeClr val="tx1"/>
                </a:solidFill>
                <a:effectLst/>
                <a:latin typeface="+mn-lt"/>
                <a:ea typeface="+mn-ea"/>
                <a:cs typeface="+mn-cs"/>
              </a:rPr>
              <a:t>subsethood</a:t>
            </a:r>
            <a:r>
              <a:rPr lang="en-US" sz="1200" kern="1200" dirty="0">
                <a:solidFill>
                  <a:schemeClr val="tx1"/>
                </a:solidFill>
                <a:effectLst/>
                <a:latin typeface="+mn-lt"/>
                <a:ea typeface="+mn-ea"/>
                <a:cs typeface="+mn-cs"/>
              </a:rPr>
              <a:t> value (</a:t>
            </a:r>
            <a:r>
              <a:rPr lang="en-US" sz="1200" i="1" kern="1200" dirty="0">
                <a:solidFill>
                  <a:schemeClr val="tx1"/>
                </a:solidFill>
                <a:effectLst/>
                <a:latin typeface="+mn-lt"/>
                <a:ea typeface="+mn-ea"/>
                <a:cs typeface="+mn-cs"/>
              </a:rPr>
              <a:t>SFSV</a:t>
            </a:r>
            <a:r>
              <a:rPr lang="en-US" sz="1200" kern="1200" dirty="0">
                <a:solidFill>
                  <a:schemeClr val="tx1"/>
                </a:solidFill>
                <a:effectLst/>
                <a:latin typeface="+mn-lt"/>
                <a:ea typeface="+mn-ea"/>
                <a:cs typeface="+mn-cs"/>
              </a:rPr>
              <a:t>) of two fuzzy relations. SFSV works with the projections of the relations in each dimension</a:t>
            </a:r>
            <a:r>
              <a:rPr lang="hu-HU" sz="1200" kern="1200" dirty="0">
                <a:solidFill>
                  <a:schemeClr val="tx1"/>
                </a:solidFill>
                <a:effectLst/>
                <a:latin typeface="+mn-lt"/>
                <a:ea typeface="+mn-ea"/>
                <a:cs typeface="+mn-cs"/>
              </a:rPr>
              <a:t> (10)</a:t>
            </a:r>
          </a:p>
          <a:p>
            <a:r>
              <a:rPr lang="en-US" sz="1200" kern="1200" dirty="0">
                <a:solidFill>
                  <a:schemeClr val="tx1"/>
                </a:solidFill>
                <a:effectLst/>
                <a:latin typeface="+mn-lt"/>
                <a:ea typeface="+mn-ea"/>
                <a:cs typeface="+mn-cs"/>
              </a:rPr>
              <a:t>where </a:t>
            </a:r>
            <a:r>
              <a:rPr lang="en-US" sz="1200" i="1" kern="1200" dirty="0">
                <a:solidFill>
                  <a:schemeClr val="tx1"/>
                </a:solidFill>
                <a:effectLst/>
                <a:latin typeface="+mn-lt"/>
                <a:ea typeface="+mn-ea"/>
                <a:cs typeface="+mn-cs"/>
              </a:rPr>
              <a:t>P</a:t>
            </a:r>
            <a:r>
              <a:rPr lang="en-US" sz="1200" i="1" kern="1200" baseline="-250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is the projection of the relation to the dimension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i.e. the component fuzzy set of the relation in </a:t>
            </a:r>
            <a:r>
              <a:rPr lang="en-US" sz="1200" i="1" kern="1200" dirty="0" err="1">
                <a:solidFill>
                  <a:schemeClr val="tx1"/>
                </a:solidFill>
                <a:effectLst/>
                <a:latin typeface="+mn-lt"/>
                <a:ea typeface="+mn-ea"/>
                <a:cs typeface="+mn-cs"/>
              </a:rPr>
              <a:t>i</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dimension. The value of </a:t>
            </a:r>
            <a:r>
              <a:rPr lang="en-US" sz="1200" i="1" kern="1200" dirty="0">
                <a:solidFill>
                  <a:schemeClr val="tx1"/>
                </a:solidFill>
                <a:effectLst/>
                <a:latin typeface="+mn-lt"/>
                <a:ea typeface="+mn-ea"/>
                <a:cs typeface="+mn-cs"/>
              </a:rPr>
              <a:t>SFSV</a:t>
            </a:r>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[0,1], the highest possible value corresponds to the case of two identical fuzzy relations.</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1FDD2340-3905-4B0F-89E7-B3BE281A028E}" type="slidenum">
              <a:rPr lang="hu-HU" smtClean="0"/>
              <a:t>22</a:t>
            </a:fld>
            <a:endParaRPr lang="hu-HU"/>
          </a:p>
        </p:txBody>
      </p:sp>
    </p:spTree>
    <p:extLst>
      <p:ext uri="{BB962C8B-B14F-4D97-AF65-F5344CB8AC3E}">
        <p14:creationId xmlns:p14="http://schemas.microsoft.com/office/powerpoint/2010/main" val="2945464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component of the proposed similarity measure aiming the comparison of the observation and the rule antecedents is their relative distance. One calculates first the </a:t>
            </a:r>
            <a:endParaRPr lang="hu-HU" dirty="0"/>
          </a:p>
          <a:p>
            <a:r>
              <a:rPr lang="en-US" sz="1200" kern="1200" dirty="0">
                <a:solidFill>
                  <a:schemeClr val="tx1"/>
                </a:solidFill>
                <a:effectLst/>
                <a:latin typeface="+mn-lt"/>
                <a:ea typeface="+mn-ea"/>
                <a:cs typeface="+mn-cs"/>
              </a:rPr>
              <a:t>Euclidean distance between the reference points of the corresponding fuzzy relations by</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(11)</a:t>
            </a:r>
          </a:p>
          <a:p>
            <a:r>
              <a:rPr lang="en-US" sz="1200" kern="1200" dirty="0">
                <a:solidFill>
                  <a:schemeClr val="tx1"/>
                </a:solidFill>
                <a:effectLst/>
                <a:latin typeface="+mn-lt"/>
                <a:ea typeface="+mn-ea"/>
                <a:cs typeface="+mn-cs"/>
              </a:rPr>
              <a:t>where </a:t>
            </a:r>
            <a:r>
              <a:rPr lang="en-US" sz="1200" i="1" kern="1200" dirty="0" err="1">
                <a:solidFill>
                  <a:schemeClr val="tx1"/>
                </a:solidFill>
                <a:effectLst/>
                <a:latin typeface="+mn-lt"/>
                <a:ea typeface="+mn-ea"/>
                <a:cs typeface="+mn-cs"/>
              </a:rPr>
              <a:t>RP</a:t>
            </a:r>
            <a:r>
              <a:rPr lang="en-US" sz="1200" i="1"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the reference point of the relation in the </a:t>
            </a:r>
            <a:r>
              <a:rPr lang="en-US" sz="1200" i="1" kern="1200" dirty="0" err="1">
                <a:solidFill>
                  <a:schemeClr val="tx1"/>
                </a:solidFill>
                <a:effectLst/>
                <a:latin typeface="+mn-lt"/>
                <a:ea typeface="+mn-ea"/>
                <a:cs typeface="+mn-cs"/>
              </a:rPr>
              <a:t>i</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dimension. Next, we determine the relative distance by dividing </a:t>
            </a:r>
            <a:r>
              <a:rPr lang="en-US" sz="1200" i="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with the maximum possible distance, i.e. the distance between the point defined by the lower endpoints of the input ranges and the point defined by the upper endpoints of the input ranges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(12)</a:t>
            </a:r>
          </a:p>
          <a:p>
            <a:r>
              <a:rPr lang="en-US" sz="1200" kern="1200" dirty="0">
                <a:solidFill>
                  <a:schemeClr val="tx1"/>
                </a:solidFill>
                <a:effectLst/>
                <a:latin typeface="+mn-lt"/>
                <a:ea typeface="+mn-ea"/>
                <a:cs typeface="+mn-cs"/>
              </a:rPr>
              <a:t>Thus the relative distance will be </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(13)</a:t>
            </a:r>
          </a:p>
          <a:p>
            <a:r>
              <a:rPr lang="en-US" sz="1200" kern="1200" dirty="0">
                <a:solidFill>
                  <a:schemeClr val="tx1"/>
                </a:solidFill>
                <a:effectLst/>
                <a:latin typeface="+mn-lt"/>
                <a:ea typeface="+mn-ea"/>
                <a:cs typeface="+mn-cs"/>
              </a:rPr>
              <a:t>The value of </a:t>
            </a:r>
            <a:r>
              <a:rPr lang="en-US" sz="1200" i="1" kern="1200" dirty="0" err="1">
                <a:solidFill>
                  <a:schemeClr val="tx1"/>
                </a:solidFill>
                <a:effectLst/>
                <a:latin typeface="+mn-lt"/>
                <a:ea typeface="+mn-ea"/>
                <a:cs typeface="+mn-cs"/>
              </a:rPr>
              <a:t>d</a:t>
            </a:r>
            <a:r>
              <a:rPr lang="en-US" sz="1200" i="1" kern="1200" baseline="-25000" dirty="0" err="1">
                <a:solidFill>
                  <a:schemeClr val="tx1"/>
                </a:solidFill>
                <a:effectLst/>
                <a:latin typeface="+mn-lt"/>
                <a:ea typeface="+mn-ea"/>
                <a:cs typeface="+mn-cs"/>
              </a:rPr>
              <a:t>rel</a:t>
            </a:r>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[0,1], the highest possible value corresponds to the maximum possible distance. </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23</a:t>
            </a:fld>
            <a:endParaRPr lang="hu-HU"/>
          </a:p>
        </p:txBody>
      </p:sp>
    </p:spTree>
    <p:extLst>
      <p:ext uri="{BB962C8B-B14F-4D97-AF65-F5344CB8AC3E}">
        <p14:creationId xmlns:p14="http://schemas.microsoft.com/office/powerpoint/2010/main" val="258276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the method is that the reference point of the conclusion should be calculated from the position of the known rules’ conclusion sets using the similarity between the current observation and the rule antecedents. The functional relationship is an extension of the well known Shepard crisp interpolation [18] which interpolates by calculating the weighted average of the known points’ ordinates. Using this concept the reference point of the interpolated conclusion </a:t>
            </a:r>
            <a:r>
              <a:rPr lang="en-US" sz="1200" i="1" kern="1200" dirty="0">
                <a:solidFill>
                  <a:schemeClr val="tx1"/>
                </a:solidFill>
                <a:effectLst/>
                <a:latin typeface="+mn-lt"/>
                <a:ea typeface="+mn-ea"/>
                <a:cs typeface="+mn-cs"/>
              </a:rPr>
              <a:t>B</a:t>
            </a:r>
            <a:r>
              <a:rPr lang="en-US" sz="1200" i="1"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will be</a:t>
            </a:r>
            <a:r>
              <a:rPr lang="hu-HU"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Supposing that the shapes of the consequent partitions’ linguistic terms are identical and the sets differ only in their position the shape of the interpolated conclusion also has to adhere to this regularity. Thus its form will be identical with the shapes of the known sets.</a:t>
            </a:r>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24</a:t>
            </a:fld>
            <a:endParaRPr lang="hu-HU"/>
          </a:p>
        </p:txBody>
      </p:sp>
    </p:spTree>
    <p:extLst>
      <p:ext uri="{BB962C8B-B14F-4D97-AF65-F5344CB8AC3E}">
        <p14:creationId xmlns:p14="http://schemas.microsoft.com/office/powerpoint/2010/main" val="2922740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Adatfelosztás kép</a:t>
            </a:r>
            <a:r>
              <a:rPr lang="hu-HU" baseline="0" dirty="0"/>
              <a:t> forrása: https://am207.github.io/2017/wiki/validation.html</a:t>
            </a:r>
            <a:endParaRPr lang="hu-HU" dirty="0"/>
          </a:p>
          <a:p>
            <a:endParaRPr lang="hu-HU" dirty="0"/>
          </a:p>
          <a:p>
            <a:r>
              <a:rPr lang="hu-HU" dirty="0"/>
              <a:t>Black</a:t>
            </a:r>
            <a:r>
              <a:rPr lang="hu-HU" baseline="0" dirty="0"/>
              <a:t> </a:t>
            </a:r>
            <a:r>
              <a:rPr lang="hu-HU" baseline="0" dirty="0" err="1"/>
              <a:t>box</a:t>
            </a:r>
            <a:r>
              <a:rPr lang="hu-HU" baseline="0" dirty="0"/>
              <a:t> </a:t>
            </a:r>
          </a:p>
          <a:p>
            <a:r>
              <a:rPr lang="hu-HU" baseline="0" dirty="0" err="1"/>
              <a:t>Full</a:t>
            </a:r>
            <a:r>
              <a:rPr lang="hu-HU" baseline="0" dirty="0"/>
              <a:t> </a:t>
            </a:r>
            <a:r>
              <a:rPr lang="hu-HU" baseline="0" dirty="0" err="1"/>
              <a:t>factorial</a:t>
            </a:r>
            <a:endParaRPr lang="hu-HU" baseline="0" dirty="0"/>
          </a:p>
          <a:p>
            <a:r>
              <a:rPr lang="hu-HU" baseline="0" dirty="0" err="1"/>
              <a:t>Ortogonal</a:t>
            </a:r>
            <a:r>
              <a:rPr lang="hu-HU" baseline="0" dirty="0"/>
              <a:t>/</a:t>
            </a:r>
            <a:r>
              <a:rPr lang="hu-HU" baseline="0" dirty="0" err="1"/>
              <a:t>Taguchi</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26</a:t>
            </a:fld>
            <a:endParaRPr lang="hu-HU"/>
          </a:p>
        </p:txBody>
      </p:sp>
    </p:spTree>
    <p:extLst>
      <p:ext uri="{BB962C8B-B14F-4D97-AF65-F5344CB8AC3E}">
        <p14:creationId xmlns:p14="http://schemas.microsoft.com/office/powerpoint/2010/main" val="361146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In</a:t>
            </a:r>
            <a:r>
              <a:rPr lang="hu-HU" dirty="0"/>
              <a:t> </a:t>
            </a:r>
            <a:r>
              <a:rPr lang="hu-HU" dirty="0" err="1"/>
              <a:t>case</a:t>
            </a:r>
            <a:r>
              <a:rPr lang="hu-HU" dirty="0"/>
              <a:t> of </a:t>
            </a:r>
            <a:r>
              <a:rPr lang="hu-HU" dirty="0" err="1"/>
              <a:t>multidimensional</a:t>
            </a:r>
            <a:r>
              <a:rPr lang="hu-HU" dirty="0"/>
              <a:t> </a:t>
            </a:r>
            <a:r>
              <a:rPr lang="hu-HU" dirty="0" err="1"/>
              <a:t>universe</a:t>
            </a:r>
            <a:r>
              <a:rPr lang="hu-HU" dirty="0"/>
              <a:t> </a:t>
            </a:r>
            <a:r>
              <a:rPr lang="hu-HU" dirty="0" err="1"/>
              <a:t>of</a:t>
            </a:r>
            <a:r>
              <a:rPr lang="hu-HU" dirty="0"/>
              <a:t> </a:t>
            </a:r>
            <a:r>
              <a:rPr lang="hu-HU" dirty="0" err="1"/>
              <a:t>discourse</a:t>
            </a:r>
            <a:r>
              <a:rPr lang="hu-HU" dirty="0"/>
              <a:t> </a:t>
            </a:r>
            <a:r>
              <a:rPr lang="hu-HU" dirty="0" err="1"/>
              <a:t>several</a:t>
            </a:r>
            <a:r>
              <a:rPr lang="hu-HU" dirty="0"/>
              <a:t> </a:t>
            </a:r>
            <a:r>
              <a:rPr lang="hu-HU" dirty="0" err="1"/>
              <a:t>types</a:t>
            </a:r>
            <a:r>
              <a:rPr lang="hu-HU" dirty="0"/>
              <a:t> </a:t>
            </a:r>
            <a:r>
              <a:rPr lang="hu-HU" dirty="0" err="1"/>
              <a:t>of</a:t>
            </a:r>
            <a:r>
              <a:rPr lang="hu-HU" dirty="0"/>
              <a:t> </a:t>
            </a:r>
            <a:r>
              <a:rPr lang="hu-HU" dirty="0" err="1"/>
              <a:t>partitioning</a:t>
            </a:r>
            <a:r>
              <a:rPr lang="hu-HU" baseline="0" dirty="0"/>
              <a:t> </a:t>
            </a:r>
            <a:r>
              <a:rPr lang="hu-HU" baseline="0" dirty="0" err="1"/>
              <a:t>are</a:t>
            </a:r>
            <a:r>
              <a:rPr lang="hu-HU" baseline="0" dirty="0"/>
              <a:t> </a:t>
            </a:r>
            <a:r>
              <a:rPr lang="hu-HU" baseline="0" dirty="0" err="1"/>
              <a:t>possible</a:t>
            </a:r>
            <a:r>
              <a:rPr lang="hu-HU" baseline="0" dirty="0"/>
              <a:t>. </a:t>
            </a:r>
            <a:r>
              <a:rPr lang="hu-HU" baseline="0" dirty="0" err="1"/>
              <a:t>This</a:t>
            </a:r>
            <a:r>
              <a:rPr lang="hu-HU" baseline="0" dirty="0"/>
              <a:t> </a:t>
            </a:r>
            <a:r>
              <a:rPr lang="hu-HU" baseline="0" dirty="0" err="1"/>
              <a:t>figure</a:t>
            </a:r>
            <a:r>
              <a:rPr lang="hu-HU" baseline="0" dirty="0"/>
              <a:t> </a:t>
            </a:r>
            <a:r>
              <a:rPr lang="hu-HU" baseline="0" dirty="0" err="1"/>
              <a:t>presents</a:t>
            </a:r>
            <a:r>
              <a:rPr lang="hu-HU" baseline="0" dirty="0"/>
              <a:t> </a:t>
            </a:r>
            <a:r>
              <a:rPr lang="hu-HU" baseline="0" dirty="0" err="1"/>
              <a:t>the</a:t>
            </a:r>
            <a:r>
              <a:rPr lang="hu-HU" baseline="0" dirty="0"/>
              <a:t> most </a:t>
            </a:r>
            <a:r>
              <a:rPr lang="hu-HU" baseline="0" dirty="0" err="1"/>
              <a:t>used</a:t>
            </a:r>
            <a:r>
              <a:rPr lang="hu-HU" baseline="0" dirty="0"/>
              <a:t> </a:t>
            </a:r>
            <a:r>
              <a:rPr lang="hu-HU" baseline="0" dirty="0" err="1"/>
              <a:t>two</a:t>
            </a:r>
            <a:r>
              <a:rPr lang="hu-HU" baseline="0" dirty="0"/>
              <a:t> of </a:t>
            </a:r>
            <a:r>
              <a:rPr lang="hu-HU" baseline="0" dirty="0" err="1"/>
              <a:t>them</a:t>
            </a:r>
            <a:r>
              <a:rPr lang="hu-HU" baseline="0" dirty="0"/>
              <a:t>.</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27</a:t>
            </a:fld>
            <a:endParaRPr lang="hu-HU"/>
          </a:p>
        </p:txBody>
      </p:sp>
    </p:spTree>
    <p:extLst>
      <p:ext uri="{BB962C8B-B14F-4D97-AF65-F5344CB8AC3E}">
        <p14:creationId xmlns:p14="http://schemas.microsoft.com/office/powerpoint/2010/main" val="353960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The </a:t>
            </a:r>
            <a:r>
              <a:rPr lang="hu-HU" dirty="0" err="1"/>
              <a:t>presentation</a:t>
            </a:r>
            <a:r>
              <a:rPr lang="hu-HU" dirty="0"/>
              <a:t> </a:t>
            </a:r>
            <a:r>
              <a:rPr lang="hu-HU" dirty="0" err="1"/>
              <a:t>will</a:t>
            </a:r>
            <a:r>
              <a:rPr lang="hu-HU" baseline="0" dirty="0"/>
              <a:t> </a:t>
            </a:r>
            <a:r>
              <a:rPr lang="hu-HU" baseline="0" dirty="0" err="1"/>
              <a:t>consist</a:t>
            </a:r>
            <a:r>
              <a:rPr lang="hu-HU" baseline="0" dirty="0"/>
              <a:t> of </a:t>
            </a:r>
            <a:r>
              <a:rPr lang="hu-HU" baseline="0" dirty="0" err="1"/>
              <a:t>four</a:t>
            </a:r>
            <a:r>
              <a:rPr lang="hu-HU" baseline="0" dirty="0"/>
              <a:t> </a:t>
            </a:r>
            <a:r>
              <a:rPr lang="hu-HU" baseline="0" dirty="0" err="1"/>
              <a:t>parts</a:t>
            </a:r>
            <a:r>
              <a:rPr lang="hu-HU" baseline="0" dirty="0"/>
              <a:t>. </a:t>
            </a:r>
            <a:r>
              <a:rPr lang="hu-HU" baseline="0" dirty="0" err="1"/>
              <a:t>First</a:t>
            </a:r>
            <a:r>
              <a:rPr lang="hu-HU" baseline="0" dirty="0"/>
              <a:t> I </a:t>
            </a:r>
            <a:r>
              <a:rPr lang="hu-HU" baseline="0" dirty="0" err="1"/>
              <a:t>would</a:t>
            </a:r>
            <a:r>
              <a:rPr lang="hu-HU" baseline="0" dirty="0"/>
              <a:t> </a:t>
            </a:r>
            <a:r>
              <a:rPr lang="hu-HU" baseline="0" dirty="0" err="1"/>
              <a:t>like</a:t>
            </a:r>
            <a:r>
              <a:rPr lang="hu-HU" baseline="0" dirty="0"/>
              <a:t> </a:t>
            </a:r>
            <a:r>
              <a:rPr lang="hu-HU" baseline="0" dirty="0" err="1"/>
              <a:t>to</a:t>
            </a:r>
            <a:r>
              <a:rPr lang="hu-HU" baseline="0" dirty="0"/>
              <a:t> </a:t>
            </a:r>
            <a:r>
              <a:rPr lang="hu-HU" baseline="0" dirty="0" err="1"/>
              <a:t>introduce</a:t>
            </a:r>
            <a:r>
              <a:rPr lang="hu-HU" baseline="0" dirty="0"/>
              <a:t> </a:t>
            </a:r>
            <a:r>
              <a:rPr lang="hu-HU" baseline="0" dirty="0" err="1"/>
              <a:t>myself</a:t>
            </a:r>
            <a:r>
              <a:rPr lang="hu-HU" baseline="0" dirty="0"/>
              <a:t> </a:t>
            </a:r>
            <a:r>
              <a:rPr lang="hu-HU" baseline="0" dirty="0" err="1"/>
              <a:t>shortly</a:t>
            </a:r>
            <a:r>
              <a:rPr lang="hu-HU" baseline="0" dirty="0"/>
              <a:t>, </a:t>
            </a:r>
            <a:r>
              <a:rPr lang="hu-HU" baseline="0" dirty="0" err="1"/>
              <a:t>followed</a:t>
            </a:r>
            <a:r>
              <a:rPr lang="hu-HU" baseline="0" dirty="0"/>
              <a:t> </a:t>
            </a:r>
            <a:r>
              <a:rPr lang="hu-HU" baseline="0" dirty="0" err="1"/>
              <a:t>ba</a:t>
            </a:r>
            <a:r>
              <a:rPr lang="hu-HU" baseline="0" dirty="0"/>
              <a:t> a </a:t>
            </a:r>
            <a:r>
              <a:rPr lang="hu-HU" baseline="0" dirty="0" err="1"/>
              <a:t>short</a:t>
            </a:r>
            <a:r>
              <a:rPr lang="hu-HU" baseline="0" dirty="0"/>
              <a:t> </a:t>
            </a:r>
            <a:r>
              <a:rPr lang="hu-HU" baseline="0" dirty="0" err="1"/>
              <a:t>recapitulation</a:t>
            </a:r>
            <a:r>
              <a:rPr lang="hu-HU" baseline="0" dirty="0"/>
              <a:t> of </a:t>
            </a:r>
            <a:r>
              <a:rPr lang="hu-HU" baseline="0" dirty="0" err="1"/>
              <a:t>some</a:t>
            </a:r>
            <a:r>
              <a:rPr lang="hu-HU" baseline="0" dirty="0"/>
              <a:t> fuzzy </a:t>
            </a:r>
            <a:r>
              <a:rPr lang="hu-HU" baseline="0" dirty="0" err="1"/>
              <a:t>logic</a:t>
            </a:r>
            <a:r>
              <a:rPr lang="hu-HU" baseline="0" dirty="0"/>
              <a:t> </a:t>
            </a:r>
            <a:r>
              <a:rPr lang="hu-HU" baseline="0" dirty="0" err="1"/>
              <a:t>related</a:t>
            </a:r>
            <a:r>
              <a:rPr lang="hu-HU" baseline="0" dirty="0"/>
              <a:t> </a:t>
            </a:r>
            <a:r>
              <a:rPr lang="hu-HU" baseline="0" dirty="0" err="1"/>
              <a:t>basic</a:t>
            </a:r>
            <a:r>
              <a:rPr lang="hu-HU" baseline="0" dirty="0"/>
              <a:t> </a:t>
            </a:r>
            <a:r>
              <a:rPr lang="hu-HU" baseline="0" dirty="0" err="1"/>
              <a:t>concepts</a:t>
            </a:r>
            <a:r>
              <a:rPr lang="hu-HU" baseline="0" dirty="0"/>
              <a:t>.</a:t>
            </a:r>
          </a:p>
          <a:p>
            <a:r>
              <a:rPr lang="hu-HU" baseline="0" dirty="0"/>
              <a:t>The </a:t>
            </a:r>
            <a:r>
              <a:rPr lang="hu-HU" baseline="0" dirty="0" err="1"/>
              <a:t>third</a:t>
            </a:r>
            <a:r>
              <a:rPr lang="hu-HU" baseline="0" dirty="0"/>
              <a:t> part of </a:t>
            </a:r>
            <a:r>
              <a:rPr lang="hu-HU" baseline="0" dirty="0" err="1"/>
              <a:t>the</a:t>
            </a:r>
            <a:r>
              <a:rPr lang="hu-HU" baseline="0" dirty="0"/>
              <a:t> </a:t>
            </a:r>
            <a:r>
              <a:rPr lang="hu-HU" baseline="0" dirty="0" err="1"/>
              <a:t>presentation</a:t>
            </a:r>
            <a:r>
              <a:rPr lang="hu-HU" baseline="0" dirty="0"/>
              <a:t> </a:t>
            </a:r>
            <a:r>
              <a:rPr lang="hu-HU" baseline="0" dirty="0" err="1"/>
              <a:t>will</a:t>
            </a:r>
            <a:r>
              <a:rPr lang="hu-HU" baseline="0" dirty="0"/>
              <a:t> be a </a:t>
            </a:r>
            <a:r>
              <a:rPr lang="hu-HU" baseline="0" dirty="0" err="1"/>
              <a:t>bigger</a:t>
            </a:r>
            <a:r>
              <a:rPr lang="hu-HU" baseline="0" dirty="0"/>
              <a:t> </a:t>
            </a:r>
            <a:r>
              <a:rPr lang="hu-HU" baseline="0" dirty="0" err="1"/>
              <a:t>one</a:t>
            </a:r>
            <a:r>
              <a:rPr lang="hu-HU" baseline="0" dirty="0"/>
              <a:t> </a:t>
            </a:r>
            <a:r>
              <a:rPr lang="hu-HU" baseline="0" dirty="0" err="1"/>
              <a:t>concerning</a:t>
            </a:r>
            <a:r>
              <a:rPr lang="hu-HU" baseline="0" dirty="0"/>
              <a:t> fuzzy </a:t>
            </a:r>
            <a:r>
              <a:rPr lang="hu-HU" baseline="0" dirty="0" err="1"/>
              <a:t>rule</a:t>
            </a:r>
            <a:r>
              <a:rPr lang="hu-HU" baseline="0" dirty="0"/>
              <a:t> </a:t>
            </a:r>
            <a:r>
              <a:rPr lang="hu-HU" baseline="0" dirty="0" err="1"/>
              <a:t>interpolation</a:t>
            </a:r>
            <a:r>
              <a:rPr lang="hu-HU" baseline="0" dirty="0"/>
              <a:t> and </a:t>
            </a:r>
            <a:r>
              <a:rPr lang="hu-HU" baseline="0" dirty="0" err="1"/>
              <a:t>the</a:t>
            </a:r>
            <a:r>
              <a:rPr lang="hu-HU" baseline="0" dirty="0"/>
              <a:t> software </a:t>
            </a:r>
            <a:r>
              <a:rPr lang="hu-HU" baseline="0" dirty="0" err="1"/>
              <a:t>support</a:t>
            </a:r>
            <a:r>
              <a:rPr lang="hu-HU" baseline="0" dirty="0"/>
              <a:t> </a:t>
            </a:r>
            <a:r>
              <a:rPr lang="hu-HU" baseline="0" dirty="0" err="1"/>
              <a:t>available</a:t>
            </a:r>
            <a:r>
              <a:rPr lang="hu-HU" baseline="0" dirty="0"/>
              <a:t> </a:t>
            </a:r>
            <a:r>
              <a:rPr lang="hu-HU" baseline="0" dirty="0" err="1"/>
              <a:t>in</a:t>
            </a:r>
            <a:r>
              <a:rPr lang="hu-HU" baseline="0" dirty="0"/>
              <a:t> </a:t>
            </a:r>
            <a:r>
              <a:rPr lang="hu-HU" baseline="0" dirty="0" err="1"/>
              <a:t>Matlab</a:t>
            </a:r>
            <a:r>
              <a:rPr lang="hu-HU" baseline="0" dirty="0"/>
              <a:t>. The </a:t>
            </a:r>
            <a:r>
              <a:rPr lang="hu-HU" baseline="0" dirty="0" err="1"/>
              <a:t>fourth</a:t>
            </a:r>
            <a:r>
              <a:rPr lang="hu-HU" baseline="0" dirty="0"/>
              <a:t> part </a:t>
            </a:r>
            <a:r>
              <a:rPr lang="hu-HU" baseline="0" dirty="0" err="1"/>
              <a:t>introduces</a:t>
            </a:r>
            <a:r>
              <a:rPr lang="hu-HU" baseline="0" dirty="0"/>
              <a:t> </a:t>
            </a:r>
            <a:r>
              <a:rPr lang="hu-HU" baseline="0" dirty="0" err="1"/>
              <a:t>some</a:t>
            </a:r>
            <a:r>
              <a:rPr lang="hu-HU" baseline="0" dirty="0"/>
              <a:t> </a:t>
            </a:r>
            <a:r>
              <a:rPr lang="hu-HU" baseline="0" dirty="0" err="1"/>
              <a:t>methods</a:t>
            </a:r>
            <a:r>
              <a:rPr lang="hu-HU" baseline="0" dirty="0"/>
              <a:t> </a:t>
            </a:r>
            <a:r>
              <a:rPr lang="hu-HU" baseline="0" dirty="0" err="1"/>
              <a:t>applicable</a:t>
            </a:r>
            <a:r>
              <a:rPr lang="hu-HU" baseline="0" dirty="0"/>
              <a:t> </a:t>
            </a:r>
            <a:r>
              <a:rPr lang="hu-HU" baseline="0" dirty="0" err="1"/>
              <a:t>for</a:t>
            </a:r>
            <a:r>
              <a:rPr lang="hu-HU" baseline="0" dirty="0"/>
              <a:t> </a:t>
            </a:r>
            <a:r>
              <a:rPr lang="hu-HU" baseline="0" dirty="0" err="1"/>
              <a:t>automatic</a:t>
            </a:r>
            <a:r>
              <a:rPr lang="hu-HU" baseline="0" dirty="0"/>
              <a:t> </a:t>
            </a:r>
            <a:r>
              <a:rPr lang="hu-HU" baseline="0" dirty="0" err="1"/>
              <a:t>sparse</a:t>
            </a:r>
            <a:r>
              <a:rPr lang="hu-HU" baseline="0" dirty="0"/>
              <a:t> </a:t>
            </a:r>
            <a:r>
              <a:rPr lang="hu-HU" baseline="0" dirty="0" err="1"/>
              <a:t>model</a:t>
            </a:r>
            <a:r>
              <a:rPr lang="hu-HU" baseline="0" dirty="0"/>
              <a:t> </a:t>
            </a:r>
            <a:r>
              <a:rPr lang="hu-HU" baseline="0" dirty="0" err="1"/>
              <a:t>generation</a:t>
            </a:r>
            <a:r>
              <a:rPr lang="hu-HU" baseline="0" dirty="0"/>
              <a:t> </a:t>
            </a:r>
            <a:r>
              <a:rPr lang="hu-HU" baseline="0" dirty="0" err="1"/>
              <a:t>from</a:t>
            </a:r>
            <a:r>
              <a:rPr lang="hu-HU" baseline="0" dirty="0"/>
              <a:t> </a:t>
            </a:r>
            <a:r>
              <a:rPr lang="hu-HU" baseline="0" dirty="0" err="1"/>
              <a:t>sample</a:t>
            </a:r>
            <a:r>
              <a:rPr lang="hu-HU" baseline="0" dirty="0"/>
              <a:t> </a:t>
            </a:r>
            <a:r>
              <a:rPr lang="hu-HU" baseline="0" dirty="0" err="1"/>
              <a:t>data</a:t>
            </a:r>
            <a:r>
              <a:rPr lang="hu-HU" baseline="0" dirty="0"/>
              <a:t>.</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2</a:t>
            </a:fld>
            <a:endParaRPr lang="hu-HU"/>
          </a:p>
        </p:txBody>
      </p:sp>
    </p:spTree>
    <p:extLst>
      <p:ext uri="{BB962C8B-B14F-4D97-AF65-F5344CB8AC3E}">
        <p14:creationId xmlns:p14="http://schemas.microsoft.com/office/powerpoint/2010/main" val="2504276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B3A71EB-5C01-48DB-B6E5-AD4D6094D875}" type="slidenum">
              <a:rPr lang="hu-HU" smtClean="0"/>
              <a:t>30</a:t>
            </a:fld>
            <a:endParaRPr lang="hu-HU"/>
          </a:p>
        </p:txBody>
      </p:sp>
    </p:spTree>
    <p:extLst>
      <p:ext uri="{BB962C8B-B14F-4D97-AF65-F5344CB8AC3E}">
        <p14:creationId xmlns:p14="http://schemas.microsoft.com/office/powerpoint/2010/main" val="18584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kern="1200" dirty="0">
                <a:solidFill>
                  <a:schemeClr val="tx1"/>
                </a:solidFill>
                <a:effectLst/>
                <a:latin typeface="+mn-lt"/>
                <a:ea typeface="+mn-ea"/>
                <a:cs typeface="+mn-cs"/>
              </a:rPr>
              <a:t>The rule base generation method that applies the above presented “two rules” approach usually ensures after the parameter optimization a final fuzzy system with a low number of rules; however, the process can be very time consuming. Besides, another problem could arise from the deficiency that not all the FRI methods have extrapolation capability. In order to alleviate the above mentioned problems the SFMI toolbox offers as a new feature an initial rule base generation mode that beside the above specified two rules also creates a rule for each corner point of the hypercube of the antecedent space.</a:t>
            </a:r>
            <a:endParaRPr lang="hu-HU" sz="1200" kern="1200" dirty="0">
              <a:solidFill>
                <a:schemeClr val="tx1"/>
              </a:solidFill>
              <a:effectLst/>
              <a:latin typeface="+mn-lt"/>
              <a:ea typeface="+mn-ea"/>
              <a:cs typeface="+mn-cs"/>
            </a:endParaRPr>
          </a:p>
          <a:p>
            <a:r>
              <a:rPr lang="en-US" dirty="0">
                <a:effectLst/>
              </a:rPr>
              <a:t>This approach results in (at most) four rules in case of a one dimensional antecedent space, and ten rules in case of a two dimensional antecedent space. In the general case the number of rules will be</a:t>
            </a:r>
            <a:r>
              <a:rPr lang="hu-HU" dirty="0">
                <a:effectLst/>
              </a:rPr>
              <a:t> 2</a:t>
            </a:r>
            <a:r>
              <a:rPr lang="hu-HU" baseline="30000" dirty="0">
                <a:effectLst/>
              </a:rPr>
              <a:t>n</a:t>
            </a:r>
            <a:r>
              <a:rPr lang="hu-HU" dirty="0">
                <a:effectLst/>
              </a:rPr>
              <a:t>+2</a:t>
            </a:r>
            <a:r>
              <a:rPr lang="en-US" sz="1200" kern="1200" dirty="0">
                <a:solidFill>
                  <a:schemeClr val="tx1"/>
                </a:solidFill>
                <a:effectLst/>
                <a:latin typeface="+mn-lt"/>
                <a:ea typeface="+mn-ea"/>
                <a:cs typeface="+mn-cs"/>
              </a:rPr>
              <a:t>where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is the number of input dimensions. Sometimes the actual number of rules can be less than the value specified in (2) because one or both of the extreme outputs could correspond to corner-points of the antecedent hypercube. For example in case of our synthetic data set one gets a rule base with only five rules because the rule describing the corner point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=0,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=50 is identical with the rule corresponding to the lowest output. The main steps of the algorithm are presented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slide</a:t>
            </a:r>
            <a:r>
              <a:rPr lang="hu-HU"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1B3A71EB-5C01-48DB-B6E5-AD4D6094D875}" type="slidenum">
              <a:rPr lang="hu-HU" smtClean="0"/>
              <a:t>31</a:t>
            </a:fld>
            <a:endParaRPr lang="hu-HU"/>
          </a:p>
        </p:txBody>
      </p:sp>
    </p:spTree>
    <p:extLst>
      <p:ext uri="{BB962C8B-B14F-4D97-AF65-F5344CB8AC3E}">
        <p14:creationId xmlns:p14="http://schemas.microsoft.com/office/powerpoint/2010/main" val="1437826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It starts with a one dimensional clustering of the sample output data. The membership functions created from the clusters are trapezoidal and their parameters are determined by a horizontal cut of the clusters at a predefined α-level. The α-cut endpoints define the core of the fuzzy sets; while the support is determined by the </a:t>
            </a:r>
            <a:r>
              <a:rPr lang="en-US" sz="1200" kern="1200" dirty="0" err="1">
                <a:solidFill>
                  <a:schemeClr val="tx1"/>
                </a:solidFill>
                <a:effectLst/>
                <a:latin typeface="+mn-lt"/>
                <a:ea typeface="+mn-ea"/>
                <a:cs typeface="+mn-cs"/>
              </a:rPr>
              <a:t>Ruspini</a:t>
            </a:r>
            <a:r>
              <a:rPr lang="en-US" sz="1200" kern="1200" dirty="0">
                <a:solidFill>
                  <a:schemeClr val="tx1"/>
                </a:solidFill>
                <a:effectLst/>
                <a:latin typeface="+mn-lt"/>
                <a:ea typeface="+mn-ea"/>
                <a:cs typeface="+mn-cs"/>
              </a:rPr>
              <a:t> character of the partition (see Figure 2).</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for each fuzzy set one selects the corresponding data rows from the sample data which is followed by a one dimensional fuzzy c-mean clustering of the selected data in each antecedent dimension. This step is also called projection into the antecedent space.</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each antecedent dimension the obtained cluster centers are collected into a single group and are examined against some cluster </a:t>
            </a:r>
            <a:r>
              <a:rPr lang="en-US" sz="1200" kern="1200" dirty="0" err="1">
                <a:solidFill>
                  <a:schemeClr val="tx1"/>
                </a:solidFill>
                <a:effectLst/>
                <a:latin typeface="+mn-lt"/>
                <a:ea typeface="+mn-ea"/>
                <a:cs typeface="+mn-cs"/>
              </a:rPr>
              <a:t>mergeability</a:t>
            </a:r>
            <a:r>
              <a:rPr lang="en-US" sz="1200" kern="1200" dirty="0">
                <a:solidFill>
                  <a:schemeClr val="tx1"/>
                </a:solidFill>
                <a:effectLst/>
                <a:latin typeface="+mn-lt"/>
                <a:ea typeface="+mn-ea"/>
                <a:cs typeface="+mn-cs"/>
              </a:rPr>
              <a:t> conditions. The final fuzzy sets are generated from the remaining clusters using the same horizontal cut based technique as in the case of the consequent partition. </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Having the antecedent and consequent partitions generated the rules are created based on the sample data rows that correspond to the individual output fuzzy sets. </a:t>
            </a:r>
            <a:endParaRPr lang="hu-HU" dirty="0"/>
          </a:p>
        </p:txBody>
      </p:sp>
      <p:sp>
        <p:nvSpPr>
          <p:cNvPr id="4" name="Dia számának helye 3"/>
          <p:cNvSpPr>
            <a:spLocks noGrp="1"/>
          </p:cNvSpPr>
          <p:nvPr>
            <p:ph type="sldNum" sz="quarter" idx="10"/>
          </p:nvPr>
        </p:nvSpPr>
        <p:spPr/>
        <p:txBody>
          <a:bodyPr/>
          <a:lstStyle/>
          <a:p>
            <a:fld id="{1B3A71EB-5C01-48DB-B6E5-AD4D6094D875}" type="slidenum">
              <a:rPr lang="hu-HU" smtClean="0"/>
              <a:t>37</a:t>
            </a:fld>
            <a:endParaRPr lang="hu-HU"/>
          </a:p>
        </p:txBody>
      </p:sp>
    </p:spTree>
    <p:extLst>
      <p:ext uri="{BB962C8B-B14F-4D97-AF65-F5344CB8AC3E}">
        <p14:creationId xmlns:p14="http://schemas.microsoft.com/office/powerpoint/2010/main" val="235521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The </a:t>
            </a:r>
            <a:r>
              <a:rPr lang="hu-HU" dirty="0" err="1"/>
              <a:t>current</a:t>
            </a:r>
            <a:r>
              <a:rPr lang="hu-HU" dirty="0"/>
              <a:t> version of </a:t>
            </a:r>
            <a:r>
              <a:rPr lang="hu-HU" dirty="0" err="1"/>
              <a:t>the</a:t>
            </a:r>
            <a:r>
              <a:rPr lang="hu-HU" dirty="0"/>
              <a:t> SFMI </a:t>
            </a:r>
            <a:r>
              <a:rPr lang="hu-HU" dirty="0" err="1"/>
              <a:t>toolbox</a:t>
            </a:r>
            <a:r>
              <a:rPr lang="hu-HU" baseline="0" dirty="0"/>
              <a:t> </a:t>
            </a:r>
            <a:r>
              <a:rPr lang="hu-HU" baseline="0" dirty="0" err="1"/>
              <a:t>supports</a:t>
            </a:r>
            <a:r>
              <a:rPr lang="hu-HU" baseline="0" dirty="0"/>
              <a:t> </a:t>
            </a:r>
            <a:r>
              <a:rPr lang="hu-HU" baseline="0" dirty="0" err="1"/>
              <a:t>four</a:t>
            </a:r>
            <a:r>
              <a:rPr lang="hu-HU" baseline="0" dirty="0"/>
              <a:t> main </a:t>
            </a:r>
            <a:r>
              <a:rPr lang="hu-HU" baseline="0" dirty="0" err="1"/>
              <a:t>approaches</a:t>
            </a:r>
            <a:r>
              <a:rPr lang="hu-HU" baseline="0" dirty="0"/>
              <a:t> </a:t>
            </a:r>
            <a:r>
              <a:rPr lang="hu-HU" baseline="0" dirty="0" err="1"/>
              <a:t>for</a:t>
            </a:r>
            <a:r>
              <a:rPr lang="hu-HU" baseline="0" dirty="0"/>
              <a:t> </a:t>
            </a:r>
            <a:r>
              <a:rPr lang="hu-HU" baseline="0" dirty="0" err="1"/>
              <a:t>the</a:t>
            </a:r>
            <a:r>
              <a:rPr lang="hu-HU" baseline="0" dirty="0"/>
              <a:t> </a:t>
            </a:r>
            <a:r>
              <a:rPr lang="hu-HU" baseline="0" dirty="0" err="1"/>
              <a:t>tuning</a:t>
            </a:r>
            <a:r>
              <a:rPr lang="hu-HU" baseline="0" dirty="0"/>
              <a:t> of </a:t>
            </a:r>
            <a:r>
              <a:rPr lang="hu-HU" baseline="0" dirty="0" err="1"/>
              <a:t>the</a:t>
            </a:r>
            <a:r>
              <a:rPr lang="hu-HU" baseline="0" dirty="0"/>
              <a:t> </a:t>
            </a:r>
            <a:r>
              <a:rPr lang="hu-HU" baseline="0" dirty="0" err="1"/>
              <a:t>rules</a:t>
            </a:r>
            <a:r>
              <a:rPr lang="hu-HU" baseline="0" dirty="0"/>
              <a:t> </a:t>
            </a:r>
            <a:r>
              <a:rPr lang="hu-HU" baseline="0" dirty="0" err="1"/>
              <a:t>base</a:t>
            </a:r>
            <a:r>
              <a:rPr lang="hu-HU" baseline="0" dirty="0"/>
              <a:t> </a:t>
            </a:r>
            <a:r>
              <a:rPr lang="hu-HU" baseline="0" dirty="0" err="1"/>
              <a:t>parameters</a:t>
            </a:r>
            <a:r>
              <a:rPr lang="hu-HU" baseline="0" dirty="0"/>
              <a:t>.</a:t>
            </a:r>
          </a:p>
          <a:p>
            <a:r>
              <a:rPr lang="hu-HU" baseline="0" dirty="0"/>
              <a:t>The </a:t>
            </a:r>
            <a:r>
              <a:rPr lang="hu-HU" baseline="0" dirty="0" err="1"/>
              <a:t>first</a:t>
            </a:r>
            <a:r>
              <a:rPr lang="hu-HU" baseline="0" dirty="0"/>
              <a:t> </a:t>
            </a:r>
            <a:r>
              <a:rPr lang="hu-HU" baseline="0" dirty="0" err="1"/>
              <a:t>one</a:t>
            </a:r>
            <a:r>
              <a:rPr lang="hu-HU" baseline="0" dirty="0"/>
              <a:t> </a:t>
            </a:r>
            <a:r>
              <a:rPr lang="hu-HU" baseline="0" dirty="0" err="1"/>
              <a:t>applies</a:t>
            </a:r>
            <a:r>
              <a:rPr lang="hu-HU" baseline="0" dirty="0"/>
              <a:t> a local </a:t>
            </a:r>
            <a:r>
              <a:rPr lang="hu-HU" baseline="0" dirty="0" err="1"/>
              <a:t>search</a:t>
            </a:r>
            <a:r>
              <a:rPr lang="hu-HU" baseline="0" dirty="0"/>
              <a:t> </a:t>
            </a:r>
            <a:r>
              <a:rPr lang="hu-HU" baseline="0" dirty="0" err="1"/>
              <a:t>approach</a:t>
            </a:r>
            <a:r>
              <a:rPr lang="hu-HU" baseline="0" dirty="0"/>
              <a:t>. The </a:t>
            </a:r>
            <a:r>
              <a:rPr lang="hu-HU" baseline="0" dirty="0" err="1"/>
              <a:t>second</a:t>
            </a:r>
            <a:r>
              <a:rPr lang="hu-HU" baseline="0" dirty="0"/>
              <a:t> </a:t>
            </a:r>
            <a:r>
              <a:rPr lang="hu-HU" baseline="0" dirty="0" err="1"/>
              <a:t>one</a:t>
            </a:r>
            <a:r>
              <a:rPr lang="hu-HU" baseline="0" dirty="0"/>
              <a:t> </a:t>
            </a:r>
            <a:r>
              <a:rPr lang="hu-HU" baseline="0" dirty="0" err="1"/>
              <a:t>extends</a:t>
            </a:r>
            <a:r>
              <a:rPr lang="hu-HU" baseline="0" dirty="0"/>
              <a:t> </a:t>
            </a:r>
            <a:r>
              <a:rPr lang="hu-HU" baseline="0" dirty="0" err="1"/>
              <a:t>it</a:t>
            </a:r>
            <a:r>
              <a:rPr lang="hu-HU" baseline="0" dirty="0"/>
              <a:t> </a:t>
            </a:r>
            <a:r>
              <a:rPr lang="hu-HU" baseline="0" dirty="0" err="1"/>
              <a:t>with</a:t>
            </a:r>
            <a:r>
              <a:rPr lang="hu-HU" baseline="0" dirty="0"/>
              <a:t> </a:t>
            </a:r>
            <a:r>
              <a:rPr lang="hu-HU" baseline="0" dirty="0" err="1"/>
              <a:t>the</a:t>
            </a:r>
            <a:r>
              <a:rPr lang="hu-HU" baseline="0" dirty="0"/>
              <a:t> </a:t>
            </a:r>
            <a:r>
              <a:rPr lang="hu-HU" baseline="0" dirty="0" err="1"/>
              <a:t>incremental</a:t>
            </a:r>
            <a:r>
              <a:rPr lang="hu-HU" baseline="0" dirty="0"/>
              <a:t> </a:t>
            </a:r>
            <a:r>
              <a:rPr lang="hu-HU" baseline="0" dirty="0" err="1"/>
              <a:t>extension</a:t>
            </a:r>
            <a:r>
              <a:rPr lang="hu-HU" baseline="0" dirty="0"/>
              <a:t> of </a:t>
            </a:r>
            <a:r>
              <a:rPr lang="hu-HU" baseline="0" dirty="0" err="1"/>
              <a:t>the</a:t>
            </a:r>
            <a:r>
              <a:rPr lang="hu-HU" baseline="0" dirty="0"/>
              <a:t> </a:t>
            </a:r>
            <a:r>
              <a:rPr lang="hu-HU" baseline="0" dirty="0" err="1"/>
              <a:t>rule</a:t>
            </a:r>
            <a:r>
              <a:rPr lang="hu-HU" baseline="0" dirty="0"/>
              <a:t> </a:t>
            </a:r>
            <a:r>
              <a:rPr lang="hu-HU" baseline="0" dirty="0" err="1"/>
              <a:t>base</a:t>
            </a:r>
            <a:r>
              <a:rPr lang="hu-HU" baseline="0" dirty="0"/>
              <a:t>.</a:t>
            </a:r>
          </a:p>
          <a:p>
            <a:r>
              <a:rPr lang="hu-HU" baseline="0" dirty="0"/>
              <a:t>The </a:t>
            </a:r>
            <a:r>
              <a:rPr lang="hu-HU" baseline="0" dirty="0" err="1"/>
              <a:t>third</a:t>
            </a:r>
            <a:r>
              <a:rPr lang="hu-HU" baseline="0" dirty="0"/>
              <a:t> </a:t>
            </a:r>
            <a:r>
              <a:rPr lang="hu-HU" baseline="0" dirty="0" err="1"/>
              <a:t>one</a:t>
            </a:r>
            <a:r>
              <a:rPr lang="hu-HU" baseline="0" dirty="0"/>
              <a:t> </a:t>
            </a:r>
            <a:r>
              <a:rPr lang="hu-HU" baseline="0" dirty="0" err="1"/>
              <a:t>applies</a:t>
            </a:r>
            <a:r>
              <a:rPr lang="hu-HU" baseline="0" dirty="0"/>
              <a:t> an </a:t>
            </a:r>
            <a:r>
              <a:rPr lang="hu-HU" baseline="0" dirty="0" err="1"/>
              <a:t>artificial</a:t>
            </a:r>
            <a:r>
              <a:rPr lang="hu-HU" baseline="0" dirty="0"/>
              <a:t> </a:t>
            </a:r>
            <a:r>
              <a:rPr lang="hu-HU" baseline="0" dirty="0" err="1"/>
              <a:t>immune</a:t>
            </a:r>
            <a:r>
              <a:rPr lang="hu-HU" baseline="0" dirty="0"/>
              <a:t> </a:t>
            </a:r>
            <a:r>
              <a:rPr lang="hu-HU" baseline="0" dirty="0" err="1"/>
              <a:t>system</a:t>
            </a:r>
            <a:r>
              <a:rPr lang="hu-HU" baseline="0" dirty="0"/>
              <a:t> </a:t>
            </a:r>
            <a:r>
              <a:rPr lang="hu-HU" baseline="0" dirty="0" err="1"/>
              <a:t>algorithm</a:t>
            </a:r>
            <a:r>
              <a:rPr lang="hu-HU" baseline="0" dirty="0"/>
              <a:t>.</a:t>
            </a:r>
          </a:p>
          <a:p>
            <a:r>
              <a:rPr lang="hu-HU" baseline="0" dirty="0"/>
              <a:t>The </a:t>
            </a:r>
            <a:r>
              <a:rPr lang="hu-HU" baseline="0" dirty="0" err="1"/>
              <a:t>last</a:t>
            </a:r>
            <a:r>
              <a:rPr lang="hu-HU" baseline="0" dirty="0"/>
              <a:t> </a:t>
            </a:r>
            <a:r>
              <a:rPr lang="hu-HU" baseline="0" dirty="0" err="1"/>
              <a:t>one</a:t>
            </a:r>
            <a:r>
              <a:rPr lang="hu-HU" baseline="0" dirty="0"/>
              <a:t> is a </a:t>
            </a:r>
            <a:r>
              <a:rPr lang="hu-HU" baseline="0" dirty="0" err="1"/>
              <a:t>variation</a:t>
            </a:r>
            <a:r>
              <a:rPr lang="hu-HU" baseline="0" dirty="0"/>
              <a:t> of </a:t>
            </a:r>
            <a:r>
              <a:rPr lang="hu-HU" baseline="0" dirty="0" err="1"/>
              <a:t>the</a:t>
            </a:r>
            <a:r>
              <a:rPr lang="hu-HU" baseline="0" dirty="0"/>
              <a:t> </a:t>
            </a:r>
            <a:r>
              <a:rPr lang="hu-HU" baseline="0" dirty="0" err="1"/>
              <a:t>classical</a:t>
            </a:r>
            <a:r>
              <a:rPr lang="hu-HU" baseline="0" dirty="0"/>
              <a:t> </a:t>
            </a:r>
            <a:r>
              <a:rPr lang="hu-HU" baseline="0" dirty="0" err="1"/>
              <a:t>Nelder-Mead</a:t>
            </a:r>
            <a:r>
              <a:rPr lang="hu-HU" baseline="0" dirty="0"/>
              <a:t>.</a:t>
            </a:r>
          </a:p>
          <a:p>
            <a:r>
              <a:rPr lang="hu-HU" baseline="0" dirty="0" err="1"/>
              <a:t>Further</a:t>
            </a:r>
            <a:r>
              <a:rPr lang="hu-HU" baseline="0" dirty="0"/>
              <a:t> </a:t>
            </a:r>
            <a:r>
              <a:rPr lang="hu-HU" baseline="0" dirty="0" err="1"/>
              <a:t>on</a:t>
            </a:r>
            <a:r>
              <a:rPr lang="hu-HU" baseline="0" dirty="0"/>
              <a:t> I </a:t>
            </a:r>
            <a:r>
              <a:rPr lang="hu-HU" baseline="0" dirty="0" err="1"/>
              <a:t>will</a:t>
            </a:r>
            <a:r>
              <a:rPr lang="hu-HU" baseline="0" dirty="0"/>
              <a:t> </a:t>
            </a:r>
            <a:r>
              <a:rPr lang="hu-HU" baseline="0" dirty="0" err="1"/>
              <a:t>present</a:t>
            </a:r>
            <a:r>
              <a:rPr lang="hu-HU" baseline="0" dirty="0"/>
              <a:t> </a:t>
            </a:r>
            <a:r>
              <a:rPr lang="hu-HU" baseline="0" dirty="0" err="1"/>
              <a:t>briefly</a:t>
            </a:r>
            <a:r>
              <a:rPr lang="hu-HU" baseline="0" dirty="0"/>
              <a:t> </a:t>
            </a:r>
            <a:r>
              <a:rPr lang="hu-HU" baseline="0" dirty="0" err="1"/>
              <a:t>the</a:t>
            </a:r>
            <a:r>
              <a:rPr lang="hu-HU" baseline="0" dirty="0"/>
              <a:t> </a:t>
            </a:r>
            <a:r>
              <a:rPr lang="hu-HU" baseline="0" dirty="0" err="1"/>
              <a:t>key</a:t>
            </a:r>
            <a:r>
              <a:rPr lang="hu-HU" baseline="0" dirty="0"/>
              <a:t> </a:t>
            </a:r>
            <a:r>
              <a:rPr lang="hu-HU" baseline="0" dirty="0" err="1"/>
              <a:t>ideas</a:t>
            </a:r>
            <a:r>
              <a:rPr lang="hu-HU" baseline="0" dirty="0"/>
              <a:t> of </a:t>
            </a:r>
            <a:r>
              <a:rPr lang="hu-HU" baseline="0" dirty="0" err="1"/>
              <a:t>the</a:t>
            </a:r>
            <a:r>
              <a:rPr lang="hu-HU" baseline="0" dirty="0"/>
              <a:t> most </a:t>
            </a:r>
            <a:r>
              <a:rPr lang="hu-HU" baseline="0" dirty="0" err="1"/>
              <a:t>used</a:t>
            </a:r>
            <a:r>
              <a:rPr lang="hu-HU" baseline="0" dirty="0"/>
              <a:t> </a:t>
            </a:r>
            <a:r>
              <a:rPr lang="hu-HU" baseline="0" dirty="0" err="1"/>
              <a:t>approaches</a:t>
            </a:r>
            <a:r>
              <a:rPr lang="hu-HU" baseline="0" dirty="0"/>
              <a:t>.</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40</a:t>
            </a:fld>
            <a:endParaRPr lang="hu-HU"/>
          </a:p>
        </p:txBody>
      </p:sp>
    </p:spTree>
    <p:extLst>
      <p:ext uri="{BB962C8B-B14F-4D97-AF65-F5344CB8AC3E}">
        <p14:creationId xmlns:p14="http://schemas.microsoft.com/office/powerpoint/2010/main" val="303158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kern="1200" dirty="0">
                <a:solidFill>
                  <a:schemeClr val="tx1"/>
                </a:solidFill>
                <a:effectLst/>
                <a:latin typeface="+mn-lt"/>
                <a:ea typeface="+mn-ea"/>
                <a:cs typeface="+mn-cs"/>
              </a:rPr>
              <a:t>The algorithm stops when at least one of the predefined stopping conditions is fulfilled. Stopping conditions can be for example</a:t>
            </a:r>
            <a:endParaRPr lang="hu-HU" sz="1200" kern="1200" dirty="0">
              <a:solidFill>
                <a:schemeClr val="tx1"/>
              </a:solidFill>
              <a:effectLst/>
              <a:latin typeface="+mn-lt"/>
              <a:ea typeface="+mn-ea"/>
              <a:cs typeface="+mn-cs"/>
            </a:endParaRPr>
          </a:p>
          <a:p>
            <a:pPr lvl="0"/>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af</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affinity evaluations – owing to the fact that the calculation of the performance indicator is one of the computationally most expensive steps,</a:t>
            </a:r>
            <a:endParaRPr lang="hu-HU" sz="1200" kern="1200" dirty="0">
              <a:solidFill>
                <a:schemeClr val="tx1"/>
              </a:solidFill>
              <a:effectLst/>
              <a:latin typeface="+mn-lt"/>
              <a:ea typeface="+mn-ea"/>
              <a:cs typeface="+mn-cs"/>
            </a:endParaRPr>
          </a:p>
          <a:p>
            <a:pPr lvl="0"/>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g</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number of generations,</a:t>
            </a:r>
            <a:endParaRPr lang="hu-HU" sz="1200" kern="1200" dirty="0">
              <a:solidFill>
                <a:schemeClr val="tx1"/>
              </a:solidFill>
              <a:effectLst/>
              <a:latin typeface="+mn-lt"/>
              <a:ea typeface="+mn-ea"/>
              <a:cs typeface="+mn-cs"/>
            </a:endParaRPr>
          </a:p>
          <a:p>
            <a:pPr lvl="0"/>
            <a:r>
              <a:rPr lang="en-US" sz="1200" i="1" kern="1200" dirty="0" err="1">
                <a:solidFill>
                  <a:schemeClr val="tx1"/>
                </a:solidFill>
                <a:effectLst/>
                <a:latin typeface="+mn-lt"/>
                <a:ea typeface="+mn-ea"/>
                <a:cs typeface="+mn-cs"/>
              </a:rPr>
              <a:t>PI</a:t>
            </a:r>
            <a:r>
              <a:rPr lang="en-US" sz="1200" i="1" kern="1200" baseline="-25000" dirty="0" err="1">
                <a:solidFill>
                  <a:schemeClr val="tx1"/>
                </a:solidFill>
                <a:effectLst/>
                <a:latin typeface="+mn-lt"/>
                <a:ea typeface="+mn-ea"/>
                <a:cs typeface="+mn-cs"/>
              </a:rPr>
              <a:t>tr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upper threshold value for the affinity,</a:t>
            </a:r>
            <a:endParaRPr lang="hu-HU"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n</a:t>
            </a:r>
            <a:r>
              <a:rPr lang="en-US" sz="1200" i="1" kern="1200" baseline="-250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the number of consecutive generations without any improvement regarding the best affinity value (best antibody).</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41</a:t>
            </a:fld>
            <a:endParaRPr lang="hu-HU"/>
          </a:p>
        </p:txBody>
      </p:sp>
    </p:spTree>
    <p:extLst>
      <p:ext uri="{BB962C8B-B14F-4D97-AF65-F5344CB8AC3E}">
        <p14:creationId xmlns:p14="http://schemas.microsoft.com/office/powerpoint/2010/main" val="1265839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EC465-35A1-4541-99C8-7236F9BEE2D0}" type="slidenum">
              <a:rPr lang="hu-HU"/>
              <a:pPr/>
              <a:t>44</a:t>
            </a:fld>
            <a:endParaRPr lang="hu-HU"/>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sz="1000" dirty="0"/>
              <a:t>The concept of rule base extension In case of RBE when the coefficient (C) of the step () reaches its minimum one generates a new rule fitting the output value where the difference between the sample output and the calculated output is maximal.</a:t>
            </a:r>
          </a:p>
          <a:p>
            <a:r>
              <a:rPr lang="en-US" sz="1000" dirty="0"/>
              <a:t>Rule Base Extension using Default Set Shapes (RBE-DSS) creates the fuzzy sets of the new rule with the same core and support width values (supposing trapezoidal shaped membership functions) as the ones applied for the first two rules. However, the insertion of the new rule sometimes results in a temporary deterioration of the performance index.</a:t>
            </a:r>
          </a:p>
          <a:p>
            <a:r>
              <a:rPr lang="en-US" sz="1000" dirty="0"/>
              <a:t>In order to avoid this problem Rule Base Extension using Set Interpolation (RBE-SI) calculates the shape of the antecedent and consequent linguistic terms based on set interpolation. It is not mandatory but it could be expedient to choose the set interpolation method conform to the applied fuzzy rule interpolation based reasoning technique.</a:t>
            </a:r>
            <a:endParaRPr lang="hu-HU" sz="1000" dirty="0"/>
          </a:p>
        </p:txBody>
      </p:sp>
    </p:spTree>
    <p:extLst>
      <p:ext uri="{BB962C8B-B14F-4D97-AF65-F5344CB8AC3E}">
        <p14:creationId xmlns:p14="http://schemas.microsoft.com/office/powerpoint/2010/main" val="41552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kép helye 1"/>
          <p:cNvSpPr>
            <a:spLocks noGrp="1" noRot="1" noChangeAspect="1" noTextEdit="1"/>
          </p:cNvSpPr>
          <p:nvPr>
            <p:ph type="sldImg"/>
          </p:nvPr>
        </p:nvSpPr>
        <p:spPr>
          <a:ln/>
        </p:spPr>
      </p:sp>
      <p:sp>
        <p:nvSpPr>
          <p:cNvPr id="450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sz="1200" kern="1200" dirty="0">
                <a:solidFill>
                  <a:schemeClr val="tx1"/>
                </a:solidFill>
                <a:effectLst/>
                <a:latin typeface="+mn-lt"/>
                <a:ea typeface="+mn-ea"/>
                <a:cs typeface="+mn-cs"/>
              </a:rPr>
              <a:t>Ground-level ozone (O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is a very dangerous air pollutant. It is an irritating and reactive component in atmosphere that has negative impacts on human health, climate, vegetation and materials. Therefore it is important to develop models that are able to predict its concentration.</a:t>
            </a:r>
            <a:endParaRPr lang="hu-HU"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The experimental data were collected in an urban site of Northern Portugal [</a:t>
            </a:r>
            <a:r>
              <a:rPr lang="hu-HU" sz="1200" kern="12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In course of the experiments 10 characteristics were measured: the hourly average concentrations (in µg/m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of carbon monoxide (CO), nitrogen oxides (NO, NO2 and </a:t>
            </a:r>
            <a:r>
              <a:rPr lang="en-US" sz="1200" kern="1200" dirty="0" err="1">
                <a:solidFill>
                  <a:schemeClr val="tx1"/>
                </a:solidFill>
                <a:effectLst/>
                <a:latin typeface="+mn-lt"/>
                <a:ea typeface="+mn-ea"/>
                <a:cs typeface="+mn-cs"/>
              </a:rPr>
              <a:t>NOx</a:t>
            </a:r>
            <a:r>
              <a:rPr lang="en-US" sz="1200" kern="1200" dirty="0">
                <a:solidFill>
                  <a:schemeClr val="tx1"/>
                </a:solidFill>
                <a:effectLst/>
                <a:latin typeface="+mn-lt"/>
                <a:ea typeface="+mn-ea"/>
                <a:cs typeface="+mn-cs"/>
              </a:rPr>
              <a:t>) and O3; hourly averages of air temperature (T), solar radiation (RAD), relative humidity (RH) and wind speed (WS); the day of week (DW; the 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behavior is different on weekdays and on weekend). </a:t>
            </a:r>
            <a:endParaRPr lang="hu-HU" sz="1200" kern="1200" dirty="0">
              <a:solidFill>
                <a:schemeClr val="tx1"/>
              </a:solidFill>
              <a:effectLst/>
              <a:latin typeface="+mn-lt"/>
              <a:ea typeface="+mn-ea"/>
              <a:cs typeface="+mn-cs"/>
            </a:endParaRPr>
          </a:p>
          <a:p>
            <a:r>
              <a:rPr lang="en-US" dirty="0"/>
              <a:t>Based on the results published in [30] we took into consideration in course of the modeling only the most important factors those are NO, NO2, </a:t>
            </a:r>
            <a:r>
              <a:rPr lang="en-US" dirty="0" err="1"/>
              <a:t>NOx</a:t>
            </a:r>
            <a:r>
              <a:rPr lang="en-US" dirty="0"/>
              <a:t>, T, RH, and O3. We formed two groups of the experimental data: one containing 259 measurements for system training purposes and one with 84 measurements for testing purposes. The test data were selected randomly from the original sample.</a:t>
            </a:r>
            <a:endParaRPr lang="hu-HU" dirty="0"/>
          </a:p>
          <a:p>
            <a:endParaRPr lang="hu-HU" dirty="0"/>
          </a:p>
          <a:p>
            <a:endParaRPr lang="hu-HU" dirty="0"/>
          </a:p>
        </p:txBody>
      </p:sp>
      <p:sp>
        <p:nvSpPr>
          <p:cNvPr id="450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07170C20-82C9-43AE-841F-DCE970A1B87A}" type="slidenum">
              <a:rPr lang="hu-HU" smtClean="0"/>
              <a:pPr eaLnBrk="1" hangingPunct="1"/>
              <a:t>53</a:t>
            </a:fld>
            <a:endParaRPr lang="hu-HU"/>
          </a:p>
        </p:txBody>
      </p:sp>
    </p:spTree>
    <p:extLst>
      <p:ext uri="{BB962C8B-B14F-4D97-AF65-F5344CB8AC3E}">
        <p14:creationId xmlns:p14="http://schemas.microsoft.com/office/powerpoint/2010/main" val="164005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A1CBFAF3-52E2-4C71-B61F-F6C7DA7173E3}" type="slidenum">
              <a:rPr lang="hu-HU" smtClean="0"/>
              <a:t>55</a:t>
            </a:fld>
            <a:endParaRPr lang="hu-HU"/>
          </a:p>
        </p:txBody>
      </p:sp>
    </p:spTree>
    <p:extLst>
      <p:ext uri="{BB962C8B-B14F-4D97-AF65-F5344CB8AC3E}">
        <p14:creationId xmlns:p14="http://schemas.microsoft.com/office/powerpoint/2010/main" val="29285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Soros hibrid elektromos jármű alrendszer vezérlése</a:t>
            </a:r>
          </a:p>
          <a:p>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3</a:t>
            </a:fld>
            <a:endParaRPr lang="hu-HU"/>
          </a:p>
        </p:txBody>
      </p:sp>
    </p:spTree>
    <p:extLst>
      <p:ext uri="{BB962C8B-B14F-4D97-AF65-F5344CB8AC3E}">
        <p14:creationId xmlns:p14="http://schemas.microsoft.com/office/powerpoint/2010/main" val="137866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a:t>Szén </a:t>
            </a:r>
            <a:r>
              <a:rPr lang="hu-HU" dirty="0" err="1"/>
              <a:t>nanocső</a:t>
            </a:r>
            <a:r>
              <a:rPr lang="hu-HU" dirty="0"/>
              <a:t> alapú kompozitok mechanikai tulajdonságainak előrejelzése</a:t>
            </a:r>
          </a:p>
          <a:p>
            <a:pPr marL="171450" indent="-171450">
              <a:buFontTx/>
              <a:buChar char="-"/>
            </a:pPr>
            <a:r>
              <a:rPr lang="hu-HU" dirty="0"/>
              <a:t>Bútor típus ajánló rendszer</a:t>
            </a:r>
          </a:p>
          <a:p>
            <a:pPr marL="171450" indent="-171450">
              <a:buFontTx/>
              <a:buChar char="-"/>
            </a:pPr>
            <a:r>
              <a:rPr lang="hu-HU" dirty="0"/>
              <a:t>Szennyvíztisztító modellezése optimális paraméterek megkereséséhez</a:t>
            </a:r>
          </a:p>
          <a:p>
            <a:pPr marL="171450" indent="-171450">
              <a:buFontTx/>
              <a:buChar char="-"/>
            </a:pPr>
            <a:r>
              <a:rPr lang="hu-HU" dirty="0"/>
              <a:t>Szerszámkopás előrejelzése</a:t>
            </a:r>
          </a:p>
          <a:p>
            <a:pPr marL="171450" indent="-171450">
              <a:buFontTx/>
              <a:buChar char="-"/>
            </a:pPr>
            <a:r>
              <a:rPr lang="hu-HU" dirty="0"/>
              <a:t>Kereszteződés modellezése</a:t>
            </a:r>
          </a:p>
          <a:p>
            <a:pPr marL="171450" indent="-171450">
              <a:buFontTx/>
              <a:buChar char="-"/>
            </a:pPr>
            <a:r>
              <a:rPr lang="hu-HU" dirty="0" err="1"/>
              <a:t>Petrofizikai</a:t>
            </a:r>
            <a:r>
              <a:rPr lang="hu-HU" dirty="0"/>
              <a:t> jellemzők előrejelzése fúrási adatok alapján</a:t>
            </a:r>
          </a:p>
          <a:p>
            <a:pPr marL="171450" indent="-171450">
              <a:buFontTx/>
              <a:buChar char="-"/>
            </a:pPr>
            <a:endParaRPr lang="hu-HU" dirty="0"/>
          </a:p>
          <a:p>
            <a:pPr marL="171450" indent="-171450">
              <a:buFontTx/>
              <a:buChar char="-"/>
            </a:pP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4</a:t>
            </a:fld>
            <a:endParaRPr lang="hu-HU"/>
          </a:p>
        </p:txBody>
      </p:sp>
    </p:spTree>
    <p:extLst>
      <p:ext uri="{BB962C8B-B14F-4D97-AF65-F5344CB8AC3E}">
        <p14:creationId xmlns:p14="http://schemas.microsoft.com/office/powerpoint/2010/main" val="29824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The fuzzy </a:t>
            </a:r>
            <a:r>
              <a:rPr lang="hu-HU" dirty="0" err="1"/>
              <a:t>concept</a:t>
            </a:r>
            <a:r>
              <a:rPr lang="hu-HU" dirty="0"/>
              <a:t> </a:t>
            </a:r>
            <a:r>
              <a:rPr lang="hu-HU" dirty="0" err="1"/>
              <a:t>was</a:t>
            </a:r>
            <a:r>
              <a:rPr lang="hu-HU" dirty="0"/>
              <a:t> </a:t>
            </a:r>
            <a:r>
              <a:rPr lang="hu-HU" dirty="0" err="1"/>
              <a:t>introduced</a:t>
            </a:r>
            <a:r>
              <a:rPr lang="hu-HU" dirty="0"/>
              <a:t> </a:t>
            </a:r>
            <a:r>
              <a:rPr lang="hu-HU" dirty="0" err="1"/>
              <a:t>by</a:t>
            </a:r>
            <a:r>
              <a:rPr lang="hu-HU" dirty="0"/>
              <a:t> prof. </a:t>
            </a:r>
            <a:r>
              <a:rPr lang="hu-HU" dirty="0" err="1"/>
              <a:t>Zadeh</a:t>
            </a:r>
            <a:r>
              <a:rPr lang="hu-HU" dirty="0"/>
              <a:t> </a:t>
            </a:r>
            <a:r>
              <a:rPr lang="hu-HU" dirty="0" err="1"/>
              <a:t>in</a:t>
            </a:r>
            <a:r>
              <a:rPr lang="hu-HU" dirty="0"/>
              <a:t> </a:t>
            </a:r>
            <a:r>
              <a:rPr lang="hu-HU" dirty="0" err="1"/>
              <a:t>the</a:t>
            </a:r>
            <a:r>
              <a:rPr lang="hu-HU" dirty="0"/>
              <a:t> mid 60s</a:t>
            </a:r>
            <a:r>
              <a:rPr lang="hu-HU" baseline="0" dirty="0"/>
              <a:t> </a:t>
            </a:r>
            <a:r>
              <a:rPr lang="hu-HU" baseline="0" dirty="0" err="1"/>
              <a:t>to</a:t>
            </a:r>
            <a:r>
              <a:rPr lang="hu-HU" baseline="0" dirty="0"/>
              <a:t> </a:t>
            </a:r>
            <a:r>
              <a:rPr lang="hu-HU" baseline="0" dirty="0" err="1"/>
              <a:t>facilitate</a:t>
            </a:r>
            <a:r>
              <a:rPr lang="hu-HU" baseline="0" dirty="0"/>
              <a:t> </a:t>
            </a:r>
            <a:r>
              <a:rPr lang="hu-HU" baseline="0" dirty="0" err="1"/>
              <a:t>the</a:t>
            </a:r>
            <a:r>
              <a:rPr lang="hu-HU" baseline="0" dirty="0"/>
              <a:t> </a:t>
            </a:r>
            <a:r>
              <a:rPr lang="hu-HU" baseline="0" dirty="0" err="1"/>
              <a:t>description</a:t>
            </a:r>
            <a:r>
              <a:rPr lang="hu-HU" baseline="0" dirty="0"/>
              <a:t> of </a:t>
            </a:r>
            <a:r>
              <a:rPr lang="hu-HU" baseline="0" dirty="0" err="1"/>
              <a:t>the</a:t>
            </a:r>
            <a:r>
              <a:rPr lang="hu-HU" baseline="0" dirty="0"/>
              <a:t> </a:t>
            </a:r>
            <a:r>
              <a:rPr lang="hu-HU" baseline="0" dirty="0" err="1"/>
              <a:t>vagueness</a:t>
            </a:r>
            <a:r>
              <a:rPr lang="hu-HU" baseline="0" dirty="0"/>
              <a:t>/</a:t>
            </a:r>
            <a:r>
              <a:rPr lang="hu-HU" baseline="0" dirty="0" err="1"/>
              <a:t>imprecision</a:t>
            </a:r>
            <a:r>
              <a:rPr lang="hu-HU" baseline="0" dirty="0"/>
              <a:t> </a:t>
            </a:r>
            <a:r>
              <a:rPr lang="hu-HU" baseline="0" dirty="0" err="1"/>
              <a:t>in</a:t>
            </a:r>
            <a:r>
              <a:rPr lang="hu-HU" baseline="0" dirty="0"/>
              <a:t> </a:t>
            </a:r>
            <a:r>
              <a:rPr lang="hu-HU" baseline="0" dirty="0" err="1"/>
              <a:t>the</a:t>
            </a:r>
            <a:r>
              <a:rPr lang="hu-HU" baseline="0" dirty="0"/>
              <a:t> </a:t>
            </a:r>
            <a:r>
              <a:rPr lang="hu-HU" baseline="0" dirty="0" err="1"/>
              <a:t>natural</a:t>
            </a:r>
            <a:r>
              <a:rPr lang="hu-HU" baseline="0" dirty="0"/>
              <a:t> </a:t>
            </a:r>
            <a:r>
              <a:rPr lang="hu-HU" baseline="0" dirty="0" err="1"/>
              <a:t>languages</a:t>
            </a:r>
            <a:r>
              <a:rPr lang="hu-HU" baseline="0" dirty="0"/>
              <a:t>. </a:t>
            </a:r>
            <a:r>
              <a:rPr lang="hu-HU" baseline="0" dirty="0" err="1"/>
              <a:t>What</a:t>
            </a:r>
            <a:r>
              <a:rPr lang="hu-HU" baseline="0" dirty="0"/>
              <a:t> is </a:t>
            </a:r>
            <a:r>
              <a:rPr lang="hu-HU" baseline="0" dirty="0" err="1"/>
              <a:t>this</a:t>
            </a:r>
            <a:r>
              <a:rPr lang="hu-HU" baseline="0" dirty="0"/>
              <a:t> </a:t>
            </a:r>
            <a:r>
              <a:rPr lang="hu-HU" baseline="0" dirty="0" err="1"/>
              <a:t>imprecision</a:t>
            </a:r>
            <a:r>
              <a:rPr lang="hu-HU" baseline="0" dirty="0"/>
              <a:t>?</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5</a:t>
            </a:fld>
            <a:endParaRPr lang="hu-HU"/>
          </a:p>
        </p:txBody>
      </p:sp>
    </p:spTree>
    <p:extLst>
      <p:ext uri="{BB962C8B-B14F-4D97-AF65-F5344CB8AC3E}">
        <p14:creationId xmlns:p14="http://schemas.microsoft.com/office/powerpoint/2010/main" val="312754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Everyone</a:t>
            </a:r>
            <a:r>
              <a:rPr lang="hu-HU" baseline="0" dirty="0"/>
              <a:t> has </a:t>
            </a:r>
            <a:r>
              <a:rPr lang="hu-HU" baseline="0" dirty="0" err="1"/>
              <a:t>met</a:t>
            </a:r>
            <a:r>
              <a:rPr lang="hu-HU" baseline="0" dirty="0"/>
              <a:t> </a:t>
            </a:r>
            <a:r>
              <a:rPr lang="hu-HU" baseline="0" dirty="0" err="1"/>
              <a:t>situations</a:t>
            </a:r>
            <a:r>
              <a:rPr lang="hu-HU" baseline="0" dirty="0"/>
              <a:t> </a:t>
            </a:r>
            <a:r>
              <a:rPr lang="hu-HU" baseline="0" dirty="0" err="1"/>
              <a:t>when</a:t>
            </a:r>
            <a:r>
              <a:rPr lang="hu-HU" baseline="0" dirty="0"/>
              <a:t> </a:t>
            </a:r>
            <a:r>
              <a:rPr lang="hu-HU" baseline="0" dirty="0" err="1"/>
              <a:t>although</a:t>
            </a:r>
            <a:r>
              <a:rPr lang="hu-HU" baseline="0" dirty="0"/>
              <a:t> </a:t>
            </a:r>
            <a:r>
              <a:rPr lang="hu-HU" baseline="0" dirty="0" err="1"/>
              <a:t>there</a:t>
            </a:r>
            <a:r>
              <a:rPr lang="hu-HU" baseline="0" dirty="0"/>
              <a:t> is an </a:t>
            </a:r>
            <a:r>
              <a:rPr lang="hu-HU" baseline="0" dirty="0" err="1"/>
              <a:t>exact</a:t>
            </a:r>
            <a:r>
              <a:rPr lang="hu-HU" baseline="0" dirty="0"/>
              <a:t> </a:t>
            </a:r>
            <a:r>
              <a:rPr lang="hu-HU" baseline="0" dirty="0" err="1"/>
              <a:t>numerical</a:t>
            </a:r>
            <a:r>
              <a:rPr lang="hu-HU" baseline="0" dirty="0"/>
              <a:t> </a:t>
            </a:r>
            <a:r>
              <a:rPr lang="hu-HU" baseline="0" dirty="0" err="1"/>
              <a:t>value</a:t>
            </a:r>
            <a:r>
              <a:rPr lang="hu-HU" baseline="0" dirty="0"/>
              <a:t> </a:t>
            </a:r>
            <a:r>
              <a:rPr lang="hu-HU" baseline="0" dirty="0" err="1"/>
              <a:t>for</a:t>
            </a:r>
            <a:r>
              <a:rPr lang="hu-HU" baseline="0" dirty="0"/>
              <a:t> </a:t>
            </a:r>
            <a:r>
              <a:rPr lang="hu-HU" baseline="0" dirty="0" err="1"/>
              <a:t>the</a:t>
            </a:r>
            <a:r>
              <a:rPr lang="hu-HU" baseline="0" dirty="0"/>
              <a:t> </a:t>
            </a:r>
            <a:r>
              <a:rPr lang="hu-HU" baseline="0" dirty="0" err="1"/>
              <a:t>characterization</a:t>
            </a:r>
            <a:r>
              <a:rPr lang="hu-HU" baseline="0" dirty="0"/>
              <a:t> of a </a:t>
            </a:r>
            <a:r>
              <a:rPr lang="hu-HU" baseline="0" dirty="0" err="1"/>
              <a:t>property</a:t>
            </a:r>
            <a:r>
              <a:rPr lang="hu-HU" baseline="0" dirty="0"/>
              <a:t> (</a:t>
            </a:r>
            <a:r>
              <a:rPr lang="hu-HU" baseline="0" dirty="0" err="1"/>
              <a:t>e.g</a:t>
            </a:r>
            <a:r>
              <a:rPr lang="hu-HU" dirty="0"/>
              <a:t>. </a:t>
            </a:r>
            <a:r>
              <a:rPr lang="hu-HU" dirty="0" err="1"/>
              <a:t>temperature</a:t>
            </a:r>
            <a:r>
              <a:rPr lang="hu-HU" dirty="0"/>
              <a:t>, </a:t>
            </a:r>
            <a:r>
              <a:rPr lang="hu-HU" dirty="0" err="1"/>
              <a:t>height</a:t>
            </a:r>
            <a:r>
              <a:rPr lang="hu-HU" dirty="0"/>
              <a:t> of a </a:t>
            </a:r>
            <a:r>
              <a:rPr lang="hu-HU" dirty="0" err="1"/>
              <a:t>person</a:t>
            </a:r>
            <a:r>
              <a:rPr lang="hu-HU" dirty="0"/>
              <a:t>, </a:t>
            </a:r>
            <a:r>
              <a:rPr lang="hu-HU" dirty="0" err="1"/>
              <a:t>points</a:t>
            </a:r>
            <a:r>
              <a:rPr lang="hu-HU" dirty="0"/>
              <a:t> </a:t>
            </a:r>
            <a:r>
              <a:rPr lang="hu-HU" dirty="0" err="1"/>
              <a:t>achieved</a:t>
            </a:r>
            <a:r>
              <a:rPr lang="hu-HU" dirty="0"/>
              <a:t> </a:t>
            </a:r>
            <a:r>
              <a:rPr lang="hu-HU" dirty="0" err="1"/>
              <a:t>by</a:t>
            </a:r>
            <a:r>
              <a:rPr lang="hu-HU" dirty="0"/>
              <a:t> </a:t>
            </a:r>
            <a:r>
              <a:rPr lang="hu-HU" dirty="0" err="1"/>
              <a:t>a</a:t>
            </a:r>
            <a:r>
              <a:rPr lang="hu-HU" dirty="0"/>
              <a:t> </a:t>
            </a:r>
            <a:r>
              <a:rPr lang="hu-HU" dirty="0" err="1"/>
              <a:t>student</a:t>
            </a:r>
            <a:r>
              <a:rPr lang="hu-HU" dirty="0"/>
              <a:t>) </a:t>
            </a:r>
            <a:r>
              <a:rPr lang="hu-HU" dirty="0" err="1"/>
              <a:t>we</a:t>
            </a:r>
            <a:r>
              <a:rPr lang="hu-HU" baseline="0" dirty="0"/>
              <a:t> </a:t>
            </a:r>
            <a:r>
              <a:rPr lang="hu-HU" baseline="0" dirty="0" err="1"/>
              <a:t>are</a:t>
            </a:r>
            <a:r>
              <a:rPr lang="hu-HU" baseline="0" dirty="0"/>
              <a:t> </a:t>
            </a:r>
            <a:r>
              <a:rPr lang="hu-HU" baseline="0" dirty="0" err="1"/>
              <a:t>not</a:t>
            </a:r>
            <a:r>
              <a:rPr lang="hu-HU" baseline="0" dirty="0"/>
              <a:t> </a:t>
            </a:r>
            <a:r>
              <a:rPr lang="hu-HU" baseline="0" dirty="0" err="1"/>
              <a:t>able</a:t>
            </a:r>
            <a:r>
              <a:rPr lang="hu-HU" baseline="0" dirty="0"/>
              <a:t> (</a:t>
            </a:r>
            <a:r>
              <a:rPr lang="hu-HU" baseline="0" dirty="0" err="1"/>
              <a:t>or</a:t>
            </a:r>
            <a:r>
              <a:rPr lang="hu-HU" baseline="0" dirty="0"/>
              <a:t> </a:t>
            </a:r>
            <a:r>
              <a:rPr lang="hu-HU" baseline="0" dirty="0" err="1"/>
              <a:t>sure</a:t>
            </a:r>
            <a:r>
              <a:rPr lang="hu-HU" baseline="0" dirty="0"/>
              <a:t>) </a:t>
            </a:r>
            <a:r>
              <a:rPr lang="hu-HU" baseline="0" dirty="0" err="1"/>
              <a:t>to</a:t>
            </a:r>
            <a:r>
              <a:rPr lang="hu-HU" baseline="0" dirty="0"/>
              <a:t> </a:t>
            </a:r>
            <a:r>
              <a:rPr lang="hu-HU" baseline="0" dirty="0" err="1"/>
              <a:t>put</a:t>
            </a:r>
            <a:r>
              <a:rPr lang="hu-HU" baseline="0" dirty="0"/>
              <a:t> </a:t>
            </a:r>
            <a:r>
              <a:rPr lang="hu-HU" baseline="0" dirty="0" err="1"/>
              <a:t>into</a:t>
            </a:r>
            <a:r>
              <a:rPr lang="hu-HU" baseline="0" dirty="0"/>
              <a:t> </a:t>
            </a:r>
            <a:r>
              <a:rPr lang="hu-HU" baseline="0" dirty="0" err="1"/>
              <a:t>one</a:t>
            </a:r>
            <a:r>
              <a:rPr lang="hu-HU" baseline="0" dirty="0"/>
              <a:t> of </a:t>
            </a:r>
            <a:r>
              <a:rPr lang="hu-HU" baseline="0" dirty="0" err="1"/>
              <a:t>the</a:t>
            </a:r>
            <a:r>
              <a:rPr lang="hu-HU" baseline="0" dirty="0"/>
              <a:t> </a:t>
            </a:r>
            <a:r>
              <a:rPr lang="hu-HU" baseline="0" dirty="0" err="1"/>
              <a:t>predefined</a:t>
            </a:r>
            <a:r>
              <a:rPr lang="hu-HU" baseline="0" dirty="0"/>
              <a:t> </a:t>
            </a:r>
            <a:r>
              <a:rPr lang="hu-HU" baseline="0" dirty="0" err="1"/>
              <a:t>categories</a:t>
            </a:r>
            <a:r>
              <a:rPr lang="hu-HU" baseline="0" dirty="0"/>
              <a:t>. I </a:t>
            </a:r>
            <a:r>
              <a:rPr lang="hu-HU" baseline="0" dirty="0" err="1"/>
              <a:t>emphasize</a:t>
            </a:r>
            <a:r>
              <a:rPr lang="hu-HU" baseline="0" dirty="0"/>
              <a:t> </a:t>
            </a:r>
            <a:r>
              <a:rPr lang="hu-HU" baseline="0" dirty="0" err="1"/>
              <a:t>the</a:t>
            </a:r>
            <a:r>
              <a:rPr lang="hu-HU" baseline="0" dirty="0"/>
              <a:t> </a:t>
            </a:r>
            <a:r>
              <a:rPr lang="hu-HU" baseline="0" dirty="0" err="1"/>
              <a:t>word</a:t>
            </a:r>
            <a:r>
              <a:rPr lang="hu-HU" baseline="0" dirty="0"/>
              <a:t> </a:t>
            </a:r>
            <a:r>
              <a:rPr lang="hu-HU" b="1" baseline="0" dirty="0" err="1"/>
              <a:t>one</a:t>
            </a:r>
            <a:r>
              <a:rPr lang="hu-HU" baseline="0" dirty="0"/>
              <a:t>. </a:t>
            </a:r>
            <a:r>
              <a:rPr lang="hu-HU" baseline="0" dirty="0" err="1"/>
              <a:t>We</a:t>
            </a:r>
            <a:r>
              <a:rPr lang="hu-HU" baseline="0" dirty="0"/>
              <a:t> </a:t>
            </a:r>
            <a:r>
              <a:rPr lang="hu-HU" baseline="0" dirty="0" err="1"/>
              <a:t>feel</a:t>
            </a:r>
            <a:r>
              <a:rPr lang="hu-HU" baseline="0" dirty="0"/>
              <a:t> </a:t>
            </a:r>
            <a:r>
              <a:rPr lang="hu-HU" baseline="0" dirty="0" err="1"/>
              <a:t>that</a:t>
            </a:r>
            <a:r>
              <a:rPr lang="hu-HU" baseline="0" dirty="0"/>
              <a:t> </a:t>
            </a:r>
            <a:r>
              <a:rPr lang="hu-HU" baseline="0" dirty="0" err="1"/>
              <a:t>it</a:t>
            </a:r>
            <a:r>
              <a:rPr lang="hu-HU" baseline="0" dirty="0"/>
              <a:t> </a:t>
            </a:r>
            <a:r>
              <a:rPr lang="hu-HU" baseline="0" dirty="0" err="1"/>
              <a:t>fits</a:t>
            </a:r>
            <a:r>
              <a:rPr lang="hu-HU" baseline="0" dirty="0"/>
              <a:t> </a:t>
            </a:r>
            <a:r>
              <a:rPr lang="hu-HU" baseline="0" dirty="0" err="1"/>
              <a:t>in</a:t>
            </a:r>
            <a:r>
              <a:rPr lang="hu-HU" baseline="0" dirty="0"/>
              <a:t> more </a:t>
            </a:r>
            <a:r>
              <a:rPr lang="hu-HU" baseline="0" dirty="0" err="1"/>
              <a:t>categories</a:t>
            </a:r>
            <a:r>
              <a:rPr lang="hu-HU" baseline="0" dirty="0"/>
              <a:t>. O </a:t>
            </a:r>
            <a:r>
              <a:rPr lang="hu-HU" baseline="0" dirty="0" err="1"/>
              <a:t>course</a:t>
            </a:r>
            <a:r>
              <a:rPr lang="hu-HU" baseline="0" dirty="0"/>
              <a:t> </a:t>
            </a:r>
            <a:r>
              <a:rPr lang="hu-HU" baseline="0" dirty="0" err="1"/>
              <a:t>not</a:t>
            </a:r>
            <a:r>
              <a:rPr lang="hu-HU" baseline="0" dirty="0"/>
              <a:t> </a:t>
            </a:r>
            <a:r>
              <a:rPr lang="hu-HU" baseline="0" dirty="0" err="1"/>
              <a:t>with</a:t>
            </a:r>
            <a:r>
              <a:rPr lang="hu-HU" baseline="0" dirty="0"/>
              <a:t> </a:t>
            </a:r>
            <a:r>
              <a:rPr lang="hu-HU" baseline="0" dirty="0" err="1"/>
              <a:t>the</a:t>
            </a:r>
            <a:r>
              <a:rPr lang="hu-HU" baseline="0" dirty="0"/>
              <a:t> </a:t>
            </a:r>
            <a:r>
              <a:rPr lang="hu-HU" baseline="0" dirty="0" err="1"/>
              <a:t>same</a:t>
            </a:r>
            <a:r>
              <a:rPr lang="hu-HU" baseline="0" dirty="0"/>
              <a:t> </a:t>
            </a:r>
            <a:r>
              <a:rPr lang="hu-HU" baseline="0" dirty="0" err="1"/>
              <a:t>measure</a:t>
            </a:r>
            <a:r>
              <a:rPr lang="hu-HU" baseline="0" dirty="0"/>
              <a:t>. </a:t>
            </a:r>
            <a:r>
              <a:rPr lang="hu-HU" baseline="0" dirty="0" err="1"/>
              <a:t>For</a:t>
            </a:r>
            <a:r>
              <a:rPr lang="hu-HU" baseline="0" dirty="0"/>
              <a:t> </a:t>
            </a:r>
            <a:r>
              <a:rPr lang="hu-HU" baseline="0" dirty="0" err="1"/>
              <a:t>example</a:t>
            </a:r>
            <a:r>
              <a:rPr lang="hu-HU" baseline="0" dirty="0"/>
              <a:t> 12 C </a:t>
            </a:r>
            <a:r>
              <a:rPr lang="hu-HU" baseline="0" dirty="0" err="1"/>
              <a:t>can</a:t>
            </a:r>
            <a:r>
              <a:rPr lang="hu-HU" baseline="0" dirty="0"/>
              <a:t> be </a:t>
            </a:r>
            <a:r>
              <a:rPr lang="hu-HU" baseline="0" dirty="0" err="1"/>
              <a:t>viewed</a:t>
            </a:r>
            <a:r>
              <a:rPr lang="hu-HU" baseline="0" dirty="0"/>
              <a:t> </a:t>
            </a:r>
            <a:r>
              <a:rPr lang="hu-HU" baseline="0" dirty="0" err="1"/>
              <a:t>as</a:t>
            </a:r>
            <a:r>
              <a:rPr lang="hu-HU" baseline="0" dirty="0"/>
              <a:t> </a:t>
            </a:r>
            <a:r>
              <a:rPr lang="hu-HU" baseline="0" dirty="0" err="1"/>
              <a:t>cool</a:t>
            </a:r>
            <a:r>
              <a:rPr lang="hu-HU" baseline="0" dirty="0"/>
              <a:t> </a:t>
            </a:r>
            <a:r>
              <a:rPr lang="hu-HU" baseline="0" dirty="0" err="1"/>
              <a:t>or</a:t>
            </a:r>
            <a:r>
              <a:rPr lang="hu-HU" baseline="0" dirty="0"/>
              <a:t> </a:t>
            </a:r>
            <a:r>
              <a:rPr lang="hu-HU" baseline="0" dirty="0" err="1"/>
              <a:t>cold</a:t>
            </a:r>
            <a:r>
              <a:rPr lang="hu-HU" baseline="0" dirty="0"/>
              <a:t> </a:t>
            </a:r>
            <a:r>
              <a:rPr lang="hu-HU" baseline="0" dirty="0" err="1"/>
              <a:t>as</a:t>
            </a:r>
            <a:r>
              <a:rPr lang="hu-HU" baseline="0" dirty="0"/>
              <a:t> </a:t>
            </a:r>
            <a:r>
              <a:rPr lang="hu-HU" baseline="0" dirty="0" err="1"/>
              <a:t>well</a:t>
            </a:r>
            <a:r>
              <a:rPr lang="hu-HU" baseline="0" dirty="0"/>
              <a:t>.</a:t>
            </a:r>
          </a:p>
          <a:p>
            <a:r>
              <a:rPr lang="hu-HU" baseline="0" dirty="0"/>
              <a:t>The </a:t>
            </a:r>
            <a:r>
              <a:rPr lang="hu-HU" baseline="0" dirty="0" err="1"/>
              <a:t>problem</a:t>
            </a:r>
            <a:r>
              <a:rPr lang="hu-HU" baseline="0" dirty="0"/>
              <a:t> </a:t>
            </a:r>
            <a:r>
              <a:rPr lang="hu-HU" baseline="0" dirty="0" err="1"/>
              <a:t>can</a:t>
            </a:r>
            <a:r>
              <a:rPr lang="hu-HU" baseline="0" dirty="0"/>
              <a:t> be </a:t>
            </a:r>
            <a:r>
              <a:rPr lang="hu-HU" baseline="0" dirty="0" err="1"/>
              <a:t>traced</a:t>
            </a:r>
            <a:r>
              <a:rPr lang="hu-HU" baseline="0" dirty="0"/>
              <a:t> back </a:t>
            </a:r>
            <a:r>
              <a:rPr lang="hu-HU" baseline="0" dirty="0" err="1"/>
              <a:t>to</a:t>
            </a:r>
            <a:r>
              <a:rPr lang="hu-HU" baseline="0" dirty="0"/>
              <a:t> </a:t>
            </a:r>
            <a:r>
              <a:rPr lang="hu-HU" baseline="0" dirty="0" err="1"/>
              <a:t>the</a:t>
            </a:r>
            <a:r>
              <a:rPr lang="hu-HU" baseline="0" dirty="0"/>
              <a:t> (</a:t>
            </a:r>
            <a:r>
              <a:rPr lang="hu-HU" baseline="0" dirty="0" err="1"/>
              <a:t>sometimes</a:t>
            </a:r>
            <a:r>
              <a:rPr lang="hu-HU" baseline="0" dirty="0"/>
              <a:t>) </a:t>
            </a:r>
            <a:r>
              <a:rPr lang="hu-HU" baseline="0" dirty="0" err="1"/>
              <a:t>vague</a:t>
            </a:r>
            <a:r>
              <a:rPr lang="hu-HU" baseline="0" dirty="0"/>
              <a:t> </a:t>
            </a:r>
            <a:r>
              <a:rPr lang="hu-HU" baseline="0" dirty="0" err="1"/>
              <a:t>borders</a:t>
            </a:r>
            <a:r>
              <a:rPr lang="hu-HU" baseline="0" dirty="0"/>
              <a:t> </a:t>
            </a:r>
            <a:r>
              <a:rPr lang="hu-HU" baseline="0" dirty="0" err="1"/>
              <a:t>between</a:t>
            </a:r>
            <a:r>
              <a:rPr lang="hu-HU" baseline="0" dirty="0"/>
              <a:t> </a:t>
            </a:r>
            <a:r>
              <a:rPr lang="hu-HU" baseline="0" dirty="0" err="1"/>
              <a:t>concepts</a:t>
            </a:r>
            <a:r>
              <a:rPr lang="hu-HU" baseline="0" dirty="0"/>
              <a:t>.</a:t>
            </a:r>
          </a:p>
          <a:p>
            <a:r>
              <a:rPr lang="hu-HU" baseline="0" dirty="0" err="1"/>
              <a:t>In</a:t>
            </a:r>
            <a:r>
              <a:rPr lang="hu-HU" baseline="0" dirty="0"/>
              <a:t> </a:t>
            </a:r>
            <a:r>
              <a:rPr lang="hu-HU" baseline="0" dirty="0" err="1"/>
              <a:t>case</a:t>
            </a:r>
            <a:r>
              <a:rPr lang="hu-HU" baseline="0" dirty="0"/>
              <a:t> of </a:t>
            </a:r>
            <a:r>
              <a:rPr lang="hu-HU" baseline="0" dirty="0" err="1"/>
              <a:t>traditional</a:t>
            </a:r>
            <a:r>
              <a:rPr lang="hu-HU" baseline="0" dirty="0"/>
              <a:t> (</a:t>
            </a:r>
            <a:r>
              <a:rPr lang="hu-HU" baseline="0" dirty="0" err="1"/>
              <a:t>crisp</a:t>
            </a:r>
            <a:r>
              <a:rPr lang="hu-HU" baseline="0" dirty="0"/>
              <a:t>) </a:t>
            </a:r>
            <a:r>
              <a:rPr lang="hu-HU" baseline="0" dirty="0" err="1"/>
              <a:t>sets</a:t>
            </a:r>
            <a:r>
              <a:rPr lang="hu-HU" baseline="0" dirty="0"/>
              <a:t> </a:t>
            </a:r>
            <a:r>
              <a:rPr lang="hu-HU" baseline="0" dirty="0" err="1"/>
              <a:t>in</a:t>
            </a:r>
            <a:r>
              <a:rPr lang="hu-HU" baseline="0" dirty="0"/>
              <a:t> </a:t>
            </a:r>
            <a:r>
              <a:rPr lang="hu-HU" baseline="0" dirty="0" err="1"/>
              <a:t>case</a:t>
            </a:r>
            <a:r>
              <a:rPr lang="hu-HU" baseline="0" dirty="0"/>
              <a:t> </a:t>
            </a:r>
            <a:r>
              <a:rPr lang="hu-HU" baseline="0" dirty="0" err="1"/>
              <a:t>of</a:t>
            </a:r>
            <a:r>
              <a:rPr lang="hu-HU" baseline="0" dirty="0"/>
              <a:t> </a:t>
            </a:r>
            <a:r>
              <a:rPr lang="hu-HU" baseline="0" dirty="0" err="1"/>
              <a:t>each</a:t>
            </a:r>
            <a:r>
              <a:rPr lang="hu-HU" baseline="0" dirty="0"/>
              <a:t> </a:t>
            </a:r>
            <a:r>
              <a:rPr lang="hu-HU" baseline="0" dirty="0" err="1"/>
              <a:t>value</a:t>
            </a:r>
            <a:r>
              <a:rPr lang="hu-HU" baseline="0" dirty="0"/>
              <a:t> </a:t>
            </a:r>
            <a:r>
              <a:rPr lang="hu-HU" baseline="0" dirty="0" err="1"/>
              <a:t>we</a:t>
            </a:r>
            <a:r>
              <a:rPr lang="hu-HU" baseline="0" dirty="0"/>
              <a:t> </a:t>
            </a:r>
            <a:r>
              <a:rPr lang="hu-HU" baseline="0" dirty="0" err="1"/>
              <a:t>define</a:t>
            </a:r>
            <a:r>
              <a:rPr lang="hu-HU" baseline="0" dirty="0"/>
              <a:t> </a:t>
            </a:r>
            <a:r>
              <a:rPr lang="hu-HU" baseline="0" dirty="0" err="1"/>
              <a:t>clearly</a:t>
            </a:r>
            <a:r>
              <a:rPr lang="hu-HU" baseline="0" dirty="0"/>
              <a:t> </a:t>
            </a:r>
            <a:r>
              <a:rPr lang="hu-HU" baseline="0" dirty="0" err="1"/>
              <a:t>to</a:t>
            </a:r>
            <a:r>
              <a:rPr lang="hu-HU" baseline="0" dirty="0"/>
              <a:t> </a:t>
            </a:r>
            <a:r>
              <a:rPr lang="hu-HU" baseline="0" dirty="0" err="1"/>
              <a:t>which</a:t>
            </a:r>
            <a:r>
              <a:rPr lang="hu-HU" baseline="0" dirty="0"/>
              <a:t> </a:t>
            </a:r>
            <a:r>
              <a:rPr lang="hu-HU" baseline="0" dirty="0" err="1"/>
              <a:t>category</a:t>
            </a:r>
            <a:r>
              <a:rPr lang="hu-HU" baseline="0" dirty="0"/>
              <a:t> (</a:t>
            </a:r>
            <a:r>
              <a:rPr lang="hu-HU" baseline="0" dirty="0" err="1"/>
              <a:t>set</a:t>
            </a:r>
            <a:r>
              <a:rPr lang="hu-HU" baseline="0" dirty="0"/>
              <a:t>) </a:t>
            </a:r>
            <a:r>
              <a:rPr lang="hu-HU" baseline="0" dirty="0" err="1"/>
              <a:t>it</a:t>
            </a:r>
            <a:r>
              <a:rPr lang="hu-HU" baseline="0" dirty="0"/>
              <a:t> </a:t>
            </a:r>
            <a:r>
              <a:rPr lang="hu-HU" baseline="0" dirty="0" err="1"/>
              <a:t>belongs</a:t>
            </a:r>
            <a:r>
              <a:rPr lang="hu-HU" baseline="0" dirty="0"/>
              <a:t>. </a:t>
            </a:r>
            <a:r>
              <a:rPr lang="hu-HU" baseline="0" dirty="0" err="1"/>
              <a:t>Thus</a:t>
            </a:r>
            <a:r>
              <a:rPr lang="hu-HU" baseline="0" dirty="0"/>
              <a:t> </a:t>
            </a:r>
            <a:r>
              <a:rPr lang="hu-HU" baseline="0" dirty="0" err="1"/>
              <a:t>we</a:t>
            </a:r>
            <a:r>
              <a:rPr lang="hu-HU" baseline="0" dirty="0"/>
              <a:t> </a:t>
            </a:r>
            <a:r>
              <a:rPr lang="hu-HU" baseline="0" dirty="0" err="1"/>
              <a:t>can</a:t>
            </a:r>
            <a:r>
              <a:rPr lang="hu-HU" baseline="0" dirty="0"/>
              <a:t> </a:t>
            </a:r>
            <a:r>
              <a:rPr lang="hu-HU" baseline="0" dirty="0" err="1"/>
              <a:t>say</a:t>
            </a:r>
            <a:r>
              <a:rPr lang="hu-HU" baseline="0" dirty="0"/>
              <a:t> </a:t>
            </a:r>
            <a:r>
              <a:rPr lang="hu-HU" baseline="0" dirty="0" err="1"/>
              <a:t>that</a:t>
            </a:r>
            <a:r>
              <a:rPr lang="hu-HU" baseline="0" dirty="0"/>
              <a:t> </a:t>
            </a:r>
            <a:r>
              <a:rPr lang="hu-HU" baseline="0" dirty="0" err="1"/>
              <a:t>its</a:t>
            </a:r>
            <a:r>
              <a:rPr lang="hu-HU" baseline="0" dirty="0"/>
              <a:t> </a:t>
            </a:r>
            <a:r>
              <a:rPr lang="hu-HU" baseline="0" dirty="0" err="1"/>
              <a:t>memebership</a:t>
            </a:r>
            <a:r>
              <a:rPr lang="hu-HU" baseline="0" dirty="0"/>
              <a:t> </a:t>
            </a:r>
            <a:r>
              <a:rPr lang="hu-HU" baseline="0" dirty="0" err="1"/>
              <a:t>value</a:t>
            </a:r>
            <a:r>
              <a:rPr lang="hu-HU" baseline="0" dirty="0"/>
              <a:t> is </a:t>
            </a:r>
            <a:r>
              <a:rPr lang="hu-HU" baseline="0" dirty="0" err="1"/>
              <a:t>either</a:t>
            </a:r>
            <a:r>
              <a:rPr lang="hu-HU" baseline="0" dirty="0"/>
              <a:t> 0 </a:t>
            </a:r>
            <a:r>
              <a:rPr lang="hu-HU" baseline="0" dirty="0" err="1"/>
              <a:t>or</a:t>
            </a:r>
            <a:r>
              <a:rPr lang="hu-HU" baseline="0" dirty="0"/>
              <a:t> 1 </a:t>
            </a:r>
            <a:r>
              <a:rPr lang="hu-HU" baseline="0" dirty="0" err="1"/>
              <a:t>in</a:t>
            </a:r>
            <a:r>
              <a:rPr lang="hu-HU" baseline="0" dirty="0"/>
              <a:t> a </a:t>
            </a:r>
            <a:r>
              <a:rPr lang="hu-HU" baseline="0" dirty="0" err="1"/>
              <a:t>given</a:t>
            </a:r>
            <a:r>
              <a:rPr lang="hu-HU" baseline="0" dirty="0"/>
              <a:t> </a:t>
            </a:r>
            <a:r>
              <a:rPr lang="hu-HU" baseline="0" dirty="0" err="1"/>
              <a:t>set</a:t>
            </a:r>
            <a:r>
              <a:rPr lang="hu-HU" baseline="0" dirty="0"/>
              <a:t>.</a:t>
            </a:r>
          </a:p>
          <a:p>
            <a:r>
              <a:rPr lang="hu-HU" baseline="0" dirty="0" err="1"/>
              <a:t>In</a:t>
            </a:r>
            <a:r>
              <a:rPr lang="hu-HU" baseline="0" dirty="0"/>
              <a:t> </a:t>
            </a:r>
            <a:r>
              <a:rPr lang="hu-HU" baseline="0" dirty="0" err="1"/>
              <a:t>case</a:t>
            </a:r>
            <a:r>
              <a:rPr lang="hu-HU" baseline="0" dirty="0"/>
              <a:t> of fuzzy </a:t>
            </a:r>
            <a:r>
              <a:rPr lang="hu-HU" baseline="0" dirty="0" err="1"/>
              <a:t>sets</a:t>
            </a:r>
            <a:r>
              <a:rPr lang="hu-HU" baseline="0" dirty="0"/>
              <a:t> </a:t>
            </a:r>
            <a:r>
              <a:rPr lang="hu-HU" baseline="0" dirty="0" err="1"/>
              <a:t>we</a:t>
            </a:r>
            <a:r>
              <a:rPr lang="hu-HU" baseline="0" dirty="0"/>
              <a:t> </a:t>
            </a:r>
            <a:r>
              <a:rPr lang="hu-HU" baseline="0" dirty="0" err="1"/>
              <a:t>enable</a:t>
            </a:r>
            <a:r>
              <a:rPr lang="hu-HU" baseline="0" dirty="0"/>
              <a:t> </a:t>
            </a:r>
            <a:r>
              <a:rPr lang="hu-HU" baseline="0" dirty="0" err="1"/>
              <a:t>the</a:t>
            </a:r>
            <a:r>
              <a:rPr lang="hu-HU" baseline="0" dirty="0"/>
              <a:t> </a:t>
            </a:r>
            <a:r>
              <a:rPr lang="hu-HU" baseline="0" dirty="0" err="1"/>
              <a:t>value</a:t>
            </a:r>
            <a:r>
              <a:rPr lang="hu-HU" baseline="0" dirty="0"/>
              <a:t> </a:t>
            </a:r>
            <a:r>
              <a:rPr lang="hu-HU" baseline="0" dirty="0" err="1"/>
              <a:t>to</a:t>
            </a:r>
            <a:r>
              <a:rPr lang="hu-HU" baseline="0" dirty="0"/>
              <a:t> </a:t>
            </a:r>
            <a:r>
              <a:rPr lang="hu-HU" baseline="0" dirty="0" err="1"/>
              <a:t>belong</a:t>
            </a:r>
            <a:r>
              <a:rPr lang="hu-HU" baseline="0" dirty="0"/>
              <a:t> </a:t>
            </a:r>
            <a:r>
              <a:rPr lang="hu-HU" baseline="0" dirty="0" err="1"/>
              <a:t>to</a:t>
            </a:r>
            <a:r>
              <a:rPr lang="hu-HU" baseline="0" dirty="0"/>
              <a:t> more </a:t>
            </a:r>
            <a:r>
              <a:rPr lang="hu-HU" baseline="0" dirty="0" err="1"/>
              <a:t>sets</a:t>
            </a:r>
            <a:r>
              <a:rPr lang="hu-HU" baseline="0" dirty="0"/>
              <a:t> and </a:t>
            </a:r>
            <a:r>
              <a:rPr lang="hu-HU" baseline="0" dirty="0" err="1"/>
              <a:t>we</a:t>
            </a:r>
            <a:r>
              <a:rPr lang="hu-HU" baseline="0" dirty="0"/>
              <a:t> </a:t>
            </a:r>
            <a:r>
              <a:rPr lang="hu-HU" baseline="0" dirty="0" err="1"/>
              <a:t>characterize</a:t>
            </a:r>
            <a:r>
              <a:rPr lang="hu-HU" baseline="0" dirty="0"/>
              <a:t> </a:t>
            </a:r>
            <a:r>
              <a:rPr lang="hu-HU" baseline="0" dirty="0" err="1"/>
              <a:t>this</a:t>
            </a:r>
            <a:r>
              <a:rPr lang="hu-HU" baseline="0" dirty="0"/>
              <a:t> </a:t>
            </a:r>
            <a:r>
              <a:rPr lang="hu-HU" baseline="0" dirty="0" err="1"/>
              <a:t>property</a:t>
            </a:r>
            <a:r>
              <a:rPr lang="hu-HU" baseline="0" dirty="0"/>
              <a:t> </a:t>
            </a:r>
            <a:r>
              <a:rPr lang="hu-HU" baseline="0" dirty="0" err="1"/>
              <a:t>by</a:t>
            </a:r>
            <a:r>
              <a:rPr lang="hu-HU" baseline="0" dirty="0"/>
              <a:t> a </a:t>
            </a:r>
            <a:r>
              <a:rPr lang="hu-HU" baseline="0" dirty="0" err="1"/>
              <a:t>membership</a:t>
            </a:r>
            <a:r>
              <a:rPr lang="hu-HU" baseline="0" dirty="0"/>
              <a:t> </a:t>
            </a:r>
            <a:r>
              <a:rPr lang="hu-HU" baseline="0" dirty="0" err="1"/>
              <a:t>value</a:t>
            </a:r>
            <a:r>
              <a:rPr lang="hu-HU" baseline="0" dirty="0"/>
              <a:t> (</a:t>
            </a:r>
            <a:r>
              <a:rPr lang="hu-HU" baseline="0" dirty="0" err="1"/>
              <a:t>usually</a:t>
            </a:r>
            <a:r>
              <a:rPr lang="hu-HU" baseline="0" dirty="0"/>
              <a:t> ) </a:t>
            </a:r>
            <a:r>
              <a:rPr lang="hu-HU" baseline="0" dirty="0" err="1"/>
              <a:t>between</a:t>
            </a:r>
            <a:r>
              <a:rPr lang="hu-HU" baseline="0" dirty="0"/>
              <a:t> 0 and 1.</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7</a:t>
            </a:fld>
            <a:endParaRPr lang="hu-HU"/>
          </a:p>
        </p:txBody>
      </p:sp>
    </p:spTree>
    <p:extLst>
      <p:ext uri="{BB962C8B-B14F-4D97-AF65-F5344CB8AC3E}">
        <p14:creationId xmlns:p14="http://schemas.microsoft.com/office/powerpoint/2010/main" val="408404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aseline="0" dirty="0" err="1"/>
              <a:t>For</a:t>
            </a:r>
            <a:r>
              <a:rPr lang="hu-HU" baseline="0" dirty="0"/>
              <a:t> </a:t>
            </a:r>
            <a:r>
              <a:rPr lang="hu-HU" baseline="0" dirty="0" err="1"/>
              <a:t>example</a:t>
            </a:r>
            <a:r>
              <a:rPr lang="hu-HU" baseline="0" dirty="0"/>
              <a:t> a 37 </a:t>
            </a:r>
            <a:r>
              <a:rPr lang="hu-HU" baseline="0" dirty="0" err="1"/>
              <a:t>years</a:t>
            </a:r>
            <a:r>
              <a:rPr lang="hu-HU" baseline="0" dirty="0"/>
              <a:t> </a:t>
            </a:r>
            <a:r>
              <a:rPr lang="hu-HU" baseline="0" dirty="0" err="1"/>
              <a:t>aged</a:t>
            </a:r>
            <a:r>
              <a:rPr lang="hu-HU" baseline="0" dirty="0"/>
              <a:t> </a:t>
            </a:r>
            <a:r>
              <a:rPr lang="hu-HU" baseline="0" dirty="0" err="1"/>
              <a:t>person</a:t>
            </a:r>
            <a:r>
              <a:rPr lang="hu-HU" baseline="0" dirty="0"/>
              <a:t> </a:t>
            </a:r>
            <a:r>
              <a:rPr lang="hu-HU" baseline="0" dirty="0" err="1"/>
              <a:t>belongs</a:t>
            </a:r>
            <a:r>
              <a:rPr lang="hu-HU" baseline="0" dirty="0"/>
              <a:t> </a:t>
            </a:r>
            <a:r>
              <a:rPr lang="hu-HU" baseline="0" dirty="0" err="1"/>
              <a:t>with</a:t>
            </a:r>
            <a:r>
              <a:rPr lang="hu-HU" baseline="0" dirty="0"/>
              <a:t> a 0 </a:t>
            </a:r>
            <a:r>
              <a:rPr lang="hu-HU" baseline="0" dirty="0" err="1"/>
              <a:t>value</a:t>
            </a:r>
            <a:r>
              <a:rPr lang="hu-HU" baseline="0" dirty="0"/>
              <a:t> </a:t>
            </a:r>
            <a:r>
              <a:rPr lang="hu-HU" baseline="0" dirty="0" err="1"/>
              <a:t>to</a:t>
            </a:r>
            <a:r>
              <a:rPr lang="hu-HU" baseline="0" dirty="0"/>
              <a:t> </a:t>
            </a:r>
            <a:r>
              <a:rPr lang="hu-HU" baseline="0" dirty="0" err="1"/>
              <a:t>the</a:t>
            </a:r>
            <a:r>
              <a:rPr lang="hu-HU" baseline="0" dirty="0"/>
              <a:t> </a:t>
            </a:r>
            <a:r>
              <a:rPr lang="hu-HU" baseline="0" dirty="0" err="1"/>
              <a:t>set</a:t>
            </a:r>
            <a:r>
              <a:rPr lang="hu-HU" baseline="0" dirty="0"/>
              <a:t> </a:t>
            </a:r>
            <a:r>
              <a:rPr lang="hu-HU" baseline="0" dirty="0" err="1"/>
              <a:t>teenagers</a:t>
            </a:r>
            <a:r>
              <a:rPr lang="hu-HU" baseline="0" dirty="0"/>
              <a:t>, </a:t>
            </a:r>
            <a:r>
              <a:rPr lang="hu-HU" baseline="0" dirty="0" err="1"/>
              <a:t>but</a:t>
            </a:r>
            <a:r>
              <a:rPr lang="hu-HU" baseline="0" dirty="0"/>
              <a:t> </a:t>
            </a:r>
            <a:r>
              <a:rPr lang="hu-HU" baseline="0" dirty="0" err="1"/>
              <a:t>they</a:t>
            </a:r>
            <a:r>
              <a:rPr lang="hu-HU" baseline="0" dirty="0"/>
              <a:t> </a:t>
            </a:r>
            <a:r>
              <a:rPr lang="hu-HU" baseline="0" dirty="0" err="1"/>
              <a:t>belong</a:t>
            </a:r>
            <a:r>
              <a:rPr lang="hu-HU" baseline="0" dirty="0"/>
              <a:t> </a:t>
            </a:r>
            <a:r>
              <a:rPr lang="hu-HU" baseline="0" dirty="0" err="1"/>
              <a:t>with</a:t>
            </a:r>
            <a:r>
              <a:rPr lang="hu-HU" baseline="0" dirty="0"/>
              <a:t> 0.3 </a:t>
            </a:r>
            <a:r>
              <a:rPr lang="hu-HU" baseline="0" dirty="0" err="1"/>
              <a:t>to</a:t>
            </a:r>
            <a:r>
              <a:rPr lang="hu-HU" baseline="0" dirty="0"/>
              <a:t> </a:t>
            </a:r>
            <a:r>
              <a:rPr lang="hu-HU" baseline="0" dirty="0" err="1"/>
              <a:t>youngs</a:t>
            </a:r>
            <a:r>
              <a:rPr lang="hu-HU" baseline="0" dirty="0"/>
              <a:t> and </a:t>
            </a:r>
            <a:r>
              <a:rPr lang="hu-HU" baseline="0" dirty="0" err="1"/>
              <a:t>with</a:t>
            </a:r>
            <a:r>
              <a:rPr lang="hu-HU" baseline="0" dirty="0"/>
              <a:t> 0.7 </a:t>
            </a:r>
            <a:r>
              <a:rPr lang="hu-HU" baseline="0" dirty="0" err="1"/>
              <a:t>to</a:t>
            </a:r>
            <a:r>
              <a:rPr lang="hu-HU" baseline="0" dirty="0"/>
              <a:t> </a:t>
            </a:r>
            <a:r>
              <a:rPr lang="hu-HU" baseline="0" dirty="0" err="1"/>
              <a:t>the</a:t>
            </a:r>
            <a:r>
              <a:rPr lang="hu-HU" baseline="0" dirty="0"/>
              <a:t> </a:t>
            </a:r>
            <a:r>
              <a:rPr lang="hu-HU" baseline="0" dirty="0" err="1"/>
              <a:t>set</a:t>
            </a:r>
            <a:r>
              <a:rPr lang="hu-HU" baseline="0" dirty="0"/>
              <a:t> of </a:t>
            </a:r>
            <a:r>
              <a:rPr lang="hu-HU" baseline="0" dirty="0" err="1"/>
              <a:t>middle-aged</a:t>
            </a:r>
            <a:r>
              <a:rPr lang="hu-HU" baseline="0" dirty="0"/>
              <a:t> </a:t>
            </a:r>
            <a:r>
              <a:rPr lang="hu-HU" baseline="0" dirty="0" err="1"/>
              <a:t>people</a:t>
            </a:r>
            <a:r>
              <a:rPr lang="hu-HU" baseline="0" dirty="0"/>
              <a:t>.</a:t>
            </a:r>
          </a:p>
          <a:p>
            <a:r>
              <a:rPr lang="hu-HU" baseline="0" dirty="0"/>
              <a:t>The </a:t>
            </a:r>
            <a:r>
              <a:rPr lang="hu-HU" baseline="0" dirty="0" err="1"/>
              <a:t>function</a:t>
            </a:r>
            <a:r>
              <a:rPr lang="hu-HU" baseline="0" dirty="0"/>
              <a:t> </a:t>
            </a:r>
            <a:r>
              <a:rPr lang="hu-HU" baseline="0" dirty="0" err="1"/>
              <a:t>that</a:t>
            </a:r>
            <a:r>
              <a:rPr lang="hu-HU" baseline="0" dirty="0"/>
              <a:t> </a:t>
            </a:r>
            <a:r>
              <a:rPr lang="hu-HU" baseline="0" dirty="0" err="1"/>
              <a:t>describes</a:t>
            </a:r>
            <a:r>
              <a:rPr lang="hu-HU" baseline="0" dirty="0"/>
              <a:t> </a:t>
            </a:r>
            <a:r>
              <a:rPr lang="hu-HU" baseline="0" dirty="0" err="1"/>
              <a:t>the</a:t>
            </a:r>
            <a:r>
              <a:rPr lang="hu-HU" baseline="0" dirty="0"/>
              <a:t> </a:t>
            </a:r>
            <a:r>
              <a:rPr lang="hu-HU" baseline="0" dirty="0" err="1"/>
              <a:t>measure</a:t>
            </a:r>
            <a:r>
              <a:rPr lang="hu-HU" baseline="0" dirty="0"/>
              <a:t> of </a:t>
            </a:r>
            <a:r>
              <a:rPr lang="hu-HU" baseline="0" dirty="0" err="1"/>
              <a:t>belonging</a:t>
            </a:r>
            <a:r>
              <a:rPr lang="hu-HU" baseline="0" dirty="0"/>
              <a:t> is </a:t>
            </a:r>
            <a:r>
              <a:rPr lang="hu-HU" baseline="0" dirty="0" err="1"/>
              <a:t>the</a:t>
            </a:r>
            <a:r>
              <a:rPr lang="hu-HU" baseline="0" dirty="0"/>
              <a:t> </a:t>
            </a:r>
            <a:r>
              <a:rPr lang="hu-HU" baseline="0" dirty="0" err="1"/>
              <a:t>membership</a:t>
            </a:r>
            <a:r>
              <a:rPr lang="hu-HU" baseline="0" dirty="0"/>
              <a:t> </a:t>
            </a:r>
            <a:r>
              <a:rPr lang="hu-HU" baseline="0" dirty="0" err="1"/>
              <a:t>function</a:t>
            </a:r>
            <a:r>
              <a:rPr lang="hu-HU" baseline="0" dirty="0"/>
              <a:t>.</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8</a:t>
            </a:fld>
            <a:endParaRPr lang="hu-HU"/>
          </a:p>
        </p:txBody>
      </p:sp>
    </p:spTree>
    <p:extLst>
      <p:ext uri="{BB962C8B-B14F-4D97-AF65-F5344CB8AC3E}">
        <p14:creationId xmlns:p14="http://schemas.microsoft.com/office/powerpoint/2010/main" val="97438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a:t>
            </a:r>
            <a:r>
              <a:rPr lang="hu-HU" dirty="0" err="1"/>
              <a:t>partition</a:t>
            </a:r>
            <a:r>
              <a:rPr lang="hu-HU" dirty="0"/>
              <a:t> </a:t>
            </a:r>
            <a:r>
              <a:rPr lang="hu-HU" dirty="0" err="1"/>
              <a:t>in</a:t>
            </a:r>
            <a:r>
              <a:rPr lang="hu-HU" dirty="0"/>
              <a:t> </a:t>
            </a:r>
            <a:r>
              <a:rPr lang="hu-HU" dirty="0" err="1"/>
              <a:t>general</a:t>
            </a:r>
            <a:r>
              <a:rPr lang="hu-HU" dirty="0"/>
              <a:t> is a </a:t>
            </a:r>
            <a:r>
              <a:rPr lang="hu-HU" dirty="0" err="1"/>
              <a:t>division</a:t>
            </a:r>
            <a:r>
              <a:rPr lang="hu-HU" dirty="0"/>
              <a:t> of a </a:t>
            </a:r>
            <a:r>
              <a:rPr lang="hu-HU" dirty="0" err="1"/>
              <a:t>sets</a:t>
            </a:r>
            <a:r>
              <a:rPr lang="hu-HU" dirty="0"/>
              <a:t> (</a:t>
            </a:r>
            <a:r>
              <a:rPr lang="hu-HU" dirty="0" err="1"/>
              <a:t>universe</a:t>
            </a:r>
            <a:r>
              <a:rPr lang="hu-HU" dirty="0"/>
              <a:t> of </a:t>
            </a:r>
            <a:r>
              <a:rPr lang="hu-HU" dirty="0" err="1"/>
              <a:t>discourse</a:t>
            </a:r>
            <a:r>
              <a:rPr lang="hu-HU" dirty="0"/>
              <a:t>) </a:t>
            </a:r>
            <a:r>
              <a:rPr lang="hu-HU" dirty="0" err="1"/>
              <a:t>elements</a:t>
            </a:r>
            <a:r>
              <a:rPr lang="hu-HU" dirty="0"/>
              <a:t> </a:t>
            </a:r>
            <a:r>
              <a:rPr lang="hu-HU" dirty="0" err="1"/>
              <a:t>into</a:t>
            </a:r>
            <a:r>
              <a:rPr lang="hu-HU" dirty="0"/>
              <a:t> </a:t>
            </a:r>
            <a:r>
              <a:rPr lang="hu-HU" dirty="0" err="1"/>
              <a:t>several</a:t>
            </a:r>
            <a:r>
              <a:rPr lang="hu-HU" dirty="0"/>
              <a:t> </a:t>
            </a:r>
            <a:r>
              <a:rPr lang="hu-HU" dirty="0" err="1"/>
              <a:t>subsets</a:t>
            </a:r>
            <a:r>
              <a:rPr lang="hu-HU" dirty="0"/>
              <a:t>. </a:t>
            </a:r>
          </a:p>
          <a:p>
            <a:r>
              <a:rPr lang="hu-HU" dirty="0" err="1"/>
              <a:t>Each</a:t>
            </a:r>
            <a:r>
              <a:rPr lang="hu-HU" dirty="0"/>
              <a:t> </a:t>
            </a:r>
            <a:r>
              <a:rPr lang="hu-HU" dirty="0" err="1"/>
              <a:t>element</a:t>
            </a:r>
            <a:r>
              <a:rPr lang="hu-HU" dirty="0"/>
              <a:t> </a:t>
            </a:r>
            <a:r>
              <a:rPr lang="hu-HU" dirty="0" err="1"/>
              <a:t>can</a:t>
            </a:r>
            <a:r>
              <a:rPr lang="hu-HU" dirty="0"/>
              <a:t> </a:t>
            </a:r>
            <a:r>
              <a:rPr lang="hu-HU" dirty="0" err="1"/>
              <a:t>belong</a:t>
            </a:r>
            <a:r>
              <a:rPr lang="hu-HU" dirty="0"/>
              <a:t> </a:t>
            </a:r>
            <a:r>
              <a:rPr lang="hu-HU" dirty="0" err="1"/>
              <a:t>to</a:t>
            </a:r>
            <a:r>
              <a:rPr lang="hu-HU" dirty="0"/>
              <a:t> </a:t>
            </a:r>
            <a:r>
              <a:rPr lang="hu-HU" dirty="0" err="1"/>
              <a:t>only</a:t>
            </a:r>
            <a:r>
              <a:rPr lang="hu-HU" dirty="0"/>
              <a:t> </a:t>
            </a:r>
            <a:r>
              <a:rPr lang="hu-HU" dirty="0" err="1"/>
              <a:t>one</a:t>
            </a:r>
            <a:r>
              <a:rPr lang="hu-HU" dirty="0"/>
              <a:t> </a:t>
            </a:r>
            <a:r>
              <a:rPr lang="hu-HU" dirty="0" err="1"/>
              <a:t>subset</a:t>
            </a:r>
            <a:r>
              <a:rPr lang="hu-HU" dirty="0"/>
              <a:t> (</a:t>
            </a:r>
            <a:r>
              <a:rPr lang="hu-HU" dirty="0" err="1"/>
              <a:t>category</a:t>
            </a:r>
            <a:r>
              <a:rPr lang="hu-HU" dirty="0"/>
              <a:t>). </a:t>
            </a:r>
            <a:r>
              <a:rPr lang="hu-HU" dirty="0" err="1"/>
              <a:t>In</a:t>
            </a:r>
            <a:r>
              <a:rPr lang="hu-HU" dirty="0"/>
              <a:t> </a:t>
            </a:r>
            <a:r>
              <a:rPr lang="hu-HU" dirty="0" err="1"/>
              <a:t>the</a:t>
            </a:r>
            <a:r>
              <a:rPr lang="hu-HU" dirty="0"/>
              <a:t> fuzzy </a:t>
            </a:r>
            <a:r>
              <a:rPr lang="hu-HU" dirty="0" err="1"/>
              <a:t>case</a:t>
            </a:r>
            <a:r>
              <a:rPr lang="hu-HU" dirty="0"/>
              <a:t> </a:t>
            </a:r>
            <a:r>
              <a:rPr lang="hu-HU" dirty="0" err="1"/>
              <a:t>each</a:t>
            </a:r>
            <a:r>
              <a:rPr lang="hu-HU" dirty="0"/>
              <a:t> </a:t>
            </a:r>
            <a:r>
              <a:rPr lang="hu-HU" dirty="0" err="1"/>
              <a:t>element</a:t>
            </a:r>
            <a:r>
              <a:rPr lang="hu-HU" dirty="0"/>
              <a:t> </a:t>
            </a:r>
            <a:r>
              <a:rPr lang="hu-HU" dirty="0" err="1"/>
              <a:t>can</a:t>
            </a:r>
            <a:r>
              <a:rPr lang="hu-HU" dirty="0"/>
              <a:t> </a:t>
            </a:r>
            <a:r>
              <a:rPr lang="hu-HU" dirty="0" err="1"/>
              <a:t>belong</a:t>
            </a:r>
            <a:r>
              <a:rPr lang="hu-HU" dirty="0"/>
              <a:t> </a:t>
            </a:r>
            <a:r>
              <a:rPr lang="hu-HU" dirty="0" err="1"/>
              <a:t>to</a:t>
            </a:r>
            <a:r>
              <a:rPr lang="hu-HU" dirty="0"/>
              <a:t> more </a:t>
            </a:r>
            <a:r>
              <a:rPr lang="hu-HU" dirty="0" err="1"/>
              <a:t>subsets</a:t>
            </a:r>
            <a:r>
              <a:rPr lang="hu-HU" baseline="0" dirty="0"/>
              <a:t> (</a:t>
            </a:r>
            <a:r>
              <a:rPr lang="hu-HU" baseline="0" dirty="0" err="1"/>
              <a:t>so</a:t>
            </a:r>
            <a:r>
              <a:rPr lang="hu-HU" baseline="0" dirty="0"/>
              <a:t> </a:t>
            </a:r>
            <a:r>
              <a:rPr lang="hu-HU" baseline="0" dirty="0" err="1"/>
              <a:t>called</a:t>
            </a:r>
            <a:r>
              <a:rPr lang="hu-HU" baseline="0" dirty="0"/>
              <a:t> fuzzy </a:t>
            </a:r>
            <a:r>
              <a:rPr lang="hu-HU" baseline="0" dirty="0" err="1"/>
              <a:t>sets</a:t>
            </a:r>
            <a:r>
              <a:rPr lang="hu-HU" baseline="0" dirty="0"/>
              <a:t>) </a:t>
            </a:r>
            <a:r>
              <a:rPr lang="hu-HU" baseline="0" dirty="0" err="1"/>
              <a:t>with</a:t>
            </a:r>
            <a:r>
              <a:rPr lang="hu-HU" baseline="0" dirty="0"/>
              <a:t> a </a:t>
            </a:r>
            <a:r>
              <a:rPr lang="hu-HU" baseline="0" dirty="0" err="1"/>
              <a:t>measure</a:t>
            </a:r>
            <a:r>
              <a:rPr lang="hu-HU" baseline="0" dirty="0"/>
              <a:t> </a:t>
            </a:r>
            <a:r>
              <a:rPr lang="hu-HU" baseline="0" dirty="0" err="1"/>
              <a:t>expressed</a:t>
            </a:r>
            <a:r>
              <a:rPr lang="hu-HU" baseline="0" dirty="0"/>
              <a:t> </a:t>
            </a:r>
            <a:r>
              <a:rPr lang="hu-HU" baseline="0" dirty="0" err="1"/>
              <a:t>by</a:t>
            </a:r>
            <a:r>
              <a:rPr lang="hu-HU" baseline="0" dirty="0"/>
              <a:t> </a:t>
            </a:r>
            <a:r>
              <a:rPr lang="hu-HU" baseline="0" dirty="0" err="1"/>
              <a:t>the</a:t>
            </a:r>
            <a:r>
              <a:rPr lang="hu-HU" baseline="0" dirty="0"/>
              <a:t> </a:t>
            </a:r>
            <a:r>
              <a:rPr lang="hu-HU" baseline="0" dirty="0" err="1"/>
              <a:t>so</a:t>
            </a:r>
            <a:r>
              <a:rPr lang="hu-HU" baseline="0" dirty="0"/>
              <a:t> </a:t>
            </a:r>
            <a:r>
              <a:rPr lang="hu-HU" baseline="0" dirty="0" err="1"/>
              <a:t>called</a:t>
            </a:r>
            <a:r>
              <a:rPr lang="hu-HU" baseline="0" dirty="0"/>
              <a:t> </a:t>
            </a:r>
            <a:r>
              <a:rPr lang="hu-HU" baseline="0" dirty="0" err="1"/>
              <a:t>memebership</a:t>
            </a:r>
            <a:r>
              <a:rPr lang="hu-HU" baseline="0" dirty="0"/>
              <a:t> </a:t>
            </a:r>
            <a:r>
              <a:rPr lang="hu-HU" baseline="0" dirty="0" err="1"/>
              <a:t>function</a:t>
            </a:r>
            <a:r>
              <a:rPr lang="hu-HU" baseline="0" dirty="0"/>
              <a:t>.</a:t>
            </a:r>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9</a:t>
            </a:fld>
            <a:endParaRPr lang="hu-HU"/>
          </a:p>
        </p:txBody>
      </p:sp>
    </p:spTree>
    <p:extLst>
      <p:ext uri="{BB962C8B-B14F-4D97-AF65-F5344CB8AC3E}">
        <p14:creationId xmlns:p14="http://schemas.microsoft.com/office/powerpoint/2010/main" val="101394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the multidimensional case a rule base might as well be sparse </a:t>
            </a:r>
            <a:r>
              <a:rPr lang="hu-HU" sz="1200" dirty="0" err="1"/>
              <a:t>even</a:t>
            </a:r>
            <a:r>
              <a:rPr lang="hu-HU" sz="1200" dirty="0"/>
              <a:t> </a:t>
            </a:r>
            <a:r>
              <a:rPr lang="hu-HU" sz="1200" dirty="0" err="1"/>
              <a:t>when</a:t>
            </a:r>
            <a:r>
              <a:rPr lang="hu-HU" sz="1200" dirty="0"/>
              <a:t> </a:t>
            </a:r>
            <a:r>
              <a:rPr lang="hu-HU" sz="1200" dirty="0" err="1"/>
              <a:t>its</a:t>
            </a:r>
            <a:r>
              <a:rPr lang="hu-HU" sz="1200" dirty="0"/>
              <a:t> </a:t>
            </a:r>
            <a:r>
              <a:rPr lang="hu-HU" sz="1200" dirty="0" err="1"/>
              <a:t>partitions</a:t>
            </a:r>
            <a:r>
              <a:rPr lang="hu-HU" sz="1200" dirty="0"/>
              <a:t> </a:t>
            </a:r>
            <a:r>
              <a:rPr lang="hu-HU" sz="1200" dirty="0" err="1"/>
              <a:t>does</a:t>
            </a:r>
            <a:r>
              <a:rPr lang="hu-HU" sz="1200" dirty="0"/>
              <a:t> </a:t>
            </a:r>
            <a:r>
              <a:rPr lang="hu-HU" sz="1200" dirty="0" err="1"/>
              <a:t>not</a:t>
            </a:r>
            <a:r>
              <a:rPr lang="hu-HU" sz="1200" dirty="0"/>
              <a:t> </a:t>
            </a:r>
            <a:r>
              <a:rPr lang="hu-HU" sz="1200" dirty="0" err="1"/>
              <a:t>contain</a:t>
            </a:r>
            <a:r>
              <a:rPr lang="hu-HU" sz="1200" dirty="0"/>
              <a:t> „</a:t>
            </a:r>
            <a:r>
              <a:rPr lang="hu-HU" sz="1200" dirty="0" err="1"/>
              <a:t>gaps</a:t>
            </a:r>
            <a:r>
              <a:rPr lang="hu-HU" sz="1200" dirty="0"/>
              <a:t>” </a:t>
            </a:r>
            <a:r>
              <a:rPr lang="hu-HU" sz="1200" dirty="0" err="1"/>
              <a:t>between</a:t>
            </a:r>
            <a:r>
              <a:rPr lang="hu-HU" sz="1200" dirty="0"/>
              <a:t> </a:t>
            </a:r>
            <a:r>
              <a:rPr lang="hu-HU" sz="1200" dirty="0" err="1"/>
              <a:t>their</a:t>
            </a:r>
            <a:r>
              <a:rPr lang="hu-HU" sz="1200" dirty="0"/>
              <a:t> fuzzy </a:t>
            </a:r>
            <a:r>
              <a:rPr lang="hu-HU" sz="1200" dirty="0" err="1"/>
              <a:t>sets</a:t>
            </a:r>
            <a:r>
              <a:rPr lang="hu-HU" sz="1200" dirty="0"/>
              <a:t> (</a:t>
            </a:r>
            <a:r>
              <a:rPr lang="en-GB" sz="1200" dirty="0"/>
              <a:t>having a nonzero coverage on all the antecedent partitions</a:t>
            </a:r>
            <a:r>
              <a:rPr lang="hu-HU" sz="1200" dirty="0"/>
              <a:t>)</a:t>
            </a:r>
            <a:r>
              <a:rPr lang="en-GB" sz="1200" dirty="0"/>
              <a:t>. For example in case of a two dimensional input universe (</a:t>
            </a:r>
            <a:r>
              <a:rPr lang="en-GB" sz="1200" i="1" dirty="0"/>
              <a:t>A</a:t>
            </a:r>
            <a:r>
              <a:rPr lang="en-GB" sz="1200" dirty="0"/>
              <a:t> and </a:t>
            </a:r>
            <a:r>
              <a:rPr lang="en-GB" sz="1200" i="1" dirty="0"/>
              <a:t>B</a:t>
            </a:r>
            <a:r>
              <a:rPr lang="en-GB" sz="1200" dirty="0"/>
              <a:t>) and each dimension having three linguistic terms a dense rule base would contain nine rules. Easily can be specified three rules in such way that they involve all the six sets. </a:t>
            </a:r>
            <a:r>
              <a:rPr lang="hu-HU" sz="1200" dirty="0"/>
              <a:t>The f</a:t>
            </a:r>
            <a:r>
              <a:rPr lang="en-GB" sz="1200" dirty="0" err="1"/>
              <a:t>igure</a:t>
            </a:r>
            <a:r>
              <a:rPr lang="en-GB" sz="1200" dirty="0"/>
              <a:t> </a:t>
            </a:r>
            <a:r>
              <a:rPr lang="hu-HU" sz="1200" dirty="0" err="1"/>
              <a:t>on</a:t>
            </a:r>
            <a:r>
              <a:rPr lang="hu-HU" sz="1200" dirty="0"/>
              <a:t> </a:t>
            </a:r>
            <a:r>
              <a:rPr lang="hu-HU" sz="1200" dirty="0" err="1"/>
              <a:t>this</a:t>
            </a:r>
            <a:r>
              <a:rPr lang="hu-HU" sz="1200" dirty="0"/>
              <a:t> </a:t>
            </a:r>
            <a:r>
              <a:rPr lang="hu-HU" sz="1200" dirty="0" err="1"/>
              <a:t>slide</a:t>
            </a:r>
            <a:r>
              <a:rPr lang="en-GB" sz="1200" dirty="0"/>
              <a:t> presents the case when the antecedent parts of the three rules are the set pairs </a:t>
            </a:r>
            <a:r>
              <a:rPr lang="en-GB" sz="1200" i="1" dirty="0"/>
              <a:t>A1B1</a:t>
            </a:r>
            <a:r>
              <a:rPr lang="en-GB" sz="1200" dirty="0"/>
              <a:t>, </a:t>
            </a:r>
            <a:r>
              <a:rPr lang="en-GB" sz="1200" i="1" dirty="0"/>
              <a:t>A2B2</a:t>
            </a:r>
            <a:r>
              <a:rPr lang="en-GB" sz="1200" dirty="0"/>
              <a:t> and </a:t>
            </a:r>
            <a:r>
              <a:rPr lang="en-GB" sz="1200" i="1" dirty="0"/>
              <a:t>A3B3</a:t>
            </a:r>
            <a:r>
              <a:rPr lang="en-GB" sz="1200" dirty="0"/>
              <a:t>. Hereby there are no gaps in the two partitions, i.e. the input partitions are dense, and the rule base is still sparse. Considering e.g. the observation </a:t>
            </a:r>
            <a:r>
              <a:rPr lang="en-GB" sz="1200" i="1" dirty="0"/>
              <a:t>A*B*</a:t>
            </a:r>
            <a:r>
              <a:rPr lang="en-GB" sz="1200" dirty="0"/>
              <a:t> one can find no applicable rules.</a:t>
            </a:r>
            <a:r>
              <a:rPr lang="hu-HU" sz="1200" dirty="0"/>
              <a:t> </a:t>
            </a:r>
          </a:p>
          <a:p>
            <a:endParaRPr lang="hu-HU" dirty="0"/>
          </a:p>
        </p:txBody>
      </p:sp>
      <p:sp>
        <p:nvSpPr>
          <p:cNvPr id="4" name="Dia számának helye 3"/>
          <p:cNvSpPr>
            <a:spLocks noGrp="1"/>
          </p:cNvSpPr>
          <p:nvPr>
            <p:ph type="sldNum" sz="quarter" idx="10"/>
          </p:nvPr>
        </p:nvSpPr>
        <p:spPr/>
        <p:txBody>
          <a:bodyPr/>
          <a:lstStyle/>
          <a:p>
            <a:fld id="{1FDD2340-3905-4B0F-89E7-B3BE281A028E}" type="slidenum">
              <a:rPr lang="hu-HU" smtClean="0"/>
              <a:t>12</a:t>
            </a:fld>
            <a:endParaRPr lang="hu-HU"/>
          </a:p>
        </p:txBody>
      </p:sp>
    </p:spTree>
    <p:extLst>
      <p:ext uri="{BB962C8B-B14F-4D97-AF65-F5344CB8AC3E}">
        <p14:creationId xmlns:p14="http://schemas.microsoft.com/office/powerpoint/2010/main" val="401897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a:t>Mintacím szerkesztése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a:t>Alcím mintájának szerkesztése</a:t>
            </a:r>
            <a:endParaRPr kumimoji="0" lang="en-US"/>
          </a:p>
        </p:txBody>
      </p:sp>
      <p:sp>
        <p:nvSpPr>
          <p:cNvPr id="30" name="Date Placeholder 29"/>
          <p:cNvSpPr>
            <a:spLocks noGrp="1"/>
          </p:cNvSpPr>
          <p:nvPr>
            <p:ph type="dt" sz="half" idx="10"/>
          </p:nvPr>
        </p:nvSpPr>
        <p:spPr/>
        <p:txBody>
          <a:bodyPr/>
          <a:lstStyle/>
          <a:p>
            <a:fld id="{016BF56E-D225-41CA-A200-B76451C1725D}" type="datetime1">
              <a:rPr lang="hu-HU" smtClean="0"/>
              <a:t>2018.03.24.</a:t>
            </a:fld>
            <a:endParaRPr lang="hu-HU"/>
          </a:p>
        </p:txBody>
      </p:sp>
      <p:sp>
        <p:nvSpPr>
          <p:cNvPr id="19" name="Footer Placeholder 18"/>
          <p:cNvSpPr>
            <a:spLocks noGrp="1"/>
          </p:cNvSpPr>
          <p:nvPr>
            <p:ph type="ftr" sz="quarter" idx="11"/>
          </p:nvPr>
        </p:nvSpPr>
        <p:spPr/>
        <p:txBody>
          <a:bodyPr/>
          <a:lstStyle/>
          <a:p>
            <a:endParaRPr lang="hu-HU"/>
          </a:p>
        </p:txBody>
      </p:sp>
      <p:sp>
        <p:nvSpPr>
          <p:cNvPr id="27" name="Slide Number Placeholder 26"/>
          <p:cNvSpPr>
            <a:spLocks noGrp="1"/>
          </p:cNvSpPr>
          <p:nvPr>
            <p:ph type="sldNum" sz="quarter" idx="12"/>
          </p:nvPr>
        </p:nvSpPr>
        <p:spPr/>
        <p:txBody>
          <a:bodyPr/>
          <a:lstStyle/>
          <a:p>
            <a:fld id="{42275A63-3E4B-4569-BF04-D6C210DC9A48}"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a:t>Mintacím szerkesztése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ate Placeholder 3"/>
          <p:cNvSpPr>
            <a:spLocks noGrp="1"/>
          </p:cNvSpPr>
          <p:nvPr>
            <p:ph type="dt" sz="half" idx="10"/>
          </p:nvPr>
        </p:nvSpPr>
        <p:spPr/>
        <p:txBody>
          <a:bodyPr/>
          <a:lstStyle/>
          <a:p>
            <a:fld id="{CFD8F51C-F88A-4352-82BE-F6976A612C51}" type="datetime1">
              <a:rPr lang="hu-HU" smtClean="0"/>
              <a:t>2018.03.24.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2275A63-3E4B-4569-BF04-D6C210DC9A48}"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u-HU"/>
              <a:t>Mintacím szerkesztése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ate Placeholder 3"/>
          <p:cNvSpPr>
            <a:spLocks noGrp="1"/>
          </p:cNvSpPr>
          <p:nvPr>
            <p:ph type="dt" sz="half" idx="10"/>
          </p:nvPr>
        </p:nvSpPr>
        <p:spPr/>
        <p:txBody>
          <a:bodyPr/>
          <a:lstStyle/>
          <a:p>
            <a:fld id="{D866B498-0517-4CFF-8D79-F4A28A90CF76}" type="datetime1">
              <a:rPr lang="hu-HU" smtClean="0"/>
              <a:t>2018.03.24.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2275A63-3E4B-4569-BF04-D6C210DC9A48}"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195263" y="228600"/>
            <a:ext cx="8015287" cy="914400"/>
          </a:xfrm>
        </p:spPr>
        <p:txBody>
          <a:bodyPr/>
          <a:lstStyle/>
          <a:p>
            <a:r>
              <a:rPr lang="hu-HU"/>
              <a:t>Mintacím szerkesztése</a:t>
            </a:r>
          </a:p>
        </p:txBody>
      </p:sp>
      <p:sp>
        <p:nvSpPr>
          <p:cNvPr id="3" name="Szöveg helye 2"/>
          <p:cNvSpPr>
            <a:spLocks noGrp="1"/>
          </p:cNvSpPr>
          <p:nvPr>
            <p:ph type="body" sz="half" idx="1"/>
          </p:nvPr>
        </p:nvSpPr>
        <p:spPr>
          <a:xfrm>
            <a:off x="609600" y="1600200"/>
            <a:ext cx="3886200" cy="44196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3886200" cy="44196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457200" y="6248400"/>
            <a:ext cx="2133600" cy="457200"/>
          </a:xfrm>
        </p:spPr>
        <p:txBody>
          <a:bodyPr/>
          <a:lstStyle>
            <a:lvl1pPr>
              <a:defRPr/>
            </a:lvl1pPr>
          </a:lstStyle>
          <a:p>
            <a:fld id="{0B21981B-5843-4F02-9761-A16D21770082}" type="datetime1">
              <a:rPr lang="hu-HU" smtClean="0"/>
              <a:t>2018.03.24.</a:t>
            </a:fld>
            <a:endParaRPr lang="hu-HU"/>
          </a:p>
        </p:txBody>
      </p:sp>
      <p:sp>
        <p:nvSpPr>
          <p:cNvPr id="6" name="Élőláb helye 5"/>
          <p:cNvSpPr>
            <a:spLocks noGrp="1"/>
          </p:cNvSpPr>
          <p:nvPr>
            <p:ph type="ftr" sz="quarter" idx="11"/>
          </p:nvPr>
        </p:nvSpPr>
        <p:spPr>
          <a:xfrm>
            <a:off x="3124200" y="6248400"/>
            <a:ext cx="2895600" cy="457200"/>
          </a:xfrm>
        </p:spPr>
        <p:txBody>
          <a:bodyPr/>
          <a:lstStyle>
            <a:lvl1pPr>
              <a:defRPr/>
            </a:lvl1pPr>
          </a:lstStyle>
          <a:p>
            <a:endParaRPr lang="hu-HU"/>
          </a:p>
        </p:txBody>
      </p:sp>
      <p:sp>
        <p:nvSpPr>
          <p:cNvPr id="7" name="Dia számának helye 6"/>
          <p:cNvSpPr>
            <a:spLocks noGrp="1"/>
          </p:cNvSpPr>
          <p:nvPr>
            <p:ph type="sldNum" sz="quarter" idx="12"/>
          </p:nvPr>
        </p:nvSpPr>
        <p:spPr>
          <a:xfrm>
            <a:off x="6553200" y="6248400"/>
            <a:ext cx="2133600" cy="457200"/>
          </a:xfrm>
        </p:spPr>
        <p:txBody>
          <a:bodyPr/>
          <a:lstStyle>
            <a:lvl1pPr>
              <a:defRPr/>
            </a:lvl1pPr>
          </a:lstStyle>
          <a:p>
            <a:fld id="{27A880AD-2DA1-4E45-AEA2-249BB3D68971}" type="slidenum">
              <a:rPr lang="hu-HU"/>
              <a:pPr/>
              <a:t>‹#›</a:t>
            </a:fld>
            <a:endParaRPr lang="hu-HU"/>
          </a:p>
        </p:txBody>
      </p:sp>
    </p:spTree>
    <p:extLst>
      <p:ext uri="{BB962C8B-B14F-4D97-AF65-F5344CB8AC3E}">
        <p14:creationId xmlns:p14="http://schemas.microsoft.com/office/powerpoint/2010/main" val="8492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FA2A808D-16B2-4945-9BDD-89A417307BA1}"/>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14D74EF9-8A60-4AEC-95EB-7CE654552BBA}"/>
              </a:ext>
            </a:extLst>
          </p:cNvPr>
          <p:cNvSpPr>
            <a:spLocks noGrp="1"/>
          </p:cNvSpPr>
          <p:nvPr>
            <p:ph type="dt" sz="half" idx="10"/>
          </p:nvPr>
        </p:nvSpPr>
        <p:spPr/>
        <p:txBody>
          <a:bodyPr/>
          <a:lstStyle/>
          <a:p>
            <a:fld id="{9919E7B4-D0A6-4849-94D5-CD8DD5988493}" type="datetime1">
              <a:rPr lang="hu-HU" smtClean="0"/>
              <a:t>2018.03.24.</a:t>
            </a:fld>
            <a:endParaRPr lang="en-US" dirty="0"/>
          </a:p>
        </p:txBody>
      </p:sp>
      <p:sp>
        <p:nvSpPr>
          <p:cNvPr id="13" name="Footer Placeholder 12">
            <a:extLst>
              <a:ext uri="{FF2B5EF4-FFF2-40B4-BE49-F238E27FC236}">
                <a16:creationId xmlns:a16="http://schemas.microsoft.com/office/drawing/2014/main" id="{C3684F3E-9CA3-475E-8095-9C38ECAECE8B}"/>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BBE2042D-0419-46DC-9666-E284067F629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993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a:t>Mintacím szerkesztése</a:t>
            </a:r>
            <a:endParaRPr kumimoji="0" lang="en-US"/>
          </a:p>
        </p:txBody>
      </p:sp>
      <p:sp>
        <p:nvSpPr>
          <p:cNvPr id="3" name="Content Placeholder 2"/>
          <p:cNvSpPr>
            <a:spLocks noGrp="1"/>
          </p:cNvSpPr>
          <p:nvPr>
            <p:ph idx="1"/>
          </p:nvPr>
        </p:nvSpPr>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ate Placeholder 3"/>
          <p:cNvSpPr>
            <a:spLocks noGrp="1"/>
          </p:cNvSpPr>
          <p:nvPr>
            <p:ph type="dt" sz="half" idx="10"/>
          </p:nvPr>
        </p:nvSpPr>
        <p:spPr/>
        <p:txBody>
          <a:bodyPr/>
          <a:lstStyle/>
          <a:p>
            <a:fld id="{DD77C9E7-917C-410E-A6C6-8124FE2E0B00}" type="datetime1">
              <a:rPr lang="hu-HU" smtClean="0"/>
              <a:t>2018.03.24.</a:t>
            </a:fld>
            <a:endParaRPr lang="hu-HU"/>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42275A63-3E4B-4569-BF04-D6C210DC9A48}"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a:t>Mintacím szerkesztése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a:t>Mintaszöveg szerkesztése</a:t>
            </a:r>
          </a:p>
        </p:txBody>
      </p:sp>
      <p:sp>
        <p:nvSpPr>
          <p:cNvPr id="4" name="Date Placeholder 3"/>
          <p:cNvSpPr>
            <a:spLocks noGrp="1"/>
          </p:cNvSpPr>
          <p:nvPr>
            <p:ph type="dt" sz="half" idx="10"/>
          </p:nvPr>
        </p:nvSpPr>
        <p:spPr/>
        <p:txBody>
          <a:bodyPr/>
          <a:lstStyle/>
          <a:p>
            <a:fld id="{F1CF14A0-CE56-46D8-ACCF-CC6DC37115C6}" type="datetime1">
              <a:rPr lang="hu-HU" smtClean="0"/>
              <a:t>2018.03.24.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2275A63-3E4B-4569-BF04-D6C210DC9A48}"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u-HU"/>
              <a:t>Mintacím szerkesztése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5" name="Date Placeholder 4"/>
          <p:cNvSpPr>
            <a:spLocks noGrp="1"/>
          </p:cNvSpPr>
          <p:nvPr>
            <p:ph type="dt" sz="half" idx="10"/>
          </p:nvPr>
        </p:nvSpPr>
        <p:spPr/>
        <p:txBody>
          <a:bodyPr/>
          <a:lstStyle/>
          <a:p>
            <a:fld id="{02A10B82-FFB7-429D-98FC-053BDC0B6EAF}" type="datetime1">
              <a:rPr lang="hu-HU" smtClean="0"/>
              <a:t>2018.03.24.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2275A63-3E4B-4569-BF04-D6C210DC9A48}"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u-HU"/>
              <a:t>Mintacím szerkesztése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a:t>Mintaszöveg szerkesztése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a:t>Mintaszöveg szerkesztése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7" name="Date Placeholder 6"/>
          <p:cNvSpPr>
            <a:spLocks noGrp="1"/>
          </p:cNvSpPr>
          <p:nvPr>
            <p:ph type="dt" sz="half" idx="10"/>
          </p:nvPr>
        </p:nvSpPr>
        <p:spPr/>
        <p:txBody>
          <a:bodyPr/>
          <a:lstStyle/>
          <a:p>
            <a:fld id="{A594D813-803B-4256-B7AF-782739A11526}" type="datetime1">
              <a:rPr lang="hu-HU" smtClean="0"/>
              <a:t>2018.03.24.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42275A63-3E4B-4569-BF04-D6C210DC9A48}"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a:t>Mintacím szerkesztése</a:t>
            </a:r>
            <a:endParaRPr kumimoji="0" lang="en-US"/>
          </a:p>
        </p:txBody>
      </p:sp>
      <p:sp>
        <p:nvSpPr>
          <p:cNvPr id="3" name="Date Placeholder 2"/>
          <p:cNvSpPr>
            <a:spLocks noGrp="1"/>
          </p:cNvSpPr>
          <p:nvPr>
            <p:ph type="dt" sz="half" idx="10"/>
          </p:nvPr>
        </p:nvSpPr>
        <p:spPr/>
        <p:txBody>
          <a:bodyPr/>
          <a:lstStyle/>
          <a:p>
            <a:fld id="{B1E3D955-64CE-4B42-9308-949681A9BE78}" type="datetime1">
              <a:rPr lang="hu-HU" smtClean="0"/>
              <a:t>2018.03.24.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42275A63-3E4B-4569-BF04-D6C210DC9A48}"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64020-32BB-4985-A013-058D297DB301}" type="datetime1">
              <a:rPr lang="hu-HU" smtClean="0"/>
              <a:t>2018.03.24.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42275A63-3E4B-4569-BF04-D6C210DC9A48}"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a:t>Mintacím szerkesztése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a:t>Mintaszöveg szerkesztése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5" name="Date Placeholder 4"/>
          <p:cNvSpPr>
            <a:spLocks noGrp="1"/>
          </p:cNvSpPr>
          <p:nvPr>
            <p:ph type="dt" sz="half" idx="10"/>
          </p:nvPr>
        </p:nvSpPr>
        <p:spPr/>
        <p:txBody>
          <a:bodyPr/>
          <a:lstStyle/>
          <a:p>
            <a:fld id="{D88F1901-B52F-4EF0-8B91-FDAADDF37160}" type="datetime1">
              <a:rPr lang="hu-HU" smtClean="0"/>
              <a:t>2018.03.24.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2275A63-3E4B-4569-BF04-D6C210DC9A48}"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a:t>Mintacím szerkesztése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a:t>Mintaszöveg szerkesztése</a:t>
            </a:r>
          </a:p>
        </p:txBody>
      </p:sp>
      <p:sp>
        <p:nvSpPr>
          <p:cNvPr id="5" name="Date Placeholder 4"/>
          <p:cNvSpPr>
            <a:spLocks noGrp="1"/>
          </p:cNvSpPr>
          <p:nvPr>
            <p:ph type="dt" sz="half" idx="10"/>
          </p:nvPr>
        </p:nvSpPr>
        <p:spPr/>
        <p:txBody>
          <a:bodyPr/>
          <a:lstStyle/>
          <a:p>
            <a:fld id="{344D1B86-414A-4176-ABF9-7DDF812FF7F8}" type="datetime1">
              <a:rPr lang="hu-HU" smtClean="0"/>
              <a:t>2018.03.24.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8077200" y="6356350"/>
            <a:ext cx="609600" cy="365125"/>
          </a:xfrm>
        </p:spPr>
        <p:txBody>
          <a:bodyPr/>
          <a:lstStyle/>
          <a:p>
            <a:fld id="{42275A63-3E4B-4569-BF04-D6C210DC9A48}" type="slidenum">
              <a:rPr lang="hu-HU" smtClean="0"/>
              <a:t>‹#›</a:t>
            </a:fld>
            <a:endParaRPr lang="hu-H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a:t>Kép beszúrásához kattintson az ikonra</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a:t>Mintacím szerkesztése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a:t>Mintaszöveg szerkesztése</a:t>
            </a:r>
          </a:p>
          <a:p>
            <a:pPr lvl="1" eaLnBrk="1" latinLnBrk="0" hangingPunct="1"/>
            <a:r>
              <a:rPr kumimoji="0" lang="hu-HU"/>
              <a:t>Második szint</a:t>
            </a:r>
          </a:p>
          <a:p>
            <a:pPr lvl="2" eaLnBrk="1" latinLnBrk="0" hangingPunct="1"/>
            <a:r>
              <a:rPr kumimoji="0" lang="hu-HU"/>
              <a:t>Harmadik szint</a:t>
            </a:r>
          </a:p>
          <a:p>
            <a:pPr lvl="3" eaLnBrk="1" latinLnBrk="0" hangingPunct="1"/>
            <a:r>
              <a:rPr kumimoji="0" lang="hu-HU"/>
              <a:t>Negyedik szint</a:t>
            </a:r>
          </a:p>
          <a:p>
            <a:pPr lvl="4" eaLnBrk="1" latinLnBrk="0" hangingPunct="1"/>
            <a:r>
              <a:rPr kumimoji="0" lang="hu-HU"/>
              <a:t>Ötödik szint</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A732FA-E2B4-403D-9D71-FF682719BD42}" type="datetime1">
              <a:rPr lang="hu-HU" smtClean="0"/>
              <a:t>2018.03.24.</a:t>
            </a:fld>
            <a:endParaRPr lang="hu-H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275A63-3E4B-4569-BF04-D6C210DC9A48}" type="slidenum">
              <a:rPr lang="hu-HU" smtClean="0"/>
              <a:t>‹#›</a:t>
            </a:fld>
            <a:endParaRPr lang="hu-H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5.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6.wmf"/><Relationship Id="rId3" Type="http://schemas.openxmlformats.org/officeDocument/2006/relationships/notesSlide" Target="../notesSlides/notesSlide16.xml"/><Relationship Id="rId7" Type="http://schemas.openxmlformats.org/officeDocument/2006/relationships/image" Target="../media/image33.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w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file:///C:\Aplikacie%20NF\rice2\hmgdSmall_AppliancesAllSanyo_Five_Cup_Neuro_Fuzzy_Deluxe_Rice_Cooker_ECJ_5205SN.jpg" TargetMode="External"/><Relationship Id="rId10" Type="http://schemas.openxmlformats.org/officeDocument/2006/relationships/image" Target="../media/image7.png"/><Relationship Id="rId4" Type="http://schemas.openxmlformats.org/officeDocument/2006/relationships/image" Target="../media/image4.jpeg"/><Relationship Id="rId9"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image" Target="../media/image4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56.emf"/></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9.emf"/><Relationship Id="rId4" Type="http://schemas.openxmlformats.org/officeDocument/2006/relationships/image" Target="../media/image68.emf"/></Relationships>
</file>

<file path=ppt/slides/_rels/slide5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555776" y="2780928"/>
            <a:ext cx="5973288" cy="1828800"/>
          </a:xfrm>
        </p:spPr>
        <p:txBody>
          <a:bodyPr>
            <a:noAutofit/>
          </a:bodyPr>
          <a:lstStyle/>
          <a:p>
            <a:r>
              <a:rPr lang="en-GB" sz="6000" dirty="0" err="1">
                <a:effectLst/>
              </a:rPr>
              <a:t>Interpoláció</a:t>
            </a:r>
            <a:r>
              <a:rPr lang="en-GB" sz="6000" dirty="0">
                <a:effectLst/>
              </a:rPr>
              <a:t> </a:t>
            </a:r>
            <a:r>
              <a:rPr lang="en-GB" sz="6000" dirty="0" err="1">
                <a:effectLst/>
              </a:rPr>
              <a:t>alapú</a:t>
            </a:r>
            <a:r>
              <a:rPr lang="en-GB" sz="6000" dirty="0">
                <a:effectLst/>
              </a:rPr>
              <a:t> fuzzy </a:t>
            </a:r>
            <a:r>
              <a:rPr lang="en-GB" sz="6000" dirty="0" err="1">
                <a:effectLst/>
              </a:rPr>
              <a:t>modellalkotás</a:t>
            </a:r>
            <a:endParaRPr lang="hu-HU" sz="6000" dirty="0"/>
          </a:p>
        </p:txBody>
      </p:sp>
      <p:sp>
        <p:nvSpPr>
          <p:cNvPr id="3" name="Alcím 2"/>
          <p:cNvSpPr>
            <a:spLocks noGrp="1"/>
          </p:cNvSpPr>
          <p:nvPr>
            <p:ph type="subTitle" idx="1"/>
          </p:nvPr>
        </p:nvSpPr>
        <p:spPr>
          <a:xfrm>
            <a:off x="674368" y="4869160"/>
            <a:ext cx="7854696" cy="1752600"/>
          </a:xfrm>
        </p:spPr>
        <p:txBody>
          <a:bodyPr>
            <a:normAutofit/>
          </a:bodyPr>
          <a:lstStyle/>
          <a:p>
            <a:r>
              <a:rPr lang="hu-HU" sz="2800" dirty="0"/>
              <a:t>Johanyák Zsolt Csaba </a:t>
            </a:r>
            <a:br>
              <a:rPr lang="hu-HU" sz="2800" dirty="0"/>
            </a:br>
            <a:r>
              <a:rPr lang="hu-HU" sz="2800" dirty="0"/>
              <a:t> </a:t>
            </a:r>
            <a:r>
              <a:rPr lang="hu-HU" sz="2400" dirty="0"/>
              <a:t>Neumann János Egyetem </a:t>
            </a:r>
            <a:br>
              <a:rPr lang="hu-HU" sz="2400" dirty="0"/>
            </a:br>
            <a:r>
              <a:rPr lang="hu-HU" sz="2400" dirty="0"/>
              <a:t>Informatika Tanszék</a:t>
            </a:r>
          </a:p>
          <a:p>
            <a:r>
              <a:rPr lang="hu-HU" sz="2400" dirty="0"/>
              <a:t>johanyak.csaba@gamf.uni-neumann.hu</a:t>
            </a:r>
          </a:p>
        </p:txBody>
      </p:sp>
      <p:pic>
        <p:nvPicPr>
          <p:cNvPr id="64514" name="Picture 2" descr="http://www.eme.ro/fmtu/elemek/fmtu.jpg">
            <a:extLst>
              <a:ext uri="{FF2B5EF4-FFF2-40B4-BE49-F238E27FC236}">
                <a16:creationId xmlns:a16="http://schemas.microsoft.com/office/drawing/2014/main" id="{57E796E5-B479-447E-B81B-78865A3041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5680"/>
            <a:ext cx="2417514" cy="2909098"/>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1E1DDDB9-2738-4B10-A714-9CD031556B8D}"/>
              </a:ext>
            </a:extLst>
          </p:cNvPr>
          <p:cNvSpPr txBox="1"/>
          <p:nvPr/>
        </p:nvSpPr>
        <p:spPr>
          <a:xfrm>
            <a:off x="3636699" y="692696"/>
            <a:ext cx="4892365" cy="646331"/>
          </a:xfrm>
          <a:prstGeom prst="rect">
            <a:avLst/>
          </a:prstGeom>
          <a:noFill/>
        </p:spPr>
        <p:txBody>
          <a:bodyPr wrap="none" rtlCol="0">
            <a:spAutoFit/>
          </a:bodyPr>
          <a:lstStyle/>
          <a:p>
            <a:pPr algn="r"/>
            <a:r>
              <a:rPr lang="hu-HU" dirty="0"/>
              <a:t>XXIII. Fiatal Műszakiak Tudományos </a:t>
            </a:r>
            <a:r>
              <a:rPr lang="hu-HU" dirty="0" err="1"/>
              <a:t>Ülésszaka</a:t>
            </a:r>
            <a:endParaRPr lang="hu-HU" dirty="0"/>
          </a:p>
          <a:p>
            <a:pPr algn="r"/>
            <a:r>
              <a:rPr lang="hu-HU" dirty="0"/>
              <a:t>Kolozsvár, 2018. március 22-23.</a:t>
            </a:r>
          </a:p>
        </p:txBody>
      </p:sp>
    </p:spTree>
    <p:extLst>
      <p:ext uri="{BB962C8B-B14F-4D97-AF65-F5344CB8AC3E}">
        <p14:creationId xmlns:p14="http://schemas.microsoft.com/office/powerpoint/2010/main" val="149639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06964F-78E4-44EB-9A2B-B5DECFF9140F}"/>
              </a:ext>
            </a:extLst>
          </p:cNvPr>
          <p:cNvSpPr>
            <a:spLocks noGrp="1"/>
          </p:cNvSpPr>
          <p:nvPr>
            <p:ph type="title"/>
          </p:nvPr>
        </p:nvSpPr>
        <p:spPr>
          <a:xfrm>
            <a:off x="430270" y="188640"/>
            <a:ext cx="8229600" cy="708688"/>
          </a:xfrm>
        </p:spPr>
        <p:txBody>
          <a:bodyPr>
            <a:normAutofit fontScale="90000"/>
          </a:bodyPr>
          <a:lstStyle/>
          <a:p>
            <a:r>
              <a:rPr lang="hu-HU" dirty="0"/>
              <a:t>Fuzzy szabályok</a:t>
            </a:r>
            <a:r>
              <a:rPr lang="hu-HU" baseline="-25000" dirty="0"/>
              <a:t>1</a:t>
            </a:r>
          </a:p>
        </p:txBody>
      </p:sp>
      <p:sp>
        <p:nvSpPr>
          <p:cNvPr id="3" name="Tartalom helye 2">
            <a:extLst>
              <a:ext uri="{FF2B5EF4-FFF2-40B4-BE49-F238E27FC236}">
                <a16:creationId xmlns:a16="http://schemas.microsoft.com/office/drawing/2014/main" id="{F533B399-DB06-45DC-96A9-600E310F02CD}"/>
              </a:ext>
            </a:extLst>
          </p:cNvPr>
          <p:cNvSpPr>
            <a:spLocks noGrp="1"/>
          </p:cNvSpPr>
          <p:nvPr>
            <p:ph idx="1"/>
          </p:nvPr>
        </p:nvSpPr>
        <p:spPr>
          <a:xfrm>
            <a:off x="457200" y="1016366"/>
            <a:ext cx="8229600" cy="2052594"/>
          </a:xfrm>
        </p:spPr>
        <p:txBody>
          <a:bodyPr>
            <a:normAutofit/>
          </a:bodyPr>
          <a:lstStyle/>
          <a:p>
            <a:r>
              <a:rPr lang="hu-HU" b="1" dirty="0">
                <a:effectLst>
                  <a:outerShdw blurRad="38100" dist="38100" dir="2700000" algn="tl">
                    <a:srgbClr val="000000">
                      <a:alpha val="43137"/>
                    </a:srgbClr>
                  </a:outerShdw>
                </a:effectLst>
              </a:rPr>
              <a:t>IF</a:t>
            </a:r>
            <a:r>
              <a:rPr lang="hu-HU" dirty="0"/>
              <a:t> </a:t>
            </a:r>
            <a:r>
              <a:rPr lang="hu-HU" dirty="0" err="1"/>
              <a:t>HGy</a:t>
            </a:r>
            <a:r>
              <a:rPr lang="hu-HU" dirty="0"/>
              <a:t> = </a:t>
            </a:r>
            <a:r>
              <a:rPr lang="hu-HU" i="1" dirty="0"/>
              <a:t>NK</a:t>
            </a:r>
            <a:r>
              <a:rPr lang="hu-HU" dirty="0"/>
              <a:t>   </a:t>
            </a:r>
            <a:r>
              <a:rPr lang="hu-HU" b="1" dirty="0">
                <a:effectLst>
                  <a:outerShdw blurRad="38100" dist="38100" dir="2700000" algn="tl">
                    <a:srgbClr val="000000">
                      <a:alpha val="43137"/>
                    </a:srgbClr>
                  </a:outerShdw>
                </a:effectLst>
              </a:rPr>
              <a:t>THEN</a:t>
            </a:r>
            <a:r>
              <a:rPr lang="hu-HU" dirty="0"/>
              <a:t> F = </a:t>
            </a:r>
            <a:r>
              <a:rPr lang="hu-HU" i="1" dirty="0" err="1"/>
              <a:t>GyF</a:t>
            </a:r>
            <a:endParaRPr lang="hu-HU" i="1" dirty="0"/>
          </a:p>
          <a:p>
            <a:r>
              <a:rPr lang="hu-HU" b="1" dirty="0">
                <a:effectLst>
                  <a:outerShdw blurRad="38100" dist="38100" dir="2700000" algn="tl">
                    <a:srgbClr val="000000">
                      <a:alpha val="43137"/>
                    </a:srgbClr>
                  </a:outerShdw>
                </a:effectLst>
              </a:rPr>
              <a:t>IF</a:t>
            </a:r>
            <a:r>
              <a:rPr lang="hu-HU" dirty="0"/>
              <a:t> </a:t>
            </a:r>
            <a:r>
              <a:rPr lang="hu-HU" dirty="0" err="1"/>
              <a:t>HGy</a:t>
            </a:r>
            <a:r>
              <a:rPr lang="hu-HU" dirty="0"/>
              <a:t> = </a:t>
            </a:r>
            <a:r>
              <a:rPr lang="hu-HU" i="1" dirty="0"/>
              <a:t>K</a:t>
            </a:r>
            <a:r>
              <a:rPr lang="hu-HU" dirty="0"/>
              <a:t>      </a:t>
            </a:r>
            <a:r>
              <a:rPr lang="hu-HU" b="1" dirty="0">
                <a:effectLst>
                  <a:outerShdw blurRad="38100" dist="38100" dir="2700000" algn="tl">
                    <a:srgbClr val="000000">
                      <a:alpha val="43137"/>
                    </a:srgbClr>
                  </a:outerShdw>
                </a:effectLst>
              </a:rPr>
              <a:t>THEN</a:t>
            </a:r>
            <a:r>
              <a:rPr lang="hu-HU" dirty="0"/>
              <a:t> F = </a:t>
            </a:r>
            <a:r>
              <a:rPr lang="hu-HU" i="1" dirty="0"/>
              <a:t>F</a:t>
            </a:r>
          </a:p>
          <a:p>
            <a:r>
              <a:rPr lang="hu-HU" b="1" dirty="0">
                <a:effectLst>
                  <a:outerShdw blurRad="38100" dist="38100" dir="2700000" algn="tl">
                    <a:srgbClr val="000000">
                      <a:alpha val="43137"/>
                    </a:srgbClr>
                  </a:outerShdw>
                </a:effectLst>
              </a:rPr>
              <a:t>IF</a:t>
            </a:r>
            <a:r>
              <a:rPr lang="hu-HU" dirty="0"/>
              <a:t> </a:t>
            </a:r>
            <a:r>
              <a:rPr lang="hu-HU" dirty="0" err="1"/>
              <a:t>HGy</a:t>
            </a:r>
            <a:r>
              <a:rPr lang="hu-HU" dirty="0"/>
              <a:t> = M     </a:t>
            </a:r>
            <a:r>
              <a:rPr lang="hu-HU" b="1" dirty="0">
                <a:effectLst>
                  <a:outerShdw blurRad="38100" dist="38100" dir="2700000" algn="tl">
                    <a:srgbClr val="000000">
                      <a:alpha val="43137"/>
                    </a:srgbClr>
                  </a:outerShdw>
                </a:effectLst>
              </a:rPr>
              <a:t>THEN</a:t>
            </a:r>
            <a:r>
              <a:rPr lang="hu-HU" dirty="0"/>
              <a:t> F = L</a:t>
            </a:r>
            <a:r>
              <a:rPr lang="hu-HU" i="1" dirty="0"/>
              <a:t>F</a:t>
            </a:r>
          </a:p>
          <a:p>
            <a:r>
              <a:rPr lang="hu-HU" b="1" dirty="0">
                <a:effectLst>
                  <a:outerShdw blurRad="38100" dist="38100" dir="2700000" algn="tl">
                    <a:srgbClr val="000000">
                      <a:alpha val="43137"/>
                    </a:srgbClr>
                  </a:outerShdw>
                </a:effectLst>
              </a:rPr>
              <a:t>IF</a:t>
            </a:r>
            <a:r>
              <a:rPr lang="hu-HU" dirty="0"/>
              <a:t> </a:t>
            </a:r>
            <a:r>
              <a:rPr lang="hu-HU" dirty="0" err="1"/>
              <a:t>HGy</a:t>
            </a:r>
            <a:r>
              <a:rPr lang="hu-HU" dirty="0"/>
              <a:t> = S      </a:t>
            </a:r>
            <a:r>
              <a:rPr lang="hu-HU" b="1" dirty="0">
                <a:effectLst>
                  <a:outerShdw blurRad="38100" dist="38100" dir="2700000" algn="tl">
                    <a:srgbClr val="000000">
                      <a:alpha val="43137"/>
                    </a:srgbClr>
                  </a:outerShdw>
                </a:effectLst>
              </a:rPr>
              <a:t>THEN</a:t>
            </a:r>
            <a:r>
              <a:rPr lang="hu-HU" dirty="0"/>
              <a:t> F = </a:t>
            </a:r>
            <a:r>
              <a:rPr lang="hu-HU" i="1" dirty="0"/>
              <a:t>NF</a:t>
            </a:r>
          </a:p>
          <a:p>
            <a:endParaRPr lang="hu-HU" i="1" dirty="0"/>
          </a:p>
          <a:p>
            <a:endParaRPr lang="hu-HU" i="1" dirty="0"/>
          </a:p>
          <a:p>
            <a:endParaRPr lang="hu-HU" dirty="0"/>
          </a:p>
          <a:p>
            <a:endParaRPr lang="hu-HU" dirty="0"/>
          </a:p>
          <a:p>
            <a:endParaRPr lang="hu-HU" dirty="0"/>
          </a:p>
          <a:p>
            <a:endParaRPr lang="hu-HU" dirty="0"/>
          </a:p>
          <a:p>
            <a:endParaRPr lang="hu-HU" dirty="0"/>
          </a:p>
          <a:p>
            <a:endParaRPr lang="hu-HU" dirty="0"/>
          </a:p>
        </p:txBody>
      </p:sp>
      <p:sp>
        <p:nvSpPr>
          <p:cNvPr id="4" name="Dia számának helye 3">
            <a:extLst>
              <a:ext uri="{FF2B5EF4-FFF2-40B4-BE49-F238E27FC236}">
                <a16:creationId xmlns:a16="http://schemas.microsoft.com/office/drawing/2014/main" id="{658473A8-DC75-44D0-920E-C650A6C56572}"/>
              </a:ext>
            </a:extLst>
          </p:cNvPr>
          <p:cNvSpPr>
            <a:spLocks noGrp="1"/>
          </p:cNvSpPr>
          <p:nvPr>
            <p:ph type="sldNum" sz="quarter" idx="12"/>
          </p:nvPr>
        </p:nvSpPr>
        <p:spPr/>
        <p:txBody>
          <a:bodyPr/>
          <a:lstStyle/>
          <a:p>
            <a:fld id="{42275A63-3E4B-4569-BF04-D6C210DC9A48}" type="slidenum">
              <a:rPr lang="hu-HU" smtClean="0"/>
              <a:pPr/>
              <a:t>10</a:t>
            </a:fld>
            <a:endParaRPr lang="hu-HU" dirty="0"/>
          </a:p>
        </p:txBody>
      </p:sp>
      <p:sp>
        <p:nvSpPr>
          <p:cNvPr id="9" name="Tartalom helye 2">
            <a:extLst>
              <a:ext uri="{FF2B5EF4-FFF2-40B4-BE49-F238E27FC236}">
                <a16:creationId xmlns:a16="http://schemas.microsoft.com/office/drawing/2014/main" id="{ED98D746-9CAD-49CE-8B34-26F998766F54}"/>
              </a:ext>
            </a:extLst>
          </p:cNvPr>
          <p:cNvSpPr txBox="1">
            <a:spLocks/>
          </p:cNvSpPr>
          <p:nvPr/>
        </p:nvSpPr>
        <p:spPr>
          <a:xfrm>
            <a:off x="431141" y="3717032"/>
            <a:ext cx="3348771" cy="252028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hu-HU" dirty="0" err="1"/>
              <a:t>HGy</a:t>
            </a:r>
            <a:r>
              <a:rPr lang="hu-HU" dirty="0"/>
              <a:t>: Heti gyakorlás</a:t>
            </a:r>
          </a:p>
          <a:p>
            <a:endParaRPr lang="hu-HU" dirty="0"/>
          </a:p>
          <a:p>
            <a:r>
              <a:rPr lang="hu-HU" i="1" dirty="0"/>
              <a:t>NK</a:t>
            </a:r>
            <a:r>
              <a:rPr lang="hu-HU" dirty="0"/>
              <a:t>: Nagyon Kevés</a:t>
            </a:r>
          </a:p>
          <a:p>
            <a:r>
              <a:rPr lang="hu-HU" i="1" dirty="0"/>
              <a:t>K</a:t>
            </a:r>
            <a:r>
              <a:rPr lang="hu-HU" dirty="0"/>
              <a:t>: Kevés</a:t>
            </a:r>
          </a:p>
          <a:p>
            <a:r>
              <a:rPr lang="hu-HU" i="1" dirty="0"/>
              <a:t>M</a:t>
            </a:r>
            <a:r>
              <a:rPr lang="hu-HU" dirty="0"/>
              <a:t>: Megfelelő</a:t>
            </a:r>
          </a:p>
          <a:p>
            <a:r>
              <a:rPr lang="hu-HU" i="1" dirty="0"/>
              <a:t>S</a:t>
            </a:r>
            <a:r>
              <a:rPr lang="hu-HU" dirty="0"/>
              <a:t>: Sok</a:t>
            </a:r>
          </a:p>
        </p:txBody>
      </p:sp>
      <p:sp>
        <p:nvSpPr>
          <p:cNvPr id="10" name="Tartalom helye 2">
            <a:extLst>
              <a:ext uri="{FF2B5EF4-FFF2-40B4-BE49-F238E27FC236}">
                <a16:creationId xmlns:a16="http://schemas.microsoft.com/office/drawing/2014/main" id="{0C0D056F-8507-4844-9F34-37A3D1E7E9B6}"/>
              </a:ext>
            </a:extLst>
          </p:cNvPr>
          <p:cNvSpPr txBox="1">
            <a:spLocks/>
          </p:cNvSpPr>
          <p:nvPr/>
        </p:nvSpPr>
        <p:spPr>
          <a:xfrm>
            <a:off x="4950249" y="3717032"/>
            <a:ext cx="3348771" cy="252028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hu-HU" dirty="0"/>
              <a:t>F: Felejtés</a:t>
            </a:r>
          </a:p>
          <a:p>
            <a:endParaRPr lang="hu-HU" dirty="0"/>
          </a:p>
          <a:p>
            <a:r>
              <a:rPr lang="hu-HU" i="1" dirty="0"/>
              <a:t>NF</a:t>
            </a:r>
            <a:r>
              <a:rPr lang="hu-HU" dirty="0"/>
              <a:t>: Nem Felejt</a:t>
            </a:r>
          </a:p>
          <a:p>
            <a:r>
              <a:rPr lang="hu-HU" i="1" dirty="0"/>
              <a:t>LF</a:t>
            </a:r>
            <a:r>
              <a:rPr lang="hu-HU" dirty="0"/>
              <a:t>: Lassan Felejt</a:t>
            </a:r>
          </a:p>
          <a:p>
            <a:r>
              <a:rPr lang="hu-HU" i="1" dirty="0"/>
              <a:t>F</a:t>
            </a:r>
            <a:r>
              <a:rPr lang="hu-HU" dirty="0"/>
              <a:t>: Felejt</a:t>
            </a:r>
          </a:p>
          <a:p>
            <a:r>
              <a:rPr lang="hu-HU" i="1" dirty="0" err="1"/>
              <a:t>GyF</a:t>
            </a:r>
            <a:r>
              <a:rPr lang="hu-HU" dirty="0"/>
              <a:t>: Gyorsan Felejt</a:t>
            </a:r>
          </a:p>
          <a:p>
            <a:endParaRPr lang="hu-HU" dirty="0"/>
          </a:p>
        </p:txBody>
      </p:sp>
      <p:sp>
        <p:nvSpPr>
          <p:cNvPr id="11" name="Szövegdoboz 10">
            <a:extLst>
              <a:ext uri="{FF2B5EF4-FFF2-40B4-BE49-F238E27FC236}">
                <a16:creationId xmlns:a16="http://schemas.microsoft.com/office/drawing/2014/main" id="{1F0CF32B-AA7B-4132-9D35-6B9D0D22EDD7}"/>
              </a:ext>
            </a:extLst>
          </p:cNvPr>
          <p:cNvSpPr txBox="1"/>
          <p:nvPr/>
        </p:nvSpPr>
        <p:spPr>
          <a:xfrm>
            <a:off x="2139309" y="6367220"/>
            <a:ext cx="4169347" cy="369332"/>
          </a:xfrm>
          <a:prstGeom prst="rect">
            <a:avLst/>
          </a:prstGeom>
          <a:noFill/>
        </p:spPr>
        <p:txBody>
          <a:bodyPr wrap="none" rtlCol="0">
            <a:spAutoFit/>
          </a:bodyPr>
          <a:lstStyle/>
          <a:p>
            <a:r>
              <a:rPr lang="hu-HU" dirty="0"/>
              <a:t>Idegen nyelv: Heti gyakorlás </a:t>
            </a:r>
            <a:r>
              <a:rPr lang="hu-HU" dirty="0">
                <a:sym typeface="Wingdings" panose="05000000000000000000" pitchFamily="2" charset="2"/>
              </a:rPr>
              <a:t> </a:t>
            </a:r>
            <a:r>
              <a:rPr lang="hu-HU" dirty="0"/>
              <a:t>Felejtés  </a:t>
            </a:r>
          </a:p>
        </p:txBody>
      </p:sp>
      <p:pic>
        <p:nvPicPr>
          <p:cNvPr id="15" name="Kép 14">
            <a:extLst>
              <a:ext uri="{FF2B5EF4-FFF2-40B4-BE49-F238E27FC236}">
                <a16:creationId xmlns:a16="http://schemas.microsoft.com/office/drawing/2014/main" id="{03E05D5B-5652-4607-BD35-052612BCA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786" y="0"/>
            <a:ext cx="3717083" cy="3915706"/>
          </a:xfrm>
          <a:prstGeom prst="rect">
            <a:avLst/>
          </a:prstGeom>
        </p:spPr>
      </p:pic>
    </p:spTree>
    <p:extLst>
      <p:ext uri="{BB962C8B-B14F-4D97-AF65-F5344CB8AC3E}">
        <p14:creationId xmlns:p14="http://schemas.microsoft.com/office/powerpoint/2010/main" val="358885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06964F-78E4-44EB-9A2B-B5DECFF9140F}"/>
              </a:ext>
            </a:extLst>
          </p:cNvPr>
          <p:cNvSpPr>
            <a:spLocks noGrp="1"/>
          </p:cNvSpPr>
          <p:nvPr>
            <p:ph type="title"/>
          </p:nvPr>
        </p:nvSpPr>
        <p:spPr>
          <a:xfrm>
            <a:off x="430270" y="188640"/>
            <a:ext cx="8229600" cy="708688"/>
          </a:xfrm>
        </p:spPr>
        <p:txBody>
          <a:bodyPr>
            <a:normAutofit fontScale="90000"/>
          </a:bodyPr>
          <a:lstStyle/>
          <a:p>
            <a:r>
              <a:rPr lang="hu-HU" dirty="0"/>
              <a:t>Fuzzy szabályok</a:t>
            </a:r>
            <a:r>
              <a:rPr lang="hu-HU" baseline="-25000" dirty="0"/>
              <a:t>2</a:t>
            </a:r>
          </a:p>
        </p:txBody>
      </p:sp>
      <p:sp>
        <p:nvSpPr>
          <p:cNvPr id="3" name="Tartalom helye 2">
            <a:extLst>
              <a:ext uri="{FF2B5EF4-FFF2-40B4-BE49-F238E27FC236}">
                <a16:creationId xmlns:a16="http://schemas.microsoft.com/office/drawing/2014/main" id="{F533B399-DB06-45DC-96A9-600E310F02CD}"/>
              </a:ext>
            </a:extLst>
          </p:cNvPr>
          <p:cNvSpPr>
            <a:spLocks noGrp="1"/>
          </p:cNvSpPr>
          <p:nvPr>
            <p:ph idx="1"/>
          </p:nvPr>
        </p:nvSpPr>
        <p:spPr>
          <a:xfrm>
            <a:off x="10569" y="3132999"/>
            <a:ext cx="8229600" cy="468418"/>
          </a:xfrm>
        </p:spPr>
        <p:txBody>
          <a:bodyPr>
            <a:normAutofit lnSpcReduction="10000"/>
          </a:bodyPr>
          <a:lstStyle/>
          <a:p>
            <a:r>
              <a:rPr lang="hu-HU" b="1" dirty="0">
                <a:effectLst>
                  <a:outerShdw blurRad="38100" dist="38100" dir="2700000" algn="tl">
                    <a:srgbClr val="000000">
                      <a:alpha val="43137"/>
                    </a:srgbClr>
                  </a:outerShdw>
                </a:effectLst>
              </a:rPr>
              <a:t>IF</a:t>
            </a:r>
            <a:r>
              <a:rPr lang="hu-HU" dirty="0"/>
              <a:t> H = </a:t>
            </a:r>
            <a:r>
              <a:rPr lang="hu-HU" i="1" dirty="0"/>
              <a:t>NH  &amp;  </a:t>
            </a:r>
            <a:r>
              <a:rPr lang="hu-HU" dirty="0" err="1"/>
              <a:t>Gy</a:t>
            </a:r>
            <a:r>
              <a:rPr lang="hu-HU" dirty="0"/>
              <a:t>=</a:t>
            </a:r>
            <a:r>
              <a:rPr lang="hu-HU" i="1" dirty="0" err="1"/>
              <a:t>SGy</a:t>
            </a:r>
            <a:r>
              <a:rPr lang="hu-HU" dirty="0"/>
              <a:t>   </a:t>
            </a:r>
            <a:r>
              <a:rPr lang="hu-HU" b="1" dirty="0">
                <a:effectLst>
                  <a:outerShdw blurRad="38100" dist="38100" dir="2700000" algn="tl">
                    <a:srgbClr val="000000">
                      <a:alpha val="43137"/>
                    </a:srgbClr>
                  </a:outerShdw>
                </a:effectLst>
              </a:rPr>
              <a:t>THEN</a:t>
            </a:r>
            <a:r>
              <a:rPr lang="hu-HU" dirty="0"/>
              <a:t> PT = </a:t>
            </a:r>
            <a:r>
              <a:rPr lang="hu-HU" i="1" dirty="0"/>
              <a:t>K</a:t>
            </a:r>
          </a:p>
          <a:p>
            <a:endParaRPr lang="hu-HU" i="1" dirty="0"/>
          </a:p>
          <a:p>
            <a:endParaRPr lang="hu-HU" i="1" dirty="0"/>
          </a:p>
          <a:p>
            <a:endParaRPr lang="hu-HU" dirty="0"/>
          </a:p>
          <a:p>
            <a:endParaRPr lang="hu-HU" dirty="0"/>
          </a:p>
          <a:p>
            <a:endParaRPr lang="hu-HU" dirty="0"/>
          </a:p>
          <a:p>
            <a:endParaRPr lang="hu-HU" dirty="0"/>
          </a:p>
          <a:p>
            <a:endParaRPr lang="hu-HU" dirty="0"/>
          </a:p>
          <a:p>
            <a:endParaRPr lang="hu-HU" dirty="0"/>
          </a:p>
        </p:txBody>
      </p:sp>
      <p:sp>
        <p:nvSpPr>
          <p:cNvPr id="4" name="Dia számának helye 3">
            <a:extLst>
              <a:ext uri="{FF2B5EF4-FFF2-40B4-BE49-F238E27FC236}">
                <a16:creationId xmlns:a16="http://schemas.microsoft.com/office/drawing/2014/main" id="{658473A8-DC75-44D0-920E-C650A6C56572}"/>
              </a:ext>
            </a:extLst>
          </p:cNvPr>
          <p:cNvSpPr>
            <a:spLocks noGrp="1"/>
          </p:cNvSpPr>
          <p:nvPr>
            <p:ph type="sldNum" sz="quarter" idx="12"/>
          </p:nvPr>
        </p:nvSpPr>
        <p:spPr/>
        <p:txBody>
          <a:bodyPr/>
          <a:lstStyle/>
          <a:p>
            <a:fld id="{42275A63-3E4B-4569-BF04-D6C210DC9A48}" type="slidenum">
              <a:rPr lang="hu-HU" smtClean="0"/>
              <a:pPr/>
              <a:t>11</a:t>
            </a:fld>
            <a:endParaRPr lang="hu-HU" dirty="0"/>
          </a:p>
        </p:txBody>
      </p:sp>
      <p:sp>
        <p:nvSpPr>
          <p:cNvPr id="9" name="Tartalom helye 2">
            <a:extLst>
              <a:ext uri="{FF2B5EF4-FFF2-40B4-BE49-F238E27FC236}">
                <a16:creationId xmlns:a16="http://schemas.microsoft.com/office/drawing/2014/main" id="{ED98D746-9CAD-49CE-8B34-26F998766F54}"/>
              </a:ext>
            </a:extLst>
          </p:cNvPr>
          <p:cNvSpPr txBox="1">
            <a:spLocks/>
          </p:cNvSpPr>
          <p:nvPr/>
        </p:nvSpPr>
        <p:spPr>
          <a:xfrm>
            <a:off x="0" y="3691651"/>
            <a:ext cx="3348771" cy="252028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hu-HU" dirty="0"/>
              <a:t>H: Hiányzás</a:t>
            </a:r>
          </a:p>
          <a:p>
            <a:endParaRPr lang="hu-HU" dirty="0"/>
          </a:p>
          <a:p>
            <a:r>
              <a:rPr lang="hu-HU" i="1" dirty="0"/>
              <a:t>NH</a:t>
            </a:r>
            <a:r>
              <a:rPr lang="hu-HU" dirty="0"/>
              <a:t>: Nem Hiányzik</a:t>
            </a:r>
          </a:p>
          <a:p>
            <a:r>
              <a:rPr lang="hu-HU" i="1" dirty="0"/>
              <a:t>KH</a:t>
            </a:r>
            <a:r>
              <a:rPr lang="hu-HU" dirty="0"/>
              <a:t>: Keveset Hiányzik</a:t>
            </a:r>
          </a:p>
          <a:p>
            <a:r>
              <a:rPr lang="hu-HU" i="1" dirty="0"/>
              <a:t>SH</a:t>
            </a:r>
            <a:r>
              <a:rPr lang="hu-HU" dirty="0"/>
              <a:t>: Sokat Hiányzik</a:t>
            </a:r>
          </a:p>
        </p:txBody>
      </p:sp>
      <p:sp>
        <p:nvSpPr>
          <p:cNvPr id="10" name="Tartalom helye 2">
            <a:extLst>
              <a:ext uri="{FF2B5EF4-FFF2-40B4-BE49-F238E27FC236}">
                <a16:creationId xmlns:a16="http://schemas.microsoft.com/office/drawing/2014/main" id="{0C0D056F-8507-4844-9F34-37A3D1E7E9B6}"/>
              </a:ext>
            </a:extLst>
          </p:cNvPr>
          <p:cNvSpPr txBox="1">
            <a:spLocks/>
          </p:cNvSpPr>
          <p:nvPr/>
        </p:nvSpPr>
        <p:spPr>
          <a:xfrm>
            <a:off x="6372200" y="3522497"/>
            <a:ext cx="3348771" cy="252028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hu-HU" dirty="0"/>
              <a:t>PT: </a:t>
            </a:r>
            <a:r>
              <a:rPr lang="hu-HU" dirty="0" err="1"/>
              <a:t>Prog</a:t>
            </a:r>
            <a:r>
              <a:rPr lang="hu-HU" dirty="0"/>
              <a:t>. Tudás</a:t>
            </a:r>
          </a:p>
          <a:p>
            <a:endParaRPr lang="hu-HU" dirty="0"/>
          </a:p>
          <a:p>
            <a:r>
              <a:rPr lang="hu-HU" dirty="0" err="1"/>
              <a:t>Gy</a:t>
            </a:r>
            <a:r>
              <a:rPr lang="hu-HU" dirty="0"/>
              <a:t>: Gyenge</a:t>
            </a:r>
          </a:p>
          <a:p>
            <a:r>
              <a:rPr lang="hu-HU" i="1" dirty="0"/>
              <a:t>K</a:t>
            </a:r>
            <a:r>
              <a:rPr lang="hu-HU" dirty="0"/>
              <a:t>: Közepes</a:t>
            </a:r>
          </a:p>
          <a:p>
            <a:r>
              <a:rPr lang="hu-HU" i="1" dirty="0"/>
              <a:t>J</a:t>
            </a:r>
            <a:r>
              <a:rPr lang="hu-HU" dirty="0"/>
              <a:t>: Jó</a:t>
            </a:r>
          </a:p>
        </p:txBody>
      </p:sp>
      <p:sp>
        <p:nvSpPr>
          <p:cNvPr id="11" name="Szövegdoboz 10">
            <a:extLst>
              <a:ext uri="{FF2B5EF4-FFF2-40B4-BE49-F238E27FC236}">
                <a16:creationId xmlns:a16="http://schemas.microsoft.com/office/drawing/2014/main" id="{1F0CF32B-AA7B-4132-9D35-6B9D0D22EDD7}"/>
              </a:ext>
            </a:extLst>
          </p:cNvPr>
          <p:cNvSpPr txBox="1"/>
          <p:nvPr/>
        </p:nvSpPr>
        <p:spPr>
          <a:xfrm>
            <a:off x="2139309" y="6367220"/>
            <a:ext cx="4781437" cy="369332"/>
          </a:xfrm>
          <a:prstGeom prst="rect">
            <a:avLst/>
          </a:prstGeom>
          <a:noFill/>
        </p:spPr>
        <p:txBody>
          <a:bodyPr wrap="none" rtlCol="0">
            <a:spAutoFit/>
          </a:bodyPr>
          <a:lstStyle/>
          <a:p>
            <a:r>
              <a:rPr lang="hu-HU" dirty="0"/>
              <a:t>Programozás: Hiányzás &amp; Gyakorlás </a:t>
            </a:r>
            <a:r>
              <a:rPr lang="hu-HU" dirty="0">
                <a:sym typeface="Wingdings" panose="05000000000000000000" pitchFamily="2" charset="2"/>
              </a:rPr>
              <a:t> Tudás</a:t>
            </a:r>
            <a:r>
              <a:rPr lang="hu-HU" dirty="0"/>
              <a:t>  </a:t>
            </a:r>
          </a:p>
        </p:txBody>
      </p:sp>
      <p:sp>
        <p:nvSpPr>
          <p:cNvPr id="8" name="Tartalom helye 2">
            <a:extLst>
              <a:ext uri="{FF2B5EF4-FFF2-40B4-BE49-F238E27FC236}">
                <a16:creationId xmlns:a16="http://schemas.microsoft.com/office/drawing/2014/main" id="{8A185B15-95E8-4F01-B8E1-E9EC4CB4B59E}"/>
              </a:ext>
            </a:extLst>
          </p:cNvPr>
          <p:cNvSpPr txBox="1">
            <a:spLocks/>
          </p:cNvSpPr>
          <p:nvPr/>
        </p:nvSpPr>
        <p:spPr>
          <a:xfrm>
            <a:off x="3121554" y="3570076"/>
            <a:ext cx="3348771" cy="252028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hu-HU" dirty="0" err="1"/>
              <a:t>Gy</a:t>
            </a:r>
            <a:r>
              <a:rPr lang="hu-HU" dirty="0"/>
              <a:t>: Gyakorlás</a:t>
            </a:r>
          </a:p>
          <a:p>
            <a:endParaRPr lang="hu-HU" dirty="0"/>
          </a:p>
          <a:p>
            <a:r>
              <a:rPr lang="hu-HU" i="1" dirty="0" err="1"/>
              <a:t>NGy</a:t>
            </a:r>
            <a:r>
              <a:rPr lang="hu-HU" dirty="0"/>
              <a:t>: Nem Gyakorol</a:t>
            </a:r>
          </a:p>
          <a:p>
            <a:r>
              <a:rPr lang="hu-HU" i="1" dirty="0" err="1"/>
              <a:t>Gy</a:t>
            </a:r>
            <a:r>
              <a:rPr lang="hu-HU" dirty="0"/>
              <a:t>: Gyakorol</a:t>
            </a:r>
          </a:p>
          <a:p>
            <a:r>
              <a:rPr lang="hu-HU" i="1" dirty="0" err="1"/>
              <a:t>SGy</a:t>
            </a:r>
            <a:r>
              <a:rPr lang="hu-HU" dirty="0"/>
              <a:t>: Sokat Gyakorol</a:t>
            </a:r>
          </a:p>
        </p:txBody>
      </p:sp>
      <p:graphicFrame>
        <p:nvGraphicFramePr>
          <p:cNvPr id="5" name="Táblázat 4">
            <a:extLst>
              <a:ext uri="{FF2B5EF4-FFF2-40B4-BE49-F238E27FC236}">
                <a16:creationId xmlns:a16="http://schemas.microsoft.com/office/drawing/2014/main" id="{C273F3CA-60CD-4E37-B447-5C8B7CB5A51C}"/>
              </a:ext>
            </a:extLst>
          </p:cNvPr>
          <p:cNvGraphicFramePr>
            <a:graphicFrameLocks noGrp="1"/>
          </p:cNvGraphicFramePr>
          <p:nvPr>
            <p:extLst>
              <p:ext uri="{D42A27DB-BD31-4B8C-83A1-F6EECF244321}">
                <p14:modId xmlns:p14="http://schemas.microsoft.com/office/powerpoint/2010/main" val="2821054953"/>
              </p:ext>
            </p:extLst>
          </p:nvPr>
        </p:nvGraphicFramePr>
        <p:xfrm>
          <a:off x="1524000" y="1397000"/>
          <a:ext cx="6096000" cy="148336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1315815608"/>
                    </a:ext>
                  </a:extLst>
                </a:gridCol>
                <a:gridCol w="1524000">
                  <a:extLst>
                    <a:ext uri="{9D8B030D-6E8A-4147-A177-3AD203B41FA5}">
                      <a16:colId xmlns:a16="http://schemas.microsoft.com/office/drawing/2014/main" val="2361914205"/>
                    </a:ext>
                  </a:extLst>
                </a:gridCol>
                <a:gridCol w="1524000">
                  <a:extLst>
                    <a:ext uri="{9D8B030D-6E8A-4147-A177-3AD203B41FA5}">
                      <a16:colId xmlns:a16="http://schemas.microsoft.com/office/drawing/2014/main" val="4112790284"/>
                    </a:ext>
                  </a:extLst>
                </a:gridCol>
                <a:gridCol w="1524000">
                  <a:extLst>
                    <a:ext uri="{9D8B030D-6E8A-4147-A177-3AD203B41FA5}">
                      <a16:colId xmlns:a16="http://schemas.microsoft.com/office/drawing/2014/main" val="3973602506"/>
                    </a:ext>
                  </a:extLst>
                </a:gridCol>
              </a:tblGrid>
              <a:tr h="370840">
                <a:tc>
                  <a:txBody>
                    <a:bodyPr/>
                    <a:lstStyle/>
                    <a:p>
                      <a:endParaRPr lang="hu-HU" dirty="0"/>
                    </a:p>
                  </a:txBody>
                  <a:tcPr/>
                </a:tc>
                <a:tc>
                  <a:txBody>
                    <a:bodyPr/>
                    <a:lstStyle/>
                    <a:p>
                      <a:r>
                        <a:rPr lang="hu-HU" i="1" dirty="0" err="1"/>
                        <a:t>NGy</a:t>
                      </a:r>
                      <a:endParaRPr lang="hu-HU" i="1" dirty="0"/>
                    </a:p>
                  </a:txBody>
                  <a:tcPr/>
                </a:tc>
                <a:tc>
                  <a:txBody>
                    <a:bodyPr/>
                    <a:lstStyle/>
                    <a:p>
                      <a:r>
                        <a:rPr lang="hu-HU" i="1" dirty="0" err="1"/>
                        <a:t>Gy</a:t>
                      </a:r>
                      <a:endParaRPr lang="hu-HU" i="1" dirty="0"/>
                    </a:p>
                  </a:txBody>
                  <a:tcPr/>
                </a:tc>
                <a:tc>
                  <a:txBody>
                    <a:bodyPr/>
                    <a:lstStyle/>
                    <a:p>
                      <a:r>
                        <a:rPr lang="hu-HU" i="1" dirty="0" err="1"/>
                        <a:t>SGy</a:t>
                      </a:r>
                      <a:endParaRPr lang="hu-HU" i="1" dirty="0"/>
                    </a:p>
                  </a:txBody>
                  <a:tcPr/>
                </a:tc>
                <a:extLst>
                  <a:ext uri="{0D108BD9-81ED-4DB2-BD59-A6C34878D82A}">
                    <a16:rowId xmlns:a16="http://schemas.microsoft.com/office/drawing/2014/main" val="2734622162"/>
                  </a:ext>
                </a:extLst>
              </a:tr>
              <a:tr h="370840">
                <a:tc>
                  <a:txBody>
                    <a:bodyPr/>
                    <a:lstStyle/>
                    <a:p>
                      <a:r>
                        <a:rPr lang="hu-HU" i="1" dirty="0">
                          <a:solidFill>
                            <a:schemeClr val="bg1"/>
                          </a:solidFill>
                        </a:rPr>
                        <a:t>NH</a:t>
                      </a:r>
                    </a:p>
                  </a:txBody>
                  <a:tcPr>
                    <a:solidFill>
                      <a:schemeClr val="accent2"/>
                    </a:solidFill>
                  </a:tcPr>
                </a:tc>
                <a:tc>
                  <a:txBody>
                    <a:bodyPr/>
                    <a:lstStyle/>
                    <a:p>
                      <a:r>
                        <a:rPr lang="hu-HU" dirty="0"/>
                        <a:t>K</a:t>
                      </a:r>
                    </a:p>
                  </a:txBody>
                  <a:tcPr/>
                </a:tc>
                <a:tc>
                  <a:txBody>
                    <a:bodyPr/>
                    <a:lstStyle/>
                    <a:p>
                      <a:r>
                        <a:rPr lang="hu-HU" dirty="0"/>
                        <a:t>J</a:t>
                      </a:r>
                    </a:p>
                  </a:txBody>
                  <a:tcPr/>
                </a:tc>
                <a:tc>
                  <a:txBody>
                    <a:bodyPr/>
                    <a:lstStyle/>
                    <a:p>
                      <a:r>
                        <a:rPr lang="hu-HU" dirty="0"/>
                        <a:t>J</a:t>
                      </a:r>
                    </a:p>
                  </a:txBody>
                  <a:tcPr/>
                </a:tc>
                <a:extLst>
                  <a:ext uri="{0D108BD9-81ED-4DB2-BD59-A6C34878D82A}">
                    <a16:rowId xmlns:a16="http://schemas.microsoft.com/office/drawing/2014/main" val="2605187615"/>
                  </a:ext>
                </a:extLst>
              </a:tr>
              <a:tr h="370840">
                <a:tc>
                  <a:txBody>
                    <a:bodyPr/>
                    <a:lstStyle/>
                    <a:p>
                      <a:r>
                        <a:rPr lang="hu-HU" i="1" dirty="0">
                          <a:solidFill>
                            <a:schemeClr val="bg1"/>
                          </a:solidFill>
                        </a:rPr>
                        <a:t>KH</a:t>
                      </a:r>
                    </a:p>
                  </a:txBody>
                  <a:tcPr>
                    <a:solidFill>
                      <a:schemeClr val="accent2"/>
                    </a:solidFill>
                  </a:tcPr>
                </a:tc>
                <a:tc>
                  <a:txBody>
                    <a:bodyPr/>
                    <a:lstStyle/>
                    <a:p>
                      <a:r>
                        <a:rPr lang="hu-HU" dirty="0"/>
                        <a:t>K</a:t>
                      </a:r>
                    </a:p>
                  </a:txBody>
                  <a:tcPr/>
                </a:tc>
                <a:tc>
                  <a:txBody>
                    <a:bodyPr/>
                    <a:lstStyle/>
                    <a:p>
                      <a:r>
                        <a:rPr lang="hu-HU" dirty="0"/>
                        <a:t>K</a:t>
                      </a:r>
                    </a:p>
                  </a:txBody>
                  <a:tcPr/>
                </a:tc>
                <a:tc>
                  <a:txBody>
                    <a:bodyPr/>
                    <a:lstStyle/>
                    <a:p>
                      <a:r>
                        <a:rPr lang="hu-HU" dirty="0"/>
                        <a:t>J</a:t>
                      </a:r>
                    </a:p>
                  </a:txBody>
                  <a:tcPr/>
                </a:tc>
                <a:extLst>
                  <a:ext uri="{0D108BD9-81ED-4DB2-BD59-A6C34878D82A}">
                    <a16:rowId xmlns:a16="http://schemas.microsoft.com/office/drawing/2014/main" val="331392071"/>
                  </a:ext>
                </a:extLst>
              </a:tr>
              <a:tr h="370840">
                <a:tc>
                  <a:txBody>
                    <a:bodyPr/>
                    <a:lstStyle/>
                    <a:p>
                      <a:r>
                        <a:rPr lang="hu-HU" i="1" dirty="0">
                          <a:solidFill>
                            <a:schemeClr val="bg1"/>
                          </a:solidFill>
                        </a:rPr>
                        <a:t>SH</a:t>
                      </a:r>
                    </a:p>
                  </a:txBody>
                  <a:tcPr>
                    <a:solidFill>
                      <a:schemeClr val="accent2"/>
                    </a:solidFill>
                  </a:tcPr>
                </a:tc>
                <a:tc>
                  <a:txBody>
                    <a:bodyPr/>
                    <a:lstStyle/>
                    <a:p>
                      <a:r>
                        <a:rPr lang="hu-HU" dirty="0" err="1"/>
                        <a:t>Gy</a:t>
                      </a:r>
                      <a:endParaRPr lang="hu-HU" dirty="0"/>
                    </a:p>
                  </a:txBody>
                  <a:tcPr/>
                </a:tc>
                <a:tc>
                  <a:txBody>
                    <a:bodyPr/>
                    <a:lstStyle/>
                    <a:p>
                      <a:r>
                        <a:rPr lang="hu-HU" dirty="0"/>
                        <a:t>K</a:t>
                      </a:r>
                    </a:p>
                  </a:txBody>
                  <a:tcPr/>
                </a:tc>
                <a:tc>
                  <a:txBody>
                    <a:bodyPr/>
                    <a:lstStyle/>
                    <a:p>
                      <a:r>
                        <a:rPr lang="hu-HU" dirty="0"/>
                        <a:t>K</a:t>
                      </a:r>
                    </a:p>
                  </a:txBody>
                  <a:tcPr/>
                </a:tc>
                <a:extLst>
                  <a:ext uri="{0D108BD9-81ED-4DB2-BD59-A6C34878D82A}">
                    <a16:rowId xmlns:a16="http://schemas.microsoft.com/office/drawing/2014/main" val="4254769252"/>
                  </a:ext>
                </a:extLst>
              </a:tr>
            </a:tbl>
          </a:graphicData>
        </a:graphic>
      </p:graphicFrame>
    </p:spTree>
    <p:extLst>
      <p:ext uri="{BB962C8B-B14F-4D97-AF65-F5344CB8AC3E}">
        <p14:creationId xmlns:p14="http://schemas.microsoft.com/office/powerpoint/2010/main" val="16114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206" y="134126"/>
            <a:ext cx="3610744" cy="1356760"/>
          </a:xfrm>
        </p:spPr>
        <p:txBody>
          <a:bodyPr>
            <a:normAutofit fontScale="90000"/>
          </a:bodyPr>
          <a:lstStyle/>
          <a:p>
            <a:r>
              <a:rPr lang="hu-HU" dirty="0"/>
              <a:t>Fedő és ritka szabálybázis</a:t>
            </a:r>
          </a:p>
        </p:txBody>
      </p:sp>
      <p:sp>
        <p:nvSpPr>
          <p:cNvPr id="4" name="Dia számának helye 3"/>
          <p:cNvSpPr>
            <a:spLocks noGrp="1"/>
          </p:cNvSpPr>
          <p:nvPr>
            <p:ph type="sldNum" sz="quarter" idx="12"/>
          </p:nvPr>
        </p:nvSpPr>
        <p:spPr/>
        <p:txBody>
          <a:bodyPr/>
          <a:lstStyle/>
          <a:p>
            <a:fld id="{42275A63-3E4B-4569-BF04-D6C210DC9A48}" type="slidenum">
              <a:rPr lang="hu-HU" smtClean="0"/>
              <a:pPr/>
              <a:t>12</a:t>
            </a:fld>
            <a:endParaRPr lang="hu-HU"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 y="1772816"/>
            <a:ext cx="39957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FCBD3C6-4D01-457D-A616-039480A82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844" y="192682"/>
            <a:ext cx="4491856" cy="25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4F57168C-6848-49F3-96BD-4EC05A5C575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591544" y="2840195"/>
            <a:ext cx="5524156"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66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fontScale="90000"/>
          </a:bodyPr>
          <a:lstStyle/>
          <a:p>
            <a:r>
              <a:rPr lang="hu-HU" dirty="0"/>
              <a:t>Fuzzy következtető rendszer működése</a:t>
            </a:r>
          </a:p>
        </p:txBody>
      </p:sp>
      <p:sp>
        <p:nvSpPr>
          <p:cNvPr id="4" name="Dia számának helye 3"/>
          <p:cNvSpPr>
            <a:spLocks noGrp="1"/>
          </p:cNvSpPr>
          <p:nvPr>
            <p:ph type="sldNum" sz="quarter" idx="12"/>
          </p:nvPr>
        </p:nvSpPr>
        <p:spPr/>
        <p:txBody>
          <a:bodyPr/>
          <a:lstStyle/>
          <a:p>
            <a:fld id="{42275A63-3E4B-4569-BF04-D6C210DC9A48}" type="slidenum">
              <a:rPr lang="hu-HU" smtClean="0"/>
              <a:pPr/>
              <a:t>13</a:t>
            </a:fld>
            <a:endParaRPr lang="hu-HU" dirty="0"/>
          </a:p>
        </p:txBody>
      </p:sp>
      <p:grpSp>
        <p:nvGrpSpPr>
          <p:cNvPr id="44" name="Group 3">
            <a:extLst>
              <a:ext uri="{FF2B5EF4-FFF2-40B4-BE49-F238E27FC236}">
                <a16:creationId xmlns:a16="http://schemas.microsoft.com/office/drawing/2014/main" id="{06459BE7-E4FB-4A8A-ABDF-4919F586FB1C}"/>
              </a:ext>
            </a:extLst>
          </p:cNvPr>
          <p:cNvGrpSpPr>
            <a:grpSpLocks/>
          </p:cNvGrpSpPr>
          <p:nvPr/>
        </p:nvGrpSpPr>
        <p:grpSpPr bwMode="auto">
          <a:xfrm>
            <a:off x="2092325" y="3284539"/>
            <a:ext cx="4729163" cy="2587627"/>
            <a:chOff x="1226" y="2387"/>
            <a:chExt cx="2979" cy="1630"/>
          </a:xfrm>
        </p:grpSpPr>
        <p:sp>
          <p:nvSpPr>
            <p:cNvPr id="45" name="AutoShape 4">
              <a:extLst>
                <a:ext uri="{FF2B5EF4-FFF2-40B4-BE49-F238E27FC236}">
                  <a16:creationId xmlns:a16="http://schemas.microsoft.com/office/drawing/2014/main" id="{20D3F6D6-300E-4FE7-8DC5-FBF00AE758D6}"/>
                </a:ext>
              </a:extLst>
            </p:cNvPr>
            <p:cNvSpPr>
              <a:spLocks noChangeArrowheads="1"/>
            </p:cNvSpPr>
            <p:nvPr/>
          </p:nvSpPr>
          <p:spPr bwMode="auto">
            <a:xfrm>
              <a:off x="2017" y="3201"/>
              <a:ext cx="1406" cy="816"/>
            </a:xfrm>
            <a:prstGeom prst="flowChartMagneticDisk">
              <a:avLst/>
            </a:prstGeom>
            <a:gradFill rotWithShape="1">
              <a:gsLst>
                <a:gs pos="0">
                  <a:schemeClr val="bg1"/>
                </a:gs>
                <a:gs pos="100000">
                  <a:srgbClr val="0033CC"/>
                </a:gs>
              </a:gsLst>
              <a:lin ang="2700000" scaled="1"/>
            </a:gradFill>
            <a:ln w="9525">
              <a:solidFill>
                <a:schemeClr val="tx1"/>
              </a:solidFill>
              <a:round/>
              <a:headEnd/>
              <a:tailEnd/>
            </a:ln>
          </p:spPr>
          <p:txBody>
            <a:bodyPr wrap="none" anchor="ct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algn="ctr" eaLnBrk="1" hangingPunct="1"/>
              <a:r>
                <a:rPr lang="en-US" altLang="zh-TW" dirty="0"/>
                <a:t>Fuzzy </a:t>
              </a:r>
            </a:p>
            <a:p>
              <a:pPr algn="ctr" eaLnBrk="1" hangingPunct="1"/>
              <a:r>
                <a:rPr lang="hu-HU" altLang="zh-TW" dirty="0"/>
                <a:t>tudásbázis</a:t>
              </a:r>
              <a:endParaRPr lang="en-US" altLang="zh-TW" dirty="0"/>
            </a:p>
          </p:txBody>
        </p:sp>
        <p:cxnSp>
          <p:nvCxnSpPr>
            <p:cNvPr id="46" name="AutoShape 5">
              <a:extLst>
                <a:ext uri="{FF2B5EF4-FFF2-40B4-BE49-F238E27FC236}">
                  <a16:creationId xmlns:a16="http://schemas.microsoft.com/office/drawing/2014/main" id="{A7FE5139-8ED7-4B02-BB6E-10639405C9BF}"/>
                </a:ext>
              </a:extLst>
            </p:cNvPr>
            <p:cNvCxnSpPr>
              <a:cxnSpLocks noChangeShapeType="1"/>
              <a:stCxn id="48" idx="0"/>
              <a:endCxn id="52" idx="2"/>
            </p:cNvCxnSpPr>
            <p:nvPr/>
          </p:nvCxnSpPr>
          <p:spPr bwMode="auto">
            <a:xfrm rot="16200000" flipV="1">
              <a:off x="1521" y="2093"/>
              <a:ext cx="952" cy="1541"/>
            </a:xfrm>
            <a:prstGeom prst="bentConnector3">
              <a:avLst>
                <a:gd name="adj1" fmla="val 50000"/>
              </a:avLst>
            </a:prstGeom>
            <a:noFill/>
            <a:ln w="76200">
              <a:solidFill>
                <a:srgbClr val="0033CC"/>
              </a:solidFill>
              <a:miter lim="800000"/>
              <a:headEnd/>
              <a:tailEnd type="triangle" w="med" len="med"/>
            </a:ln>
            <a:scene3d>
              <a:camera prst="legacyObliqueTopRight"/>
              <a:lightRig rig="legacyFlat3" dir="b"/>
            </a:scene3d>
            <a:sp3d extrusionH="201600" prstMaterial="legacyMatte">
              <a:bevelT w="13500" h="13500" prst="angle"/>
              <a:bevelB w="13500" h="13500" prst="angle"/>
              <a:extrusionClr>
                <a:srgbClr val="0033CC"/>
              </a:extrusionClr>
              <a:contourClr>
                <a:srgbClr val="0033CC"/>
              </a:contourClr>
            </a:sp3d>
            <a:extLst>
              <a:ext uri="{909E8E84-426E-40DD-AFC4-6F175D3DCCD1}">
                <a14:hiddenFill xmlns:a14="http://schemas.microsoft.com/office/drawing/2010/main">
                  <a:noFill/>
                </a14:hiddenFill>
              </a:ext>
            </a:extLst>
          </p:spPr>
        </p:cxnSp>
        <p:cxnSp>
          <p:nvCxnSpPr>
            <p:cNvPr id="47" name="AutoShape 6">
              <a:extLst>
                <a:ext uri="{FF2B5EF4-FFF2-40B4-BE49-F238E27FC236}">
                  <a16:creationId xmlns:a16="http://schemas.microsoft.com/office/drawing/2014/main" id="{93FA7357-6E37-401E-8311-BFBC315086D0}"/>
                </a:ext>
              </a:extLst>
            </p:cNvPr>
            <p:cNvCxnSpPr>
              <a:cxnSpLocks noChangeShapeType="1"/>
              <a:stCxn id="48" idx="0"/>
              <a:endCxn id="56" idx="2"/>
            </p:cNvCxnSpPr>
            <p:nvPr/>
          </p:nvCxnSpPr>
          <p:spPr bwMode="auto">
            <a:xfrm rot="5400000" flipH="1" flipV="1">
              <a:off x="3010" y="2144"/>
              <a:ext cx="952" cy="1438"/>
            </a:xfrm>
            <a:prstGeom prst="bentConnector3">
              <a:avLst>
                <a:gd name="adj1" fmla="val 50000"/>
              </a:avLst>
            </a:prstGeom>
            <a:noFill/>
            <a:ln w="76200">
              <a:solidFill>
                <a:srgbClr val="0033CC"/>
              </a:solidFill>
              <a:miter lim="800000"/>
              <a:headEnd/>
              <a:tailEnd type="triangle" w="med" len="med"/>
            </a:ln>
            <a:scene3d>
              <a:camera prst="legacyObliqueTopRight"/>
              <a:lightRig rig="legacyFlat3" dir="b"/>
            </a:scene3d>
            <a:sp3d extrusionH="201600" prstMaterial="legacyMatte">
              <a:bevelT w="13500" h="13500" prst="angle"/>
              <a:bevelB w="13500" h="13500" prst="angle"/>
              <a:extrusionClr>
                <a:srgbClr val="0033CC"/>
              </a:extrusionClr>
              <a:contourClr>
                <a:srgbClr val="0033CC"/>
              </a:contourClr>
            </a:sp3d>
            <a:extLst>
              <a:ext uri="{909E8E84-426E-40DD-AFC4-6F175D3DCCD1}">
                <a14:hiddenFill xmlns:a14="http://schemas.microsoft.com/office/drawing/2010/main">
                  <a:noFill/>
                </a14:hiddenFill>
              </a:ext>
            </a:extLst>
          </p:spPr>
        </p:cxnSp>
        <p:sp>
          <p:nvSpPr>
            <p:cNvPr id="48" name="Rectangle 7">
              <a:extLst>
                <a:ext uri="{FF2B5EF4-FFF2-40B4-BE49-F238E27FC236}">
                  <a16:creationId xmlns:a16="http://schemas.microsoft.com/office/drawing/2014/main" id="{A7A57F20-1B5B-42BB-9D26-F875D98556DE}"/>
                </a:ext>
              </a:extLst>
            </p:cNvPr>
            <p:cNvSpPr>
              <a:spLocks noChangeArrowheads="1"/>
            </p:cNvSpPr>
            <p:nvPr/>
          </p:nvSpPr>
          <p:spPr bwMode="auto">
            <a:xfrm>
              <a:off x="2654" y="3339"/>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eaLnBrk="1" hangingPunct="1"/>
              <a:endParaRPr lang="tr-TR" altLang="hu-HU"/>
            </a:p>
          </p:txBody>
        </p:sp>
        <p:cxnSp>
          <p:nvCxnSpPr>
            <p:cNvPr id="49" name="AutoShape 8">
              <a:extLst>
                <a:ext uri="{FF2B5EF4-FFF2-40B4-BE49-F238E27FC236}">
                  <a16:creationId xmlns:a16="http://schemas.microsoft.com/office/drawing/2014/main" id="{BEAE13C7-6658-4275-8EE9-97253C8F9712}"/>
                </a:ext>
              </a:extLst>
            </p:cNvPr>
            <p:cNvCxnSpPr>
              <a:cxnSpLocks noChangeShapeType="1"/>
            </p:cNvCxnSpPr>
            <p:nvPr/>
          </p:nvCxnSpPr>
          <p:spPr bwMode="auto">
            <a:xfrm flipV="1">
              <a:off x="2740" y="2388"/>
              <a:ext cx="0" cy="951"/>
            </a:xfrm>
            <a:prstGeom prst="straightConnector1">
              <a:avLst/>
            </a:prstGeom>
            <a:noFill/>
            <a:ln w="76200">
              <a:solidFill>
                <a:srgbClr val="0033CC"/>
              </a:solidFill>
              <a:round/>
              <a:headEnd/>
              <a:tailEnd type="triangle" w="med" len="med"/>
            </a:ln>
            <a:scene3d>
              <a:camera prst="legacyObliqueTopRight"/>
              <a:lightRig rig="legacyFlat3" dir="b"/>
            </a:scene3d>
            <a:sp3d extrusionH="201600" prstMaterial="legacyMatte">
              <a:bevelT w="13500" h="13500" prst="angle"/>
              <a:bevelB w="13500" h="13500" prst="angle"/>
              <a:extrusionClr>
                <a:srgbClr val="0033CC"/>
              </a:extrusionClr>
              <a:contourClr>
                <a:srgbClr val="0033CC"/>
              </a:contourClr>
            </a:sp3d>
            <a:extLst>
              <a:ext uri="{909E8E84-426E-40DD-AFC4-6F175D3DCCD1}">
                <a14:hiddenFill xmlns:a14="http://schemas.microsoft.com/office/drawing/2010/main">
                  <a:noFill/>
                </a14:hiddenFill>
              </a:ext>
            </a:extLst>
          </p:spPr>
        </p:cxnSp>
      </p:grpSp>
      <p:grpSp>
        <p:nvGrpSpPr>
          <p:cNvPr id="50" name="Group 9">
            <a:extLst>
              <a:ext uri="{FF2B5EF4-FFF2-40B4-BE49-F238E27FC236}">
                <a16:creationId xmlns:a16="http://schemas.microsoft.com/office/drawing/2014/main" id="{14B10A41-29B1-4EDB-8CB1-28D84CC6325C}"/>
              </a:ext>
            </a:extLst>
          </p:cNvPr>
          <p:cNvGrpSpPr>
            <a:grpSpLocks/>
          </p:cNvGrpSpPr>
          <p:nvPr/>
        </p:nvGrpSpPr>
        <p:grpSpPr bwMode="auto">
          <a:xfrm>
            <a:off x="282923" y="2564908"/>
            <a:ext cx="8511480" cy="719138"/>
            <a:chOff x="612" y="1979"/>
            <a:chExt cx="4399" cy="453"/>
          </a:xfrm>
        </p:grpSpPr>
        <p:sp>
          <p:nvSpPr>
            <p:cNvPr id="53" name="AutoShape 12">
              <a:extLst>
                <a:ext uri="{FF2B5EF4-FFF2-40B4-BE49-F238E27FC236}">
                  <a16:creationId xmlns:a16="http://schemas.microsoft.com/office/drawing/2014/main" id="{083B215F-573F-4F39-B5D9-133152889A96}"/>
                </a:ext>
              </a:extLst>
            </p:cNvPr>
            <p:cNvSpPr>
              <a:spLocks noChangeArrowheads="1"/>
            </p:cNvSpPr>
            <p:nvPr/>
          </p:nvSpPr>
          <p:spPr bwMode="auto">
            <a:xfrm>
              <a:off x="2019" y="2069"/>
              <a:ext cx="318" cy="272"/>
            </a:xfrm>
            <a:prstGeom prst="rightArrow">
              <a:avLst>
                <a:gd name="adj1" fmla="val 50000"/>
                <a:gd name="adj2" fmla="val 29228"/>
              </a:avLst>
            </a:prstGeom>
            <a:solidFill>
              <a:srgbClr val="FF33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eaLnBrk="1" hangingPunct="1"/>
              <a:endParaRPr lang="tr-TR" altLang="hu-HU"/>
            </a:p>
          </p:txBody>
        </p:sp>
        <p:sp>
          <p:nvSpPr>
            <p:cNvPr id="51" name="AutoShape 10">
              <a:extLst>
                <a:ext uri="{FF2B5EF4-FFF2-40B4-BE49-F238E27FC236}">
                  <a16:creationId xmlns:a16="http://schemas.microsoft.com/office/drawing/2014/main" id="{2F54C30B-F0CB-47DC-B98A-5FCAE89F2700}"/>
                </a:ext>
              </a:extLst>
            </p:cNvPr>
            <p:cNvSpPr>
              <a:spLocks noChangeArrowheads="1"/>
            </p:cNvSpPr>
            <p:nvPr/>
          </p:nvSpPr>
          <p:spPr bwMode="auto">
            <a:xfrm>
              <a:off x="612" y="2069"/>
              <a:ext cx="500" cy="272"/>
            </a:xfrm>
            <a:prstGeom prst="rightArrow">
              <a:avLst>
                <a:gd name="adj1" fmla="val 50000"/>
                <a:gd name="adj2" fmla="val 45956"/>
              </a:avLst>
            </a:prstGeom>
            <a:solidFill>
              <a:srgbClr val="FF33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algn="ctr" eaLnBrk="1" hangingPunct="1"/>
              <a:r>
                <a:rPr lang="hu-HU" altLang="zh-TW" sz="1400" b="1" dirty="0">
                  <a:solidFill>
                    <a:schemeClr val="bg1"/>
                  </a:solidFill>
                </a:rPr>
                <a:t>Bemenet</a:t>
              </a:r>
              <a:endParaRPr lang="en-US" altLang="zh-TW" sz="1400" b="1" dirty="0">
                <a:solidFill>
                  <a:schemeClr val="bg1"/>
                </a:solidFill>
              </a:endParaRPr>
            </a:p>
          </p:txBody>
        </p:sp>
        <p:sp>
          <p:nvSpPr>
            <p:cNvPr id="52" name="Rectangle 11">
              <a:extLst>
                <a:ext uri="{FF2B5EF4-FFF2-40B4-BE49-F238E27FC236}">
                  <a16:creationId xmlns:a16="http://schemas.microsoft.com/office/drawing/2014/main" id="{CACE6914-23EE-4F18-9A8D-82E85CCC5E87}"/>
                </a:ext>
              </a:extLst>
            </p:cNvPr>
            <p:cNvSpPr>
              <a:spLocks noChangeArrowheads="1"/>
            </p:cNvSpPr>
            <p:nvPr/>
          </p:nvSpPr>
          <p:spPr bwMode="auto">
            <a:xfrm>
              <a:off x="1117" y="1979"/>
              <a:ext cx="861" cy="453"/>
            </a:xfrm>
            <a:prstGeom prst="rect">
              <a:avLst/>
            </a:prstGeom>
            <a:solidFill>
              <a:srgbClr val="CC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contourClr>
                <a:srgbClr val="CCFFFF"/>
              </a:contourClr>
            </a:sp3d>
          </p:spPr>
          <p:txBody>
            <a:bodyPr wrap="none" anchor="ctr">
              <a:flatTx/>
            </a:bodyP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algn="ctr" eaLnBrk="1" hangingPunct="1"/>
              <a:r>
                <a:rPr lang="en-US" altLang="zh-TW" dirty="0" err="1"/>
                <a:t>Fuzzif</a:t>
              </a:r>
              <a:r>
                <a:rPr lang="hu-HU" altLang="zh-TW" dirty="0" err="1"/>
                <a:t>ikálás</a:t>
              </a:r>
              <a:endParaRPr lang="en-US" altLang="zh-TW" dirty="0"/>
            </a:p>
          </p:txBody>
        </p:sp>
        <p:sp>
          <p:nvSpPr>
            <p:cNvPr id="55" name="AutoShape 14">
              <a:extLst>
                <a:ext uri="{FF2B5EF4-FFF2-40B4-BE49-F238E27FC236}">
                  <a16:creationId xmlns:a16="http://schemas.microsoft.com/office/drawing/2014/main" id="{76677184-3B05-464D-88C8-79EE1E723B07}"/>
                </a:ext>
              </a:extLst>
            </p:cNvPr>
            <p:cNvSpPr>
              <a:spLocks noChangeArrowheads="1"/>
            </p:cNvSpPr>
            <p:nvPr/>
          </p:nvSpPr>
          <p:spPr bwMode="auto">
            <a:xfrm>
              <a:off x="3243" y="2069"/>
              <a:ext cx="318" cy="272"/>
            </a:xfrm>
            <a:prstGeom prst="rightArrow">
              <a:avLst>
                <a:gd name="adj1" fmla="val 50000"/>
                <a:gd name="adj2" fmla="val 29228"/>
              </a:avLst>
            </a:prstGeom>
            <a:solidFill>
              <a:srgbClr val="FF33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eaLnBrk="1" hangingPunct="1"/>
              <a:endParaRPr lang="tr-TR" altLang="hu-HU"/>
            </a:p>
          </p:txBody>
        </p:sp>
        <p:sp>
          <p:nvSpPr>
            <p:cNvPr id="56" name="Rectangle 15">
              <a:extLst>
                <a:ext uri="{FF2B5EF4-FFF2-40B4-BE49-F238E27FC236}">
                  <a16:creationId xmlns:a16="http://schemas.microsoft.com/office/drawing/2014/main" id="{F7F2E534-6CA7-4F64-B1F5-F5B7C88922A8}"/>
                </a:ext>
              </a:extLst>
            </p:cNvPr>
            <p:cNvSpPr>
              <a:spLocks noChangeArrowheads="1"/>
            </p:cNvSpPr>
            <p:nvPr/>
          </p:nvSpPr>
          <p:spPr bwMode="auto">
            <a:xfrm>
              <a:off x="3561" y="1979"/>
              <a:ext cx="861" cy="453"/>
            </a:xfrm>
            <a:prstGeom prst="rect">
              <a:avLst/>
            </a:prstGeom>
            <a:solidFill>
              <a:srgbClr val="99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contourClr>
                <a:srgbClr val="99FF99"/>
              </a:contourClr>
            </a:sp3d>
          </p:spPr>
          <p:txBody>
            <a:bodyPr wrap="none" anchor="ctr">
              <a:flatTx/>
            </a:bodyP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algn="ctr" eaLnBrk="1" hangingPunct="1"/>
              <a:r>
                <a:rPr lang="en-US" altLang="zh-TW" dirty="0" err="1"/>
                <a:t>Defuzzifi</a:t>
              </a:r>
              <a:r>
                <a:rPr lang="hu-HU" altLang="zh-TW" dirty="0" err="1"/>
                <a:t>kálás</a:t>
              </a:r>
              <a:endParaRPr lang="en-US" altLang="zh-TW" dirty="0"/>
            </a:p>
          </p:txBody>
        </p:sp>
        <p:sp>
          <p:nvSpPr>
            <p:cNvPr id="57" name="AutoShape 16">
              <a:extLst>
                <a:ext uri="{FF2B5EF4-FFF2-40B4-BE49-F238E27FC236}">
                  <a16:creationId xmlns:a16="http://schemas.microsoft.com/office/drawing/2014/main" id="{B001A54A-4B4A-45E5-8727-F730A4797C97}"/>
                </a:ext>
              </a:extLst>
            </p:cNvPr>
            <p:cNvSpPr>
              <a:spLocks noChangeArrowheads="1"/>
            </p:cNvSpPr>
            <p:nvPr/>
          </p:nvSpPr>
          <p:spPr bwMode="auto">
            <a:xfrm>
              <a:off x="4467" y="2069"/>
              <a:ext cx="544" cy="272"/>
            </a:xfrm>
            <a:prstGeom prst="rightArrow">
              <a:avLst>
                <a:gd name="adj1" fmla="val 50000"/>
                <a:gd name="adj2" fmla="val 50000"/>
              </a:avLst>
            </a:prstGeom>
            <a:solidFill>
              <a:srgbClr val="FF3300"/>
            </a:solidFill>
            <a:ln w="9525">
              <a:miter lim="800000"/>
              <a:headEnd/>
              <a:tailEnd/>
            </a:ln>
            <a:scene3d>
              <a:camera prst="legacyObliqueTopRight"/>
              <a:lightRig rig="legacyFlat3" dir="b"/>
            </a:scene3d>
            <a:sp3d extrusionH="2016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algn="ctr" eaLnBrk="1" hangingPunct="1"/>
              <a:r>
                <a:rPr lang="hu-HU" altLang="zh-TW" sz="1400" b="1" dirty="0">
                  <a:solidFill>
                    <a:schemeClr val="bg1"/>
                  </a:solidFill>
                </a:rPr>
                <a:t>Kimenet</a:t>
              </a:r>
              <a:endParaRPr lang="en-US" altLang="zh-TW" sz="1400" b="1" dirty="0">
                <a:solidFill>
                  <a:schemeClr val="bg1"/>
                </a:solidFill>
              </a:endParaRPr>
            </a:p>
          </p:txBody>
        </p:sp>
      </p:grpSp>
      <p:sp>
        <p:nvSpPr>
          <p:cNvPr id="60" name="Rectangle 11">
            <a:extLst>
              <a:ext uri="{FF2B5EF4-FFF2-40B4-BE49-F238E27FC236}">
                <a16:creationId xmlns:a16="http://schemas.microsoft.com/office/drawing/2014/main" id="{418B3F47-D74F-4963-A858-B1838BDCA489}"/>
              </a:ext>
            </a:extLst>
          </p:cNvPr>
          <p:cNvSpPr>
            <a:spLocks noChangeArrowheads="1"/>
          </p:cNvSpPr>
          <p:nvPr/>
        </p:nvSpPr>
        <p:spPr bwMode="auto">
          <a:xfrm>
            <a:off x="3597833" y="2564908"/>
            <a:ext cx="1665921" cy="719138"/>
          </a:xfrm>
          <a:prstGeom prst="rect">
            <a:avLst/>
          </a:prstGeom>
          <a:solidFill>
            <a:schemeClr val="accent6">
              <a:lumMod val="20000"/>
              <a:lumOff val="80000"/>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contourClr>
              <a:srgbClr val="CCFFFF"/>
            </a:contourClr>
          </a:sp3d>
        </p:spPr>
        <p:txBody>
          <a:bodyPr wrap="none" anchor="ctr">
            <a:flatTx/>
          </a:bodyPr>
          <a:lstStyle>
            <a:lvl1pPr eaLnBrk="0" hangingPunct="0">
              <a:defRPr kumimoji="1">
                <a:solidFill>
                  <a:schemeClr val="tx1"/>
                </a:solidFill>
                <a:latin typeface="Comic Sans MS" panose="030F0702030302020204" pitchFamily="66" charset="0"/>
                <a:ea typeface="新細明體" panose="02020500000000000000" pitchFamily="18" charset="-120"/>
              </a:defRPr>
            </a:lvl1pPr>
            <a:lvl2pPr marL="742950" indent="-285750" eaLnBrk="0" hangingPunct="0">
              <a:defRPr kumimoji="1">
                <a:solidFill>
                  <a:schemeClr val="tx1"/>
                </a:solidFill>
                <a:latin typeface="Comic Sans MS" panose="030F0702030302020204" pitchFamily="66" charset="0"/>
                <a:ea typeface="新細明體" panose="02020500000000000000" pitchFamily="18" charset="-120"/>
              </a:defRPr>
            </a:lvl2pPr>
            <a:lvl3pPr marL="1143000" indent="-228600" eaLnBrk="0" hangingPunct="0">
              <a:defRPr kumimoji="1">
                <a:solidFill>
                  <a:schemeClr val="tx1"/>
                </a:solidFill>
                <a:latin typeface="Comic Sans MS" panose="030F0702030302020204" pitchFamily="66" charset="0"/>
                <a:ea typeface="新細明體" panose="02020500000000000000" pitchFamily="18" charset="-120"/>
              </a:defRPr>
            </a:lvl3pPr>
            <a:lvl4pPr marL="1600200" indent="-228600" eaLnBrk="0" hangingPunct="0">
              <a:defRPr kumimoji="1">
                <a:solidFill>
                  <a:schemeClr val="tx1"/>
                </a:solidFill>
                <a:latin typeface="Comic Sans MS" panose="030F0702030302020204" pitchFamily="66" charset="0"/>
                <a:ea typeface="新細明體" panose="02020500000000000000" pitchFamily="18" charset="-120"/>
              </a:defRPr>
            </a:lvl4pPr>
            <a:lvl5pPr marL="2057400" indent="-228600" eaLnBrk="0" hangingPunct="0">
              <a:defRPr kumimoji="1">
                <a:solidFill>
                  <a:schemeClr val="tx1"/>
                </a:solidFill>
                <a:latin typeface="Comic Sans MS" panose="030F0702030302020204" pitchFamily="66"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omic Sans MS" panose="030F0702030302020204" pitchFamily="66" charset="0"/>
                <a:ea typeface="新細明體" panose="02020500000000000000" pitchFamily="18" charset="-120"/>
              </a:defRPr>
            </a:lvl9pPr>
          </a:lstStyle>
          <a:p>
            <a:pPr algn="ctr" eaLnBrk="1" hangingPunct="1"/>
            <a:r>
              <a:rPr lang="hu-HU" altLang="zh-TW"/>
              <a:t>Következtetés</a:t>
            </a:r>
            <a:endParaRPr lang="en-US" altLang="zh-TW" dirty="0"/>
          </a:p>
        </p:txBody>
      </p:sp>
    </p:spTree>
    <p:extLst>
      <p:ext uri="{BB962C8B-B14F-4D97-AF65-F5344CB8AC3E}">
        <p14:creationId xmlns:p14="http://schemas.microsoft.com/office/powerpoint/2010/main" val="19915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Fuzzifikálás</a:t>
            </a:r>
            <a:endParaRPr lang="hu-HU" dirty="0"/>
          </a:p>
        </p:txBody>
      </p:sp>
      <p:sp>
        <p:nvSpPr>
          <p:cNvPr id="3" name="Tartalom helye 2"/>
          <p:cNvSpPr>
            <a:spLocks noGrp="1"/>
          </p:cNvSpPr>
          <p:nvPr>
            <p:ph idx="1"/>
          </p:nvPr>
        </p:nvSpPr>
        <p:spPr/>
        <p:txBody>
          <a:bodyPr/>
          <a:lstStyle/>
          <a:p>
            <a:endParaRPr lang="hu-HU"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988840"/>
            <a:ext cx="45624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13" y="3861048"/>
            <a:ext cx="44767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 számának helye 3"/>
          <p:cNvSpPr>
            <a:spLocks noGrp="1"/>
          </p:cNvSpPr>
          <p:nvPr>
            <p:ph type="sldNum" sz="quarter" idx="12"/>
          </p:nvPr>
        </p:nvSpPr>
        <p:spPr/>
        <p:txBody>
          <a:bodyPr/>
          <a:lstStyle/>
          <a:p>
            <a:fld id="{42275A63-3E4B-4569-BF04-D6C210DC9A48}" type="slidenum">
              <a:rPr lang="hu-HU" smtClean="0"/>
              <a:t>14</a:t>
            </a:fld>
            <a:endParaRPr lang="hu-HU"/>
          </a:p>
        </p:txBody>
      </p:sp>
    </p:spTree>
    <p:extLst>
      <p:ext uri="{BB962C8B-B14F-4D97-AF65-F5344CB8AC3E}">
        <p14:creationId xmlns:p14="http://schemas.microsoft.com/office/powerpoint/2010/main" val="102409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457200" y="704088"/>
            <a:ext cx="8229600" cy="708688"/>
          </a:xfrm>
        </p:spPr>
        <p:txBody>
          <a:bodyPr>
            <a:normAutofit fontScale="90000"/>
          </a:bodyPr>
          <a:lstStyle/>
          <a:p>
            <a:r>
              <a:rPr lang="hu-HU" dirty="0"/>
              <a:t>Fuzzy következtetés</a:t>
            </a:r>
          </a:p>
        </p:txBody>
      </p:sp>
      <p:sp>
        <p:nvSpPr>
          <p:cNvPr id="2" name="Szöveg helye 1">
            <a:extLst>
              <a:ext uri="{FF2B5EF4-FFF2-40B4-BE49-F238E27FC236}">
                <a16:creationId xmlns:a16="http://schemas.microsoft.com/office/drawing/2014/main" id="{2A6F88D7-08D1-4B46-B632-10442D5718C5}"/>
              </a:ext>
            </a:extLst>
          </p:cNvPr>
          <p:cNvSpPr>
            <a:spLocks noGrp="1"/>
          </p:cNvSpPr>
          <p:nvPr>
            <p:ph type="body" idx="1"/>
          </p:nvPr>
        </p:nvSpPr>
        <p:spPr/>
        <p:txBody>
          <a:bodyPr/>
          <a:lstStyle/>
          <a:p>
            <a:r>
              <a:rPr lang="hu-HU" dirty="0"/>
              <a:t>Fedő szabálybázis esetén</a:t>
            </a:r>
          </a:p>
        </p:txBody>
      </p:sp>
      <p:sp>
        <p:nvSpPr>
          <p:cNvPr id="3" name="Szöveg helye 2">
            <a:extLst>
              <a:ext uri="{FF2B5EF4-FFF2-40B4-BE49-F238E27FC236}">
                <a16:creationId xmlns:a16="http://schemas.microsoft.com/office/drawing/2014/main" id="{2B66A6BC-A25F-46BA-AD97-5E0BD6B8FE2B}"/>
              </a:ext>
            </a:extLst>
          </p:cNvPr>
          <p:cNvSpPr>
            <a:spLocks noGrp="1"/>
          </p:cNvSpPr>
          <p:nvPr>
            <p:ph type="body" sz="half" idx="3"/>
          </p:nvPr>
        </p:nvSpPr>
        <p:spPr/>
        <p:txBody>
          <a:bodyPr>
            <a:normAutofit fontScale="92500" lnSpcReduction="10000"/>
          </a:bodyPr>
          <a:lstStyle/>
          <a:p>
            <a:r>
              <a:rPr lang="hu-HU" dirty="0"/>
              <a:t>Ritka (és fedő) szabálybázis esetén</a:t>
            </a:r>
          </a:p>
        </p:txBody>
      </p:sp>
      <p:sp>
        <p:nvSpPr>
          <p:cNvPr id="6" name="Tartalom helye 5"/>
          <p:cNvSpPr>
            <a:spLocks noGrp="1"/>
          </p:cNvSpPr>
          <p:nvPr>
            <p:ph sz="quarter" idx="2"/>
          </p:nvPr>
        </p:nvSpPr>
        <p:spPr/>
        <p:txBody>
          <a:bodyPr/>
          <a:lstStyle/>
          <a:p>
            <a:endParaRPr lang="hu-HU" dirty="0"/>
          </a:p>
          <a:p>
            <a:r>
              <a:rPr lang="hu-HU" b="1" dirty="0" err="1">
                <a:effectLst>
                  <a:outerShdw blurRad="38100" dist="38100" dir="2700000" algn="tl">
                    <a:srgbClr val="000000">
                      <a:alpha val="43137"/>
                    </a:srgbClr>
                  </a:outerShdw>
                </a:effectLst>
              </a:rPr>
              <a:t>Mamdani</a:t>
            </a:r>
            <a:endParaRPr lang="hu-HU" b="1" dirty="0">
              <a:effectLst>
                <a:outerShdw blurRad="38100" dist="38100" dir="2700000" algn="tl">
                  <a:srgbClr val="000000">
                    <a:alpha val="43137"/>
                  </a:srgbClr>
                </a:outerShdw>
              </a:effectLst>
            </a:endParaRPr>
          </a:p>
          <a:p>
            <a:r>
              <a:rPr lang="hu-HU" dirty="0" err="1"/>
              <a:t>Takagi-Sugeno-Kang</a:t>
            </a:r>
            <a:endParaRPr lang="hu-HU" dirty="0"/>
          </a:p>
          <a:p>
            <a:r>
              <a:rPr lang="hu-HU" dirty="0" err="1"/>
              <a:t>Larsen</a:t>
            </a:r>
            <a:endParaRPr lang="hu-HU" dirty="0"/>
          </a:p>
          <a:p>
            <a:r>
              <a:rPr lang="hu-HU" dirty="0"/>
              <a:t>…</a:t>
            </a:r>
          </a:p>
        </p:txBody>
      </p:sp>
      <p:sp>
        <p:nvSpPr>
          <p:cNvPr id="7" name="Tartalom helye 6">
            <a:extLst>
              <a:ext uri="{FF2B5EF4-FFF2-40B4-BE49-F238E27FC236}">
                <a16:creationId xmlns:a16="http://schemas.microsoft.com/office/drawing/2014/main" id="{C082F91A-9E5E-4F05-BDC6-69FCA3942C8A}"/>
              </a:ext>
            </a:extLst>
          </p:cNvPr>
          <p:cNvSpPr>
            <a:spLocks noGrp="1"/>
          </p:cNvSpPr>
          <p:nvPr>
            <p:ph sz="quarter" idx="4"/>
          </p:nvPr>
        </p:nvSpPr>
        <p:spPr/>
        <p:txBody>
          <a:bodyPr/>
          <a:lstStyle/>
          <a:p>
            <a:endParaRPr lang="hu-HU" dirty="0"/>
          </a:p>
          <a:p>
            <a:r>
              <a:rPr lang="hu-HU" dirty="0"/>
              <a:t>KH, FIVE, IMUL, </a:t>
            </a:r>
          </a:p>
          <a:p>
            <a:r>
              <a:rPr lang="hu-HU" dirty="0"/>
              <a:t>MACI, CRF, </a:t>
            </a:r>
            <a:r>
              <a:rPr lang="hu-HU" b="1" dirty="0">
                <a:effectLst>
                  <a:outerShdw blurRad="38100" dist="38100" dir="2700000" algn="tl">
                    <a:srgbClr val="000000">
                      <a:alpha val="43137"/>
                    </a:srgbClr>
                  </a:outerShdw>
                </a:effectLst>
              </a:rPr>
              <a:t>FRISUV</a:t>
            </a:r>
            <a:r>
              <a:rPr lang="hu-HU" dirty="0"/>
              <a:t> </a:t>
            </a:r>
          </a:p>
          <a:p>
            <a:r>
              <a:rPr lang="hu-HU" dirty="0"/>
              <a:t>GM, IGRV, </a:t>
            </a:r>
            <a:r>
              <a:rPr lang="hu-HU" dirty="0" err="1"/>
              <a:t>Chen&amp;Ko</a:t>
            </a:r>
            <a:r>
              <a:rPr lang="hu-HU" dirty="0"/>
              <a:t>,</a:t>
            </a:r>
          </a:p>
          <a:p>
            <a:r>
              <a:rPr lang="hu-HU" dirty="0"/>
              <a:t>LESFRI, FRIPOC, VEIN</a:t>
            </a:r>
          </a:p>
          <a:p>
            <a:r>
              <a:rPr lang="hu-HU" dirty="0"/>
              <a:t>…</a:t>
            </a:r>
          </a:p>
          <a:p>
            <a:endParaRPr lang="hu-HU" dirty="0"/>
          </a:p>
        </p:txBody>
      </p:sp>
      <p:sp>
        <p:nvSpPr>
          <p:cNvPr id="4" name="Dia számának helye 3"/>
          <p:cNvSpPr>
            <a:spLocks noGrp="1"/>
          </p:cNvSpPr>
          <p:nvPr>
            <p:ph type="sldNum" sz="quarter" idx="12"/>
          </p:nvPr>
        </p:nvSpPr>
        <p:spPr/>
        <p:txBody>
          <a:bodyPr/>
          <a:lstStyle/>
          <a:p>
            <a:fld id="{42275A63-3E4B-4569-BF04-D6C210DC9A48}" type="slidenum">
              <a:rPr lang="hu-HU" smtClean="0"/>
              <a:t>15</a:t>
            </a:fld>
            <a:endParaRPr lang="hu-HU"/>
          </a:p>
        </p:txBody>
      </p:sp>
    </p:spTree>
    <p:extLst>
      <p:ext uri="{BB962C8B-B14F-4D97-AF65-F5344CB8AC3E}">
        <p14:creationId xmlns:p14="http://schemas.microsoft.com/office/powerpoint/2010/main" val="362734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a:extLst>
              <a:ext uri="{FF2B5EF4-FFF2-40B4-BE49-F238E27FC236}">
                <a16:creationId xmlns:a16="http://schemas.microsoft.com/office/drawing/2014/main" id="{95E1BB60-B533-455D-9384-9BD4D490C026}"/>
              </a:ext>
            </a:extLst>
          </p:cNvPr>
          <p:cNvSpPr>
            <a:spLocks noGrp="1"/>
          </p:cNvSpPr>
          <p:nvPr>
            <p:ph type="title"/>
          </p:nvPr>
        </p:nvSpPr>
        <p:spPr>
          <a:xfrm>
            <a:off x="539552" y="2132856"/>
            <a:ext cx="7772400" cy="1362456"/>
          </a:xfrm>
        </p:spPr>
        <p:txBody>
          <a:bodyPr/>
          <a:lstStyle/>
          <a:p>
            <a:r>
              <a:rPr lang="hu-HU" dirty="0"/>
              <a:t>Következtetés fedő szabálybázisnál</a:t>
            </a:r>
          </a:p>
        </p:txBody>
      </p:sp>
      <p:sp>
        <p:nvSpPr>
          <p:cNvPr id="9" name="Szöveg helye 8">
            <a:extLst>
              <a:ext uri="{FF2B5EF4-FFF2-40B4-BE49-F238E27FC236}">
                <a16:creationId xmlns:a16="http://schemas.microsoft.com/office/drawing/2014/main" id="{DC88E49A-9753-4862-B9F9-0358ADDA9311}"/>
              </a:ext>
            </a:extLst>
          </p:cNvPr>
          <p:cNvSpPr>
            <a:spLocks noGrp="1"/>
          </p:cNvSpPr>
          <p:nvPr>
            <p:ph type="body" idx="1"/>
          </p:nvPr>
        </p:nvSpPr>
        <p:spPr>
          <a:xfrm>
            <a:off x="539552" y="3520784"/>
            <a:ext cx="7772400" cy="1509712"/>
          </a:xfrm>
        </p:spPr>
        <p:txBody>
          <a:bodyPr/>
          <a:lstStyle/>
          <a:p>
            <a:r>
              <a:rPr lang="hu-HU" dirty="0" err="1"/>
              <a:t>Mamdani</a:t>
            </a:r>
            <a:endParaRPr lang="hu-HU" dirty="0"/>
          </a:p>
        </p:txBody>
      </p:sp>
      <p:sp>
        <p:nvSpPr>
          <p:cNvPr id="7" name="Dia számának helye 6">
            <a:extLst>
              <a:ext uri="{FF2B5EF4-FFF2-40B4-BE49-F238E27FC236}">
                <a16:creationId xmlns:a16="http://schemas.microsoft.com/office/drawing/2014/main" id="{2F367ED3-13E5-4E58-A502-50CDEB648F82}"/>
              </a:ext>
            </a:extLst>
          </p:cNvPr>
          <p:cNvSpPr>
            <a:spLocks noGrp="1"/>
          </p:cNvSpPr>
          <p:nvPr>
            <p:ph type="sldNum" sz="quarter" idx="12"/>
          </p:nvPr>
        </p:nvSpPr>
        <p:spPr/>
        <p:txBody>
          <a:bodyPr/>
          <a:lstStyle/>
          <a:p>
            <a:fld id="{42275A63-3E4B-4569-BF04-D6C210DC9A48}" type="slidenum">
              <a:rPr lang="hu-HU" smtClean="0"/>
              <a:t>16</a:t>
            </a:fld>
            <a:endParaRPr lang="hu-HU"/>
          </a:p>
        </p:txBody>
      </p:sp>
    </p:spTree>
    <p:extLst>
      <p:ext uri="{BB962C8B-B14F-4D97-AF65-F5344CB8AC3E}">
        <p14:creationId xmlns:p14="http://schemas.microsoft.com/office/powerpoint/2010/main" val="69104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Mamdani</a:t>
            </a:r>
            <a:r>
              <a:rPr lang="hu-HU" dirty="0"/>
              <a:t> féle következtetés</a:t>
            </a:r>
          </a:p>
        </p:txBody>
      </p:sp>
      <p:sp>
        <p:nvSpPr>
          <p:cNvPr id="3" name="Tartalom helye 2"/>
          <p:cNvSpPr>
            <a:spLocks noGrp="1"/>
          </p:cNvSpPr>
          <p:nvPr>
            <p:ph idx="1"/>
          </p:nvPr>
        </p:nvSpPr>
        <p:spPr/>
        <p:txBody>
          <a:bodyPr/>
          <a:lstStyle/>
          <a:p>
            <a:r>
              <a:rPr lang="hu-HU" dirty="0"/>
              <a:t>IF x1 is A2 AND x2 is B3  THEN y is C3</a:t>
            </a:r>
          </a:p>
          <a:p>
            <a:r>
              <a:rPr lang="hu-HU" dirty="0"/>
              <a:t>IF x1 is A3 AND x2 is B3  THEN y is C2</a:t>
            </a:r>
          </a:p>
          <a:p>
            <a:r>
              <a:rPr lang="hu-HU" dirty="0"/>
              <a: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12542"/>
            <a:ext cx="38100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23" y="5157192"/>
            <a:ext cx="37655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897263"/>
            <a:ext cx="350837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gyenes összekötő 4"/>
          <p:cNvCxnSpPr/>
          <p:nvPr/>
        </p:nvCxnSpPr>
        <p:spPr>
          <a:xfrm flipV="1">
            <a:off x="2627784" y="3969271"/>
            <a:ext cx="0" cy="82788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Szövegdoboz 5"/>
          <p:cNvSpPr txBox="1"/>
          <p:nvPr/>
        </p:nvSpPr>
        <p:spPr>
          <a:xfrm>
            <a:off x="2483768" y="5013176"/>
            <a:ext cx="648072" cy="369332"/>
          </a:xfrm>
          <a:prstGeom prst="rect">
            <a:avLst/>
          </a:prstGeom>
          <a:noFill/>
        </p:spPr>
        <p:txBody>
          <a:bodyPr wrap="square" rtlCol="0">
            <a:spAutoFit/>
          </a:bodyPr>
          <a:lstStyle/>
          <a:p>
            <a:r>
              <a:rPr lang="hu-HU" dirty="0"/>
              <a:t>x</a:t>
            </a:r>
            <a:r>
              <a:rPr lang="hu-HU" baseline="-25000" dirty="0"/>
              <a:t>1M</a:t>
            </a:r>
          </a:p>
        </p:txBody>
      </p:sp>
      <p:cxnSp>
        <p:nvCxnSpPr>
          <p:cNvPr id="8" name="Egyenes összekötő 7"/>
          <p:cNvCxnSpPr/>
          <p:nvPr/>
        </p:nvCxnSpPr>
        <p:spPr>
          <a:xfrm>
            <a:off x="2807804" y="5625033"/>
            <a:ext cx="0" cy="9003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Szövegdoboz 12"/>
          <p:cNvSpPr txBox="1"/>
          <p:nvPr/>
        </p:nvSpPr>
        <p:spPr>
          <a:xfrm>
            <a:off x="2636168" y="6444044"/>
            <a:ext cx="648072" cy="369332"/>
          </a:xfrm>
          <a:prstGeom prst="rect">
            <a:avLst/>
          </a:prstGeom>
          <a:noFill/>
        </p:spPr>
        <p:txBody>
          <a:bodyPr wrap="square" rtlCol="0">
            <a:spAutoFit/>
          </a:bodyPr>
          <a:lstStyle/>
          <a:p>
            <a:r>
              <a:rPr lang="hu-HU" dirty="0"/>
              <a:t>x</a:t>
            </a:r>
            <a:r>
              <a:rPr lang="hu-HU" baseline="-25000" dirty="0"/>
              <a:t>2M</a:t>
            </a:r>
          </a:p>
        </p:txBody>
      </p:sp>
      <p:sp>
        <p:nvSpPr>
          <p:cNvPr id="4" name="Dia számának helye 3"/>
          <p:cNvSpPr>
            <a:spLocks noGrp="1"/>
          </p:cNvSpPr>
          <p:nvPr>
            <p:ph type="sldNum" sz="quarter" idx="12"/>
          </p:nvPr>
        </p:nvSpPr>
        <p:spPr/>
        <p:txBody>
          <a:bodyPr/>
          <a:lstStyle/>
          <a:p>
            <a:fld id="{42275A63-3E4B-4569-BF04-D6C210DC9A48}" type="slidenum">
              <a:rPr lang="hu-HU" smtClean="0"/>
              <a:t>17</a:t>
            </a:fld>
            <a:endParaRPr lang="hu-HU"/>
          </a:p>
        </p:txBody>
      </p:sp>
    </p:spTree>
    <p:extLst>
      <p:ext uri="{BB962C8B-B14F-4D97-AF65-F5344CB8AC3E}">
        <p14:creationId xmlns:p14="http://schemas.microsoft.com/office/powerpoint/2010/main" val="246133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Dia számának helye 4"/>
          <p:cNvSpPr>
            <a:spLocks noGrp="1"/>
          </p:cNvSpPr>
          <p:nvPr>
            <p:ph type="sldNum" sz="quarter" idx="12"/>
          </p:nvPr>
        </p:nvSpPr>
        <p:spPr/>
        <p:txBody>
          <a:bodyPr/>
          <a:lstStyle/>
          <a:p>
            <a:fld id="{19211AA4-71DA-4009-8864-756B07C98C3F}" type="slidenum">
              <a:rPr lang="hu-HU"/>
              <a:pPr/>
              <a:t>18</a:t>
            </a:fld>
            <a:endParaRPr lang="hu-HU"/>
          </a:p>
        </p:txBody>
      </p:sp>
      <p:sp>
        <p:nvSpPr>
          <p:cNvPr id="12290" name="Rectangle 2"/>
          <p:cNvSpPr>
            <a:spLocks noGrp="1" noChangeArrowheads="1"/>
          </p:cNvSpPr>
          <p:nvPr>
            <p:ph type="title"/>
          </p:nvPr>
        </p:nvSpPr>
        <p:spPr>
          <a:xfrm>
            <a:off x="4859338" y="0"/>
            <a:ext cx="4284662" cy="1143000"/>
          </a:xfrm>
        </p:spPr>
        <p:txBody>
          <a:bodyPr/>
          <a:lstStyle/>
          <a:p>
            <a:r>
              <a:rPr lang="hu-HU" sz="3600" dirty="0"/>
              <a:t>Az első szabály érvényesítése</a:t>
            </a:r>
          </a:p>
        </p:txBody>
      </p:sp>
      <p:sp>
        <p:nvSpPr>
          <p:cNvPr id="12291" name="Line 3"/>
          <p:cNvSpPr>
            <a:spLocks noChangeShapeType="1"/>
          </p:cNvSpPr>
          <p:nvPr/>
        </p:nvSpPr>
        <p:spPr bwMode="auto">
          <a:xfrm flipV="1">
            <a:off x="2695575" y="1431925"/>
            <a:ext cx="0" cy="12366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3" name="Line 5"/>
          <p:cNvSpPr>
            <a:spLocks noChangeShapeType="1"/>
          </p:cNvSpPr>
          <p:nvPr/>
        </p:nvSpPr>
        <p:spPr bwMode="auto">
          <a:xfrm>
            <a:off x="635000" y="2668588"/>
            <a:ext cx="35385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4" name="AutoShape 6"/>
          <p:cNvSpPr>
            <a:spLocks noChangeArrowheads="1"/>
          </p:cNvSpPr>
          <p:nvPr/>
        </p:nvSpPr>
        <p:spPr bwMode="auto">
          <a:xfrm>
            <a:off x="1577975" y="693738"/>
            <a:ext cx="1616075" cy="197485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2295" name="Text Box 7"/>
          <p:cNvSpPr txBox="1">
            <a:spLocks noChangeArrowheads="1"/>
          </p:cNvSpPr>
          <p:nvPr/>
        </p:nvSpPr>
        <p:spPr bwMode="auto">
          <a:xfrm>
            <a:off x="985838" y="203200"/>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A1</a:t>
            </a:r>
          </a:p>
        </p:txBody>
      </p:sp>
      <p:sp>
        <p:nvSpPr>
          <p:cNvPr id="12296" name="Text Box 8"/>
          <p:cNvSpPr txBox="1">
            <a:spLocks noChangeArrowheads="1"/>
          </p:cNvSpPr>
          <p:nvPr/>
        </p:nvSpPr>
        <p:spPr bwMode="auto">
          <a:xfrm>
            <a:off x="1863725" y="203200"/>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A2</a:t>
            </a:r>
          </a:p>
        </p:txBody>
      </p:sp>
      <p:sp>
        <p:nvSpPr>
          <p:cNvPr id="12297" name="Text Box 9"/>
          <p:cNvSpPr txBox="1">
            <a:spLocks noChangeArrowheads="1"/>
          </p:cNvSpPr>
          <p:nvPr/>
        </p:nvSpPr>
        <p:spPr bwMode="auto">
          <a:xfrm>
            <a:off x="3101975" y="203200"/>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A3</a:t>
            </a:r>
          </a:p>
        </p:txBody>
      </p:sp>
      <p:sp>
        <p:nvSpPr>
          <p:cNvPr id="12298" name="Text Box 10"/>
          <p:cNvSpPr txBox="1">
            <a:spLocks noChangeArrowheads="1"/>
          </p:cNvSpPr>
          <p:nvPr/>
        </p:nvSpPr>
        <p:spPr bwMode="auto">
          <a:xfrm>
            <a:off x="285750" y="21304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a:t>
            </a:r>
          </a:p>
        </p:txBody>
      </p:sp>
      <p:sp>
        <p:nvSpPr>
          <p:cNvPr id="12299" name="Text Box 11"/>
          <p:cNvSpPr txBox="1">
            <a:spLocks noChangeArrowheads="1"/>
          </p:cNvSpPr>
          <p:nvPr/>
        </p:nvSpPr>
        <p:spPr bwMode="auto">
          <a:xfrm>
            <a:off x="285750" y="355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1</a:t>
            </a:r>
          </a:p>
        </p:txBody>
      </p:sp>
      <p:sp>
        <p:nvSpPr>
          <p:cNvPr id="12300" name="Text Box 12"/>
          <p:cNvSpPr txBox="1">
            <a:spLocks noChangeArrowheads="1"/>
          </p:cNvSpPr>
          <p:nvPr/>
        </p:nvSpPr>
        <p:spPr bwMode="auto">
          <a:xfrm>
            <a:off x="3698875" y="27813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hu-HU" sz="2400">
                <a:latin typeface="Times New Roman" pitchFamily="18" charset="0"/>
              </a:rPr>
              <a:t>x1</a:t>
            </a:r>
          </a:p>
        </p:txBody>
      </p:sp>
      <p:sp>
        <p:nvSpPr>
          <p:cNvPr id="12301" name="Line 13"/>
          <p:cNvSpPr>
            <a:spLocks noChangeShapeType="1"/>
          </p:cNvSpPr>
          <p:nvPr/>
        </p:nvSpPr>
        <p:spPr bwMode="auto">
          <a:xfrm flipV="1">
            <a:off x="881063" y="203200"/>
            <a:ext cx="0" cy="2643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2" name="Text Box 14"/>
          <p:cNvSpPr txBox="1">
            <a:spLocks noChangeArrowheads="1"/>
          </p:cNvSpPr>
          <p:nvPr/>
        </p:nvSpPr>
        <p:spPr bwMode="auto">
          <a:xfrm>
            <a:off x="193675" y="1092200"/>
            <a:ext cx="72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dirty="0">
                <a:latin typeface="Times New Roman" pitchFamily="18" charset="0"/>
              </a:rPr>
              <a:t>0.58</a:t>
            </a:r>
          </a:p>
        </p:txBody>
      </p:sp>
      <p:sp>
        <p:nvSpPr>
          <p:cNvPr id="12303" name="Line 15"/>
          <p:cNvSpPr>
            <a:spLocks noChangeShapeType="1"/>
          </p:cNvSpPr>
          <p:nvPr/>
        </p:nvSpPr>
        <p:spPr bwMode="auto">
          <a:xfrm flipV="1">
            <a:off x="2843213" y="5154613"/>
            <a:ext cx="0" cy="10683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4" name="Line 16"/>
          <p:cNvSpPr>
            <a:spLocks noChangeShapeType="1"/>
          </p:cNvSpPr>
          <p:nvPr/>
        </p:nvSpPr>
        <p:spPr bwMode="auto">
          <a:xfrm flipH="1">
            <a:off x="893763" y="5154613"/>
            <a:ext cx="3440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5" name="Line 17"/>
          <p:cNvSpPr>
            <a:spLocks noChangeShapeType="1"/>
          </p:cNvSpPr>
          <p:nvPr/>
        </p:nvSpPr>
        <p:spPr bwMode="auto">
          <a:xfrm flipH="1">
            <a:off x="881063" y="1431925"/>
            <a:ext cx="34528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7" name="Text Box 19"/>
          <p:cNvSpPr txBox="1">
            <a:spLocks noChangeArrowheads="1"/>
          </p:cNvSpPr>
          <p:nvPr/>
        </p:nvSpPr>
        <p:spPr bwMode="auto">
          <a:xfrm>
            <a:off x="193675" y="4814888"/>
            <a:ext cx="72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dirty="0">
                <a:latin typeface="Times New Roman" pitchFamily="18" charset="0"/>
              </a:rPr>
              <a:t>0.38</a:t>
            </a:r>
          </a:p>
        </p:txBody>
      </p:sp>
      <p:sp>
        <p:nvSpPr>
          <p:cNvPr id="12308" name="Line 20"/>
          <p:cNvSpPr>
            <a:spLocks noChangeShapeType="1"/>
          </p:cNvSpPr>
          <p:nvPr/>
        </p:nvSpPr>
        <p:spPr bwMode="auto">
          <a:xfrm>
            <a:off x="635000" y="6223000"/>
            <a:ext cx="35385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9" name="AutoShape 21"/>
          <p:cNvSpPr>
            <a:spLocks noChangeArrowheads="1"/>
          </p:cNvSpPr>
          <p:nvPr/>
        </p:nvSpPr>
        <p:spPr bwMode="auto">
          <a:xfrm rot="16200000" flipH="1">
            <a:off x="2279651" y="4692650"/>
            <a:ext cx="1973262" cy="1087437"/>
          </a:xfrm>
          <a:prstGeom prst="flowChartManualInpu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2310" name="Text Box 22"/>
          <p:cNvSpPr txBox="1">
            <a:spLocks noChangeArrowheads="1"/>
          </p:cNvSpPr>
          <p:nvPr/>
        </p:nvSpPr>
        <p:spPr bwMode="auto">
          <a:xfrm>
            <a:off x="985838" y="334645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B1</a:t>
            </a:r>
          </a:p>
        </p:txBody>
      </p:sp>
      <p:sp>
        <p:nvSpPr>
          <p:cNvPr id="12311" name="Text Box 23"/>
          <p:cNvSpPr txBox="1">
            <a:spLocks noChangeArrowheads="1"/>
          </p:cNvSpPr>
          <p:nvPr/>
        </p:nvSpPr>
        <p:spPr bwMode="auto">
          <a:xfrm>
            <a:off x="2016125" y="334645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B2</a:t>
            </a:r>
          </a:p>
        </p:txBody>
      </p:sp>
      <p:sp>
        <p:nvSpPr>
          <p:cNvPr id="12312" name="Text Box 24"/>
          <p:cNvSpPr txBox="1">
            <a:spLocks noChangeArrowheads="1"/>
          </p:cNvSpPr>
          <p:nvPr/>
        </p:nvSpPr>
        <p:spPr bwMode="auto">
          <a:xfrm>
            <a:off x="3005138" y="334645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B3</a:t>
            </a:r>
          </a:p>
        </p:txBody>
      </p:sp>
      <p:sp>
        <p:nvSpPr>
          <p:cNvPr id="12313" name="Text Box 25"/>
          <p:cNvSpPr txBox="1">
            <a:spLocks noChangeArrowheads="1"/>
          </p:cNvSpPr>
          <p:nvPr/>
        </p:nvSpPr>
        <p:spPr bwMode="auto">
          <a:xfrm>
            <a:off x="285750" y="56848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a:t>
            </a:r>
          </a:p>
        </p:txBody>
      </p:sp>
      <p:sp>
        <p:nvSpPr>
          <p:cNvPr id="12314" name="Text Box 26"/>
          <p:cNvSpPr txBox="1">
            <a:spLocks noChangeArrowheads="1"/>
          </p:cNvSpPr>
          <p:nvPr/>
        </p:nvSpPr>
        <p:spPr bwMode="auto">
          <a:xfrm>
            <a:off x="285750" y="39100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1</a:t>
            </a:r>
          </a:p>
        </p:txBody>
      </p:sp>
      <p:sp>
        <p:nvSpPr>
          <p:cNvPr id="12315" name="Text Box 27"/>
          <p:cNvSpPr txBox="1">
            <a:spLocks noChangeArrowheads="1"/>
          </p:cNvSpPr>
          <p:nvPr/>
        </p:nvSpPr>
        <p:spPr bwMode="auto">
          <a:xfrm>
            <a:off x="3924300" y="6400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x2</a:t>
            </a:r>
          </a:p>
        </p:txBody>
      </p:sp>
      <p:sp>
        <p:nvSpPr>
          <p:cNvPr id="12316" name="Line 28"/>
          <p:cNvSpPr>
            <a:spLocks noChangeShapeType="1"/>
          </p:cNvSpPr>
          <p:nvPr/>
        </p:nvSpPr>
        <p:spPr bwMode="auto">
          <a:xfrm flipV="1">
            <a:off x="893763" y="3757613"/>
            <a:ext cx="0" cy="264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8" name="Line 30"/>
          <p:cNvSpPr>
            <a:spLocks noChangeShapeType="1"/>
          </p:cNvSpPr>
          <p:nvPr/>
        </p:nvSpPr>
        <p:spPr bwMode="auto">
          <a:xfrm>
            <a:off x="4699000" y="4492625"/>
            <a:ext cx="2819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9" name="Text Box 31"/>
          <p:cNvSpPr txBox="1">
            <a:spLocks noChangeArrowheads="1"/>
          </p:cNvSpPr>
          <p:nvPr/>
        </p:nvSpPr>
        <p:spPr bwMode="auto">
          <a:xfrm>
            <a:off x="4699000" y="3954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a:t>
            </a:r>
          </a:p>
        </p:txBody>
      </p:sp>
      <p:sp>
        <p:nvSpPr>
          <p:cNvPr id="12320" name="Text Box 32"/>
          <p:cNvSpPr txBox="1">
            <a:spLocks noChangeArrowheads="1"/>
          </p:cNvSpPr>
          <p:nvPr/>
        </p:nvSpPr>
        <p:spPr bwMode="auto">
          <a:xfrm>
            <a:off x="4699000" y="21796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1</a:t>
            </a:r>
          </a:p>
        </p:txBody>
      </p:sp>
      <p:sp>
        <p:nvSpPr>
          <p:cNvPr id="12321" name="Text Box 33"/>
          <p:cNvSpPr txBox="1">
            <a:spLocks noChangeArrowheads="1"/>
          </p:cNvSpPr>
          <p:nvPr/>
        </p:nvSpPr>
        <p:spPr bwMode="auto">
          <a:xfrm>
            <a:off x="6948488" y="4670425"/>
            <a:ext cx="569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sz="2400">
                <a:latin typeface="Times New Roman" pitchFamily="18" charset="0"/>
              </a:rPr>
              <a:t>y</a:t>
            </a:r>
          </a:p>
        </p:txBody>
      </p:sp>
      <p:sp>
        <p:nvSpPr>
          <p:cNvPr id="12322" name="AutoShape 34"/>
          <p:cNvSpPr>
            <a:spLocks noChangeArrowheads="1"/>
          </p:cNvSpPr>
          <p:nvPr/>
        </p:nvSpPr>
        <p:spPr bwMode="auto">
          <a:xfrm>
            <a:off x="5684838" y="2519363"/>
            <a:ext cx="1616075" cy="197485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2323" name="Text Box 35"/>
          <p:cNvSpPr txBox="1">
            <a:spLocks noChangeArrowheads="1"/>
          </p:cNvSpPr>
          <p:nvPr/>
        </p:nvSpPr>
        <p:spPr bwMode="auto">
          <a:xfrm>
            <a:off x="5937250" y="202723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C3</a:t>
            </a:r>
          </a:p>
        </p:txBody>
      </p:sp>
      <p:sp>
        <p:nvSpPr>
          <p:cNvPr id="12324" name="Line 36"/>
          <p:cNvSpPr>
            <a:spLocks noChangeShapeType="1"/>
          </p:cNvSpPr>
          <p:nvPr/>
        </p:nvSpPr>
        <p:spPr bwMode="auto">
          <a:xfrm flipV="1">
            <a:off x="5121275" y="1860550"/>
            <a:ext cx="0" cy="2809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25" name="Line 37"/>
          <p:cNvSpPr>
            <a:spLocks noChangeShapeType="1"/>
          </p:cNvSpPr>
          <p:nvPr/>
        </p:nvSpPr>
        <p:spPr bwMode="auto">
          <a:xfrm>
            <a:off x="4333875" y="3757613"/>
            <a:ext cx="26177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26" name="AutoShape 38"/>
          <p:cNvSpPr>
            <a:spLocks noChangeArrowheads="1"/>
          </p:cNvSpPr>
          <p:nvPr/>
        </p:nvSpPr>
        <p:spPr bwMode="auto">
          <a:xfrm flipV="1">
            <a:off x="5684838" y="3757613"/>
            <a:ext cx="1616075" cy="735012"/>
          </a:xfrm>
          <a:custGeom>
            <a:avLst/>
            <a:gdLst>
              <a:gd name="G0" fmla="+- 3798 0 0"/>
              <a:gd name="G1" fmla="+- 21600 0 3798"/>
              <a:gd name="G2" fmla="*/ 3798 1 2"/>
              <a:gd name="G3" fmla="+- 21600 0 G2"/>
              <a:gd name="G4" fmla="+/ 3798 21600 2"/>
              <a:gd name="G5" fmla="+/ G1 0 2"/>
              <a:gd name="G6" fmla="*/ 21600 21600 3798"/>
              <a:gd name="G7" fmla="*/ G6 1 2"/>
              <a:gd name="G8" fmla="+- 21600 0 G7"/>
              <a:gd name="G9" fmla="*/ 21600 1 2"/>
              <a:gd name="G10" fmla="+- 3798 0 G9"/>
              <a:gd name="G11" fmla="?: G10 G8 0"/>
              <a:gd name="G12" fmla="?: G10 G7 21600"/>
              <a:gd name="T0" fmla="*/ 19701 w 21600"/>
              <a:gd name="T1" fmla="*/ 10800 h 21600"/>
              <a:gd name="T2" fmla="*/ 10800 w 21600"/>
              <a:gd name="T3" fmla="*/ 21600 h 21600"/>
              <a:gd name="T4" fmla="*/ 1899 w 21600"/>
              <a:gd name="T5" fmla="*/ 10800 h 21600"/>
              <a:gd name="T6" fmla="*/ 10800 w 21600"/>
              <a:gd name="T7" fmla="*/ 0 h 21600"/>
              <a:gd name="T8" fmla="*/ 3699 w 21600"/>
              <a:gd name="T9" fmla="*/ 3699 h 21600"/>
              <a:gd name="T10" fmla="*/ 17901 w 21600"/>
              <a:gd name="T11" fmla="*/ 17901 h 21600"/>
            </a:gdLst>
            <a:ahLst/>
            <a:cxnLst>
              <a:cxn ang="0">
                <a:pos x="T0" y="T1"/>
              </a:cxn>
              <a:cxn ang="0">
                <a:pos x="T2" y="T3"/>
              </a:cxn>
              <a:cxn ang="0">
                <a:pos x="T4" y="T5"/>
              </a:cxn>
              <a:cxn ang="0">
                <a:pos x="T6" y="T7"/>
              </a:cxn>
            </a:cxnLst>
            <a:rect l="T8" t="T9" r="T10" b="T11"/>
            <a:pathLst>
              <a:path w="21600" h="21600">
                <a:moveTo>
                  <a:pt x="0" y="0"/>
                </a:moveTo>
                <a:lnTo>
                  <a:pt x="3798" y="21600"/>
                </a:lnTo>
                <a:lnTo>
                  <a:pt x="17802"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2327" name="Text Box 39"/>
          <p:cNvSpPr txBox="1">
            <a:spLocks noChangeArrowheads="1"/>
          </p:cNvSpPr>
          <p:nvPr/>
        </p:nvSpPr>
        <p:spPr bwMode="auto">
          <a:xfrm>
            <a:off x="4403725" y="3300413"/>
            <a:ext cx="72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dirty="0">
                <a:latin typeface="Times New Roman" pitchFamily="18" charset="0"/>
              </a:rPr>
              <a:t>0.38</a:t>
            </a:r>
          </a:p>
        </p:txBody>
      </p:sp>
      <p:sp>
        <p:nvSpPr>
          <p:cNvPr id="12328" name="Line 40"/>
          <p:cNvSpPr>
            <a:spLocks noChangeShapeType="1"/>
          </p:cNvSpPr>
          <p:nvPr/>
        </p:nvSpPr>
        <p:spPr bwMode="auto">
          <a:xfrm>
            <a:off x="4333875" y="1431925"/>
            <a:ext cx="0" cy="37226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29" name="Text Box 41"/>
          <p:cNvSpPr txBox="1">
            <a:spLocks noChangeArrowheads="1"/>
          </p:cNvSpPr>
          <p:nvPr/>
        </p:nvSpPr>
        <p:spPr bwMode="auto">
          <a:xfrm>
            <a:off x="4859338" y="1085835"/>
            <a:ext cx="3704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dirty="0">
                <a:latin typeface="Times New Roman" pitchFamily="18" charset="0"/>
              </a:rPr>
              <a:t>AND:</a:t>
            </a:r>
          </a:p>
          <a:p>
            <a:r>
              <a:rPr lang="hu-HU" sz="2400" dirty="0">
                <a:latin typeface="Times New Roman" pitchFamily="18" charset="0"/>
              </a:rPr>
              <a:t>µ</a:t>
            </a:r>
            <a:r>
              <a:rPr lang="hu-HU" sz="2400" baseline="-25000" dirty="0">
                <a:latin typeface="Times New Roman" pitchFamily="18" charset="0"/>
              </a:rPr>
              <a:t>[A</a:t>
            </a:r>
            <a:r>
              <a:rPr lang="hu-HU" sz="2400" baseline="-25000" dirty="0">
                <a:latin typeface="Times New Roman" pitchFamily="18" charset="0"/>
                <a:sym typeface="Symbol" pitchFamily="18" charset="2"/>
              </a:rPr>
              <a:t>B]</a:t>
            </a:r>
            <a:r>
              <a:rPr lang="hu-HU" sz="2400" dirty="0">
                <a:latin typeface="Times New Roman" pitchFamily="18" charset="0"/>
              </a:rPr>
              <a:t>(a)=min{</a:t>
            </a:r>
            <a:r>
              <a:rPr lang="hu-HU" sz="2400" dirty="0" err="1">
                <a:latin typeface="Times New Roman" pitchFamily="18" charset="0"/>
              </a:rPr>
              <a:t>µ</a:t>
            </a:r>
            <a:r>
              <a:rPr lang="hu-HU" sz="2400" baseline="-25000" dirty="0" err="1">
                <a:latin typeface="Times New Roman" pitchFamily="18" charset="0"/>
              </a:rPr>
              <a:t>A</a:t>
            </a:r>
            <a:r>
              <a:rPr lang="hu-HU" sz="2400" dirty="0">
                <a:latin typeface="Times New Roman" pitchFamily="18" charset="0"/>
              </a:rPr>
              <a:t>(a), </a:t>
            </a:r>
            <a:r>
              <a:rPr lang="hu-HU" sz="2400" dirty="0" err="1">
                <a:latin typeface="Times New Roman" pitchFamily="18" charset="0"/>
              </a:rPr>
              <a:t>µ</a:t>
            </a:r>
            <a:r>
              <a:rPr lang="hu-HU" sz="2400" baseline="-25000" dirty="0" err="1">
                <a:latin typeface="Times New Roman" pitchFamily="18" charset="0"/>
              </a:rPr>
              <a:t>B</a:t>
            </a:r>
            <a:r>
              <a:rPr lang="hu-HU" sz="2400" dirty="0">
                <a:latin typeface="Times New Roman" pitchFamily="18" charset="0"/>
              </a:rPr>
              <a:t>(a)}</a:t>
            </a:r>
          </a:p>
        </p:txBody>
      </p:sp>
      <p:sp>
        <p:nvSpPr>
          <p:cNvPr id="2" name="Szövegdoboz 1"/>
          <p:cNvSpPr txBox="1"/>
          <p:nvPr/>
        </p:nvSpPr>
        <p:spPr>
          <a:xfrm>
            <a:off x="4788024" y="5688806"/>
            <a:ext cx="4341830" cy="677108"/>
          </a:xfrm>
          <a:prstGeom prst="rect">
            <a:avLst/>
          </a:prstGeom>
          <a:noFill/>
        </p:spPr>
        <p:txBody>
          <a:bodyPr wrap="none" rtlCol="0">
            <a:spAutoFit/>
          </a:bodyPr>
          <a:lstStyle/>
          <a:p>
            <a:r>
              <a:rPr lang="hu-HU" sz="2000" dirty="0"/>
              <a:t>IF x1 is A2 AND x2 is B3  THEN y is C3</a:t>
            </a:r>
          </a:p>
          <a:p>
            <a:endParaRPr lang="hu-HU" dirty="0"/>
          </a:p>
        </p:txBody>
      </p:sp>
      <p:sp>
        <p:nvSpPr>
          <p:cNvPr id="42" name="Szövegdoboz 41"/>
          <p:cNvSpPr txBox="1"/>
          <p:nvPr/>
        </p:nvSpPr>
        <p:spPr>
          <a:xfrm>
            <a:off x="2357066" y="2825234"/>
            <a:ext cx="648072" cy="400110"/>
          </a:xfrm>
          <a:prstGeom prst="rect">
            <a:avLst/>
          </a:prstGeom>
          <a:noFill/>
        </p:spPr>
        <p:txBody>
          <a:bodyPr wrap="square" rtlCol="0">
            <a:spAutoFit/>
          </a:bodyPr>
          <a:lstStyle/>
          <a:p>
            <a:r>
              <a:rPr lang="hu-HU" sz="2000" dirty="0"/>
              <a:t>x</a:t>
            </a:r>
            <a:r>
              <a:rPr lang="hu-HU" sz="2000" baseline="-25000" dirty="0"/>
              <a:t>1M</a:t>
            </a:r>
          </a:p>
        </p:txBody>
      </p:sp>
      <p:sp>
        <p:nvSpPr>
          <p:cNvPr id="43" name="Szövegdoboz 42"/>
          <p:cNvSpPr txBox="1"/>
          <p:nvPr/>
        </p:nvSpPr>
        <p:spPr>
          <a:xfrm>
            <a:off x="2519177" y="6365914"/>
            <a:ext cx="648072" cy="400110"/>
          </a:xfrm>
          <a:prstGeom prst="rect">
            <a:avLst/>
          </a:prstGeom>
          <a:noFill/>
        </p:spPr>
        <p:txBody>
          <a:bodyPr wrap="square" rtlCol="0">
            <a:spAutoFit/>
          </a:bodyPr>
          <a:lstStyle/>
          <a:p>
            <a:r>
              <a:rPr lang="hu-HU" sz="2000" dirty="0"/>
              <a:t>x</a:t>
            </a:r>
            <a:r>
              <a:rPr lang="hu-HU" sz="2000" baseline="-25000" dirty="0"/>
              <a:t>2M</a:t>
            </a:r>
          </a:p>
        </p:txBody>
      </p:sp>
      <p:sp>
        <p:nvSpPr>
          <p:cNvPr id="3" name="Szövegdoboz 2">
            <a:extLst>
              <a:ext uri="{FF2B5EF4-FFF2-40B4-BE49-F238E27FC236}">
                <a16:creationId xmlns:a16="http://schemas.microsoft.com/office/drawing/2014/main" id="{F970B87D-651E-47AB-A5BE-A17954754237}"/>
              </a:ext>
            </a:extLst>
          </p:cNvPr>
          <p:cNvSpPr txBox="1"/>
          <p:nvPr/>
        </p:nvSpPr>
        <p:spPr>
          <a:xfrm>
            <a:off x="5241950" y="6356350"/>
            <a:ext cx="2470100" cy="369332"/>
          </a:xfrm>
          <a:prstGeom prst="rect">
            <a:avLst/>
          </a:prstGeom>
          <a:noFill/>
        </p:spPr>
        <p:txBody>
          <a:bodyPr wrap="none" rtlCol="0">
            <a:spAutoFit/>
          </a:bodyPr>
          <a:lstStyle/>
          <a:p>
            <a:r>
              <a:rPr lang="hu-HU" dirty="0" err="1"/>
              <a:t>Szingleton</a:t>
            </a:r>
            <a:r>
              <a:rPr lang="hu-HU" dirty="0"/>
              <a:t> </a:t>
            </a:r>
            <a:r>
              <a:rPr lang="hu-HU" dirty="0" err="1"/>
              <a:t>fuzzyfikálás</a:t>
            </a:r>
            <a:endParaRPr lang="hu-HU" dirty="0"/>
          </a:p>
        </p:txBody>
      </p:sp>
    </p:spTree>
    <p:extLst>
      <p:ext uri="{BB962C8B-B14F-4D97-AF65-F5344CB8AC3E}">
        <p14:creationId xmlns:p14="http://schemas.microsoft.com/office/powerpoint/2010/main" val="38771636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0-#ppt_w/2"/>
                                          </p:val>
                                        </p:tav>
                                        <p:tav tm="100000">
                                          <p:val>
                                            <p:strVal val="#ppt_x"/>
                                          </p:val>
                                        </p:tav>
                                      </p:tavLst>
                                    </p:anim>
                                    <p:anim calcmode="lin" valueType="num">
                                      <p:cBhvr additive="base">
                                        <p:cTn id="14"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05"/>
                                        </p:tgtEl>
                                        <p:attrNameLst>
                                          <p:attrName>style.visibility</p:attrName>
                                        </p:attrNameLst>
                                      </p:cBhvr>
                                      <p:to>
                                        <p:strVal val="visible"/>
                                      </p:to>
                                    </p:set>
                                    <p:anim calcmode="lin" valueType="num">
                                      <p:cBhvr additive="base">
                                        <p:cTn id="19" dur="500" fill="hold"/>
                                        <p:tgtEl>
                                          <p:spTgt spid="12305"/>
                                        </p:tgtEl>
                                        <p:attrNameLst>
                                          <p:attrName>ppt_x</p:attrName>
                                        </p:attrNameLst>
                                      </p:cBhvr>
                                      <p:tavLst>
                                        <p:tav tm="0">
                                          <p:val>
                                            <p:strVal val="0-#ppt_w/2"/>
                                          </p:val>
                                        </p:tav>
                                        <p:tav tm="100000">
                                          <p:val>
                                            <p:strVal val="#ppt_x"/>
                                          </p:val>
                                        </p:tav>
                                      </p:tavLst>
                                    </p:anim>
                                    <p:anim calcmode="lin" valueType="num">
                                      <p:cBhvr additive="base">
                                        <p:cTn id="20"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03"/>
                                        </p:tgtEl>
                                        <p:attrNameLst>
                                          <p:attrName>style.visibility</p:attrName>
                                        </p:attrNameLst>
                                      </p:cBhvr>
                                      <p:to>
                                        <p:strVal val="visible"/>
                                      </p:to>
                                    </p:set>
                                    <p:anim calcmode="lin" valueType="num">
                                      <p:cBhvr additive="base">
                                        <p:cTn id="25" dur="500" fill="hold"/>
                                        <p:tgtEl>
                                          <p:spTgt spid="12303"/>
                                        </p:tgtEl>
                                        <p:attrNameLst>
                                          <p:attrName>ppt_x</p:attrName>
                                        </p:attrNameLst>
                                      </p:cBhvr>
                                      <p:tavLst>
                                        <p:tav tm="0">
                                          <p:val>
                                            <p:strVal val="0-#ppt_w/2"/>
                                          </p:val>
                                        </p:tav>
                                        <p:tav tm="100000">
                                          <p:val>
                                            <p:strVal val="#ppt_x"/>
                                          </p:val>
                                        </p:tav>
                                      </p:tavLst>
                                    </p:anim>
                                    <p:anim calcmode="lin" valueType="num">
                                      <p:cBhvr additive="base">
                                        <p:cTn id="26"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04"/>
                                        </p:tgtEl>
                                        <p:attrNameLst>
                                          <p:attrName>style.visibility</p:attrName>
                                        </p:attrNameLst>
                                      </p:cBhvr>
                                      <p:to>
                                        <p:strVal val="visible"/>
                                      </p:to>
                                    </p:set>
                                    <p:anim calcmode="lin" valueType="num">
                                      <p:cBhvr additive="base">
                                        <p:cTn id="31" dur="500" fill="hold"/>
                                        <p:tgtEl>
                                          <p:spTgt spid="12304"/>
                                        </p:tgtEl>
                                        <p:attrNameLst>
                                          <p:attrName>ppt_x</p:attrName>
                                        </p:attrNameLst>
                                      </p:cBhvr>
                                      <p:tavLst>
                                        <p:tav tm="0">
                                          <p:val>
                                            <p:strVal val="0-#ppt_w/2"/>
                                          </p:val>
                                        </p:tav>
                                        <p:tav tm="100000">
                                          <p:val>
                                            <p:strVal val="#ppt_x"/>
                                          </p:val>
                                        </p:tav>
                                      </p:tavLst>
                                    </p:anim>
                                    <p:anim calcmode="lin" valueType="num">
                                      <p:cBhvr additive="base">
                                        <p:cTn id="32" dur="500" fill="hold"/>
                                        <p:tgtEl>
                                          <p:spTgt spid="1230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28"/>
                                        </p:tgtEl>
                                        <p:attrNameLst>
                                          <p:attrName>style.visibility</p:attrName>
                                        </p:attrNameLst>
                                      </p:cBhvr>
                                      <p:to>
                                        <p:strVal val="visible"/>
                                      </p:to>
                                    </p:set>
                                    <p:anim calcmode="lin" valueType="num">
                                      <p:cBhvr additive="base">
                                        <p:cTn id="37" dur="500" fill="hold"/>
                                        <p:tgtEl>
                                          <p:spTgt spid="12328"/>
                                        </p:tgtEl>
                                        <p:attrNameLst>
                                          <p:attrName>ppt_x</p:attrName>
                                        </p:attrNameLst>
                                      </p:cBhvr>
                                      <p:tavLst>
                                        <p:tav tm="0">
                                          <p:val>
                                            <p:strVal val="0-#ppt_w/2"/>
                                          </p:val>
                                        </p:tav>
                                        <p:tav tm="100000">
                                          <p:val>
                                            <p:strVal val="#ppt_x"/>
                                          </p:val>
                                        </p:tav>
                                      </p:tavLst>
                                    </p:anim>
                                    <p:anim calcmode="lin" valueType="num">
                                      <p:cBhvr additive="base">
                                        <p:cTn id="38" dur="500" fill="hold"/>
                                        <p:tgtEl>
                                          <p:spTgt spid="1232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325"/>
                                        </p:tgtEl>
                                        <p:attrNameLst>
                                          <p:attrName>style.visibility</p:attrName>
                                        </p:attrNameLst>
                                      </p:cBhvr>
                                      <p:to>
                                        <p:strVal val="visible"/>
                                      </p:to>
                                    </p:set>
                                    <p:anim calcmode="lin" valueType="num">
                                      <p:cBhvr additive="base">
                                        <p:cTn id="43" dur="500" fill="hold"/>
                                        <p:tgtEl>
                                          <p:spTgt spid="12325"/>
                                        </p:tgtEl>
                                        <p:attrNameLst>
                                          <p:attrName>ppt_x</p:attrName>
                                        </p:attrNameLst>
                                      </p:cBhvr>
                                      <p:tavLst>
                                        <p:tav tm="0">
                                          <p:val>
                                            <p:strVal val="0-#ppt_w/2"/>
                                          </p:val>
                                        </p:tav>
                                        <p:tav tm="100000">
                                          <p:val>
                                            <p:strVal val="#ppt_x"/>
                                          </p:val>
                                        </p:tav>
                                      </p:tavLst>
                                    </p:anim>
                                    <p:anim calcmode="lin" valueType="num">
                                      <p:cBhvr additive="base">
                                        <p:cTn id="44" dur="500" fill="hold"/>
                                        <p:tgtEl>
                                          <p:spTgt spid="1232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327"/>
                                        </p:tgtEl>
                                        <p:attrNameLst>
                                          <p:attrName>style.visibility</p:attrName>
                                        </p:attrNameLst>
                                      </p:cBhvr>
                                      <p:to>
                                        <p:strVal val="visible"/>
                                      </p:to>
                                    </p:set>
                                    <p:anim calcmode="lin" valueType="num">
                                      <p:cBhvr additive="base">
                                        <p:cTn id="49" dur="500" fill="hold"/>
                                        <p:tgtEl>
                                          <p:spTgt spid="12327"/>
                                        </p:tgtEl>
                                        <p:attrNameLst>
                                          <p:attrName>ppt_x</p:attrName>
                                        </p:attrNameLst>
                                      </p:cBhvr>
                                      <p:tavLst>
                                        <p:tav tm="0">
                                          <p:val>
                                            <p:strVal val="0-#ppt_w/2"/>
                                          </p:val>
                                        </p:tav>
                                        <p:tav tm="100000">
                                          <p:val>
                                            <p:strVal val="#ppt_x"/>
                                          </p:val>
                                        </p:tav>
                                      </p:tavLst>
                                    </p:anim>
                                    <p:anim calcmode="lin" valueType="num">
                                      <p:cBhvr additive="base">
                                        <p:cTn id="50" dur="500" fill="hold"/>
                                        <p:tgtEl>
                                          <p:spTgt spid="1232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326"/>
                                        </p:tgtEl>
                                        <p:attrNameLst>
                                          <p:attrName>style.visibility</p:attrName>
                                        </p:attrNameLst>
                                      </p:cBhvr>
                                      <p:to>
                                        <p:strVal val="visible"/>
                                      </p:to>
                                    </p:set>
                                    <p:anim calcmode="lin" valueType="num">
                                      <p:cBhvr additive="base">
                                        <p:cTn id="55" dur="500" fill="hold"/>
                                        <p:tgtEl>
                                          <p:spTgt spid="12326"/>
                                        </p:tgtEl>
                                        <p:attrNameLst>
                                          <p:attrName>ppt_x</p:attrName>
                                        </p:attrNameLst>
                                      </p:cBhvr>
                                      <p:tavLst>
                                        <p:tav tm="0">
                                          <p:val>
                                            <p:strVal val="0-#ppt_w/2"/>
                                          </p:val>
                                        </p:tav>
                                        <p:tav tm="100000">
                                          <p:val>
                                            <p:strVal val="#ppt_x"/>
                                          </p:val>
                                        </p:tav>
                                      </p:tavLst>
                                    </p:anim>
                                    <p:anim calcmode="lin" valueType="num">
                                      <p:cBhvr additive="base">
                                        <p:cTn id="56" dur="500" fill="hold"/>
                                        <p:tgtEl>
                                          <p:spTgt spid="123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nimBg="1"/>
      <p:bldP spid="12303" grpId="0" animBg="1"/>
      <p:bldP spid="12304" grpId="0" animBg="1"/>
      <p:bldP spid="12305" grpId="0" animBg="1"/>
      <p:bldP spid="12325" grpId="0" animBg="1"/>
      <p:bldP spid="12326" grpId="0" animBg="1"/>
      <p:bldP spid="12327" grpId="0" autoUpdateAnimBg="0"/>
      <p:bldP spid="1232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Dia számának helye 4"/>
          <p:cNvSpPr>
            <a:spLocks noGrp="1"/>
          </p:cNvSpPr>
          <p:nvPr>
            <p:ph type="sldNum" sz="quarter" idx="12"/>
          </p:nvPr>
        </p:nvSpPr>
        <p:spPr/>
        <p:txBody>
          <a:bodyPr/>
          <a:lstStyle/>
          <a:p>
            <a:fld id="{8FFFF1F5-E8B1-456F-AD70-6A9C90E45BC5}" type="slidenum">
              <a:rPr lang="hu-HU"/>
              <a:pPr/>
              <a:t>19</a:t>
            </a:fld>
            <a:endParaRPr lang="hu-HU"/>
          </a:p>
        </p:txBody>
      </p:sp>
      <p:sp>
        <p:nvSpPr>
          <p:cNvPr id="13314" name="Rectangle 2"/>
          <p:cNvSpPr>
            <a:spLocks noGrp="1" noChangeArrowheads="1"/>
          </p:cNvSpPr>
          <p:nvPr>
            <p:ph type="title"/>
          </p:nvPr>
        </p:nvSpPr>
        <p:spPr>
          <a:xfrm>
            <a:off x="4699000" y="288925"/>
            <a:ext cx="4284663" cy="1143000"/>
          </a:xfrm>
        </p:spPr>
        <p:txBody>
          <a:bodyPr>
            <a:normAutofit fontScale="90000"/>
          </a:bodyPr>
          <a:lstStyle/>
          <a:p>
            <a:r>
              <a:rPr lang="hu-HU" sz="4000" dirty="0"/>
              <a:t>A második szabály érvényesítése</a:t>
            </a:r>
          </a:p>
        </p:txBody>
      </p:sp>
      <p:sp>
        <p:nvSpPr>
          <p:cNvPr id="13315" name="Line 3"/>
          <p:cNvSpPr>
            <a:spLocks noChangeShapeType="1"/>
          </p:cNvSpPr>
          <p:nvPr/>
        </p:nvSpPr>
        <p:spPr bwMode="auto">
          <a:xfrm flipV="1">
            <a:off x="2670175" y="2027238"/>
            <a:ext cx="0" cy="6413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16" name="Line 4"/>
          <p:cNvSpPr>
            <a:spLocks noChangeShapeType="1"/>
          </p:cNvSpPr>
          <p:nvPr/>
        </p:nvSpPr>
        <p:spPr bwMode="auto">
          <a:xfrm flipV="1">
            <a:off x="2843213" y="5154613"/>
            <a:ext cx="0" cy="10683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17" name="Line 5"/>
          <p:cNvSpPr>
            <a:spLocks noChangeShapeType="1"/>
          </p:cNvSpPr>
          <p:nvPr/>
        </p:nvSpPr>
        <p:spPr bwMode="auto">
          <a:xfrm flipH="1">
            <a:off x="893763" y="5154613"/>
            <a:ext cx="3440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18" name="Line 6"/>
          <p:cNvSpPr>
            <a:spLocks noChangeShapeType="1"/>
          </p:cNvSpPr>
          <p:nvPr/>
        </p:nvSpPr>
        <p:spPr bwMode="auto">
          <a:xfrm flipH="1">
            <a:off x="881063" y="2079625"/>
            <a:ext cx="34528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0" name="Text Box 8"/>
          <p:cNvSpPr txBox="1">
            <a:spLocks noChangeArrowheads="1"/>
          </p:cNvSpPr>
          <p:nvPr/>
        </p:nvSpPr>
        <p:spPr bwMode="auto">
          <a:xfrm>
            <a:off x="193675" y="4814888"/>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0,43</a:t>
            </a:r>
          </a:p>
        </p:txBody>
      </p:sp>
      <p:sp>
        <p:nvSpPr>
          <p:cNvPr id="13321" name="Line 9"/>
          <p:cNvSpPr>
            <a:spLocks noChangeShapeType="1"/>
          </p:cNvSpPr>
          <p:nvPr/>
        </p:nvSpPr>
        <p:spPr bwMode="auto">
          <a:xfrm>
            <a:off x="635000" y="6223000"/>
            <a:ext cx="35385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2" name="AutoShape 10"/>
          <p:cNvSpPr>
            <a:spLocks noChangeArrowheads="1"/>
          </p:cNvSpPr>
          <p:nvPr/>
        </p:nvSpPr>
        <p:spPr bwMode="auto">
          <a:xfrm rot="16200000" flipH="1">
            <a:off x="2279651" y="4692650"/>
            <a:ext cx="1973262" cy="1087437"/>
          </a:xfrm>
          <a:prstGeom prst="flowChartManualInpu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23" name="Text Box 11"/>
          <p:cNvSpPr txBox="1">
            <a:spLocks noChangeArrowheads="1"/>
          </p:cNvSpPr>
          <p:nvPr/>
        </p:nvSpPr>
        <p:spPr bwMode="auto">
          <a:xfrm>
            <a:off x="985838" y="334645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B1</a:t>
            </a:r>
          </a:p>
        </p:txBody>
      </p:sp>
      <p:sp>
        <p:nvSpPr>
          <p:cNvPr id="13324" name="Text Box 12"/>
          <p:cNvSpPr txBox="1">
            <a:spLocks noChangeArrowheads="1"/>
          </p:cNvSpPr>
          <p:nvPr/>
        </p:nvSpPr>
        <p:spPr bwMode="auto">
          <a:xfrm>
            <a:off x="2016125" y="334645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B2</a:t>
            </a:r>
          </a:p>
        </p:txBody>
      </p:sp>
      <p:sp>
        <p:nvSpPr>
          <p:cNvPr id="13325" name="Text Box 13"/>
          <p:cNvSpPr txBox="1">
            <a:spLocks noChangeArrowheads="1"/>
          </p:cNvSpPr>
          <p:nvPr/>
        </p:nvSpPr>
        <p:spPr bwMode="auto">
          <a:xfrm>
            <a:off x="3005138" y="334645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B3</a:t>
            </a:r>
          </a:p>
        </p:txBody>
      </p:sp>
      <p:sp>
        <p:nvSpPr>
          <p:cNvPr id="13326" name="Text Box 14"/>
          <p:cNvSpPr txBox="1">
            <a:spLocks noChangeArrowheads="1"/>
          </p:cNvSpPr>
          <p:nvPr/>
        </p:nvSpPr>
        <p:spPr bwMode="auto">
          <a:xfrm>
            <a:off x="285750" y="56848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a:t>
            </a:r>
          </a:p>
        </p:txBody>
      </p:sp>
      <p:sp>
        <p:nvSpPr>
          <p:cNvPr id="13327" name="Text Box 15"/>
          <p:cNvSpPr txBox="1">
            <a:spLocks noChangeArrowheads="1"/>
          </p:cNvSpPr>
          <p:nvPr/>
        </p:nvSpPr>
        <p:spPr bwMode="auto">
          <a:xfrm>
            <a:off x="285750" y="39100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1</a:t>
            </a:r>
          </a:p>
        </p:txBody>
      </p:sp>
      <p:sp>
        <p:nvSpPr>
          <p:cNvPr id="13328" name="Text Box 16"/>
          <p:cNvSpPr txBox="1">
            <a:spLocks noChangeArrowheads="1"/>
          </p:cNvSpPr>
          <p:nvPr/>
        </p:nvSpPr>
        <p:spPr bwMode="auto">
          <a:xfrm>
            <a:off x="3995738" y="6400800"/>
            <a:ext cx="58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sz="2400">
                <a:latin typeface="Times New Roman" pitchFamily="18" charset="0"/>
              </a:rPr>
              <a:t>x2</a:t>
            </a:r>
          </a:p>
        </p:txBody>
      </p:sp>
      <p:sp>
        <p:nvSpPr>
          <p:cNvPr id="13329" name="Line 17"/>
          <p:cNvSpPr>
            <a:spLocks noChangeShapeType="1"/>
          </p:cNvSpPr>
          <p:nvPr/>
        </p:nvSpPr>
        <p:spPr bwMode="auto">
          <a:xfrm flipV="1">
            <a:off x="893763" y="3757613"/>
            <a:ext cx="0" cy="264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1" name="Line 19"/>
          <p:cNvSpPr>
            <a:spLocks noChangeShapeType="1"/>
          </p:cNvSpPr>
          <p:nvPr/>
        </p:nvSpPr>
        <p:spPr bwMode="auto">
          <a:xfrm>
            <a:off x="4699000" y="4492625"/>
            <a:ext cx="28194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2" name="Text Box 20"/>
          <p:cNvSpPr txBox="1">
            <a:spLocks noChangeArrowheads="1"/>
          </p:cNvSpPr>
          <p:nvPr/>
        </p:nvSpPr>
        <p:spPr bwMode="auto">
          <a:xfrm>
            <a:off x="4699000" y="3954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a:t>
            </a:r>
          </a:p>
        </p:txBody>
      </p:sp>
      <p:sp>
        <p:nvSpPr>
          <p:cNvPr id="13333" name="Text Box 21"/>
          <p:cNvSpPr txBox="1">
            <a:spLocks noChangeArrowheads="1"/>
          </p:cNvSpPr>
          <p:nvPr/>
        </p:nvSpPr>
        <p:spPr bwMode="auto">
          <a:xfrm>
            <a:off x="4699000" y="21796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1</a:t>
            </a:r>
          </a:p>
        </p:txBody>
      </p:sp>
      <p:sp>
        <p:nvSpPr>
          <p:cNvPr id="13334" name="Text Box 22"/>
          <p:cNvSpPr txBox="1">
            <a:spLocks noChangeArrowheads="1"/>
          </p:cNvSpPr>
          <p:nvPr/>
        </p:nvSpPr>
        <p:spPr bwMode="auto">
          <a:xfrm>
            <a:off x="6948488" y="4670425"/>
            <a:ext cx="569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sz="2400">
                <a:latin typeface="Times New Roman" pitchFamily="18" charset="0"/>
              </a:rPr>
              <a:t>y</a:t>
            </a:r>
          </a:p>
        </p:txBody>
      </p:sp>
      <p:sp>
        <p:nvSpPr>
          <p:cNvPr id="13335" name="AutoShape 23"/>
          <p:cNvSpPr>
            <a:spLocks noChangeArrowheads="1"/>
          </p:cNvSpPr>
          <p:nvPr/>
        </p:nvSpPr>
        <p:spPr bwMode="auto">
          <a:xfrm>
            <a:off x="5684838" y="2519363"/>
            <a:ext cx="1616075" cy="197485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36" name="Text Box 24"/>
          <p:cNvSpPr txBox="1">
            <a:spLocks noChangeArrowheads="1"/>
          </p:cNvSpPr>
          <p:nvPr/>
        </p:nvSpPr>
        <p:spPr bwMode="auto">
          <a:xfrm>
            <a:off x="5937250" y="202723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C2</a:t>
            </a:r>
          </a:p>
        </p:txBody>
      </p:sp>
      <p:sp>
        <p:nvSpPr>
          <p:cNvPr id="13337" name="Line 25"/>
          <p:cNvSpPr>
            <a:spLocks noChangeShapeType="1"/>
          </p:cNvSpPr>
          <p:nvPr/>
        </p:nvSpPr>
        <p:spPr bwMode="auto">
          <a:xfrm flipV="1">
            <a:off x="5121275" y="1860550"/>
            <a:ext cx="0" cy="2809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8" name="Line 26"/>
          <p:cNvSpPr>
            <a:spLocks noChangeShapeType="1"/>
          </p:cNvSpPr>
          <p:nvPr/>
        </p:nvSpPr>
        <p:spPr bwMode="auto">
          <a:xfrm>
            <a:off x="4333875" y="3922713"/>
            <a:ext cx="26177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9" name="AutoShape 27"/>
          <p:cNvSpPr>
            <a:spLocks noChangeArrowheads="1"/>
          </p:cNvSpPr>
          <p:nvPr/>
        </p:nvSpPr>
        <p:spPr bwMode="auto">
          <a:xfrm flipV="1">
            <a:off x="5684838" y="3910013"/>
            <a:ext cx="1616075" cy="582612"/>
          </a:xfrm>
          <a:custGeom>
            <a:avLst/>
            <a:gdLst>
              <a:gd name="G0" fmla="+- 3225 0 0"/>
              <a:gd name="G1" fmla="+- 21600 0 3225"/>
              <a:gd name="G2" fmla="*/ 3225 1 2"/>
              <a:gd name="G3" fmla="+- 21600 0 G2"/>
              <a:gd name="G4" fmla="+/ 3225 21600 2"/>
              <a:gd name="G5" fmla="+/ G1 0 2"/>
              <a:gd name="G6" fmla="*/ 21600 21600 3225"/>
              <a:gd name="G7" fmla="*/ G6 1 2"/>
              <a:gd name="G8" fmla="+- 21600 0 G7"/>
              <a:gd name="G9" fmla="*/ 21600 1 2"/>
              <a:gd name="G10" fmla="+- 3225 0 G9"/>
              <a:gd name="G11" fmla="?: G10 G8 0"/>
              <a:gd name="G12" fmla="?: G10 G7 21600"/>
              <a:gd name="T0" fmla="*/ 19987 w 21600"/>
              <a:gd name="T1" fmla="*/ 10800 h 21600"/>
              <a:gd name="T2" fmla="*/ 10800 w 21600"/>
              <a:gd name="T3" fmla="*/ 21600 h 21600"/>
              <a:gd name="T4" fmla="*/ 1613 w 21600"/>
              <a:gd name="T5" fmla="*/ 10800 h 21600"/>
              <a:gd name="T6" fmla="*/ 10800 w 21600"/>
              <a:gd name="T7" fmla="*/ 0 h 21600"/>
              <a:gd name="T8" fmla="*/ 3413 w 21600"/>
              <a:gd name="T9" fmla="*/ 3413 h 21600"/>
              <a:gd name="T10" fmla="*/ 18187 w 21600"/>
              <a:gd name="T11" fmla="*/ 18187 h 21600"/>
            </a:gdLst>
            <a:ahLst/>
            <a:cxnLst>
              <a:cxn ang="0">
                <a:pos x="T0" y="T1"/>
              </a:cxn>
              <a:cxn ang="0">
                <a:pos x="T2" y="T3"/>
              </a:cxn>
              <a:cxn ang="0">
                <a:pos x="T4" y="T5"/>
              </a:cxn>
              <a:cxn ang="0">
                <a:pos x="T6" y="T7"/>
              </a:cxn>
            </a:cxnLst>
            <a:rect l="T8" t="T9" r="T10" b="T11"/>
            <a:pathLst>
              <a:path w="21600" h="21600">
                <a:moveTo>
                  <a:pt x="0" y="0"/>
                </a:moveTo>
                <a:lnTo>
                  <a:pt x="3225" y="21600"/>
                </a:lnTo>
                <a:lnTo>
                  <a:pt x="18375"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40" name="Text Box 28"/>
          <p:cNvSpPr txBox="1">
            <a:spLocks noChangeArrowheads="1"/>
          </p:cNvSpPr>
          <p:nvPr/>
        </p:nvSpPr>
        <p:spPr bwMode="auto">
          <a:xfrm>
            <a:off x="4403725" y="3300413"/>
            <a:ext cx="72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dirty="0">
                <a:latin typeface="Times New Roman" pitchFamily="18" charset="0"/>
              </a:rPr>
              <a:t>0.19</a:t>
            </a:r>
          </a:p>
        </p:txBody>
      </p:sp>
      <p:sp>
        <p:nvSpPr>
          <p:cNvPr id="13341" name="Line 29"/>
          <p:cNvSpPr>
            <a:spLocks noChangeShapeType="1"/>
          </p:cNvSpPr>
          <p:nvPr/>
        </p:nvSpPr>
        <p:spPr bwMode="auto">
          <a:xfrm>
            <a:off x="4333875" y="2079625"/>
            <a:ext cx="0" cy="3074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3" name="Line 31"/>
          <p:cNvSpPr>
            <a:spLocks noChangeShapeType="1"/>
          </p:cNvSpPr>
          <p:nvPr/>
        </p:nvSpPr>
        <p:spPr bwMode="auto">
          <a:xfrm>
            <a:off x="635000" y="2668588"/>
            <a:ext cx="35385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4" name="Text Box 32"/>
          <p:cNvSpPr txBox="1">
            <a:spLocks noChangeArrowheads="1"/>
          </p:cNvSpPr>
          <p:nvPr/>
        </p:nvSpPr>
        <p:spPr bwMode="auto">
          <a:xfrm>
            <a:off x="985838" y="203200"/>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A1</a:t>
            </a:r>
          </a:p>
        </p:txBody>
      </p:sp>
      <p:sp>
        <p:nvSpPr>
          <p:cNvPr id="13345" name="Text Box 33"/>
          <p:cNvSpPr txBox="1">
            <a:spLocks noChangeArrowheads="1"/>
          </p:cNvSpPr>
          <p:nvPr/>
        </p:nvSpPr>
        <p:spPr bwMode="auto">
          <a:xfrm>
            <a:off x="1863725" y="203200"/>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A2</a:t>
            </a:r>
          </a:p>
        </p:txBody>
      </p:sp>
      <p:sp>
        <p:nvSpPr>
          <p:cNvPr id="13346" name="Text Box 34"/>
          <p:cNvSpPr txBox="1">
            <a:spLocks noChangeArrowheads="1"/>
          </p:cNvSpPr>
          <p:nvPr/>
        </p:nvSpPr>
        <p:spPr bwMode="auto">
          <a:xfrm>
            <a:off x="3101975" y="203200"/>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A3</a:t>
            </a:r>
          </a:p>
        </p:txBody>
      </p:sp>
      <p:sp>
        <p:nvSpPr>
          <p:cNvPr id="13347" name="Text Box 35"/>
          <p:cNvSpPr txBox="1">
            <a:spLocks noChangeArrowheads="1"/>
          </p:cNvSpPr>
          <p:nvPr/>
        </p:nvSpPr>
        <p:spPr bwMode="auto">
          <a:xfrm>
            <a:off x="285750" y="21304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a:t>
            </a:r>
          </a:p>
        </p:txBody>
      </p:sp>
      <p:sp>
        <p:nvSpPr>
          <p:cNvPr id="13348" name="Text Box 36"/>
          <p:cNvSpPr txBox="1">
            <a:spLocks noChangeArrowheads="1"/>
          </p:cNvSpPr>
          <p:nvPr/>
        </p:nvSpPr>
        <p:spPr bwMode="auto">
          <a:xfrm>
            <a:off x="285750" y="355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1</a:t>
            </a:r>
          </a:p>
        </p:txBody>
      </p:sp>
      <p:sp>
        <p:nvSpPr>
          <p:cNvPr id="13349" name="Text Box 37"/>
          <p:cNvSpPr txBox="1">
            <a:spLocks noChangeArrowheads="1"/>
          </p:cNvSpPr>
          <p:nvPr/>
        </p:nvSpPr>
        <p:spPr bwMode="auto">
          <a:xfrm>
            <a:off x="3708400" y="27813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x1</a:t>
            </a:r>
          </a:p>
        </p:txBody>
      </p:sp>
      <p:sp>
        <p:nvSpPr>
          <p:cNvPr id="13350" name="Line 38"/>
          <p:cNvSpPr>
            <a:spLocks noChangeShapeType="1"/>
          </p:cNvSpPr>
          <p:nvPr/>
        </p:nvSpPr>
        <p:spPr bwMode="auto">
          <a:xfrm flipV="1">
            <a:off x="881063" y="203200"/>
            <a:ext cx="0" cy="2643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51" name="Text Box 39"/>
          <p:cNvSpPr txBox="1">
            <a:spLocks noChangeArrowheads="1"/>
          </p:cNvSpPr>
          <p:nvPr/>
        </p:nvSpPr>
        <p:spPr bwMode="auto">
          <a:xfrm>
            <a:off x="193675" y="17780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0,19</a:t>
            </a:r>
          </a:p>
        </p:txBody>
      </p:sp>
      <p:sp>
        <p:nvSpPr>
          <p:cNvPr id="13352" name="AutoShape 40"/>
          <p:cNvSpPr>
            <a:spLocks noChangeArrowheads="1"/>
          </p:cNvSpPr>
          <p:nvPr/>
        </p:nvSpPr>
        <p:spPr bwMode="auto">
          <a:xfrm rot="16200000" flipH="1">
            <a:off x="2155825" y="1138238"/>
            <a:ext cx="1973263" cy="1087437"/>
          </a:xfrm>
          <a:prstGeom prst="flowChartManualInpu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0" name="Szövegdoboz 39"/>
          <p:cNvSpPr txBox="1"/>
          <p:nvPr/>
        </p:nvSpPr>
        <p:spPr>
          <a:xfrm>
            <a:off x="2289783" y="2809845"/>
            <a:ext cx="648072" cy="400110"/>
          </a:xfrm>
          <a:prstGeom prst="rect">
            <a:avLst/>
          </a:prstGeom>
          <a:noFill/>
        </p:spPr>
        <p:txBody>
          <a:bodyPr wrap="square" rtlCol="0">
            <a:spAutoFit/>
          </a:bodyPr>
          <a:lstStyle/>
          <a:p>
            <a:r>
              <a:rPr lang="hu-HU" sz="2000" dirty="0"/>
              <a:t>x</a:t>
            </a:r>
            <a:r>
              <a:rPr lang="hu-HU" sz="2000" baseline="-25000" dirty="0"/>
              <a:t>1M</a:t>
            </a:r>
          </a:p>
        </p:txBody>
      </p:sp>
      <p:sp>
        <p:nvSpPr>
          <p:cNvPr id="41" name="Szövegdoboz 40"/>
          <p:cNvSpPr txBox="1"/>
          <p:nvPr/>
        </p:nvSpPr>
        <p:spPr>
          <a:xfrm>
            <a:off x="2519177" y="6365914"/>
            <a:ext cx="648072" cy="400110"/>
          </a:xfrm>
          <a:prstGeom prst="rect">
            <a:avLst/>
          </a:prstGeom>
          <a:noFill/>
        </p:spPr>
        <p:txBody>
          <a:bodyPr wrap="square" rtlCol="0">
            <a:spAutoFit/>
          </a:bodyPr>
          <a:lstStyle/>
          <a:p>
            <a:r>
              <a:rPr lang="hu-HU" sz="2000" dirty="0"/>
              <a:t>x</a:t>
            </a:r>
            <a:r>
              <a:rPr lang="hu-HU" sz="2000" baseline="-25000" dirty="0"/>
              <a:t>2M</a:t>
            </a:r>
          </a:p>
        </p:txBody>
      </p:sp>
    </p:spTree>
    <p:extLst>
      <p:ext uri="{BB962C8B-B14F-4D97-AF65-F5344CB8AC3E}">
        <p14:creationId xmlns:p14="http://schemas.microsoft.com/office/powerpoint/2010/main" val="35668724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0-#ppt_w/2"/>
                                          </p:val>
                                        </p:tav>
                                        <p:tav tm="100000">
                                          <p:val>
                                            <p:strVal val="#ppt_x"/>
                                          </p:val>
                                        </p:tav>
                                      </p:tavLst>
                                    </p:anim>
                                    <p:anim calcmode="lin" valueType="num">
                                      <p:cBhvr additive="base">
                                        <p:cTn id="14"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0-#ppt_w/2"/>
                                          </p:val>
                                        </p:tav>
                                        <p:tav tm="100000">
                                          <p:val>
                                            <p:strVal val="#ppt_x"/>
                                          </p:val>
                                        </p:tav>
                                      </p:tavLst>
                                    </p:anim>
                                    <p:anim calcmode="lin" valueType="num">
                                      <p:cBhvr additive="base">
                                        <p:cTn id="20"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additive="base">
                                        <p:cTn id="25" dur="500" fill="hold"/>
                                        <p:tgtEl>
                                          <p:spTgt spid="13316"/>
                                        </p:tgtEl>
                                        <p:attrNameLst>
                                          <p:attrName>ppt_x</p:attrName>
                                        </p:attrNameLst>
                                      </p:cBhvr>
                                      <p:tavLst>
                                        <p:tav tm="0">
                                          <p:val>
                                            <p:strVal val="0-#ppt_w/2"/>
                                          </p:val>
                                        </p:tav>
                                        <p:tav tm="100000">
                                          <p:val>
                                            <p:strVal val="#ppt_x"/>
                                          </p:val>
                                        </p:tav>
                                      </p:tavLst>
                                    </p:anim>
                                    <p:anim calcmode="lin" valueType="num">
                                      <p:cBhvr additive="base">
                                        <p:cTn id="26"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additive="base">
                                        <p:cTn id="31" dur="500" fill="hold"/>
                                        <p:tgtEl>
                                          <p:spTgt spid="13317"/>
                                        </p:tgtEl>
                                        <p:attrNameLst>
                                          <p:attrName>ppt_x</p:attrName>
                                        </p:attrNameLst>
                                      </p:cBhvr>
                                      <p:tavLst>
                                        <p:tav tm="0">
                                          <p:val>
                                            <p:strVal val="0-#ppt_w/2"/>
                                          </p:val>
                                        </p:tav>
                                        <p:tav tm="100000">
                                          <p:val>
                                            <p:strVal val="#ppt_x"/>
                                          </p:val>
                                        </p:tav>
                                      </p:tavLst>
                                    </p:anim>
                                    <p:anim calcmode="lin" valueType="num">
                                      <p:cBhvr additive="base">
                                        <p:cTn id="32"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41"/>
                                        </p:tgtEl>
                                        <p:attrNameLst>
                                          <p:attrName>style.visibility</p:attrName>
                                        </p:attrNameLst>
                                      </p:cBhvr>
                                      <p:to>
                                        <p:strVal val="visible"/>
                                      </p:to>
                                    </p:set>
                                    <p:anim calcmode="lin" valueType="num">
                                      <p:cBhvr additive="base">
                                        <p:cTn id="37" dur="500" fill="hold"/>
                                        <p:tgtEl>
                                          <p:spTgt spid="13341"/>
                                        </p:tgtEl>
                                        <p:attrNameLst>
                                          <p:attrName>ppt_x</p:attrName>
                                        </p:attrNameLst>
                                      </p:cBhvr>
                                      <p:tavLst>
                                        <p:tav tm="0">
                                          <p:val>
                                            <p:strVal val="0-#ppt_w/2"/>
                                          </p:val>
                                        </p:tav>
                                        <p:tav tm="100000">
                                          <p:val>
                                            <p:strVal val="#ppt_x"/>
                                          </p:val>
                                        </p:tav>
                                      </p:tavLst>
                                    </p:anim>
                                    <p:anim calcmode="lin" valueType="num">
                                      <p:cBhvr additive="base">
                                        <p:cTn id="38" dur="500" fill="hold"/>
                                        <p:tgtEl>
                                          <p:spTgt spid="1334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38"/>
                                        </p:tgtEl>
                                        <p:attrNameLst>
                                          <p:attrName>style.visibility</p:attrName>
                                        </p:attrNameLst>
                                      </p:cBhvr>
                                      <p:to>
                                        <p:strVal val="visible"/>
                                      </p:to>
                                    </p:set>
                                    <p:anim calcmode="lin" valueType="num">
                                      <p:cBhvr additive="base">
                                        <p:cTn id="43" dur="500" fill="hold"/>
                                        <p:tgtEl>
                                          <p:spTgt spid="13338"/>
                                        </p:tgtEl>
                                        <p:attrNameLst>
                                          <p:attrName>ppt_x</p:attrName>
                                        </p:attrNameLst>
                                      </p:cBhvr>
                                      <p:tavLst>
                                        <p:tav tm="0">
                                          <p:val>
                                            <p:strVal val="0-#ppt_w/2"/>
                                          </p:val>
                                        </p:tav>
                                        <p:tav tm="100000">
                                          <p:val>
                                            <p:strVal val="#ppt_x"/>
                                          </p:val>
                                        </p:tav>
                                      </p:tavLst>
                                    </p:anim>
                                    <p:anim calcmode="lin" valueType="num">
                                      <p:cBhvr additive="base">
                                        <p:cTn id="44" dur="500" fill="hold"/>
                                        <p:tgtEl>
                                          <p:spTgt spid="1333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40"/>
                                        </p:tgtEl>
                                        <p:attrNameLst>
                                          <p:attrName>style.visibility</p:attrName>
                                        </p:attrNameLst>
                                      </p:cBhvr>
                                      <p:to>
                                        <p:strVal val="visible"/>
                                      </p:to>
                                    </p:set>
                                    <p:anim calcmode="lin" valueType="num">
                                      <p:cBhvr additive="base">
                                        <p:cTn id="49" dur="500" fill="hold"/>
                                        <p:tgtEl>
                                          <p:spTgt spid="13340"/>
                                        </p:tgtEl>
                                        <p:attrNameLst>
                                          <p:attrName>ppt_x</p:attrName>
                                        </p:attrNameLst>
                                      </p:cBhvr>
                                      <p:tavLst>
                                        <p:tav tm="0">
                                          <p:val>
                                            <p:strVal val="0-#ppt_w/2"/>
                                          </p:val>
                                        </p:tav>
                                        <p:tav tm="100000">
                                          <p:val>
                                            <p:strVal val="#ppt_x"/>
                                          </p:val>
                                        </p:tav>
                                      </p:tavLst>
                                    </p:anim>
                                    <p:anim calcmode="lin" valueType="num">
                                      <p:cBhvr additive="base">
                                        <p:cTn id="50" dur="500" fill="hold"/>
                                        <p:tgtEl>
                                          <p:spTgt spid="1334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39"/>
                                        </p:tgtEl>
                                        <p:attrNameLst>
                                          <p:attrName>style.visibility</p:attrName>
                                        </p:attrNameLst>
                                      </p:cBhvr>
                                      <p:to>
                                        <p:strVal val="visible"/>
                                      </p:to>
                                    </p:set>
                                    <p:anim calcmode="lin" valueType="num">
                                      <p:cBhvr additive="base">
                                        <p:cTn id="55" dur="500" fill="hold"/>
                                        <p:tgtEl>
                                          <p:spTgt spid="13339"/>
                                        </p:tgtEl>
                                        <p:attrNameLst>
                                          <p:attrName>ppt_x</p:attrName>
                                        </p:attrNameLst>
                                      </p:cBhvr>
                                      <p:tavLst>
                                        <p:tav tm="0">
                                          <p:val>
                                            <p:strVal val="0-#ppt_w/2"/>
                                          </p:val>
                                        </p:tav>
                                        <p:tav tm="100000">
                                          <p:val>
                                            <p:strVal val="#ppt_x"/>
                                          </p:val>
                                        </p:tav>
                                      </p:tavLst>
                                    </p:anim>
                                    <p:anim calcmode="lin" valueType="num">
                                      <p:cBhvr additive="base">
                                        <p:cTn id="56" dur="500" fill="hold"/>
                                        <p:tgtEl>
                                          <p:spTgt spid="13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nimBg="1"/>
      <p:bldP spid="13316" grpId="0" animBg="1"/>
      <p:bldP spid="13317" grpId="0" animBg="1"/>
      <p:bldP spid="13318" grpId="0" animBg="1"/>
      <p:bldP spid="13338" grpId="0" animBg="1"/>
      <p:bldP spid="13339" grpId="0" animBg="1"/>
      <p:bldP spid="13340" grpId="0" autoUpdateAnimBg="0"/>
      <p:bldP spid="133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Tartalom</a:t>
            </a:r>
          </a:p>
        </p:txBody>
      </p:sp>
      <p:sp>
        <p:nvSpPr>
          <p:cNvPr id="3" name="Tartalom helye 2"/>
          <p:cNvSpPr>
            <a:spLocks noGrp="1"/>
          </p:cNvSpPr>
          <p:nvPr>
            <p:ph idx="1"/>
          </p:nvPr>
        </p:nvSpPr>
        <p:spPr/>
        <p:txBody>
          <a:bodyPr/>
          <a:lstStyle/>
          <a:p>
            <a:endParaRPr lang="hu-HU" dirty="0"/>
          </a:p>
          <a:p>
            <a:r>
              <a:rPr lang="hu-HU" dirty="0"/>
              <a:t>Fuzzy logika gyakorlati alkalmazásai</a:t>
            </a:r>
          </a:p>
          <a:p>
            <a:r>
              <a:rPr lang="hu-HU" dirty="0"/>
              <a:t>Fuzzy halmazok és szabályok</a:t>
            </a:r>
          </a:p>
          <a:p>
            <a:r>
              <a:rPr lang="hu-HU" dirty="0"/>
              <a:t>Fedő és ritka szabályrendszer</a:t>
            </a:r>
          </a:p>
          <a:p>
            <a:r>
              <a:rPr lang="hu-HU" dirty="0"/>
              <a:t>Fuzzy következtetés</a:t>
            </a:r>
          </a:p>
          <a:p>
            <a:r>
              <a:rPr lang="hu-HU" dirty="0"/>
              <a:t>Modellalkotás mintaadatok alapján</a:t>
            </a:r>
          </a:p>
          <a:p>
            <a:r>
              <a:rPr lang="hu-HU" dirty="0"/>
              <a:t>Alkalmazások részletesebben</a:t>
            </a:r>
          </a:p>
          <a:p>
            <a:endParaRPr lang="hu-HU" dirty="0"/>
          </a:p>
        </p:txBody>
      </p:sp>
      <p:sp>
        <p:nvSpPr>
          <p:cNvPr id="4" name="Dia számának helye 3"/>
          <p:cNvSpPr>
            <a:spLocks noGrp="1"/>
          </p:cNvSpPr>
          <p:nvPr>
            <p:ph type="sldNum" sz="quarter" idx="12"/>
          </p:nvPr>
        </p:nvSpPr>
        <p:spPr/>
        <p:txBody>
          <a:bodyPr/>
          <a:lstStyle/>
          <a:p>
            <a:fld id="{42275A63-3E4B-4569-BF04-D6C210DC9A48}" type="slidenum">
              <a:rPr lang="hu-HU" smtClean="0"/>
              <a:pPr/>
              <a:t>2</a:t>
            </a:fld>
            <a:endParaRPr lang="hu-HU" dirty="0"/>
          </a:p>
        </p:txBody>
      </p:sp>
    </p:spTree>
    <p:extLst>
      <p:ext uri="{BB962C8B-B14F-4D97-AF65-F5344CB8AC3E}">
        <p14:creationId xmlns:p14="http://schemas.microsoft.com/office/powerpoint/2010/main" val="80988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 számának helye 4"/>
          <p:cNvSpPr>
            <a:spLocks noGrp="1"/>
          </p:cNvSpPr>
          <p:nvPr>
            <p:ph type="sldNum" sz="quarter" idx="12"/>
          </p:nvPr>
        </p:nvSpPr>
        <p:spPr/>
        <p:txBody>
          <a:bodyPr/>
          <a:lstStyle/>
          <a:p>
            <a:fld id="{B36D81C8-3869-4368-877F-8F240DC8CDB1}" type="slidenum">
              <a:rPr lang="hu-HU"/>
              <a:pPr/>
              <a:t>20</a:t>
            </a:fld>
            <a:endParaRPr lang="hu-HU"/>
          </a:p>
        </p:txBody>
      </p:sp>
      <p:sp>
        <p:nvSpPr>
          <p:cNvPr id="26626" name="Rectangle 2"/>
          <p:cNvSpPr>
            <a:spLocks noGrp="1" noChangeArrowheads="1"/>
          </p:cNvSpPr>
          <p:nvPr>
            <p:ph type="title"/>
          </p:nvPr>
        </p:nvSpPr>
        <p:spPr/>
        <p:txBody>
          <a:bodyPr/>
          <a:lstStyle/>
          <a:p>
            <a:r>
              <a:rPr lang="hu-HU" dirty="0" err="1"/>
              <a:t>Defuzzifikálás</a:t>
            </a:r>
            <a:r>
              <a:rPr lang="hu-HU" dirty="0"/>
              <a:t> </a:t>
            </a:r>
            <a:r>
              <a:rPr lang="hu-HU" dirty="0">
                <a:sym typeface="Wingdings" panose="05000000000000000000" pitchFamily="2" charset="2"/>
              </a:rPr>
              <a:t> </a:t>
            </a:r>
            <a:r>
              <a:rPr lang="hu-HU" dirty="0"/>
              <a:t>Eredmény</a:t>
            </a:r>
          </a:p>
        </p:txBody>
      </p:sp>
      <p:grpSp>
        <p:nvGrpSpPr>
          <p:cNvPr id="26627" name="Group 3"/>
          <p:cNvGrpSpPr>
            <a:grpSpLocks/>
          </p:cNvGrpSpPr>
          <p:nvPr/>
        </p:nvGrpSpPr>
        <p:grpSpPr bwMode="auto">
          <a:xfrm>
            <a:off x="2360613" y="2219325"/>
            <a:ext cx="4240212" cy="3267075"/>
            <a:chOff x="710" y="1565"/>
            <a:chExt cx="2671" cy="2058"/>
          </a:xfrm>
        </p:grpSpPr>
        <p:sp>
          <p:nvSpPr>
            <p:cNvPr id="26628" name="Line 4"/>
            <p:cNvSpPr>
              <a:spLocks noChangeShapeType="1"/>
            </p:cNvSpPr>
            <p:nvPr/>
          </p:nvSpPr>
          <p:spPr bwMode="auto">
            <a:xfrm>
              <a:off x="896" y="3223"/>
              <a:ext cx="24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6629" name="Text Box 5"/>
            <p:cNvSpPr txBox="1">
              <a:spLocks noChangeArrowheads="1"/>
            </p:cNvSpPr>
            <p:nvPr/>
          </p:nvSpPr>
          <p:spPr bwMode="auto">
            <a:xfrm>
              <a:off x="913" y="326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0</a:t>
              </a:r>
            </a:p>
          </p:txBody>
        </p:sp>
        <p:sp>
          <p:nvSpPr>
            <p:cNvPr id="26630" name="Text Box 6"/>
            <p:cNvSpPr txBox="1">
              <a:spLocks noChangeArrowheads="1"/>
            </p:cNvSpPr>
            <p:nvPr/>
          </p:nvSpPr>
          <p:spPr bwMode="auto">
            <a:xfrm>
              <a:off x="896" y="176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1</a:t>
              </a:r>
            </a:p>
          </p:txBody>
        </p:sp>
        <p:sp>
          <p:nvSpPr>
            <p:cNvPr id="26631" name="Text Box 7"/>
            <p:cNvSpPr txBox="1">
              <a:spLocks noChangeArrowheads="1"/>
            </p:cNvSpPr>
            <p:nvPr/>
          </p:nvSpPr>
          <p:spPr bwMode="auto">
            <a:xfrm>
              <a:off x="1162" y="3335"/>
              <a:ext cx="22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hu-HU" sz="2400">
                  <a:latin typeface="Times New Roman" pitchFamily="18" charset="0"/>
                </a:rPr>
                <a:t>y</a:t>
              </a:r>
            </a:p>
          </p:txBody>
        </p:sp>
        <p:sp>
          <p:nvSpPr>
            <p:cNvPr id="26632" name="AutoShape 8"/>
            <p:cNvSpPr>
              <a:spLocks noChangeArrowheads="1"/>
            </p:cNvSpPr>
            <p:nvPr/>
          </p:nvSpPr>
          <p:spPr bwMode="auto">
            <a:xfrm>
              <a:off x="2101" y="1980"/>
              <a:ext cx="1018" cy="1244"/>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6633" name="Text Box 9"/>
            <p:cNvSpPr txBox="1">
              <a:spLocks noChangeArrowheads="1"/>
            </p:cNvSpPr>
            <p:nvPr/>
          </p:nvSpPr>
          <p:spPr bwMode="auto">
            <a:xfrm>
              <a:off x="2428" y="167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C3</a:t>
              </a:r>
            </a:p>
          </p:txBody>
        </p:sp>
        <p:sp>
          <p:nvSpPr>
            <p:cNvPr id="26634" name="Line 10"/>
            <p:cNvSpPr>
              <a:spLocks noChangeShapeType="1"/>
            </p:cNvSpPr>
            <p:nvPr/>
          </p:nvSpPr>
          <p:spPr bwMode="auto">
            <a:xfrm flipV="1">
              <a:off x="1162" y="1565"/>
              <a:ext cx="0" cy="17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6635" name="AutoShape 11"/>
            <p:cNvSpPr>
              <a:spLocks noChangeArrowheads="1"/>
            </p:cNvSpPr>
            <p:nvPr/>
          </p:nvSpPr>
          <p:spPr bwMode="auto">
            <a:xfrm flipV="1">
              <a:off x="2101" y="2680"/>
              <a:ext cx="1018" cy="543"/>
            </a:xfrm>
            <a:custGeom>
              <a:avLst/>
              <a:gdLst>
                <a:gd name="G0" fmla="+- 4646 0 0"/>
                <a:gd name="G1" fmla="+- 21600 0 4646"/>
                <a:gd name="G2" fmla="*/ 4646 1 2"/>
                <a:gd name="G3" fmla="+- 21600 0 G2"/>
                <a:gd name="G4" fmla="+/ 4646 21600 2"/>
                <a:gd name="G5" fmla="+/ G1 0 2"/>
                <a:gd name="G6" fmla="*/ 21600 21600 4646"/>
                <a:gd name="G7" fmla="*/ G6 1 2"/>
                <a:gd name="G8" fmla="+- 21600 0 G7"/>
                <a:gd name="G9" fmla="*/ 21600 1 2"/>
                <a:gd name="G10" fmla="+- 4646 0 G9"/>
                <a:gd name="G11" fmla="?: G10 G8 0"/>
                <a:gd name="G12" fmla="?: G10 G7 21600"/>
                <a:gd name="T0" fmla="*/ 19277 w 21600"/>
                <a:gd name="T1" fmla="*/ 10800 h 21600"/>
                <a:gd name="T2" fmla="*/ 10800 w 21600"/>
                <a:gd name="T3" fmla="*/ 21600 h 21600"/>
                <a:gd name="T4" fmla="*/ 2323 w 21600"/>
                <a:gd name="T5" fmla="*/ 10800 h 21600"/>
                <a:gd name="T6" fmla="*/ 10800 w 21600"/>
                <a:gd name="T7" fmla="*/ 0 h 21600"/>
                <a:gd name="T8" fmla="*/ 4123 w 21600"/>
                <a:gd name="T9" fmla="*/ 4123 h 21600"/>
                <a:gd name="T10" fmla="*/ 17477 w 21600"/>
                <a:gd name="T11" fmla="*/ 17477 h 21600"/>
              </a:gdLst>
              <a:ahLst/>
              <a:cxnLst>
                <a:cxn ang="0">
                  <a:pos x="T0" y="T1"/>
                </a:cxn>
                <a:cxn ang="0">
                  <a:pos x="T2" y="T3"/>
                </a:cxn>
                <a:cxn ang="0">
                  <a:pos x="T4" y="T5"/>
                </a:cxn>
                <a:cxn ang="0">
                  <a:pos x="T6" y="T7"/>
                </a:cxn>
              </a:cxnLst>
              <a:rect l="T8" t="T9" r="T10" b="T11"/>
              <a:pathLst>
                <a:path w="21600" h="21600">
                  <a:moveTo>
                    <a:pt x="0" y="0"/>
                  </a:moveTo>
                  <a:lnTo>
                    <a:pt x="4646" y="21600"/>
                  </a:lnTo>
                  <a:lnTo>
                    <a:pt x="16954"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6636" name="Text Box 12"/>
            <p:cNvSpPr txBox="1">
              <a:spLocks noChangeArrowheads="1"/>
            </p:cNvSpPr>
            <p:nvPr/>
          </p:nvSpPr>
          <p:spPr bwMode="auto">
            <a:xfrm>
              <a:off x="710" y="2522"/>
              <a:ext cx="4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dirty="0">
                  <a:latin typeface="Times New Roman" pitchFamily="18" charset="0"/>
                </a:rPr>
                <a:t>0.38</a:t>
              </a:r>
            </a:p>
          </p:txBody>
        </p:sp>
        <p:sp>
          <p:nvSpPr>
            <p:cNvPr id="26637" name="AutoShape 13"/>
            <p:cNvSpPr>
              <a:spLocks noChangeArrowheads="1"/>
            </p:cNvSpPr>
            <p:nvPr/>
          </p:nvSpPr>
          <p:spPr bwMode="auto">
            <a:xfrm>
              <a:off x="1592" y="1980"/>
              <a:ext cx="1018" cy="1244"/>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6638" name="Text Box 14"/>
            <p:cNvSpPr txBox="1">
              <a:spLocks noChangeArrowheads="1"/>
            </p:cNvSpPr>
            <p:nvPr/>
          </p:nvSpPr>
          <p:spPr bwMode="auto">
            <a:xfrm>
              <a:off x="1631" y="167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a:latin typeface="Times New Roman" pitchFamily="18" charset="0"/>
                </a:rPr>
                <a:t>C2</a:t>
              </a:r>
            </a:p>
          </p:txBody>
        </p:sp>
        <p:sp>
          <p:nvSpPr>
            <p:cNvPr id="26639" name="AutoShape 15"/>
            <p:cNvSpPr>
              <a:spLocks noChangeArrowheads="1"/>
            </p:cNvSpPr>
            <p:nvPr/>
          </p:nvSpPr>
          <p:spPr bwMode="auto">
            <a:xfrm flipV="1">
              <a:off x="1592" y="2950"/>
              <a:ext cx="1018" cy="273"/>
            </a:xfrm>
            <a:custGeom>
              <a:avLst/>
              <a:gdLst>
                <a:gd name="G0" fmla="+- 2503 0 0"/>
                <a:gd name="G1" fmla="+- 21600 0 2503"/>
                <a:gd name="G2" fmla="*/ 2503 1 2"/>
                <a:gd name="G3" fmla="+- 21600 0 G2"/>
                <a:gd name="G4" fmla="+/ 2503 21600 2"/>
                <a:gd name="G5" fmla="+/ G1 0 2"/>
                <a:gd name="G6" fmla="*/ 21600 21600 2503"/>
                <a:gd name="G7" fmla="*/ G6 1 2"/>
                <a:gd name="G8" fmla="+- 21600 0 G7"/>
                <a:gd name="G9" fmla="*/ 21600 1 2"/>
                <a:gd name="G10" fmla="+- 2503 0 G9"/>
                <a:gd name="G11" fmla="?: G10 G8 0"/>
                <a:gd name="G12" fmla="?: G10 G7 21600"/>
                <a:gd name="T0" fmla="*/ 20348 w 21600"/>
                <a:gd name="T1" fmla="*/ 10800 h 21600"/>
                <a:gd name="T2" fmla="*/ 10800 w 21600"/>
                <a:gd name="T3" fmla="*/ 21600 h 21600"/>
                <a:gd name="T4" fmla="*/ 1252 w 21600"/>
                <a:gd name="T5" fmla="*/ 10800 h 21600"/>
                <a:gd name="T6" fmla="*/ 10800 w 21600"/>
                <a:gd name="T7" fmla="*/ 0 h 21600"/>
                <a:gd name="T8" fmla="*/ 3052 w 21600"/>
                <a:gd name="T9" fmla="*/ 3052 h 21600"/>
                <a:gd name="T10" fmla="*/ 18548 w 21600"/>
                <a:gd name="T11" fmla="*/ 18548 h 21600"/>
              </a:gdLst>
              <a:ahLst/>
              <a:cxnLst>
                <a:cxn ang="0">
                  <a:pos x="T0" y="T1"/>
                </a:cxn>
                <a:cxn ang="0">
                  <a:pos x="T2" y="T3"/>
                </a:cxn>
                <a:cxn ang="0">
                  <a:pos x="T4" y="T5"/>
                </a:cxn>
                <a:cxn ang="0">
                  <a:pos x="T6" y="T7"/>
                </a:cxn>
              </a:cxnLst>
              <a:rect l="T8" t="T9" r="T10" b="T11"/>
              <a:pathLst>
                <a:path w="21600" h="21600">
                  <a:moveTo>
                    <a:pt x="0" y="0"/>
                  </a:moveTo>
                  <a:lnTo>
                    <a:pt x="2503" y="21600"/>
                  </a:lnTo>
                  <a:lnTo>
                    <a:pt x="19097"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6640" name="Text Box 16"/>
            <p:cNvSpPr txBox="1">
              <a:spLocks noChangeArrowheads="1"/>
            </p:cNvSpPr>
            <p:nvPr/>
          </p:nvSpPr>
          <p:spPr bwMode="auto">
            <a:xfrm>
              <a:off x="710" y="2823"/>
              <a:ext cx="4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dirty="0">
                  <a:latin typeface="Times New Roman" pitchFamily="18" charset="0"/>
                </a:rPr>
                <a:t>0.19</a:t>
              </a:r>
            </a:p>
          </p:txBody>
        </p:sp>
      </p:grpSp>
      <p:sp>
        <p:nvSpPr>
          <p:cNvPr id="2" name="Szövegdoboz 1"/>
          <p:cNvSpPr txBox="1"/>
          <p:nvPr/>
        </p:nvSpPr>
        <p:spPr>
          <a:xfrm>
            <a:off x="5004048" y="5013176"/>
            <a:ext cx="535781" cy="830997"/>
          </a:xfrm>
          <a:prstGeom prst="rect">
            <a:avLst/>
          </a:prstGeom>
          <a:noFill/>
        </p:spPr>
        <p:txBody>
          <a:bodyPr wrap="square" rtlCol="0">
            <a:spAutoFit/>
          </a:bodyPr>
          <a:lstStyle/>
          <a:p>
            <a:r>
              <a:rPr lang="hu-HU" sz="2400" dirty="0">
                <a:latin typeface="Arial"/>
                <a:cs typeface="Arial"/>
              </a:rPr>
              <a:t>↑</a:t>
            </a:r>
          </a:p>
          <a:p>
            <a:r>
              <a:rPr lang="hu-HU" sz="2400" dirty="0">
                <a:latin typeface="Arial"/>
                <a:cs typeface="Arial"/>
              </a:rPr>
              <a:t>z</a:t>
            </a:r>
            <a:endParaRPr lang="hu-HU" sz="2400" dirty="0"/>
          </a:p>
        </p:txBody>
      </p:sp>
    </p:spTree>
    <p:extLst>
      <p:ext uri="{BB962C8B-B14F-4D97-AF65-F5344CB8AC3E}">
        <p14:creationId xmlns:p14="http://schemas.microsoft.com/office/powerpoint/2010/main" val="1173675116"/>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A821526-D763-4A8E-8887-3AAEA530A1EB}"/>
              </a:ext>
            </a:extLst>
          </p:cNvPr>
          <p:cNvSpPr>
            <a:spLocks noGrp="1"/>
          </p:cNvSpPr>
          <p:nvPr>
            <p:ph type="title"/>
          </p:nvPr>
        </p:nvSpPr>
        <p:spPr/>
        <p:txBody>
          <a:bodyPr>
            <a:normAutofit fontScale="90000"/>
          </a:bodyPr>
          <a:lstStyle/>
          <a:p>
            <a:r>
              <a:rPr lang="hu-HU" dirty="0"/>
              <a:t>Következtetés ritka szabálybázist feltételezve - FRISUV</a:t>
            </a:r>
          </a:p>
        </p:txBody>
      </p:sp>
      <p:sp>
        <p:nvSpPr>
          <p:cNvPr id="3" name="Tartalom helye 2">
            <a:extLst>
              <a:ext uri="{FF2B5EF4-FFF2-40B4-BE49-F238E27FC236}">
                <a16:creationId xmlns:a16="http://schemas.microsoft.com/office/drawing/2014/main" id="{3F04250B-3B0A-459C-BF0B-7A271E3EBC12}"/>
              </a:ext>
            </a:extLst>
          </p:cNvPr>
          <p:cNvSpPr>
            <a:spLocks noGrp="1"/>
          </p:cNvSpPr>
          <p:nvPr>
            <p:ph idx="1"/>
          </p:nvPr>
        </p:nvSpPr>
        <p:spPr>
          <a:xfrm>
            <a:off x="457200" y="1935480"/>
            <a:ext cx="5367236" cy="4301832"/>
          </a:xfrm>
        </p:spPr>
        <p:txBody>
          <a:bodyPr/>
          <a:lstStyle/>
          <a:p>
            <a:r>
              <a:rPr lang="hu-HU" dirty="0"/>
              <a:t>Megfigyelés – a bemenet </a:t>
            </a:r>
            <a:r>
              <a:rPr lang="hu-HU" dirty="0" err="1"/>
              <a:t>fuzzifikálását</a:t>
            </a:r>
            <a:r>
              <a:rPr lang="hu-HU" dirty="0"/>
              <a:t> követően keletkezett fuzzy halmaz</a:t>
            </a:r>
          </a:p>
          <a:p>
            <a:r>
              <a:rPr lang="hu-HU" dirty="0"/>
              <a:t>Megfigyelés és létező szabályok </a:t>
            </a:r>
            <a:r>
              <a:rPr lang="hu-HU" dirty="0" err="1"/>
              <a:t>antecendeseinek</a:t>
            </a:r>
            <a:r>
              <a:rPr lang="hu-HU" dirty="0"/>
              <a:t> hasonlóság vizsgálata</a:t>
            </a:r>
          </a:p>
          <a:p>
            <a:pPr lvl="1"/>
            <a:r>
              <a:rPr lang="hu-HU" dirty="0"/>
              <a:t>Halmazalak (tagsági </a:t>
            </a:r>
            <a:r>
              <a:rPr lang="hu-HU" dirty="0" err="1"/>
              <a:t>fv</a:t>
            </a:r>
            <a:r>
              <a:rPr lang="hu-HU" dirty="0"/>
              <a:t>. hasonlóság)</a:t>
            </a:r>
          </a:p>
          <a:p>
            <a:pPr lvl="1"/>
            <a:r>
              <a:rPr lang="hu-HU" dirty="0"/>
              <a:t>Távolság (referencia pont)</a:t>
            </a:r>
          </a:p>
        </p:txBody>
      </p:sp>
      <p:sp>
        <p:nvSpPr>
          <p:cNvPr id="4" name="Dia számának helye 3">
            <a:extLst>
              <a:ext uri="{FF2B5EF4-FFF2-40B4-BE49-F238E27FC236}">
                <a16:creationId xmlns:a16="http://schemas.microsoft.com/office/drawing/2014/main" id="{BF34B4F7-94D8-4A5D-A4EB-5F43BBD6FBEB}"/>
              </a:ext>
            </a:extLst>
          </p:cNvPr>
          <p:cNvSpPr>
            <a:spLocks noGrp="1"/>
          </p:cNvSpPr>
          <p:nvPr>
            <p:ph type="sldNum" sz="quarter" idx="12"/>
          </p:nvPr>
        </p:nvSpPr>
        <p:spPr/>
        <p:txBody>
          <a:bodyPr/>
          <a:lstStyle/>
          <a:p>
            <a:fld id="{42275A63-3E4B-4569-BF04-D6C210DC9A48}" type="slidenum">
              <a:rPr lang="hu-HU" smtClean="0"/>
              <a:pPr/>
              <a:t>21</a:t>
            </a:fld>
            <a:endParaRPr lang="hu-HU" dirty="0"/>
          </a:p>
        </p:txBody>
      </p:sp>
      <p:pic>
        <p:nvPicPr>
          <p:cNvPr id="5" name="Picture 3">
            <a:extLst>
              <a:ext uri="{FF2B5EF4-FFF2-40B4-BE49-F238E27FC236}">
                <a16:creationId xmlns:a16="http://schemas.microsoft.com/office/drawing/2014/main" id="{60312145-3E9A-411B-956A-0869ADE8B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436" y="1052736"/>
            <a:ext cx="3319564" cy="263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63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Cím 1"/>
          <p:cNvSpPr>
            <a:spLocks noGrp="1"/>
          </p:cNvSpPr>
          <p:nvPr>
            <p:ph type="title"/>
          </p:nvPr>
        </p:nvSpPr>
        <p:spPr>
          <a:xfrm>
            <a:off x="457200" y="351136"/>
            <a:ext cx="8229600" cy="1143000"/>
          </a:xfrm>
        </p:spPr>
        <p:txBody>
          <a:bodyPr>
            <a:normAutofit fontScale="90000"/>
          </a:bodyPr>
          <a:lstStyle/>
          <a:p>
            <a:pPr eaLnBrk="1" hangingPunct="1"/>
            <a:r>
              <a:rPr lang="hu-HU" dirty="0"/>
              <a:t>Halmazalak hasonlóság vizsgálat</a:t>
            </a:r>
            <a:br>
              <a:rPr lang="hu-HU" dirty="0"/>
            </a:br>
            <a:r>
              <a:rPr lang="hu-HU" dirty="0"/>
              <a:t>F</a:t>
            </a:r>
            <a:r>
              <a:rPr lang="en-US" dirty="0" err="1"/>
              <a:t>uzzy</a:t>
            </a:r>
            <a:r>
              <a:rPr lang="en-US" dirty="0"/>
              <a:t> </a:t>
            </a:r>
            <a:r>
              <a:rPr lang="en-US" dirty="0" err="1"/>
              <a:t>subsethood</a:t>
            </a:r>
            <a:endParaRPr lang="hu-HU" dirty="0"/>
          </a:p>
        </p:txBody>
      </p:sp>
      <p:sp>
        <p:nvSpPr>
          <p:cNvPr id="2055" name="Tartalom helye 2"/>
          <p:cNvSpPr>
            <a:spLocks noGrp="1"/>
          </p:cNvSpPr>
          <p:nvPr>
            <p:ph idx="1"/>
          </p:nvPr>
        </p:nvSpPr>
        <p:spPr/>
        <p:txBody>
          <a:bodyPr/>
          <a:lstStyle/>
          <a:p>
            <a:pPr eaLnBrk="1" hangingPunct="1"/>
            <a:endParaRPr lang="hu-HU"/>
          </a:p>
        </p:txBody>
      </p:sp>
      <p:sp>
        <p:nvSpPr>
          <p:cNvPr id="20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2050" name="Object 1"/>
          <p:cNvGraphicFramePr>
            <a:graphicFrameLocks noChangeAspect="1"/>
          </p:cNvGraphicFramePr>
          <p:nvPr>
            <p:extLst>
              <p:ext uri="{D42A27DB-BD31-4B8C-83A1-F6EECF244321}">
                <p14:modId xmlns:p14="http://schemas.microsoft.com/office/powerpoint/2010/main" val="915439822"/>
              </p:ext>
            </p:extLst>
          </p:nvPr>
        </p:nvGraphicFramePr>
        <p:xfrm>
          <a:off x="611188" y="1870149"/>
          <a:ext cx="2673350" cy="766763"/>
        </p:xfrm>
        <a:graphic>
          <a:graphicData uri="http://schemas.openxmlformats.org/presentationml/2006/ole">
            <mc:AlternateContent xmlns:mc="http://schemas.openxmlformats.org/markup-compatibility/2006">
              <mc:Choice xmlns:v="urn:schemas-microsoft-com:vml" Requires="v">
                <p:oleObj spid="_x0000_s43214" name="Egyenlet" r:id="rId4" imgW="1765300" imgH="508000" progId="Equation.3">
                  <p:embed/>
                </p:oleObj>
              </mc:Choice>
              <mc:Fallback>
                <p:oleObj name="Egyenlet" r:id="rId4" imgW="17653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870149"/>
                        <a:ext cx="2673350"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2051" name="Object 3"/>
          <p:cNvGraphicFramePr>
            <a:graphicFrameLocks noChangeAspect="1"/>
          </p:cNvGraphicFramePr>
          <p:nvPr/>
        </p:nvGraphicFramePr>
        <p:xfrm>
          <a:off x="611188" y="2636838"/>
          <a:ext cx="5106987" cy="817562"/>
        </p:xfrm>
        <a:graphic>
          <a:graphicData uri="http://schemas.openxmlformats.org/presentationml/2006/ole">
            <mc:AlternateContent xmlns:mc="http://schemas.openxmlformats.org/markup-compatibility/2006">
              <mc:Choice xmlns:v="urn:schemas-microsoft-com:vml" Requires="v">
                <p:oleObj spid="_x0000_s43215" name="Egyenlet" r:id="rId6" imgW="3416300" imgH="546100" progId="Equation.3">
                  <p:embed/>
                </p:oleObj>
              </mc:Choice>
              <mc:Fallback>
                <p:oleObj name="Egyenlet" r:id="rId6" imgW="3416300" imgH="546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636838"/>
                        <a:ext cx="5106987"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2052" name="Object 5"/>
          <p:cNvGraphicFramePr>
            <a:graphicFrameLocks noChangeAspect="1"/>
          </p:cNvGraphicFramePr>
          <p:nvPr/>
        </p:nvGraphicFramePr>
        <p:xfrm>
          <a:off x="611188" y="3716338"/>
          <a:ext cx="5160962" cy="795337"/>
        </p:xfrm>
        <a:graphic>
          <a:graphicData uri="http://schemas.openxmlformats.org/presentationml/2006/ole">
            <mc:AlternateContent xmlns:mc="http://schemas.openxmlformats.org/markup-compatibility/2006">
              <mc:Choice xmlns:v="urn:schemas-microsoft-com:vml" Requires="v">
                <p:oleObj spid="_x0000_s43216" name="Egyenlet" r:id="rId8" imgW="3454400" imgH="533400" progId="Equation.3">
                  <p:embed/>
                </p:oleObj>
              </mc:Choice>
              <mc:Fallback>
                <p:oleObj name="Egyenlet" r:id="rId8" imgW="3454400" imgH="533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3716338"/>
                        <a:ext cx="5160962" cy="79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2053" name="Object 7"/>
          <p:cNvGraphicFramePr>
            <a:graphicFrameLocks noChangeAspect="1"/>
          </p:cNvGraphicFramePr>
          <p:nvPr/>
        </p:nvGraphicFramePr>
        <p:xfrm>
          <a:off x="611188" y="4724400"/>
          <a:ext cx="3390900" cy="939800"/>
        </p:xfrm>
        <a:graphic>
          <a:graphicData uri="http://schemas.openxmlformats.org/presentationml/2006/ole">
            <mc:AlternateContent xmlns:mc="http://schemas.openxmlformats.org/markup-compatibility/2006">
              <mc:Choice xmlns:v="urn:schemas-microsoft-com:vml" Requires="v">
                <p:oleObj spid="_x0000_s43217" name="Egyenlet" r:id="rId10" imgW="2273300" imgH="622300" progId="Equation.3">
                  <p:embed/>
                </p:oleObj>
              </mc:Choice>
              <mc:Fallback>
                <p:oleObj name="Egyenlet" r:id="rId10" imgW="2273300" imgH="622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4724400"/>
                        <a:ext cx="33909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a számának helye 1"/>
          <p:cNvSpPr>
            <a:spLocks noGrp="1"/>
          </p:cNvSpPr>
          <p:nvPr>
            <p:ph type="sldNum" sz="quarter" idx="12"/>
          </p:nvPr>
        </p:nvSpPr>
        <p:spPr/>
        <p:txBody>
          <a:bodyPr/>
          <a:lstStyle/>
          <a:p>
            <a:fld id="{42275A63-3E4B-4569-BF04-D6C210DC9A48}" type="slidenum">
              <a:rPr lang="hu-HU" smtClean="0"/>
              <a:pPr/>
              <a:t>22</a:t>
            </a:fld>
            <a:endParaRPr lang="hu-HU" dirty="0"/>
          </a:p>
        </p:txBody>
      </p:sp>
    </p:spTree>
    <p:extLst>
      <p:ext uri="{BB962C8B-B14F-4D97-AF65-F5344CB8AC3E}">
        <p14:creationId xmlns:p14="http://schemas.microsoft.com/office/powerpoint/2010/main" val="264048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Cím 1"/>
          <p:cNvSpPr>
            <a:spLocks noGrp="1"/>
          </p:cNvSpPr>
          <p:nvPr>
            <p:ph type="title"/>
          </p:nvPr>
        </p:nvSpPr>
        <p:spPr/>
        <p:txBody>
          <a:bodyPr>
            <a:normAutofit fontScale="90000"/>
          </a:bodyPr>
          <a:lstStyle/>
          <a:p>
            <a:pPr eaLnBrk="1" hangingPunct="1"/>
            <a:r>
              <a:rPr lang="hu-HU" dirty="0"/>
              <a:t>Relatív távolság és különbözőség</a:t>
            </a:r>
          </a:p>
        </p:txBody>
      </p:sp>
      <p:sp>
        <p:nvSpPr>
          <p:cNvPr id="3078" name="Tartalom helye 2"/>
          <p:cNvSpPr>
            <a:spLocks noGrp="1"/>
          </p:cNvSpPr>
          <p:nvPr>
            <p:ph idx="1"/>
          </p:nvPr>
        </p:nvSpPr>
        <p:spPr/>
        <p:txBody>
          <a:bodyPr/>
          <a:lstStyle/>
          <a:p>
            <a:pPr eaLnBrk="1" hangingPunct="1"/>
            <a:endParaRPr lang="hu-HU"/>
          </a:p>
        </p:txBody>
      </p:sp>
      <p:sp>
        <p:nvSpPr>
          <p:cNvPr id="307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3074" name="Object 1"/>
          <p:cNvGraphicFramePr>
            <a:graphicFrameLocks noChangeAspect="1"/>
          </p:cNvGraphicFramePr>
          <p:nvPr/>
        </p:nvGraphicFramePr>
        <p:xfrm>
          <a:off x="611188" y="1844675"/>
          <a:ext cx="4754562" cy="723900"/>
        </p:xfrm>
        <a:graphic>
          <a:graphicData uri="http://schemas.openxmlformats.org/presentationml/2006/ole">
            <mc:AlternateContent xmlns:mc="http://schemas.openxmlformats.org/markup-compatibility/2006">
              <mc:Choice xmlns:v="urn:schemas-microsoft-com:vml" Requires="v">
                <p:oleObj spid="_x0000_s44216" name="Egyenlet" r:id="rId4" imgW="3136900" imgH="482600" progId="Equation.3">
                  <p:embed/>
                </p:oleObj>
              </mc:Choice>
              <mc:Fallback>
                <p:oleObj name="Egyenlet" r:id="rId4" imgW="31369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844675"/>
                        <a:ext cx="47545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3075" name="Object 3"/>
          <p:cNvGraphicFramePr>
            <a:graphicFrameLocks noChangeAspect="1"/>
          </p:cNvGraphicFramePr>
          <p:nvPr/>
        </p:nvGraphicFramePr>
        <p:xfrm>
          <a:off x="611188" y="2852738"/>
          <a:ext cx="2468562" cy="1060450"/>
        </p:xfrm>
        <a:graphic>
          <a:graphicData uri="http://schemas.openxmlformats.org/presentationml/2006/ole">
            <mc:AlternateContent xmlns:mc="http://schemas.openxmlformats.org/markup-compatibility/2006">
              <mc:Choice xmlns:v="urn:schemas-microsoft-com:vml" Requires="v">
                <p:oleObj spid="_x0000_s44217" name="Egyenlet" r:id="rId6" imgW="1651000" imgH="711200" progId="Equation.3">
                  <p:embed/>
                </p:oleObj>
              </mc:Choice>
              <mc:Fallback>
                <p:oleObj name="Egyenlet" r:id="rId6" imgW="1651000" imgH="71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852738"/>
                        <a:ext cx="2468562"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3076" name="Object 5"/>
          <p:cNvGraphicFramePr>
            <a:graphicFrameLocks noChangeAspect="1"/>
          </p:cNvGraphicFramePr>
          <p:nvPr/>
        </p:nvGraphicFramePr>
        <p:xfrm>
          <a:off x="611188" y="4437063"/>
          <a:ext cx="1908175" cy="684212"/>
        </p:xfrm>
        <a:graphic>
          <a:graphicData uri="http://schemas.openxmlformats.org/presentationml/2006/ole">
            <mc:AlternateContent xmlns:mc="http://schemas.openxmlformats.org/markup-compatibility/2006">
              <mc:Choice xmlns:v="urn:schemas-microsoft-com:vml" Requires="v">
                <p:oleObj spid="_x0000_s44218" name="Egyenlet" r:id="rId8" imgW="1257300" imgH="457200" progId="Equation.3">
                  <p:embed/>
                </p:oleObj>
              </mc:Choice>
              <mc:Fallback>
                <p:oleObj name="Egyenlet" r:id="rId8" imgW="12573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4437063"/>
                        <a:ext cx="1908175"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a számának helye 1"/>
          <p:cNvSpPr>
            <a:spLocks noGrp="1"/>
          </p:cNvSpPr>
          <p:nvPr>
            <p:ph type="sldNum" sz="quarter" idx="12"/>
          </p:nvPr>
        </p:nvSpPr>
        <p:spPr/>
        <p:txBody>
          <a:bodyPr/>
          <a:lstStyle/>
          <a:p>
            <a:fld id="{42275A63-3E4B-4569-BF04-D6C210DC9A48}" type="slidenum">
              <a:rPr lang="hu-HU" smtClean="0"/>
              <a:pPr/>
              <a:t>23</a:t>
            </a:fld>
            <a:endParaRPr lang="hu-HU" dirty="0"/>
          </a:p>
        </p:txBody>
      </p:sp>
      <p:graphicFrame>
        <p:nvGraphicFramePr>
          <p:cNvPr id="11" name="Object 1">
            <a:extLst>
              <a:ext uri="{FF2B5EF4-FFF2-40B4-BE49-F238E27FC236}">
                <a16:creationId xmlns:a16="http://schemas.microsoft.com/office/drawing/2014/main" id="{F677EA28-09C8-4722-890F-EBC6ED4F8DA2}"/>
              </a:ext>
            </a:extLst>
          </p:cNvPr>
          <p:cNvGraphicFramePr>
            <a:graphicFrameLocks noChangeAspect="1"/>
          </p:cNvGraphicFramePr>
          <p:nvPr>
            <p:extLst>
              <p:ext uri="{D42A27DB-BD31-4B8C-83A1-F6EECF244321}">
                <p14:modId xmlns:p14="http://schemas.microsoft.com/office/powerpoint/2010/main" val="2997672921"/>
              </p:ext>
            </p:extLst>
          </p:nvPr>
        </p:nvGraphicFramePr>
        <p:xfrm>
          <a:off x="4406900" y="5349875"/>
          <a:ext cx="4275137" cy="381000"/>
        </p:xfrm>
        <a:graphic>
          <a:graphicData uri="http://schemas.openxmlformats.org/presentationml/2006/ole">
            <mc:AlternateContent xmlns:mc="http://schemas.openxmlformats.org/markup-compatibility/2006">
              <mc:Choice xmlns:v="urn:schemas-microsoft-com:vml" Requires="v">
                <p:oleObj spid="_x0000_s44219" name="Egyenlet" r:id="rId10" imgW="2908300" imgH="254000" progId="Equation.3">
                  <p:embed/>
                </p:oleObj>
              </mc:Choice>
              <mc:Fallback>
                <p:oleObj name="Egyenlet" r:id="rId10" imgW="2908300" imgH="254000" progId="Equation.3">
                  <p:embed/>
                  <p:pic>
                    <p:nvPicPr>
                      <p:cNvPr id="4098"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6900" y="5349875"/>
                        <a:ext cx="42751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
            <a:extLst>
              <a:ext uri="{FF2B5EF4-FFF2-40B4-BE49-F238E27FC236}">
                <a16:creationId xmlns:a16="http://schemas.microsoft.com/office/drawing/2014/main" id="{35B69850-A07D-4281-A7FF-1DA061DD56F6}"/>
              </a:ext>
            </a:extLst>
          </p:cNvPr>
          <p:cNvGraphicFramePr>
            <a:graphicFrameLocks noChangeAspect="1"/>
          </p:cNvGraphicFramePr>
          <p:nvPr>
            <p:extLst>
              <p:ext uri="{D42A27DB-BD31-4B8C-83A1-F6EECF244321}">
                <p14:modId xmlns:p14="http://schemas.microsoft.com/office/powerpoint/2010/main" val="4104550859"/>
              </p:ext>
            </p:extLst>
          </p:nvPr>
        </p:nvGraphicFramePr>
        <p:xfrm>
          <a:off x="4406900" y="6357938"/>
          <a:ext cx="1917700" cy="363537"/>
        </p:xfrm>
        <a:graphic>
          <a:graphicData uri="http://schemas.openxmlformats.org/presentationml/2006/ole">
            <mc:AlternateContent xmlns:mc="http://schemas.openxmlformats.org/markup-compatibility/2006">
              <mc:Choice xmlns:v="urn:schemas-microsoft-com:vml" Requires="v">
                <p:oleObj spid="_x0000_s44220" name="Egyenlet" r:id="rId12" imgW="1295400" imgH="241300" progId="Equation.3">
                  <p:embed/>
                </p:oleObj>
              </mc:Choice>
              <mc:Fallback>
                <p:oleObj name="Egyenlet" r:id="rId12" imgW="1295400" imgH="241300" progId="Equation.3">
                  <p:embed/>
                  <p:pic>
                    <p:nvPicPr>
                      <p:cNvPr id="4099"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6900" y="6357938"/>
                        <a:ext cx="1917700"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7548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ím 1"/>
          <p:cNvSpPr>
            <a:spLocks noGrp="1"/>
          </p:cNvSpPr>
          <p:nvPr>
            <p:ph type="title"/>
          </p:nvPr>
        </p:nvSpPr>
        <p:spPr/>
        <p:txBody>
          <a:bodyPr>
            <a:noAutofit/>
          </a:bodyPr>
          <a:lstStyle/>
          <a:p>
            <a:pPr eaLnBrk="1" hangingPunct="1"/>
            <a:r>
              <a:rPr lang="hu-HU" sz="3600" dirty="0"/>
              <a:t>Az interpolált szabály következménye referencia pontjának helyzete</a:t>
            </a:r>
          </a:p>
        </p:txBody>
      </p:sp>
      <p:sp>
        <p:nvSpPr>
          <p:cNvPr id="5124" name="Tartalom helye 2"/>
          <p:cNvSpPr>
            <a:spLocks noGrp="1"/>
          </p:cNvSpPr>
          <p:nvPr>
            <p:ph idx="1"/>
          </p:nvPr>
        </p:nvSpPr>
        <p:spPr/>
        <p:txBody>
          <a:bodyPr/>
          <a:lstStyle/>
          <a:p>
            <a:pPr eaLnBrk="1" hangingPunct="1"/>
            <a:endParaRPr lang="hu-HU" dirty="0"/>
          </a:p>
        </p:txBody>
      </p:sp>
      <p:sp>
        <p:nvSpPr>
          <p:cNvPr id="51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u-HU"/>
          </a:p>
        </p:txBody>
      </p:sp>
      <p:graphicFrame>
        <p:nvGraphicFramePr>
          <p:cNvPr id="5122" name="Object 1"/>
          <p:cNvGraphicFramePr>
            <a:graphicFrameLocks noChangeAspect="1"/>
          </p:cNvGraphicFramePr>
          <p:nvPr/>
        </p:nvGraphicFramePr>
        <p:xfrm>
          <a:off x="900113" y="2852738"/>
          <a:ext cx="4494212" cy="2022475"/>
        </p:xfrm>
        <a:graphic>
          <a:graphicData uri="http://schemas.openxmlformats.org/presentationml/2006/ole">
            <mc:AlternateContent xmlns:mc="http://schemas.openxmlformats.org/markup-compatibility/2006">
              <mc:Choice xmlns:v="urn:schemas-microsoft-com:vml" Requires="v">
                <p:oleObj spid="_x0000_s46132" name="Egyenlet" r:id="rId4" imgW="3009900" imgH="1346200" progId="Equation.3">
                  <p:embed/>
                </p:oleObj>
              </mc:Choice>
              <mc:Fallback>
                <p:oleObj name="Egyenlet" r:id="rId4" imgW="3009900" imgH="1346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852738"/>
                        <a:ext cx="4494212"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a számának helye 1"/>
          <p:cNvSpPr>
            <a:spLocks noGrp="1"/>
          </p:cNvSpPr>
          <p:nvPr>
            <p:ph type="sldNum" sz="quarter" idx="12"/>
          </p:nvPr>
        </p:nvSpPr>
        <p:spPr/>
        <p:txBody>
          <a:bodyPr/>
          <a:lstStyle/>
          <a:p>
            <a:fld id="{42275A63-3E4B-4569-BF04-D6C210DC9A48}" type="slidenum">
              <a:rPr lang="hu-HU" smtClean="0"/>
              <a:pPr/>
              <a:t>24</a:t>
            </a:fld>
            <a:endParaRPr lang="hu-HU" dirty="0"/>
          </a:p>
        </p:txBody>
      </p:sp>
    </p:spTree>
    <p:extLst>
      <p:ext uri="{BB962C8B-B14F-4D97-AF65-F5344CB8AC3E}">
        <p14:creationId xmlns:p14="http://schemas.microsoft.com/office/powerpoint/2010/main" val="3654276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40EE5B-E14A-46BC-8C4B-9A017D325371}"/>
              </a:ext>
            </a:extLst>
          </p:cNvPr>
          <p:cNvSpPr>
            <a:spLocks noGrp="1"/>
          </p:cNvSpPr>
          <p:nvPr>
            <p:ph type="title"/>
          </p:nvPr>
        </p:nvSpPr>
        <p:spPr>
          <a:xfrm>
            <a:off x="683568" y="2401112"/>
            <a:ext cx="7772400" cy="1362456"/>
          </a:xfrm>
        </p:spPr>
        <p:txBody>
          <a:bodyPr>
            <a:normAutofit fontScale="90000"/>
          </a:bodyPr>
          <a:lstStyle/>
          <a:p>
            <a:r>
              <a:rPr lang="hu-HU" dirty="0"/>
              <a:t>Fuzzy modell mintaadatok alapján</a:t>
            </a:r>
          </a:p>
        </p:txBody>
      </p:sp>
      <p:sp>
        <p:nvSpPr>
          <p:cNvPr id="5" name="Szöveg helye 4">
            <a:extLst>
              <a:ext uri="{FF2B5EF4-FFF2-40B4-BE49-F238E27FC236}">
                <a16:creationId xmlns:a16="http://schemas.microsoft.com/office/drawing/2014/main" id="{EFE7E3BE-568E-433E-879A-12B51E85F549}"/>
              </a:ext>
            </a:extLst>
          </p:cNvPr>
          <p:cNvSpPr>
            <a:spLocks noGrp="1"/>
          </p:cNvSpPr>
          <p:nvPr>
            <p:ph type="body" idx="1"/>
          </p:nvPr>
        </p:nvSpPr>
        <p:spPr>
          <a:xfrm>
            <a:off x="683568" y="3789040"/>
            <a:ext cx="7772400" cy="1509712"/>
          </a:xfrm>
        </p:spPr>
        <p:txBody>
          <a:bodyPr/>
          <a:lstStyle/>
          <a:p>
            <a:endParaRPr lang="hu-HU"/>
          </a:p>
        </p:txBody>
      </p:sp>
      <p:sp>
        <p:nvSpPr>
          <p:cNvPr id="4" name="Dia számának helye 3">
            <a:extLst>
              <a:ext uri="{FF2B5EF4-FFF2-40B4-BE49-F238E27FC236}">
                <a16:creationId xmlns:a16="http://schemas.microsoft.com/office/drawing/2014/main" id="{7D04A576-496F-4DA3-AB21-FE467B7968E5}"/>
              </a:ext>
            </a:extLst>
          </p:cNvPr>
          <p:cNvSpPr>
            <a:spLocks noGrp="1"/>
          </p:cNvSpPr>
          <p:nvPr>
            <p:ph type="sldNum" sz="quarter" idx="12"/>
          </p:nvPr>
        </p:nvSpPr>
        <p:spPr/>
        <p:txBody>
          <a:bodyPr/>
          <a:lstStyle/>
          <a:p>
            <a:fld id="{42275A63-3E4B-4569-BF04-D6C210DC9A48}" type="slidenum">
              <a:rPr lang="hu-HU" smtClean="0"/>
              <a:pPr/>
              <a:t>25</a:t>
            </a:fld>
            <a:endParaRPr lang="hu-HU" dirty="0"/>
          </a:p>
        </p:txBody>
      </p:sp>
    </p:spTree>
    <p:extLst>
      <p:ext uri="{BB962C8B-B14F-4D97-AF65-F5344CB8AC3E}">
        <p14:creationId xmlns:p14="http://schemas.microsoft.com/office/powerpoint/2010/main" val="101713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4875"/>
            <a:ext cx="8229600" cy="1143000"/>
          </a:xfrm>
        </p:spPr>
        <p:txBody>
          <a:bodyPr>
            <a:normAutofit fontScale="90000"/>
          </a:bodyPr>
          <a:lstStyle/>
          <a:p>
            <a:r>
              <a:rPr lang="hu-HU" dirty="0"/>
              <a:t>Fuzzy modell mintaadatok alapján</a:t>
            </a:r>
          </a:p>
        </p:txBody>
      </p:sp>
      <p:sp>
        <p:nvSpPr>
          <p:cNvPr id="3" name="Tartalom helye 2"/>
          <p:cNvSpPr>
            <a:spLocks noGrp="1"/>
          </p:cNvSpPr>
          <p:nvPr>
            <p:ph idx="1"/>
          </p:nvPr>
        </p:nvSpPr>
        <p:spPr>
          <a:xfrm>
            <a:off x="457200" y="1128125"/>
            <a:ext cx="8229600" cy="5729875"/>
          </a:xfrm>
        </p:spPr>
        <p:txBody>
          <a:bodyPr>
            <a:normAutofit fontScale="85000" lnSpcReduction="20000"/>
          </a:bodyPr>
          <a:lstStyle/>
          <a:p>
            <a:r>
              <a:rPr lang="hu-HU" dirty="0"/>
              <a:t>Az adatok forrása</a:t>
            </a:r>
          </a:p>
          <a:p>
            <a:pPr lvl="1"/>
            <a:r>
              <a:rPr lang="hu-HU" dirty="0"/>
              <a:t>Tervezett kísérletek (minden paraméter tervszerűen beállítható)</a:t>
            </a:r>
          </a:p>
          <a:p>
            <a:pPr lvl="1"/>
            <a:r>
              <a:rPr lang="hu-HU" dirty="0"/>
              <a:t>Megfigyelések (pl. talajszintű ózonkoncentráció példa)</a:t>
            </a:r>
          </a:p>
          <a:p>
            <a:r>
              <a:rPr lang="hu-HU" dirty="0"/>
              <a:t>Adatok felosztása</a:t>
            </a:r>
          </a:p>
          <a:p>
            <a:pPr lvl="1"/>
            <a:r>
              <a:rPr lang="hu-HU" dirty="0"/>
              <a:t>Modell alkotásra (tanításra) – kb. 70-80%</a:t>
            </a:r>
          </a:p>
          <a:p>
            <a:pPr lvl="1"/>
            <a:r>
              <a:rPr lang="hu-HU" dirty="0" err="1"/>
              <a:t>Validálásra</a:t>
            </a:r>
            <a:r>
              <a:rPr lang="hu-HU" dirty="0"/>
              <a:t> – kb. 10-15 %</a:t>
            </a:r>
          </a:p>
          <a:p>
            <a:pPr lvl="1"/>
            <a:r>
              <a:rPr lang="hu-HU" dirty="0"/>
              <a:t>Tesztelésre – kb. 10-15 %</a:t>
            </a:r>
          </a:p>
          <a:p>
            <a:r>
              <a:rPr lang="hu-HU" dirty="0"/>
              <a:t>Kiinduló szabálybázis generálása</a:t>
            </a:r>
          </a:p>
          <a:p>
            <a:pPr lvl="1"/>
            <a:r>
              <a:rPr lang="hu-HU" dirty="0"/>
              <a:t>Bementi tér felosztásával - rács/fa/stb. partíció (fedő szabálybázis)</a:t>
            </a:r>
          </a:p>
          <a:p>
            <a:pPr lvl="2"/>
            <a:r>
              <a:rPr lang="hu-HU" dirty="0"/>
              <a:t>Következmény rész a kimenetek alapján</a:t>
            </a:r>
          </a:p>
          <a:p>
            <a:pPr lvl="2"/>
            <a:r>
              <a:rPr lang="hu-HU" dirty="0"/>
              <a:t>Következmény rész  véletlenszerűen</a:t>
            </a:r>
          </a:p>
          <a:p>
            <a:pPr lvl="1"/>
            <a:r>
              <a:rPr lang="hu-HU" dirty="0"/>
              <a:t>Klaszterezés</a:t>
            </a:r>
          </a:p>
          <a:p>
            <a:pPr lvl="1"/>
            <a:r>
              <a:rPr lang="hu-HU" dirty="0" err="1"/>
              <a:t>Min-max</a:t>
            </a:r>
            <a:r>
              <a:rPr lang="hu-HU" dirty="0"/>
              <a:t> kimenet alapján (ritka szabálybázis)</a:t>
            </a:r>
          </a:p>
          <a:p>
            <a:r>
              <a:rPr lang="hu-HU" dirty="0"/>
              <a:t>Paraméterek optimalizálása</a:t>
            </a:r>
          </a:p>
          <a:p>
            <a:pPr lvl="1"/>
            <a:r>
              <a:rPr lang="hu-HU" dirty="0"/>
              <a:t>Globális/lokális/hibrid kereső eljárások</a:t>
            </a:r>
          </a:p>
          <a:p>
            <a:pPr lvl="1"/>
            <a:r>
              <a:rPr lang="hu-HU" dirty="0"/>
              <a:t>Szabálybázis bővítés</a:t>
            </a:r>
          </a:p>
          <a:p>
            <a:r>
              <a:rPr lang="hu-HU" dirty="0"/>
              <a:t>Tesztelés</a:t>
            </a:r>
          </a:p>
        </p:txBody>
      </p:sp>
      <p:sp>
        <p:nvSpPr>
          <p:cNvPr id="4" name="Dia számának helye 3"/>
          <p:cNvSpPr>
            <a:spLocks noGrp="1"/>
          </p:cNvSpPr>
          <p:nvPr>
            <p:ph type="sldNum" sz="quarter" idx="12"/>
          </p:nvPr>
        </p:nvSpPr>
        <p:spPr/>
        <p:txBody>
          <a:bodyPr/>
          <a:lstStyle/>
          <a:p>
            <a:fld id="{42275A63-3E4B-4569-BF04-D6C210DC9A48}" type="slidenum">
              <a:rPr lang="hu-HU" smtClean="0"/>
              <a:pPr/>
              <a:t>26</a:t>
            </a:fld>
            <a:endParaRPr lang="hu-HU" dirty="0"/>
          </a:p>
        </p:txBody>
      </p:sp>
      <p:pic>
        <p:nvPicPr>
          <p:cNvPr id="65538" name="Picture 2" descr="m: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297" y="2204864"/>
            <a:ext cx="292417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https://upload.wikimedia.org/wikipedia/commons/thumb/c/c8/Cluster-2.svg/601px-Cluster-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959242"/>
            <a:ext cx="3880726" cy="259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1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r>
              <a:rPr lang="hu-HU" altLang="zh-TW" sz="4000" dirty="0"/>
              <a:t>A bemeneti tér tipikus felosztási módjai </a:t>
            </a:r>
            <a:endParaRPr lang="en-US" altLang="zh-TW" sz="4000" dirty="0"/>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381375"/>
            <a:ext cx="72961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ext Box 7"/>
          <p:cNvSpPr txBox="1">
            <a:spLocks noChangeArrowheads="1"/>
          </p:cNvSpPr>
          <p:nvPr/>
        </p:nvSpPr>
        <p:spPr bwMode="auto">
          <a:xfrm>
            <a:off x="1652115" y="2606675"/>
            <a:ext cx="12137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altLang="zh-TW" sz="2400" dirty="0"/>
              <a:t>Rács</a:t>
            </a:r>
            <a:endParaRPr lang="en-US" altLang="zh-TW" sz="2400" dirty="0"/>
          </a:p>
          <a:p>
            <a:pPr algn="ctr"/>
            <a:r>
              <a:rPr lang="hu-HU" altLang="zh-TW" sz="2400" dirty="0"/>
              <a:t>p</a:t>
            </a:r>
            <a:r>
              <a:rPr lang="en-US" altLang="zh-TW" sz="2400" dirty="0"/>
              <a:t>art</a:t>
            </a:r>
            <a:r>
              <a:rPr lang="hu-HU" altLang="zh-TW" sz="2400" dirty="0" err="1"/>
              <a:t>íció</a:t>
            </a:r>
            <a:endParaRPr lang="en-US" altLang="zh-TW" sz="2400" dirty="0"/>
          </a:p>
        </p:txBody>
      </p:sp>
      <p:sp>
        <p:nvSpPr>
          <p:cNvPr id="43016" name="Text Box 8"/>
          <p:cNvSpPr txBox="1">
            <a:spLocks noChangeArrowheads="1"/>
          </p:cNvSpPr>
          <p:nvPr/>
        </p:nvSpPr>
        <p:spPr bwMode="auto">
          <a:xfrm>
            <a:off x="3974628" y="2606675"/>
            <a:ext cx="12137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altLang="zh-TW" sz="2400" dirty="0"/>
              <a:t>Fa</a:t>
            </a:r>
            <a:endParaRPr lang="en-US" altLang="zh-TW" sz="2400" dirty="0"/>
          </a:p>
          <a:p>
            <a:pPr algn="ctr"/>
            <a:r>
              <a:rPr lang="hu-HU" altLang="zh-TW" sz="2400" dirty="0"/>
              <a:t>p</a:t>
            </a:r>
            <a:r>
              <a:rPr lang="en-US" altLang="zh-TW" sz="2400" dirty="0"/>
              <a:t>art</a:t>
            </a:r>
            <a:r>
              <a:rPr lang="hu-HU" altLang="zh-TW" sz="2400" dirty="0" err="1"/>
              <a:t>íció</a:t>
            </a:r>
            <a:endParaRPr lang="en-US" altLang="zh-TW" sz="2400" dirty="0"/>
          </a:p>
        </p:txBody>
      </p:sp>
      <p:sp>
        <p:nvSpPr>
          <p:cNvPr id="2" name="Szövegdoboz 1"/>
          <p:cNvSpPr txBox="1"/>
          <p:nvPr/>
        </p:nvSpPr>
        <p:spPr>
          <a:xfrm>
            <a:off x="6012160" y="3429000"/>
            <a:ext cx="2664296" cy="2862322"/>
          </a:xfrm>
          <a:prstGeom prst="rect">
            <a:avLst/>
          </a:prstGeom>
          <a:solidFill>
            <a:schemeClr val="bg1"/>
          </a:solidFill>
        </p:spPr>
        <p:txBody>
          <a:bodyPr wrap="square" rtlCol="0">
            <a:spAutoFit/>
          </a:bodyPr>
          <a:lstStyle/>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p:txBody>
      </p:sp>
      <p:sp>
        <p:nvSpPr>
          <p:cNvPr id="3" name="Szövegdoboz 2"/>
          <p:cNvSpPr txBox="1"/>
          <p:nvPr/>
        </p:nvSpPr>
        <p:spPr>
          <a:xfrm>
            <a:off x="1042988" y="5877272"/>
            <a:ext cx="4166525" cy="369332"/>
          </a:xfrm>
          <a:prstGeom prst="rect">
            <a:avLst/>
          </a:prstGeom>
          <a:solidFill>
            <a:schemeClr val="bg1"/>
          </a:solidFill>
        </p:spPr>
        <p:txBody>
          <a:bodyPr wrap="none" rtlCol="0">
            <a:spAutoFit/>
          </a:bodyPr>
          <a:lstStyle/>
          <a:p>
            <a:r>
              <a:rPr lang="hu-HU" dirty="0"/>
              <a:t>                                                                     </a:t>
            </a:r>
          </a:p>
        </p:txBody>
      </p:sp>
      <p:sp>
        <p:nvSpPr>
          <p:cNvPr id="4" name="Dia számának helye 3"/>
          <p:cNvSpPr>
            <a:spLocks noGrp="1"/>
          </p:cNvSpPr>
          <p:nvPr>
            <p:ph type="sldNum" sz="quarter" idx="12"/>
          </p:nvPr>
        </p:nvSpPr>
        <p:spPr/>
        <p:txBody>
          <a:bodyPr/>
          <a:lstStyle/>
          <a:p>
            <a:fld id="{42275A63-3E4B-4569-BF04-D6C210DC9A48}" type="slidenum">
              <a:rPr lang="hu-HU" smtClean="0"/>
              <a:pPr/>
              <a:t>27</a:t>
            </a:fld>
            <a:endParaRPr lang="hu-HU" dirty="0"/>
          </a:p>
        </p:txBody>
      </p:sp>
    </p:spTree>
    <p:extLst>
      <p:ext uri="{BB962C8B-B14F-4D97-AF65-F5344CB8AC3E}">
        <p14:creationId xmlns:p14="http://schemas.microsoft.com/office/powerpoint/2010/main" val="236216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96A3B39F-B909-4801-9FF1-145FF7C0397A}"/>
              </a:ext>
            </a:extLst>
          </p:cNvPr>
          <p:cNvSpPr>
            <a:spLocks noGrp="1"/>
          </p:cNvSpPr>
          <p:nvPr>
            <p:ph type="title"/>
          </p:nvPr>
        </p:nvSpPr>
        <p:spPr/>
        <p:txBody>
          <a:bodyPr>
            <a:normAutofit fontScale="90000"/>
          </a:bodyPr>
          <a:lstStyle/>
          <a:p>
            <a:r>
              <a:rPr lang="hu-HU" dirty="0"/>
              <a:t>Rács felosztású </a:t>
            </a:r>
            <a:r>
              <a:rPr lang="hu-HU" dirty="0" err="1"/>
              <a:t>antecedens</a:t>
            </a:r>
            <a:r>
              <a:rPr lang="hu-HU" dirty="0"/>
              <a:t> tér </a:t>
            </a:r>
            <a:br>
              <a:rPr lang="hu-HU" dirty="0"/>
            </a:br>
            <a:r>
              <a:rPr lang="hu-HU" dirty="0"/>
              <a:t>két bemeneti dimenzió</a:t>
            </a:r>
          </a:p>
        </p:txBody>
      </p:sp>
      <p:sp>
        <p:nvSpPr>
          <p:cNvPr id="4" name="Dia számának helye 3">
            <a:extLst>
              <a:ext uri="{FF2B5EF4-FFF2-40B4-BE49-F238E27FC236}">
                <a16:creationId xmlns:a16="http://schemas.microsoft.com/office/drawing/2014/main" id="{E7DCEE6F-0FA2-4E4C-A970-D5D5E653DB9B}"/>
              </a:ext>
            </a:extLst>
          </p:cNvPr>
          <p:cNvSpPr>
            <a:spLocks noGrp="1"/>
          </p:cNvSpPr>
          <p:nvPr>
            <p:ph type="sldNum" sz="quarter" idx="12"/>
          </p:nvPr>
        </p:nvSpPr>
        <p:spPr/>
        <p:txBody>
          <a:bodyPr/>
          <a:lstStyle/>
          <a:p>
            <a:fld id="{42275A63-3E4B-4569-BF04-D6C210DC9A48}" type="slidenum">
              <a:rPr lang="hu-HU" smtClean="0"/>
              <a:pPr/>
              <a:t>28</a:t>
            </a:fld>
            <a:endParaRPr lang="hu-HU" dirty="0"/>
          </a:p>
        </p:txBody>
      </p:sp>
      <p:pic>
        <p:nvPicPr>
          <p:cNvPr id="6" name="Picture 7">
            <a:extLst>
              <a:ext uri="{FF2B5EF4-FFF2-40B4-BE49-F238E27FC236}">
                <a16:creationId xmlns:a16="http://schemas.microsoft.com/office/drawing/2014/main" id="{58366A74-C3C8-4CD0-96A8-89C6BA01E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2132856"/>
            <a:ext cx="6606561"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6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22B3E9-61ED-40ED-A6A5-82AF05C03687}"/>
              </a:ext>
            </a:extLst>
          </p:cNvPr>
          <p:cNvSpPr>
            <a:spLocks noGrp="1"/>
          </p:cNvSpPr>
          <p:nvPr>
            <p:ph type="title"/>
          </p:nvPr>
        </p:nvSpPr>
        <p:spPr>
          <a:xfrm>
            <a:off x="611560" y="2113080"/>
            <a:ext cx="7772400" cy="1362456"/>
          </a:xfrm>
        </p:spPr>
        <p:txBody>
          <a:bodyPr>
            <a:normAutofit fontScale="90000"/>
          </a:bodyPr>
          <a:lstStyle/>
          <a:p>
            <a:r>
              <a:rPr lang="hu-HU" dirty="0"/>
              <a:t>Modell identifikáció kis kiinduló szabályszámmal</a:t>
            </a:r>
          </a:p>
        </p:txBody>
      </p:sp>
      <p:sp>
        <p:nvSpPr>
          <p:cNvPr id="3" name="Tartalom helye 2">
            <a:extLst>
              <a:ext uri="{FF2B5EF4-FFF2-40B4-BE49-F238E27FC236}">
                <a16:creationId xmlns:a16="http://schemas.microsoft.com/office/drawing/2014/main" id="{BA820EEC-FB28-4690-A5C4-D10E7E64BCA1}"/>
              </a:ext>
            </a:extLst>
          </p:cNvPr>
          <p:cNvSpPr>
            <a:spLocks noGrp="1"/>
          </p:cNvSpPr>
          <p:nvPr>
            <p:ph type="body" idx="1"/>
          </p:nvPr>
        </p:nvSpPr>
        <p:spPr>
          <a:xfrm>
            <a:off x="611560" y="3501008"/>
            <a:ext cx="7772400" cy="1509712"/>
          </a:xfrm>
        </p:spPr>
        <p:txBody>
          <a:bodyPr/>
          <a:lstStyle/>
          <a:p>
            <a:r>
              <a:rPr lang="en-US" dirty="0"/>
              <a:t>2</a:t>
            </a:r>
            <a:r>
              <a:rPr lang="en-US" baseline="30000" dirty="0"/>
              <a:t>n</a:t>
            </a:r>
            <a:r>
              <a:rPr lang="en-US" dirty="0"/>
              <a:t>+2</a:t>
            </a:r>
            <a:r>
              <a:rPr lang="hu-HU" dirty="0"/>
              <a:t> kezdő szabály</a:t>
            </a:r>
          </a:p>
          <a:p>
            <a:r>
              <a:rPr lang="hu-HU" dirty="0"/>
              <a:t>Fokozatos bővítés</a:t>
            </a:r>
          </a:p>
        </p:txBody>
      </p:sp>
      <p:sp>
        <p:nvSpPr>
          <p:cNvPr id="4" name="Dia számának helye 3">
            <a:extLst>
              <a:ext uri="{FF2B5EF4-FFF2-40B4-BE49-F238E27FC236}">
                <a16:creationId xmlns:a16="http://schemas.microsoft.com/office/drawing/2014/main" id="{BFA346EB-6B56-4103-847B-A1FEB3A3AA6D}"/>
              </a:ext>
            </a:extLst>
          </p:cNvPr>
          <p:cNvSpPr>
            <a:spLocks noGrp="1"/>
          </p:cNvSpPr>
          <p:nvPr>
            <p:ph type="sldNum" sz="quarter" idx="12"/>
          </p:nvPr>
        </p:nvSpPr>
        <p:spPr/>
        <p:txBody>
          <a:bodyPr/>
          <a:lstStyle/>
          <a:p>
            <a:fld id="{42275A63-3E4B-4569-BF04-D6C210DC9A48}" type="slidenum">
              <a:rPr lang="hu-HU" smtClean="0"/>
              <a:pPr/>
              <a:t>29</a:t>
            </a:fld>
            <a:endParaRPr lang="hu-HU" dirty="0"/>
          </a:p>
        </p:txBody>
      </p:sp>
    </p:spTree>
    <p:extLst>
      <p:ext uri="{BB962C8B-B14F-4D97-AF65-F5344CB8AC3E}">
        <p14:creationId xmlns:p14="http://schemas.microsoft.com/office/powerpoint/2010/main" val="288755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Aplikacie NF\rice2\hmgdSmall_AppliancesAllSanyo_Five_Cup_Neuro_Fuzzy_Deluxe_Rice_Cooker_ECJ_5205SN.jpg">
            <a:extLst>
              <a:ext uri="{FF2B5EF4-FFF2-40B4-BE49-F238E27FC236}">
                <a16:creationId xmlns:a16="http://schemas.microsoft.com/office/drawing/2014/main" id="{19AD390B-6218-4B70-9584-F334C1071C8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445" y="1105502"/>
            <a:ext cx="2898563" cy="296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a:extLst>
              <a:ext uri="{FF2B5EF4-FFF2-40B4-BE49-F238E27FC236}">
                <a16:creationId xmlns:a16="http://schemas.microsoft.com/office/drawing/2014/main" id="{06BA4C7D-FDD7-4424-8AC2-CE6AD8C08703}"/>
              </a:ext>
            </a:extLst>
          </p:cNvPr>
          <p:cNvSpPr>
            <a:spLocks noGrp="1"/>
          </p:cNvSpPr>
          <p:nvPr>
            <p:ph type="title"/>
          </p:nvPr>
        </p:nvSpPr>
        <p:spPr>
          <a:xfrm>
            <a:off x="419049" y="303519"/>
            <a:ext cx="8305800" cy="780696"/>
          </a:xfrm>
        </p:spPr>
        <p:txBody>
          <a:bodyPr>
            <a:normAutofit fontScale="90000"/>
          </a:bodyPr>
          <a:lstStyle/>
          <a:p>
            <a:r>
              <a:rPr lang="hu-HU" dirty="0"/>
              <a:t>Fuzzy irányítás</a:t>
            </a:r>
          </a:p>
        </p:txBody>
      </p:sp>
      <p:sp>
        <p:nvSpPr>
          <p:cNvPr id="4" name="Dia számának helye 3">
            <a:extLst>
              <a:ext uri="{FF2B5EF4-FFF2-40B4-BE49-F238E27FC236}">
                <a16:creationId xmlns:a16="http://schemas.microsoft.com/office/drawing/2014/main" id="{B062B9D9-6C9C-4489-867E-B987AC582849}"/>
              </a:ext>
            </a:extLst>
          </p:cNvPr>
          <p:cNvSpPr>
            <a:spLocks noGrp="1"/>
          </p:cNvSpPr>
          <p:nvPr>
            <p:ph type="sldNum" sz="quarter" idx="12"/>
          </p:nvPr>
        </p:nvSpPr>
        <p:spPr/>
        <p:txBody>
          <a:bodyPr/>
          <a:lstStyle/>
          <a:p>
            <a:fld id="{42275A63-3E4B-4569-BF04-D6C210DC9A48}" type="slidenum">
              <a:rPr lang="hu-HU" smtClean="0"/>
              <a:pPr/>
              <a:t>3</a:t>
            </a:fld>
            <a:endParaRPr lang="hu-HU" dirty="0"/>
          </a:p>
        </p:txBody>
      </p:sp>
      <p:pic>
        <p:nvPicPr>
          <p:cNvPr id="5" name="Picture 2">
            <a:extLst>
              <a:ext uri="{FF2B5EF4-FFF2-40B4-BE49-F238E27FC236}">
                <a16:creationId xmlns:a16="http://schemas.microsoft.com/office/drawing/2014/main" id="{23713E64-F365-479F-A1C5-52E6278D3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5780" y="1054743"/>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B9B882A0-7873-4BDD-B7FD-C3E65EF8F4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4219375"/>
            <a:ext cx="3568432" cy="25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Object 9">
            <a:extLst>
              <a:ext uri="{FF2B5EF4-FFF2-40B4-BE49-F238E27FC236}">
                <a16:creationId xmlns:a16="http://schemas.microsoft.com/office/drawing/2014/main" id="{90EBFB49-B92C-4A3D-A22F-60F1CAF18DDC}"/>
              </a:ext>
            </a:extLst>
          </p:cNvPr>
          <p:cNvGraphicFramePr>
            <a:graphicFrameLocks noChangeAspect="1"/>
          </p:cNvGraphicFramePr>
          <p:nvPr>
            <p:extLst>
              <p:ext uri="{D42A27DB-BD31-4B8C-83A1-F6EECF244321}">
                <p14:modId xmlns:p14="http://schemas.microsoft.com/office/powerpoint/2010/main" val="1890713015"/>
              </p:ext>
            </p:extLst>
          </p:nvPr>
        </p:nvGraphicFramePr>
        <p:xfrm>
          <a:off x="107504" y="4653136"/>
          <a:ext cx="2051720" cy="2288081"/>
        </p:xfrm>
        <a:graphic>
          <a:graphicData uri="http://schemas.openxmlformats.org/presentationml/2006/ole">
            <mc:AlternateContent xmlns:mc="http://schemas.openxmlformats.org/markup-compatibility/2006">
              <mc:Choice xmlns:v="urn:schemas-microsoft-com:vml" Requires="v">
                <p:oleObj spid="_x0000_s63518" name="obrázek" r:id="rId8" imgW="0" imgH="0" progId="Word.Picture.8">
                  <p:embed/>
                </p:oleObj>
              </mc:Choice>
              <mc:Fallback>
                <p:oleObj name="obrázek" r:id="rId8" imgW="0" imgH="0" progId="Word.Picture.8">
                  <p:embed/>
                  <p:pic>
                    <p:nvPicPr>
                      <p:cNvPr id="4"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4653136"/>
                        <a:ext cx="2051720" cy="2288081"/>
                      </a:xfrm>
                      <a:prstGeom prst="rect">
                        <a:avLst/>
                      </a:prstGeom>
                      <a:noFill/>
                      <a:ln w="9525">
                        <a:solidFill>
                          <a:srgbClr val="000000"/>
                        </a:solidFill>
                        <a:miter lim="800000"/>
                        <a:headEnd/>
                        <a:tailEnd/>
                      </a:ln>
                      <a:effectLst/>
                      <a:extLst/>
                    </p:spPr>
                  </p:pic>
                </p:oleObj>
              </mc:Fallback>
            </mc:AlternateContent>
          </a:graphicData>
        </a:graphic>
      </p:graphicFrame>
      <p:pic>
        <p:nvPicPr>
          <p:cNvPr id="11" name="Tartalom helye 9">
            <a:extLst>
              <a:ext uri="{FF2B5EF4-FFF2-40B4-BE49-F238E27FC236}">
                <a16:creationId xmlns:a16="http://schemas.microsoft.com/office/drawing/2014/main" id="{B09EF3DD-ADB9-4D13-BC5A-73F1A5A66E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0921" y="2458002"/>
            <a:ext cx="3984508" cy="1806310"/>
          </a:xfrm>
          <a:prstGeom prst="rect">
            <a:avLst/>
          </a:prstGeom>
        </p:spPr>
      </p:pic>
    </p:spTree>
    <p:extLst>
      <p:ext uri="{BB962C8B-B14F-4D97-AF65-F5344CB8AC3E}">
        <p14:creationId xmlns:p14="http://schemas.microsoft.com/office/powerpoint/2010/main" val="2082661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a:t>Min-max</a:t>
            </a:r>
            <a:r>
              <a:rPr lang="hu-HU" dirty="0"/>
              <a:t> kimenet alapján két kezdő szabállyal</a:t>
            </a:r>
          </a:p>
        </p:txBody>
      </p:sp>
      <p:sp>
        <p:nvSpPr>
          <p:cNvPr id="3" name="Tartalom helye 2"/>
          <p:cNvSpPr>
            <a:spLocks noGrp="1"/>
          </p:cNvSpPr>
          <p:nvPr>
            <p:ph idx="1"/>
          </p:nvPr>
        </p:nvSpPr>
        <p:spPr/>
        <p:txBody>
          <a:bodyPr/>
          <a:lstStyle/>
          <a:p>
            <a:endParaRPr lang="hu-HU"/>
          </a:p>
        </p:txBody>
      </p:sp>
      <p:pic>
        <p:nvPicPr>
          <p:cNvPr id="2050" name="Picture 2" descr="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132856"/>
            <a:ext cx="4663121"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Antecedent_Space_Two_R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1" y="3270660"/>
            <a:ext cx="4929910" cy="35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 name="Dia számának helye 5"/>
          <p:cNvSpPr>
            <a:spLocks noGrp="1"/>
          </p:cNvSpPr>
          <p:nvPr>
            <p:ph type="sldNum" sz="quarter" idx="12"/>
          </p:nvPr>
        </p:nvSpPr>
        <p:spPr/>
        <p:txBody>
          <a:bodyPr/>
          <a:lstStyle/>
          <a:p>
            <a:fld id="{42275A63-3E4B-4569-BF04-D6C210DC9A48}" type="slidenum">
              <a:rPr lang="hu-HU" smtClean="0"/>
              <a:pPr/>
              <a:t>30</a:t>
            </a:fld>
            <a:endParaRPr lang="hu-HU" dirty="0"/>
          </a:p>
        </p:txBody>
      </p:sp>
      <p:cxnSp>
        <p:nvCxnSpPr>
          <p:cNvPr id="7" name="Egyenes összekötő nyíllal 6">
            <a:extLst>
              <a:ext uri="{FF2B5EF4-FFF2-40B4-BE49-F238E27FC236}">
                <a16:creationId xmlns:a16="http://schemas.microsoft.com/office/drawing/2014/main" id="{840D0061-9A8E-43E5-A3DB-EEABCE41DD9F}"/>
              </a:ext>
            </a:extLst>
          </p:cNvPr>
          <p:cNvCxnSpPr/>
          <p:nvPr/>
        </p:nvCxnSpPr>
        <p:spPr>
          <a:xfrm>
            <a:off x="3275856" y="2276872"/>
            <a:ext cx="0" cy="50405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a:extLst>
              <a:ext uri="{FF2B5EF4-FFF2-40B4-BE49-F238E27FC236}">
                <a16:creationId xmlns:a16="http://schemas.microsoft.com/office/drawing/2014/main" id="{C49C8FFE-9208-4FC8-A52E-7826515CFD6F}"/>
              </a:ext>
            </a:extLst>
          </p:cNvPr>
          <p:cNvCxnSpPr/>
          <p:nvPr/>
        </p:nvCxnSpPr>
        <p:spPr>
          <a:xfrm>
            <a:off x="1259632" y="3645024"/>
            <a:ext cx="0" cy="50405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856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a:t>Min-max</a:t>
            </a:r>
            <a:r>
              <a:rPr lang="hu-HU" dirty="0"/>
              <a:t> kimenet alapján </a:t>
            </a:r>
            <a:br>
              <a:rPr lang="hu-HU" dirty="0"/>
            </a:br>
            <a:r>
              <a:rPr lang="hu-HU" dirty="0"/>
              <a:t>(</a:t>
            </a:r>
            <a:r>
              <a:rPr lang="hu-HU" dirty="0" err="1"/>
              <a:t>max</a:t>
            </a:r>
            <a:r>
              <a:rPr lang="hu-HU" dirty="0"/>
              <a:t>) </a:t>
            </a:r>
            <a:r>
              <a:rPr lang="en-US" dirty="0"/>
              <a:t>2</a:t>
            </a:r>
            <a:r>
              <a:rPr lang="en-US" baseline="30000" dirty="0"/>
              <a:t>n</a:t>
            </a:r>
            <a:r>
              <a:rPr lang="en-US" dirty="0"/>
              <a:t>+2 </a:t>
            </a:r>
            <a:r>
              <a:rPr lang="hu-HU" dirty="0"/>
              <a:t>szabállyal</a:t>
            </a:r>
          </a:p>
        </p:txBody>
      </p:sp>
      <p:sp>
        <p:nvSpPr>
          <p:cNvPr id="3" name="Tartalom helye 2"/>
          <p:cNvSpPr>
            <a:spLocks noGrp="1"/>
          </p:cNvSpPr>
          <p:nvPr>
            <p:ph idx="1"/>
          </p:nvPr>
        </p:nvSpPr>
        <p:spPr/>
        <p:txBody>
          <a:bodyPr/>
          <a:lstStyle/>
          <a:p>
            <a:endParaRPr lang="hu-HU" dirty="0"/>
          </a:p>
        </p:txBody>
      </p:sp>
      <p:pic>
        <p:nvPicPr>
          <p:cNvPr id="5122" name="Picture 2" descr="Antecedent_Space_2n2_R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861048"/>
            <a:ext cx="4608512" cy="298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a számának helye 3"/>
          <p:cNvSpPr>
            <a:spLocks noGrp="1"/>
          </p:cNvSpPr>
          <p:nvPr>
            <p:ph type="sldNum" sz="quarter" idx="12"/>
          </p:nvPr>
        </p:nvSpPr>
        <p:spPr/>
        <p:txBody>
          <a:bodyPr/>
          <a:lstStyle/>
          <a:p>
            <a:fld id="{42275A63-3E4B-4569-BF04-D6C210DC9A48}" type="slidenum">
              <a:rPr lang="hu-HU" smtClean="0"/>
              <a:pPr/>
              <a:t>31</a:t>
            </a:fld>
            <a:endParaRPr lang="hu-HU" dirty="0"/>
          </a:p>
        </p:txBody>
      </p:sp>
      <p:pic>
        <p:nvPicPr>
          <p:cNvPr id="6" name="Picture 2" descr="Sur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2132856"/>
            <a:ext cx="4663121"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Egyenes összekötő nyíllal 6">
            <a:extLst>
              <a:ext uri="{FF2B5EF4-FFF2-40B4-BE49-F238E27FC236}">
                <a16:creationId xmlns:a16="http://schemas.microsoft.com/office/drawing/2014/main" id="{A4FAF454-D166-4D40-91D1-9E753140C854}"/>
              </a:ext>
            </a:extLst>
          </p:cNvPr>
          <p:cNvCxnSpPr/>
          <p:nvPr/>
        </p:nvCxnSpPr>
        <p:spPr>
          <a:xfrm>
            <a:off x="3275856" y="2276872"/>
            <a:ext cx="0" cy="50405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a:extLst>
              <a:ext uri="{FF2B5EF4-FFF2-40B4-BE49-F238E27FC236}">
                <a16:creationId xmlns:a16="http://schemas.microsoft.com/office/drawing/2014/main" id="{F8DF58F3-63BF-4560-993E-A2CD5EB208CA}"/>
              </a:ext>
            </a:extLst>
          </p:cNvPr>
          <p:cNvCxnSpPr/>
          <p:nvPr/>
        </p:nvCxnSpPr>
        <p:spPr>
          <a:xfrm>
            <a:off x="1187624" y="3706960"/>
            <a:ext cx="0" cy="50405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9" name="Egyenes összekötő nyíllal 8">
            <a:extLst>
              <a:ext uri="{FF2B5EF4-FFF2-40B4-BE49-F238E27FC236}">
                <a16:creationId xmlns:a16="http://schemas.microsoft.com/office/drawing/2014/main" id="{094C6D3A-A303-4624-94AC-5A98E4145FCA}"/>
              </a:ext>
            </a:extLst>
          </p:cNvPr>
          <p:cNvCxnSpPr/>
          <p:nvPr/>
        </p:nvCxnSpPr>
        <p:spPr>
          <a:xfrm>
            <a:off x="4355976" y="2492896"/>
            <a:ext cx="0" cy="50405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a:extLst>
              <a:ext uri="{FF2B5EF4-FFF2-40B4-BE49-F238E27FC236}">
                <a16:creationId xmlns:a16="http://schemas.microsoft.com/office/drawing/2014/main" id="{A8939D7D-1DA8-46D3-94B5-13E2AF456DB1}"/>
              </a:ext>
            </a:extLst>
          </p:cNvPr>
          <p:cNvCxnSpPr/>
          <p:nvPr/>
        </p:nvCxnSpPr>
        <p:spPr>
          <a:xfrm>
            <a:off x="3275856" y="3356992"/>
            <a:ext cx="0" cy="50405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1" name="Egyenes összekötő nyíllal 10">
            <a:extLst>
              <a:ext uri="{FF2B5EF4-FFF2-40B4-BE49-F238E27FC236}">
                <a16:creationId xmlns:a16="http://schemas.microsoft.com/office/drawing/2014/main" id="{9EAC5D89-ADC7-4BB9-8998-60C2187715AA}"/>
              </a:ext>
            </a:extLst>
          </p:cNvPr>
          <p:cNvCxnSpPr/>
          <p:nvPr/>
        </p:nvCxnSpPr>
        <p:spPr>
          <a:xfrm>
            <a:off x="2051720" y="2996952"/>
            <a:ext cx="0" cy="50405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00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8BAA26-163A-430F-A79B-9C2001EF9A9D}"/>
              </a:ext>
            </a:extLst>
          </p:cNvPr>
          <p:cNvSpPr>
            <a:spLocks noGrp="1"/>
          </p:cNvSpPr>
          <p:nvPr>
            <p:ph type="title"/>
          </p:nvPr>
        </p:nvSpPr>
        <p:spPr>
          <a:xfrm>
            <a:off x="611560" y="2473120"/>
            <a:ext cx="7772400" cy="1362456"/>
          </a:xfrm>
        </p:spPr>
        <p:txBody>
          <a:bodyPr>
            <a:normAutofit fontScale="90000"/>
          </a:bodyPr>
          <a:lstStyle/>
          <a:p>
            <a:r>
              <a:rPr lang="hu-HU" dirty="0"/>
              <a:t>Kiinduló szabálybázis </a:t>
            </a:r>
            <a:r>
              <a:rPr lang="hu-HU" dirty="0" err="1"/>
              <a:t>klaszterezéssel</a:t>
            </a:r>
            <a:endParaRPr lang="hu-HU" dirty="0"/>
          </a:p>
        </p:txBody>
      </p:sp>
      <p:sp>
        <p:nvSpPr>
          <p:cNvPr id="3" name="Tartalom helye 2">
            <a:extLst>
              <a:ext uri="{FF2B5EF4-FFF2-40B4-BE49-F238E27FC236}">
                <a16:creationId xmlns:a16="http://schemas.microsoft.com/office/drawing/2014/main" id="{90A02822-41F3-4B66-A238-EFDEF5DFB7E0}"/>
              </a:ext>
            </a:extLst>
          </p:cNvPr>
          <p:cNvSpPr>
            <a:spLocks noGrp="1"/>
          </p:cNvSpPr>
          <p:nvPr>
            <p:ph type="body" idx="1"/>
          </p:nvPr>
        </p:nvSpPr>
        <p:spPr>
          <a:xfrm>
            <a:off x="611560" y="3861048"/>
            <a:ext cx="7772400" cy="1509712"/>
          </a:xfrm>
        </p:spPr>
        <p:txBody>
          <a:bodyPr/>
          <a:lstStyle/>
          <a:p>
            <a:r>
              <a:rPr lang="hu-HU" dirty="0"/>
              <a:t>Éles </a:t>
            </a:r>
            <a:r>
              <a:rPr lang="hu-HU" dirty="0" err="1"/>
              <a:t>klaszterezés</a:t>
            </a:r>
            <a:r>
              <a:rPr lang="hu-HU" dirty="0"/>
              <a:t> (k-közép)</a:t>
            </a:r>
          </a:p>
          <a:p>
            <a:r>
              <a:rPr lang="hu-HU" dirty="0"/>
              <a:t>Fuzzy </a:t>
            </a:r>
            <a:r>
              <a:rPr lang="hu-HU" dirty="0" err="1"/>
              <a:t>klaszterezés</a:t>
            </a:r>
            <a:endParaRPr lang="hu-HU" dirty="0"/>
          </a:p>
        </p:txBody>
      </p:sp>
      <p:sp>
        <p:nvSpPr>
          <p:cNvPr id="4" name="Dia számának helye 3">
            <a:extLst>
              <a:ext uri="{FF2B5EF4-FFF2-40B4-BE49-F238E27FC236}">
                <a16:creationId xmlns:a16="http://schemas.microsoft.com/office/drawing/2014/main" id="{9DC37A90-963F-4BCE-8427-4971A86B3E7A}"/>
              </a:ext>
            </a:extLst>
          </p:cNvPr>
          <p:cNvSpPr>
            <a:spLocks noGrp="1"/>
          </p:cNvSpPr>
          <p:nvPr>
            <p:ph type="sldNum" sz="quarter" idx="12"/>
          </p:nvPr>
        </p:nvSpPr>
        <p:spPr/>
        <p:txBody>
          <a:bodyPr/>
          <a:lstStyle/>
          <a:p>
            <a:fld id="{42275A63-3E4B-4569-BF04-D6C210DC9A48}" type="slidenum">
              <a:rPr lang="hu-HU" smtClean="0"/>
              <a:pPr/>
              <a:t>32</a:t>
            </a:fld>
            <a:endParaRPr lang="hu-HU" dirty="0"/>
          </a:p>
        </p:txBody>
      </p:sp>
    </p:spTree>
    <p:extLst>
      <p:ext uri="{BB962C8B-B14F-4D97-AF65-F5344CB8AC3E}">
        <p14:creationId xmlns:p14="http://schemas.microsoft.com/office/powerpoint/2010/main" val="1162040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40DE1391-4FEB-4156-A2BE-F35223FDEBDC}"/>
              </a:ext>
            </a:extLst>
          </p:cNvPr>
          <p:cNvSpPr>
            <a:spLocks noGrp="1"/>
          </p:cNvSpPr>
          <p:nvPr>
            <p:ph type="title"/>
          </p:nvPr>
        </p:nvSpPr>
        <p:spPr/>
        <p:txBody>
          <a:bodyPr/>
          <a:lstStyle/>
          <a:p>
            <a:r>
              <a:rPr lang="hu-HU" dirty="0"/>
              <a:t>Pontok és klaszterek</a:t>
            </a:r>
          </a:p>
        </p:txBody>
      </p:sp>
      <p:sp>
        <p:nvSpPr>
          <p:cNvPr id="4" name="Dia számának helye 3">
            <a:extLst>
              <a:ext uri="{FF2B5EF4-FFF2-40B4-BE49-F238E27FC236}">
                <a16:creationId xmlns:a16="http://schemas.microsoft.com/office/drawing/2014/main" id="{52AE7D4A-4D1E-4719-888F-85707120687F}"/>
              </a:ext>
            </a:extLst>
          </p:cNvPr>
          <p:cNvSpPr>
            <a:spLocks noGrp="1"/>
          </p:cNvSpPr>
          <p:nvPr>
            <p:ph type="sldNum" sz="quarter" idx="12"/>
          </p:nvPr>
        </p:nvSpPr>
        <p:spPr/>
        <p:txBody>
          <a:bodyPr/>
          <a:lstStyle/>
          <a:p>
            <a:fld id="{42275A63-3E4B-4569-BF04-D6C210DC9A48}" type="slidenum">
              <a:rPr lang="hu-HU" smtClean="0"/>
              <a:pPr/>
              <a:t>33</a:t>
            </a:fld>
            <a:endParaRPr lang="hu-HU" dirty="0"/>
          </a:p>
        </p:txBody>
      </p:sp>
      <p:pic>
        <p:nvPicPr>
          <p:cNvPr id="8" name="Kép 7">
            <a:extLst>
              <a:ext uri="{FF2B5EF4-FFF2-40B4-BE49-F238E27FC236}">
                <a16:creationId xmlns:a16="http://schemas.microsoft.com/office/drawing/2014/main" id="{E9E2D8C2-8524-461D-90C9-4C11D4143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060848"/>
            <a:ext cx="7204940" cy="4464496"/>
          </a:xfrm>
          <a:prstGeom prst="rect">
            <a:avLst/>
          </a:prstGeom>
        </p:spPr>
      </p:pic>
    </p:spTree>
    <p:extLst>
      <p:ext uri="{BB962C8B-B14F-4D97-AF65-F5344CB8AC3E}">
        <p14:creationId xmlns:p14="http://schemas.microsoft.com/office/powerpoint/2010/main" val="2212617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ACCCFDE9-73DE-4DEC-9511-3B1C3991980D}"/>
              </a:ext>
            </a:extLst>
          </p:cNvPr>
          <p:cNvSpPr>
            <a:spLocks noGrp="1"/>
          </p:cNvSpPr>
          <p:nvPr>
            <p:ph type="title"/>
          </p:nvPr>
        </p:nvSpPr>
        <p:spPr/>
        <p:txBody>
          <a:bodyPr/>
          <a:lstStyle/>
          <a:p>
            <a:r>
              <a:rPr lang="hu-HU" dirty="0"/>
              <a:t>Klaszterek vetülete</a:t>
            </a:r>
          </a:p>
        </p:txBody>
      </p:sp>
      <p:sp>
        <p:nvSpPr>
          <p:cNvPr id="3" name="Dia számának helye 2">
            <a:extLst>
              <a:ext uri="{FF2B5EF4-FFF2-40B4-BE49-F238E27FC236}">
                <a16:creationId xmlns:a16="http://schemas.microsoft.com/office/drawing/2014/main" id="{7F4267EA-2A6B-4BA7-BB4F-AFA342C53947}"/>
              </a:ext>
            </a:extLst>
          </p:cNvPr>
          <p:cNvSpPr>
            <a:spLocks noGrp="1"/>
          </p:cNvSpPr>
          <p:nvPr>
            <p:ph type="sldNum" sz="quarter" idx="12"/>
          </p:nvPr>
        </p:nvSpPr>
        <p:spPr/>
        <p:txBody>
          <a:bodyPr/>
          <a:lstStyle/>
          <a:p>
            <a:fld id="{42275A63-3E4B-4569-BF04-D6C210DC9A48}" type="slidenum">
              <a:rPr lang="hu-HU" smtClean="0"/>
              <a:t>34</a:t>
            </a:fld>
            <a:endParaRPr lang="hu-HU"/>
          </a:p>
        </p:txBody>
      </p:sp>
      <p:pic>
        <p:nvPicPr>
          <p:cNvPr id="6" name="Kép 5">
            <a:extLst>
              <a:ext uri="{FF2B5EF4-FFF2-40B4-BE49-F238E27FC236}">
                <a16:creationId xmlns:a16="http://schemas.microsoft.com/office/drawing/2014/main" id="{BA25EBF2-C4CD-43B2-A9ED-471F81B9E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988839"/>
            <a:ext cx="6264696" cy="4696183"/>
          </a:xfrm>
          <a:prstGeom prst="rect">
            <a:avLst/>
          </a:prstGeom>
        </p:spPr>
      </p:pic>
    </p:spTree>
    <p:extLst>
      <p:ext uri="{BB962C8B-B14F-4D97-AF65-F5344CB8AC3E}">
        <p14:creationId xmlns:p14="http://schemas.microsoft.com/office/powerpoint/2010/main" val="130281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3B894D06-0A3B-4B80-82A3-05C9C9F0828F}"/>
              </a:ext>
            </a:extLst>
          </p:cNvPr>
          <p:cNvSpPr>
            <a:spLocks noGrp="1"/>
          </p:cNvSpPr>
          <p:nvPr>
            <p:ph type="title"/>
          </p:nvPr>
        </p:nvSpPr>
        <p:spPr/>
        <p:txBody>
          <a:bodyPr/>
          <a:lstStyle/>
          <a:p>
            <a:r>
              <a:rPr lang="hu-HU" dirty="0"/>
              <a:t>Fuzzy halmazok</a:t>
            </a:r>
          </a:p>
        </p:txBody>
      </p:sp>
      <p:sp>
        <p:nvSpPr>
          <p:cNvPr id="3" name="Dia számának helye 2">
            <a:extLst>
              <a:ext uri="{FF2B5EF4-FFF2-40B4-BE49-F238E27FC236}">
                <a16:creationId xmlns:a16="http://schemas.microsoft.com/office/drawing/2014/main" id="{5EEAE65B-4BCA-4FBD-8995-FD51274A4362}"/>
              </a:ext>
            </a:extLst>
          </p:cNvPr>
          <p:cNvSpPr>
            <a:spLocks noGrp="1"/>
          </p:cNvSpPr>
          <p:nvPr>
            <p:ph type="sldNum" sz="quarter" idx="12"/>
          </p:nvPr>
        </p:nvSpPr>
        <p:spPr/>
        <p:txBody>
          <a:bodyPr/>
          <a:lstStyle/>
          <a:p>
            <a:fld id="{42275A63-3E4B-4569-BF04-D6C210DC9A48}" type="slidenum">
              <a:rPr lang="hu-HU" smtClean="0"/>
              <a:t>35</a:t>
            </a:fld>
            <a:endParaRPr lang="hu-HU"/>
          </a:p>
        </p:txBody>
      </p:sp>
      <p:pic>
        <p:nvPicPr>
          <p:cNvPr id="6" name="Kép 5">
            <a:extLst>
              <a:ext uri="{FF2B5EF4-FFF2-40B4-BE49-F238E27FC236}">
                <a16:creationId xmlns:a16="http://schemas.microsoft.com/office/drawing/2014/main" id="{DF26DC61-5D49-4F7F-B45E-9FDA984D0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7" y="1871634"/>
            <a:ext cx="6957665" cy="4484716"/>
          </a:xfrm>
          <a:prstGeom prst="rect">
            <a:avLst/>
          </a:prstGeom>
        </p:spPr>
      </p:pic>
    </p:spTree>
    <p:extLst>
      <p:ext uri="{BB962C8B-B14F-4D97-AF65-F5344CB8AC3E}">
        <p14:creationId xmlns:p14="http://schemas.microsoft.com/office/powerpoint/2010/main" val="37012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B2291A-61F9-4D38-B805-221C87E40B24}"/>
              </a:ext>
            </a:extLst>
          </p:cNvPr>
          <p:cNvSpPr>
            <a:spLocks noGrp="1"/>
          </p:cNvSpPr>
          <p:nvPr>
            <p:ph type="title"/>
          </p:nvPr>
        </p:nvSpPr>
        <p:spPr/>
        <p:txBody>
          <a:bodyPr/>
          <a:lstStyle/>
          <a:p>
            <a:r>
              <a:rPr lang="hu-HU" dirty="0"/>
              <a:t>Szabályok</a:t>
            </a:r>
          </a:p>
        </p:txBody>
      </p:sp>
      <p:sp>
        <p:nvSpPr>
          <p:cNvPr id="4" name="Dia számának helye 3">
            <a:extLst>
              <a:ext uri="{FF2B5EF4-FFF2-40B4-BE49-F238E27FC236}">
                <a16:creationId xmlns:a16="http://schemas.microsoft.com/office/drawing/2014/main" id="{C8B02E46-FF95-48A1-9B11-DF9772934650}"/>
              </a:ext>
            </a:extLst>
          </p:cNvPr>
          <p:cNvSpPr>
            <a:spLocks noGrp="1"/>
          </p:cNvSpPr>
          <p:nvPr>
            <p:ph type="sldNum" sz="quarter" idx="12"/>
          </p:nvPr>
        </p:nvSpPr>
        <p:spPr/>
        <p:txBody>
          <a:bodyPr/>
          <a:lstStyle/>
          <a:p>
            <a:fld id="{42275A63-3E4B-4569-BF04-D6C210DC9A48}" type="slidenum">
              <a:rPr lang="hu-HU" smtClean="0"/>
              <a:pPr/>
              <a:t>36</a:t>
            </a:fld>
            <a:endParaRPr lang="hu-HU" dirty="0"/>
          </a:p>
        </p:txBody>
      </p:sp>
      <p:pic>
        <p:nvPicPr>
          <p:cNvPr id="5" name="Kép 4">
            <a:extLst>
              <a:ext uri="{FF2B5EF4-FFF2-40B4-BE49-F238E27FC236}">
                <a16:creationId xmlns:a16="http://schemas.microsoft.com/office/drawing/2014/main" id="{3940C485-4EC6-4046-8FA3-BA1FE5CBB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5344500" cy="3784734"/>
          </a:xfrm>
          <a:prstGeom prst="rect">
            <a:avLst/>
          </a:prstGeom>
        </p:spPr>
      </p:pic>
      <p:sp>
        <p:nvSpPr>
          <p:cNvPr id="7" name="Tartalom helye 6">
            <a:extLst>
              <a:ext uri="{FF2B5EF4-FFF2-40B4-BE49-F238E27FC236}">
                <a16:creationId xmlns:a16="http://schemas.microsoft.com/office/drawing/2014/main" id="{BDCBEFF6-D52D-419B-B79A-E8BFE3946672}"/>
              </a:ext>
            </a:extLst>
          </p:cNvPr>
          <p:cNvSpPr>
            <a:spLocks noGrp="1"/>
          </p:cNvSpPr>
          <p:nvPr>
            <p:ph idx="1"/>
          </p:nvPr>
        </p:nvSpPr>
        <p:spPr>
          <a:xfrm>
            <a:off x="5344500" y="1935480"/>
            <a:ext cx="3691996" cy="4389120"/>
          </a:xfrm>
        </p:spPr>
        <p:txBody>
          <a:bodyPr/>
          <a:lstStyle/>
          <a:p>
            <a:pPr marL="0" indent="0">
              <a:buNone/>
            </a:pPr>
            <a:r>
              <a:rPr lang="hu-HU" dirty="0"/>
              <a:t>R1: </a:t>
            </a:r>
            <a:r>
              <a:rPr lang="hu-HU" b="1" dirty="0"/>
              <a:t>IF</a:t>
            </a:r>
            <a:r>
              <a:rPr lang="hu-HU" dirty="0"/>
              <a:t> x=A1 </a:t>
            </a:r>
            <a:r>
              <a:rPr lang="hu-HU" b="1" dirty="0"/>
              <a:t>THEN</a:t>
            </a:r>
            <a:r>
              <a:rPr lang="hu-HU" dirty="0"/>
              <a:t> y=B2</a:t>
            </a:r>
          </a:p>
          <a:p>
            <a:pPr marL="0" indent="0">
              <a:buNone/>
            </a:pPr>
            <a:r>
              <a:rPr lang="hu-HU" dirty="0"/>
              <a:t>R2: </a:t>
            </a:r>
            <a:r>
              <a:rPr lang="hu-HU" b="1" dirty="0"/>
              <a:t>IF</a:t>
            </a:r>
            <a:r>
              <a:rPr lang="hu-HU" dirty="0"/>
              <a:t> x=A2 </a:t>
            </a:r>
            <a:r>
              <a:rPr lang="hu-HU" b="1" dirty="0"/>
              <a:t>THEN</a:t>
            </a:r>
            <a:r>
              <a:rPr lang="hu-HU" dirty="0"/>
              <a:t> y=B3</a:t>
            </a:r>
          </a:p>
          <a:p>
            <a:pPr marL="0" indent="0">
              <a:buNone/>
            </a:pPr>
            <a:r>
              <a:rPr lang="hu-HU" dirty="0"/>
              <a:t>R3: </a:t>
            </a:r>
            <a:r>
              <a:rPr lang="hu-HU" b="1" dirty="0"/>
              <a:t>IF</a:t>
            </a:r>
            <a:r>
              <a:rPr lang="hu-HU" dirty="0"/>
              <a:t> x=A3 </a:t>
            </a:r>
            <a:r>
              <a:rPr lang="hu-HU" b="1" dirty="0"/>
              <a:t>THEN</a:t>
            </a:r>
            <a:r>
              <a:rPr lang="hu-HU" dirty="0"/>
              <a:t> y=B1</a:t>
            </a:r>
          </a:p>
          <a:p>
            <a:pPr marL="0" indent="0">
              <a:buNone/>
            </a:pPr>
            <a:endParaRPr lang="hu-HU" dirty="0"/>
          </a:p>
        </p:txBody>
      </p:sp>
    </p:spTree>
    <p:extLst>
      <p:ext uri="{BB962C8B-B14F-4D97-AF65-F5344CB8AC3E}">
        <p14:creationId xmlns:p14="http://schemas.microsoft.com/office/powerpoint/2010/main" val="2197613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773832"/>
            <a:ext cx="8229600" cy="1143000"/>
          </a:xfrm>
        </p:spPr>
        <p:txBody>
          <a:bodyPr>
            <a:normAutofit fontScale="90000"/>
          </a:bodyPr>
          <a:lstStyle/>
          <a:p>
            <a:r>
              <a:rPr lang="hu-HU" dirty="0"/>
              <a:t>Klaszter tagsági függvényekből fuzzy halmazok</a:t>
            </a:r>
          </a:p>
        </p:txBody>
      </p:sp>
      <p:sp>
        <p:nvSpPr>
          <p:cNvPr id="3" name="Tartalom helye 2"/>
          <p:cNvSpPr>
            <a:spLocks noGrp="1"/>
          </p:cNvSpPr>
          <p:nvPr>
            <p:ph idx="1"/>
          </p:nvPr>
        </p:nvSpPr>
        <p:spPr/>
        <p:txBody>
          <a:bodyPr/>
          <a:lstStyle/>
          <a:p>
            <a:endParaRPr lang="hu-HU" dirty="0"/>
          </a:p>
        </p:txBody>
      </p:sp>
      <p:pic>
        <p:nvPicPr>
          <p:cNvPr id="1026" name="Picture 2" descr="output_clustering_with_mer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03730"/>
            <a:ext cx="6004176" cy="434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a számának helye 3"/>
          <p:cNvSpPr>
            <a:spLocks noGrp="1"/>
          </p:cNvSpPr>
          <p:nvPr>
            <p:ph type="sldNum" sz="quarter" idx="12"/>
          </p:nvPr>
        </p:nvSpPr>
        <p:spPr/>
        <p:txBody>
          <a:bodyPr/>
          <a:lstStyle/>
          <a:p>
            <a:fld id="{42275A63-3E4B-4569-BF04-D6C210DC9A48}" type="slidenum">
              <a:rPr lang="hu-HU" smtClean="0"/>
              <a:pPr/>
              <a:t>37</a:t>
            </a:fld>
            <a:endParaRPr lang="hu-HU" dirty="0"/>
          </a:p>
        </p:txBody>
      </p:sp>
    </p:spTree>
    <p:extLst>
      <p:ext uri="{BB962C8B-B14F-4D97-AF65-F5344CB8AC3E}">
        <p14:creationId xmlns:p14="http://schemas.microsoft.com/office/powerpoint/2010/main" val="235456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07096" y="2207000"/>
            <a:ext cx="7992888" cy="1362456"/>
          </a:xfrm>
        </p:spPr>
        <p:txBody>
          <a:bodyPr/>
          <a:lstStyle/>
          <a:p>
            <a:r>
              <a:rPr lang="hu-HU" sz="5400" dirty="0"/>
              <a:t>Paraméterek optimalizálása</a:t>
            </a:r>
          </a:p>
        </p:txBody>
      </p:sp>
      <p:sp>
        <p:nvSpPr>
          <p:cNvPr id="6" name="Szöveg helye 5"/>
          <p:cNvSpPr>
            <a:spLocks noGrp="1"/>
          </p:cNvSpPr>
          <p:nvPr>
            <p:ph type="body" idx="1"/>
          </p:nvPr>
        </p:nvSpPr>
        <p:spPr>
          <a:xfrm>
            <a:off x="607096" y="3569456"/>
            <a:ext cx="7772400" cy="1509712"/>
          </a:xfrm>
        </p:spPr>
        <p:txBody>
          <a:bodyPr/>
          <a:lstStyle/>
          <a:p>
            <a:r>
              <a:rPr lang="hu-HU" dirty="0"/>
              <a:t>Szabálybázis bővítéssel</a:t>
            </a:r>
          </a:p>
          <a:p>
            <a:r>
              <a:rPr lang="hu-HU" dirty="0"/>
              <a:t>Szabályszám módosítás nélkül</a:t>
            </a:r>
          </a:p>
        </p:txBody>
      </p:sp>
      <p:sp>
        <p:nvSpPr>
          <p:cNvPr id="4" name="Dia számának helye 3"/>
          <p:cNvSpPr>
            <a:spLocks noGrp="1"/>
          </p:cNvSpPr>
          <p:nvPr>
            <p:ph type="sldNum" sz="quarter" idx="12"/>
          </p:nvPr>
        </p:nvSpPr>
        <p:spPr/>
        <p:txBody>
          <a:bodyPr/>
          <a:lstStyle/>
          <a:p>
            <a:fld id="{42275A63-3E4B-4569-BF04-D6C210DC9A48}" type="slidenum">
              <a:rPr lang="hu-HU" smtClean="0"/>
              <a:pPr/>
              <a:t>38</a:t>
            </a:fld>
            <a:endParaRPr lang="hu-HU" dirty="0"/>
          </a:p>
        </p:txBody>
      </p:sp>
    </p:spTree>
    <p:extLst>
      <p:ext uri="{BB962C8B-B14F-4D97-AF65-F5344CB8AC3E}">
        <p14:creationId xmlns:p14="http://schemas.microsoft.com/office/powerpoint/2010/main" val="3269741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60076137-D82E-4FFD-B0DD-F621153A7302}"/>
              </a:ext>
            </a:extLst>
          </p:cNvPr>
          <p:cNvSpPr>
            <a:spLocks noGrp="1"/>
          </p:cNvSpPr>
          <p:nvPr>
            <p:ph type="title"/>
          </p:nvPr>
        </p:nvSpPr>
        <p:spPr>
          <a:xfrm>
            <a:off x="457200" y="0"/>
            <a:ext cx="8229600" cy="1143000"/>
          </a:xfrm>
        </p:spPr>
        <p:txBody>
          <a:bodyPr/>
          <a:lstStyle/>
          <a:p>
            <a:r>
              <a:rPr lang="hu-HU" dirty="0"/>
              <a:t>Optimalizálás</a:t>
            </a:r>
          </a:p>
        </p:txBody>
      </p:sp>
      <p:sp>
        <p:nvSpPr>
          <p:cNvPr id="5" name="Tartalom helye 4">
            <a:extLst>
              <a:ext uri="{FF2B5EF4-FFF2-40B4-BE49-F238E27FC236}">
                <a16:creationId xmlns:a16="http://schemas.microsoft.com/office/drawing/2014/main" id="{AA17E870-78EB-4526-8675-6CECE9764EE4}"/>
              </a:ext>
            </a:extLst>
          </p:cNvPr>
          <p:cNvSpPr>
            <a:spLocks noGrp="1"/>
          </p:cNvSpPr>
          <p:nvPr>
            <p:ph idx="1"/>
          </p:nvPr>
        </p:nvSpPr>
        <p:spPr>
          <a:xfrm>
            <a:off x="457200" y="1196752"/>
            <a:ext cx="8229600" cy="5127848"/>
          </a:xfrm>
        </p:spPr>
        <p:txBody>
          <a:bodyPr>
            <a:normAutofit fontScale="92500" lnSpcReduction="10000"/>
          </a:bodyPr>
          <a:lstStyle/>
          <a:p>
            <a:r>
              <a:rPr lang="hu-HU" dirty="0"/>
              <a:t>Cél: azonos bemenet mellett minél kisebb legyen az eltérés a modell által adott kimenet és a mintaadathalmazban rendelkezésre álló kimenet között</a:t>
            </a:r>
          </a:p>
          <a:p>
            <a:r>
              <a:rPr lang="hu-HU" dirty="0"/>
              <a:t> pl.</a:t>
            </a:r>
          </a:p>
          <a:p>
            <a:endParaRPr lang="hu-HU" dirty="0"/>
          </a:p>
          <a:p>
            <a:endParaRPr lang="hu-HU" dirty="0"/>
          </a:p>
          <a:p>
            <a:r>
              <a:rPr lang="hu-HU" dirty="0"/>
              <a:t>Változtatott paraméterek</a:t>
            </a:r>
          </a:p>
          <a:p>
            <a:pPr lvl="1"/>
            <a:r>
              <a:rPr lang="hu-HU" dirty="0"/>
              <a:t>Szabályokhoz rendelt konzekvens halmazok – véletlenszerű kezdeti szabálybázis esetén</a:t>
            </a:r>
          </a:p>
          <a:p>
            <a:pPr lvl="1"/>
            <a:r>
              <a:rPr lang="hu-HU" dirty="0"/>
              <a:t>Konzekvens (és </a:t>
            </a:r>
            <a:r>
              <a:rPr lang="hu-HU" dirty="0" err="1"/>
              <a:t>antecedens</a:t>
            </a:r>
            <a:r>
              <a:rPr lang="hu-HU" dirty="0"/>
              <a:t>) halmazok helyzete – referencia pont</a:t>
            </a:r>
          </a:p>
          <a:p>
            <a:pPr lvl="1"/>
            <a:r>
              <a:rPr lang="hu-HU" dirty="0"/>
              <a:t>Konzekvens (és </a:t>
            </a:r>
            <a:r>
              <a:rPr lang="hu-HU" dirty="0" err="1"/>
              <a:t>antecedens</a:t>
            </a:r>
            <a:r>
              <a:rPr lang="hu-HU" dirty="0"/>
              <a:t>) halmazok alakja</a:t>
            </a:r>
          </a:p>
          <a:p>
            <a:pPr lvl="2"/>
            <a:r>
              <a:rPr lang="hu-HU" dirty="0"/>
              <a:t>Trapéz: kisalap szélessége és helyzete</a:t>
            </a:r>
          </a:p>
          <a:p>
            <a:pPr lvl="2"/>
            <a:r>
              <a:rPr lang="hu-HU" dirty="0"/>
              <a:t>Háromszög: csúcspont helyzete</a:t>
            </a:r>
          </a:p>
        </p:txBody>
      </p:sp>
      <p:sp>
        <p:nvSpPr>
          <p:cNvPr id="3" name="Dia számának helye 2">
            <a:extLst>
              <a:ext uri="{FF2B5EF4-FFF2-40B4-BE49-F238E27FC236}">
                <a16:creationId xmlns:a16="http://schemas.microsoft.com/office/drawing/2014/main" id="{B908ABF0-A96E-427D-8C5C-FBD6670EF5F0}"/>
              </a:ext>
            </a:extLst>
          </p:cNvPr>
          <p:cNvSpPr>
            <a:spLocks noGrp="1"/>
          </p:cNvSpPr>
          <p:nvPr>
            <p:ph type="sldNum" sz="quarter" idx="12"/>
          </p:nvPr>
        </p:nvSpPr>
        <p:spPr/>
        <p:txBody>
          <a:bodyPr/>
          <a:lstStyle/>
          <a:p>
            <a:fld id="{42275A63-3E4B-4569-BF04-D6C210DC9A48}" type="slidenum">
              <a:rPr lang="hu-HU" smtClean="0"/>
              <a:t>39</a:t>
            </a:fld>
            <a:endParaRPr lang="hu-HU"/>
          </a:p>
        </p:txBody>
      </p:sp>
      <p:graphicFrame>
        <p:nvGraphicFramePr>
          <p:cNvPr id="6" name="Object 4">
            <a:extLst>
              <a:ext uri="{FF2B5EF4-FFF2-40B4-BE49-F238E27FC236}">
                <a16:creationId xmlns:a16="http://schemas.microsoft.com/office/drawing/2014/main" id="{C137374A-B2F7-4BE3-A0B9-852CDF15529A}"/>
              </a:ext>
            </a:extLst>
          </p:cNvPr>
          <p:cNvGraphicFramePr>
            <a:graphicFrameLocks noChangeAspect="1"/>
          </p:cNvGraphicFramePr>
          <p:nvPr>
            <p:extLst>
              <p:ext uri="{D42A27DB-BD31-4B8C-83A1-F6EECF244321}">
                <p14:modId xmlns:p14="http://schemas.microsoft.com/office/powerpoint/2010/main" val="2635655539"/>
              </p:ext>
            </p:extLst>
          </p:nvPr>
        </p:nvGraphicFramePr>
        <p:xfrm>
          <a:off x="2771800" y="2204864"/>
          <a:ext cx="2735213" cy="1228410"/>
        </p:xfrm>
        <a:graphic>
          <a:graphicData uri="http://schemas.openxmlformats.org/presentationml/2006/ole">
            <mc:AlternateContent xmlns:mc="http://schemas.openxmlformats.org/markup-compatibility/2006">
              <mc:Choice xmlns:v="urn:schemas-microsoft-com:vml" Requires="v">
                <p:oleObj spid="_x0000_s65548" name="Egyenlet" r:id="rId3" imgW="1497950" imgH="672808" progId="Equation.3">
                  <p:embed/>
                </p:oleObj>
              </mc:Choice>
              <mc:Fallback>
                <p:oleObj name="Egyenlet" r:id="rId3" imgW="1497950" imgH="672808" progId="Equation.3">
                  <p:embed/>
                  <p:pic>
                    <p:nvPicPr>
                      <p:cNvPr id="2457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204864"/>
                        <a:ext cx="2735213" cy="1228410"/>
                      </a:xfrm>
                      <a:prstGeom prst="rect">
                        <a:avLst/>
                      </a:prstGeom>
                      <a:noFill/>
                      <a:extLst/>
                    </p:spPr>
                  </p:pic>
                </p:oleObj>
              </mc:Fallback>
            </mc:AlternateContent>
          </a:graphicData>
        </a:graphic>
      </p:graphicFrame>
    </p:spTree>
    <p:extLst>
      <p:ext uri="{BB962C8B-B14F-4D97-AF65-F5344CB8AC3E}">
        <p14:creationId xmlns:p14="http://schemas.microsoft.com/office/powerpoint/2010/main" val="323733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6F19BB7-E6A1-4EE6-9022-FA82A3BBB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472" y="537205"/>
            <a:ext cx="19272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artalom helye 13">
            <a:extLst>
              <a:ext uri="{FF2B5EF4-FFF2-40B4-BE49-F238E27FC236}">
                <a16:creationId xmlns:a16="http://schemas.microsoft.com/office/drawing/2014/main" id="{A73215FA-D94C-4995-B405-A82C44768F9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4282" y="1261759"/>
            <a:ext cx="3157601" cy="3775140"/>
          </a:xfrm>
        </p:spPr>
      </p:pic>
      <p:sp>
        <p:nvSpPr>
          <p:cNvPr id="2" name="Cím 1">
            <a:extLst>
              <a:ext uri="{FF2B5EF4-FFF2-40B4-BE49-F238E27FC236}">
                <a16:creationId xmlns:a16="http://schemas.microsoft.com/office/drawing/2014/main" id="{E29DB032-8450-4AEA-962F-661A6A7CE599}"/>
              </a:ext>
            </a:extLst>
          </p:cNvPr>
          <p:cNvSpPr>
            <a:spLocks noGrp="1"/>
          </p:cNvSpPr>
          <p:nvPr>
            <p:ph type="title"/>
          </p:nvPr>
        </p:nvSpPr>
        <p:spPr>
          <a:xfrm>
            <a:off x="76200" y="165757"/>
            <a:ext cx="8229600" cy="1143000"/>
          </a:xfrm>
        </p:spPr>
        <p:txBody>
          <a:bodyPr>
            <a:normAutofit fontScale="90000"/>
          </a:bodyPr>
          <a:lstStyle/>
          <a:p>
            <a:r>
              <a:rPr lang="hu-HU" dirty="0"/>
              <a:t>Fuzzy modell alapú döntéshozatal, előrejelzés</a:t>
            </a:r>
          </a:p>
        </p:txBody>
      </p:sp>
      <p:sp>
        <p:nvSpPr>
          <p:cNvPr id="4" name="Dia számának helye 3">
            <a:extLst>
              <a:ext uri="{FF2B5EF4-FFF2-40B4-BE49-F238E27FC236}">
                <a16:creationId xmlns:a16="http://schemas.microsoft.com/office/drawing/2014/main" id="{C4C3D08D-470C-4637-9E71-CBA33EE58604}"/>
              </a:ext>
            </a:extLst>
          </p:cNvPr>
          <p:cNvSpPr>
            <a:spLocks noGrp="1"/>
          </p:cNvSpPr>
          <p:nvPr>
            <p:ph type="sldNum" sz="quarter" idx="12"/>
          </p:nvPr>
        </p:nvSpPr>
        <p:spPr/>
        <p:txBody>
          <a:bodyPr/>
          <a:lstStyle/>
          <a:p>
            <a:fld id="{42275A63-3E4B-4569-BF04-D6C210DC9A48}" type="slidenum">
              <a:rPr lang="hu-HU" smtClean="0"/>
              <a:pPr/>
              <a:t>4</a:t>
            </a:fld>
            <a:endParaRPr lang="hu-HU" dirty="0"/>
          </a:p>
        </p:txBody>
      </p:sp>
      <p:pic>
        <p:nvPicPr>
          <p:cNvPr id="5" name="Picture 5">
            <a:extLst>
              <a:ext uri="{FF2B5EF4-FFF2-40B4-BE49-F238E27FC236}">
                <a16:creationId xmlns:a16="http://schemas.microsoft.com/office/drawing/2014/main" id="{4EA4B951-B5A8-4A14-8F19-A05659E92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2348" y="4741803"/>
            <a:ext cx="132032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14C595DD-2FB6-4257-9D8A-7C1F1161C1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9697" y="537205"/>
            <a:ext cx="4297339" cy="308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cfnewsads.thomasnet.com/images/large/541/541466.jpg">
            <a:extLst>
              <a:ext uri="{FF2B5EF4-FFF2-40B4-BE49-F238E27FC236}">
                <a16:creationId xmlns:a16="http://schemas.microsoft.com/office/drawing/2014/main" id="{BC02D437-F029-43BD-9EEA-F14E479520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4484059"/>
            <a:ext cx="3144292" cy="2373941"/>
          </a:xfrm>
          <a:prstGeom prst="rect">
            <a:avLst/>
          </a:prstGeom>
          <a:noFill/>
          <a:extLst>
            <a:ext uri="{909E8E84-426E-40DD-AFC4-6F175D3DCCD1}">
              <a14:hiddenFill xmlns:a14="http://schemas.microsoft.com/office/drawing/2010/main">
                <a:solidFill>
                  <a:srgbClr val="FFFFFF"/>
                </a:solidFill>
              </a14:hiddenFill>
            </a:ext>
          </a:extLst>
        </p:spPr>
      </p:pic>
      <p:pic>
        <p:nvPicPr>
          <p:cNvPr id="12" name="Tartalom helye 9">
            <a:extLst>
              <a:ext uri="{FF2B5EF4-FFF2-40B4-BE49-F238E27FC236}">
                <a16:creationId xmlns:a16="http://schemas.microsoft.com/office/drawing/2014/main" id="{35F5A426-5FF9-4616-B916-1605599150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104" y="4989901"/>
            <a:ext cx="1635674" cy="1924323"/>
          </a:xfrm>
          <a:prstGeom prst="rect">
            <a:avLst/>
          </a:prstGeom>
        </p:spPr>
      </p:pic>
    </p:spTree>
    <p:extLst>
      <p:ext uri="{BB962C8B-B14F-4D97-AF65-F5344CB8AC3E}">
        <p14:creationId xmlns:p14="http://schemas.microsoft.com/office/powerpoint/2010/main" val="635060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7616" y="404664"/>
            <a:ext cx="8229600" cy="1143000"/>
          </a:xfrm>
        </p:spPr>
        <p:txBody>
          <a:bodyPr>
            <a:normAutofit fontScale="90000"/>
          </a:bodyPr>
          <a:lstStyle/>
          <a:p>
            <a:r>
              <a:rPr lang="hu-HU" dirty="0"/>
              <a:t>Paraméterértékek optimalizálása</a:t>
            </a:r>
          </a:p>
        </p:txBody>
      </p:sp>
      <p:sp>
        <p:nvSpPr>
          <p:cNvPr id="3" name="Tartalom helye 2"/>
          <p:cNvSpPr>
            <a:spLocks noGrp="1"/>
          </p:cNvSpPr>
          <p:nvPr>
            <p:ph idx="1"/>
          </p:nvPr>
        </p:nvSpPr>
        <p:spPr/>
        <p:txBody>
          <a:bodyPr/>
          <a:lstStyle/>
          <a:p>
            <a:r>
              <a:rPr lang="hu-HU" dirty="0"/>
              <a:t>Diszkrét vagy valós paraméterértékek?</a:t>
            </a:r>
          </a:p>
          <a:p>
            <a:endParaRPr lang="hu-HU" dirty="0"/>
          </a:p>
          <a:p>
            <a:r>
              <a:rPr lang="hu-HU" dirty="0"/>
              <a:t>Heurisztikus módszerek</a:t>
            </a:r>
          </a:p>
          <a:p>
            <a:pPr lvl="1"/>
            <a:r>
              <a:rPr lang="hu-HU" dirty="0"/>
              <a:t>Véletlen, adaptív véletlen, változó környezet, genetikus, részecskeraj, mesterséges immunrendszer, szimulált lehűtés, tabu, stb.</a:t>
            </a:r>
          </a:p>
          <a:p>
            <a:r>
              <a:rPr lang="hu-HU" dirty="0"/>
              <a:t>Kimerítő keresés</a:t>
            </a:r>
          </a:p>
        </p:txBody>
      </p:sp>
      <p:sp>
        <p:nvSpPr>
          <p:cNvPr id="4" name="Dia számának helye 3"/>
          <p:cNvSpPr>
            <a:spLocks noGrp="1"/>
          </p:cNvSpPr>
          <p:nvPr>
            <p:ph type="sldNum" sz="quarter" idx="12"/>
          </p:nvPr>
        </p:nvSpPr>
        <p:spPr/>
        <p:txBody>
          <a:bodyPr/>
          <a:lstStyle/>
          <a:p>
            <a:fld id="{42275A63-3E4B-4569-BF04-D6C210DC9A48}" type="slidenum">
              <a:rPr lang="hu-HU" smtClean="0"/>
              <a:pPr/>
              <a:t>40</a:t>
            </a:fld>
            <a:endParaRPr lang="hu-HU" dirty="0"/>
          </a:p>
        </p:txBody>
      </p:sp>
    </p:spTree>
    <p:extLst>
      <p:ext uri="{BB962C8B-B14F-4D97-AF65-F5344CB8AC3E}">
        <p14:creationId xmlns:p14="http://schemas.microsoft.com/office/powerpoint/2010/main" val="3444487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Leállási feltételek</a:t>
            </a:r>
          </a:p>
        </p:txBody>
      </p:sp>
      <p:sp>
        <p:nvSpPr>
          <p:cNvPr id="3" name="Tartalom helye 2"/>
          <p:cNvSpPr>
            <a:spLocks noGrp="1"/>
          </p:cNvSpPr>
          <p:nvPr>
            <p:ph idx="1"/>
          </p:nvPr>
        </p:nvSpPr>
        <p:spPr/>
        <p:txBody>
          <a:bodyPr/>
          <a:lstStyle/>
          <a:p>
            <a:endParaRPr lang="hu-HU" dirty="0"/>
          </a:p>
          <a:p>
            <a:r>
              <a:rPr lang="hu-HU" i="1" dirty="0" err="1"/>
              <a:t>n</a:t>
            </a:r>
            <a:r>
              <a:rPr lang="hu-HU" i="1" baseline="-25000" dirty="0" err="1"/>
              <a:t>af</a:t>
            </a:r>
            <a:r>
              <a:rPr lang="hu-HU" dirty="0"/>
              <a:t>	kiértékelések száma</a:t>
            </a:r>
          </a:p>
          <a:p>
            <a:r>
              <a:rPr lang="en-US" i="1" dirty="0"/>
              <a:t>n</a:t>
            </a:r>
            <a:r>
              <a:rPr lang="en-US" i="1" baseline="-25000" dirty="0"/>
              <a:t>g</a:t>
            </a:r>
            <a:r>
              <a:rPr lang="en-US" i="1" dirty="0"/>
              <a:t> </a:t>
            </a:r>
            <a:r>
              <a:rPr lang="en-US" dirty="0"/>
              <a:t>	</a:t>
            </a:r>
            <a:r>
              <a:rPr lang="hu-HU" dirty="0"/>
              <a:t>iteráció szám</a:t>
            </a:r>
            <a:endParaRPr lang="en-US" dirty="0"/>
          </a:p>
          <a:p>
            <a:r>
              <a:rPr lang="en-US" i="1" dirty="0" err="1"/>
              <a:t>PI</a:t>
            </a:r>
            <a:r>
              <a:rPr lang="en-US" i="1" baseline="-25000" dirty="0" err="1"/>
              <a:t>tr</a:t>
            </a:r>
            <a:r>
              <a:rPr lang="en-US" dirty="0"/>
              <a:t>	</a:t>
            </a:r>
            <a:r>
              <a:rPr lang="hu-HU" dirty="0"/>
              <a:t>hibahatár elérése</a:t>
            </a:r>
            <a:endParaRPr lang="en-US" dirty="0"/>
          </a:p>
          <a:p>
            <a:r>
              <a:rPr lang="en-US" i="1" dirty="0" err="1"/>
              <a:t>n</a:t>
            </a:r>
            <a:r>
              <a:rPr lang="en-US" i="1" baseline="-25000" dirty="0" err="1"/>
              <a:t>ni</a:t>
            </a:r>
            <a:r>
              <a:rPr lang="en-US" dirty="0"/>
              <a:t>	</a:t>
            </a:r>
            <a:r>
              <a:rPr lang="hu-HU" dirty="0"/>
              <a:t>szignifikáns javulás nélküli iterációk száma</a:t>
            </a:r>
          </a:p>
        </p:txBody>
      </p:sp>
      <p:sp>
        <p:nvSpPr>
          <p:cNvPr id="4" name="Dia számának helye 3"/>
          <p:cNvSpPr>
            <a:spLocks noGrp="1"/>
          </p:cNvSpPr>
          <p:nvPr>
            <p:ph type="sldNum" sz="quarter" idx="12"/>
          </p:nvPr>
        </p:nvSpPr>
        <p:spPr/>
        <p:txBody>
          <a:bodyPr/>
          <a:lstStyle/>
          <a:p>
            <a:fld id="{42275A63-3E4B-4569-BF04-D6C210DC9A48}" type="slidenum">
              <a:rPr lang="hu-HU" smtClean="0"/>
              <a:pPr/>
              <a:t>41</a:t>
            </a:fld>
            <a:endParaRPr lang="hu-HU" dirty="0"/>
          </a:p>
        </p:txBody>
      </p:sp>
    </p:spTree>
    <p:extLst>
      <p:ext uri="{BB962C8B-B14F-4D97-AF65-F5344CB8AC3E}">
        <p14:creationId xmlns:p14="http://schemas.microsoft.com/office/powerpoint/2010/main" val="3279395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a:t>Túltanítás - túlillesztés</a:t>
            </a:r>
          </a:p>
        </p:txBody>
      </p:sp>
      <p:sp>
        <p:nvSpPr>
          <p:cNvPr id="4" name="Dia számának helye 3"/>
          <p:cNvSpPr>
            <a:spLocks noGrp="1"/>
          </p:cNvSpPr>
          <p:nvPr>
            <p:ph type="sldNum" sz="quarter" idx="12"/>
          </p:nvPr>
        </p:nvSpPr>
        <p:spPr/>
        <p:txBody>
          <a:bodyPr/>
          <a:lstStyle/>
          <a:p>
            <a:fld id="{42275A63-3E4B-4569-BF04-D6C210DC9A48}" type="slidenum">
              <a:rPr lang="hu-HU" smtClean="0"/>
              <a:pPr/>
              <a:t>42</a:t>
            </a:fld>
            <a:endParaRPr lang="hu-HU" dirty="0"/>
          </a:p>
        </p:txBody>
      </p:sp>
      <p:pic>
        <p:nvPicPr>
          <p:cNvPr id="68612" name="Picture 4" descr="https://upload.wikimedia.org/wikipedia/commons/6/68/Overfitted_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402963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https://upload.wikimedia.org/wikipedia/commons/thumb/1/1f/Overfitting_svg.svg/1220px-Overfitting_sv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1829" y="3280048"/>
            <a:ext cx="4611787" cy="3402138"/>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1835696" y="6487010"/>
            <a:ext cx="4329455" cy="369332"/>
          </a:xfrm>
          <a:prstGeom prst="rect">
            <a:avLst/>
          </a:prstGeom>
        </p:spPr>
        <p:txBody>
          <a:bodyPr wrap="none">
            <a:spAutoFit/>
          </a:bodyPr>
          <a:lstStyle/>
          <a:p>
            <a:r>
              <a:rPr lang="hu-HU" dirty="0"/>
              <a:t>https://en.wikipedia.org/wiki/Overfitting</a:t>
            </a:r>
          </a:p>
        </p:txBody>
      </p:sp>
    </p:spTree>
    <p:extLst>
      <p:ext uri="{BB962C8B-B14F-4D97-AF65-F5344CB8AC3E}">
        <p14:creationId xmlns:p14="http://schemas.microsoft.com/office/powerpoint/2010/main" val="1472983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fontScale="90000"/>
          </a:bodyPr>
          <a:lstStyle/>
          <a:p>
            <a:r>
              <a:rPr lang="hu-HU" dirty="0"/>
              <a:t>Hibaváltozás a tanítás során – </a:t>
            </a:r>
            <a:r>
              <a:rPr lang="hu-HU"/>
              <a:t>valós adatokkal</a:t>
            </a:r>
          </a:p>
        </p:txBody>
      </p:sp>
      <p:sp>
        <p:nvSpPr>
          <p:cNvPr id="3" name="Dia számának helye 2"/>
          <p:cNvSpPr>
            <a:spLocks noGrp="1"/>
          </p:cNvSpPr>
          <p:nvPr>
            <p:ph type="sldNum" sz="quarter" idx="12"/>
          </p:nvPr>
        </p:nvSpPr>
        <p:spPr/>
        <p:txBody>
          <a:bodyPr/>
          <a:lstStyle/>
          <a:p>
            <a:fld id="{42275A63-3E4B-4569-BF04-D6C210DC9A48}" type="slidenum">
              <a:rPr lang="hu-HU" smtClean="0"/>
              <a:t>43</a:t>
            </a:fld>
            <a:endParaRPr lang="hu-HU"/>
          </a:p>
        </p:txBody>
      </p:sp>
      <p:pic>
        <p:nvPicPr>
          <p:cNvPr id="5" name="Kép 4"/>
          <p:cNvPicPr>
            <a:picLocks noChangeAspect="1"/>
          </p:cNvPicPr>
          <p:nvPr/>
        </p:nvPicPr>
        <p:blipFill>
          <a:blip r:embed="rId2"/>
          <a:stretch>
            <a:fillRect/>
          </a:stretch>
        </p:blipFill>
        <p:spPr>
          <a:xfrm>
            <a:off x="1619672" y="2013719"/>
            <a:ext cx="5580001" cy="4176000"/>
          </a:xfrm>
          <a:prstGeom prst="rect">
            <a:avLst/>
          </a:prstGeom>
        </p:spPr>
      </p:pic>
    </p:spTree>
    <p:extLst>
      <p:ext uri="{BB962C8B-B14F-4D97-AF65-F5344CB8AC3E}">
        <p14:creationId xmlns:p14="http://schemas.microsoft.com/office/powerpoint/2010/main" val="2445338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hu-HU" sz="3600" dirty="0"/>
              <a:t>Paraméter optimalizálás szabályszám növeléssel</a:t>
            </a:r>
          </a:p>
        </p:txBody>
      </p:sp>
      <p:sp>
        <p:nvSpPr>
          <p:cNvPr id="116739" name="Rectangle 3"/>
          <p:cNvSpPr>
            <a:spLocks noGrp="1" noChangeArrowheads="1"/>
          </p:cNvSpPr>
          <p:nvPr>
            <p:ph type="body" idx="1"/>
          </p:nvPr>
        </p:nvSpPr>
        <p:spPr>
          <a:xfrm>
            <a:off x="609601" y="2272506"/>
            <a:ext cx="5257800" cy="3747294"/>
          </a:xfrm>
        </p:spPr>
        <p:txBody>
          <a:bodyPr/>
          <a:lstStyle/>
          <a:p>
            <a:pPr>
              <a:lnSpc>
                <a:spcPct val="90000"/>
              </a:lnSpc>
            </a:pPr>
            <a:r>
              <a:rPr lang="hu-HU" sz="2400" dirty="0"/>
              <a:t>Kiinduló szabálybázis hangolása</a:t>
            </a:r>
            <a:endParaRPr lang="en-US" sz="2400" dirty="0"/>
          </a:p>
          <a:p>
            <a:pPr>
              <a:lnSpc>
                <a:spcPct val="90000"/>
              </a:lnSpc>
            </a:pPr>
            <a:endParaRPr lang="hu-HU" sz="2400" dirty="0"/>
          </a:p>
          <a:p>
            <a:pPr>
              <a:lnSpc>
                <a:spcPct val="90000"/>
              </a:lnSpc>
            </a:pPr>
            <a:r>
              <a:rPr lang="hu-HU" sz="2400" dirty="0"/>
              <a:t>Új szabály létrehozása akkor ha lassul vagy megáll a javulás</a:t>
            </a:r>
          </a:p>
          <a:p>
            <a:pPr>
              <a:lnSpc>
                <a:spcPct val="90000"/>
              </a:lnSpc>
            </a:pPr>
            <a:endParaRPr lang="hu-HU" sz="2400" dirty="0"/>
          </a:p>
          <a:p>
            <a:pPr>
              <a:lnSpc>
                <a:spcPct val="90000"/>
              </a:lnSpc>
            </a:pPr>
            <a:r>
              <a:rPr lang="hu-HU" sz="2400" dirty="0"/>
              <a:t>Hol? : ahol a legnagyobb az eltérés az elvárt (mintaadathalmaz) és az előállított kimenet között</a:t>
            </a:r>
          </a:p>
        </p:txBody>
      </p:sp>
      <p:sp>
        <p:nvSpPr>
          <p:cNvPr id="2" name="Dia számának helye 1"/>
          <p:cNvSpPr>
            <a:spLocks noGrp="1"/>
          </p:cNvSpPr>
          <p:nvPr>
            <p:ph type="sldNum" sz="quarter" idx="12"/>
          </p:nvPr>
        </p:nvSpPr>
        <p:spPr/>
        <p:txBody>
          <a:bodyPr/>
          <a:lstStyle/>
          <a:p>
            <a:fld id="{42275A63-3E4B-4569-BF04-D6C210DC9A48}" type="slidenum">
              <a:rPr lang="hu-HU" smtClean="0"/>
              <a:pPr/>
              <a:t>44</a:t>
            </a:fld>
            <a:endParaRPr lang="hu-HU" dirty="0"/>
          </a:p>
        </p:txBody>
      </p:sp>
      <p:pic>
        <p:nvPicPr>
          <p:cNvPr id="7" name="Picture 2" descr="Surface">
            <a:extLst>
              <a:ext uri="{FF2B5EF4-FFF2-40B4-BE49-F238E27FC236}">
                <a16:creationId xmlns:a16="http://schemas.microsoft.com/office/drawing/2014/main" id="{E1471257-19A0-459B-A13C-CAEAE8573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888" y="1389011"/>
            <a:ext cx="2790912" cy="176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ntecedent_Space_Two_Rules">
            <a:extLst>
              <a:ext uri="{FF2B5EF4-FFF2-40B4-BE49-F238E27FC236}">
                <a16:creationId xmlns:a16="http://schemas.microsoft.com/office/drawing/2014/main" id="{09FF224E-96D2-474B-977E-B03DF5834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583" y="3488077"/>
            <a:ext cx="4671417" cy="339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Antecedent_Space_Clustering">
            <a:extLst>
              <a:ext uri="{FF2B5EF4-FFF2-40B4-BE49-F238E27FC236}">
                <a16:creationId xmlns:a16="http://schemas.microsoft.com/office/drawing/2014/main" id="{E2F6A7C3-45E8-41C8-B319-9FC721371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582" y="3505714"/>
            <a:ext cx="4671417" cy="33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37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949787" y="2132856"/>
            <a:ext cx="7772400" cy="1362456"/>
          </a:xfrm>
        </p:spPr>
        <p:txBody>
          <a:bodyPr/>
          <a:lstStyle/>
          <a:p>
            <a:r>
              <a:rPr lang="hu-HU" dirty="0"/>
              <a:t>Alkalmazások</a:t>
            </a:r>
          </a:p>
        </p:txBody>
      </p:sp>
      <p:sp>
        <p:nvSpPr>
          <p:cNvPr id="6" name="Szöveg helye 5"/>
          <p:cNvSpPr>
            <a:spLocks noGrp="1"/>
          </p:cNvSpPr>
          <p:nvPr>
            <p:ph type="body" idx="1"/>
          </p:nvPr>
        </p:nvSpPr>
        <p:spPr>
          <a:xfrm>
            <a:off x="984285" y="3416119"/>
            <a:ext cx="7772400" cy="1509712"/>
          </a:xfrm>
        </p:spPr>
        <p:txBody>
          <a:bodyPr>
            <a:normAutofit/>
          </a:bodyPr>
          <a:lstStyle/>
          <a:p>
            <a:endParaRPr lang="hu-HU" sz="3600" dirty="0"/>
          </a:p>
        </p:txBody>
      </p:sp>
      <p:sp>
        <p:nvSpPr>
          <p:cNvPr id="2" name="Dia számának helye 1"/>
          <p:cNvSpPr>
            <a:spLocks noGrp="1"/>
          </p:cNvSpPr>
          <p:nvPr>
            <p:ph type="sldNum" sz="quarter" idx="12"/>
          </p:nvPr>
        </p:nvSpPr>
        <p:spPr/>
        <p:txBody>
          <a:bodyPr/>
          <a:lstStyle/>
          <a:p>
            <a:fld id="{42275A63-3E4B-4569-BF04-D6C210DC9A48}" type="slidenum">
              <a:rPr lang="hu-HU" smtClean="0"/>
              <a:t>45</a:t>
            </a:fld>
            <a:endParaRPr lang="hu-HU"/>
          </a:p>
        </p:txBody>
      </p:sp>
    </p:spTree>
    <p:extLst>
      <p:ext uri="{BB962C8B-B14F-4D97-AF65-F5344CB8AC3E}">
        <p14:creationId xmlns:p14="http://schemas.microsoft.com/office/powerpoint/2010/main" val="3097884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hu-HU" dirty="0"/>
              <a:t>Gyakorlati alkalmazások</a:t>
            </a:r>
          </a:p>
        </p:txBody>
      </p:sp>
      <p:sp>
        <p:nvSpPr>
          <p:cNvPr id="34819" name="Rectangle 3"/>
          <p:cNvSpPr>
            <a:spLocks noGrp="1" noChangeArrowheads="1"/>
          </p:cNvSpPr>
          <p:nvPr>
            <p:ph type="body" idx="1"/>
          </p:nvPr>
        </p:nvSpPr>
        <p:spPr/>
        <p:txBody>
          <a:bodyPr>
            <a:normAutofit lnSpcReduction="10000"/>
          </a:bodyPr>
          <a:lstStyle/>
          <a:p>
            <a:pPr>
              <a:lnSpc>
                <a:spcPct val="90000"/>
              </a:lnSpc>
            </a:pPr>
            <a:r>
              <a:rPr lang="en-US" sz="2500" dirty="0"/>
              <a:t>Fuzzy </a:t>
            </a:r>
            <a:r>
              <a:rPr lang="hu-HU" sz="2500" dirty="0"/>
              <a:t>modell</a:t>
            </a:r>
          </a:p>
          <a:p>
            <a:pPr lvl="1">
              <a:lnSpc>
                <a:spcPct val="90000"/>
              </a:lnSpc>
            </a:pPr>
            <a:r>
              <a:rPr lang="hu-HU" sz="2100" dirty="0" err="1"/>
              <a:t>Petrofizikai</a:t>
            </a:r>
            <a:r>
              <a:rPr lang="hu-HU" sz="2100" dirty="0"/>
              <a:t> jellemzők előrejelzése</a:t>
            </a:r>
          </a:p>
          <a:p>
            <a:pPr lvl="1">
              <a:lnSpc>
                <a:spcPct val="90000"/>
              </a:lnSpc>
            </a:pPr>
            <a:r>
              <a:rPr lang="hu-HU" sz="2100" dirty="0"/>
              <a:t>Szennyvíztisztító modellezése</a:t>
            </a:r>
          </a:p>
          <a:p>
            <a:pPr lvl="1">
              <a:lnSpc>
                <a:spcPct val="90000"/>
              </a:lnSpc>
            </a:pPr>
            <a:r>
              <a:rPr lang="hu-HU" sz="2100" dirty="0"/>
              <a:t>Szerszámkopás/éltartam előrejelzése</a:t>
            </a:r>
          </a:p>
          <a:p>
            <a:pPr lvl="1">
              <a:lnSpc>
                <a:spcPct val="90000"/>
              </a:lnSpc>
            </a:pPr>
            <a:r>
              <a:rPr lang="hu-HU" sz="2100" dirty="0"/>
              <a:t>Kompozit anyagok mechanikai tulajdonságainak előrejelzése</a:t>
            </a:r>
          </a:p>
          <a:p>
            <a:pPr lvl="1">
              <a:lnSpc>
                <a:spcPct val="90000"/>
              </a:lnSpc>
            </a:pPr>
            <a:r>
              <a:rPr lang="hu-HU" sz="2100" dirty="0"/>
              <a:t>Talajszinti ózonkoncentráció előrejelzése</a:t>
            </a:r>
          </a:p>
          <a:p>
            <a:pPr lvl="1">
              <a:lnSpc>
                <a:spcPct val="90000"/>
              </a:lnSpc>
            </a:pPr>
            <a:r>
              <a:rPr lang="hu-HU" sz="2100" dirty="0"/>
              <a:t>Hallgatói tantárgyfelvétel előrejelzése</a:t>
            </a:r>
          </a:p>
          <a:p>
            <a:pPr lvl="1">
              <a:lnSpc>
                <a:spcPct val="90000"/>
              </a:lnSpc>
            </a:pPr>
            <a:r>
              <a:rPr lang="hu-HU" sz="2100" dirty="0"/>
              <a:t>Háztartási elektromos eszközök használatának előrejelzése</a:t>
            </a:r>
          </a:p>
          <a:p>
            <a:pPr>
              <a:lnSpc>
                <a:spcPct val="90000"/>
              </a:lnSpc>
            </a:pPr>
            <a:r>
              <a:rPr lang="hu-HU" sz="2500" dirty="0"/>
              <a:t>Fuzzy szakértői rendszer</a:t>
            </a:r>
          </a:p>
          <a:p>
            <a:pPr lvl="1">
              <a:lnSpc>
                <a:spcPct val="90000"/>
              </a:lnSpc>
            </a:pPr>
            <a:r>
              <a:rPr lang="hu-HU" sz="2100" dirty="0"/>
              <a:t>Hallgatói munka értékelése</a:t>
            </a:r>
          </a:p>
          <a:p>
            <a:pPr>
              <a:lnSpc>
                <a:spcPct val="90000"/>
              </a:lnSpc>
            </a:pPr>
            <a:r>
              <a:rPr lang="hu-HU" sz="2500" dirty="0"/>
              <a:t>Fuzzy irányítás</a:t>
            </a:r>
          </a:p>
          <a:p>
            <a:pPr lvl="1">
              <a:lnSpc>
                <a:spcPct val="90000"/>
              </a:lnSpc>
            </a:pPr>
            <a:r>
              <a:rPr lang="hu-HU" sz="2100" dirty="0"/>
              <a:t>SHEV vezérlés</a:t>
            </a:r>
          </a:p>
        </p:txBody>
      </p:sp>
      <p:sp>
        <p:nvSpPr>
          <p:cNvPr id="2" name="Dia számának helye 1"/>
          <p:cNvSpPr>
            <a:spLocks noGrp="1"/>
          </p:cNvSpPr>
          <p:nvPr>
            <p:ph type="sldNum" sz="quarter" idx="12"/>
          </p:nvPr>
        </p:nvSpPr>
        <p:spPr/>
        <p:txBody>
          <a:bodyPr/>
          <a:lstStyle/>
          <a:p>
            <a:fld id="{42275A63-3E4B-4569-BF04-D6C210DC9A48}" type="slidenum">
              <a:rPr lang="hu-HU" smtClean="0"/>
              <a:pPr/>
              <a:t>46</a:t>
            </a:fld>
            <a:endParaRPr lang="hu-HU" dirty="0"/>
          </a:p>
        </p:txBody>
      </p:sp>
    </p:spTree>
    <p:extLst>
      <p:ext uri="{BB962C8B-B14F-4D97-AF65-F5344CB8AC3E}">
        <p14:creationId xmlns:p14="http://schemas.microsoft.com/office/powerpoint/2010/main" val="3106256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42B9EE2-8FBC-419A-BBE6-1EDB83C750BF}"/>
              </a:ext>
            </a:extLst>
          </p:cNvPr>
          <p:cNvSpPr>
            <a:spLocks noGrp="1" noChangeArrowheads="1"/>
          </p:cNvSpPr>
          <p:nvPr>
            <p:ph type="title"/>
          </p:nvPr>
        </p:nvSpPr>
        <p:spPr/>
        <p:txBody>
          <a:bodyPr/>
          <a:lstStyle/>
          <a:p>
            <a:r>
              <a:rPr lang="hu-HU" altLang="hu-HU" sz="2600"/>
              <a:t>Kőolajkutatás során végzett fúrások mérési eredményei közötti összefüggés fuzzy modellezése </a:t>
            </a:r>
          </a:p>
        </p:txBody>
      </p:sp>
      <p:sp>
        <p:nvSpPr>
          <p:cNvPr id="95235" name="Rectangle 3">
            <a:extLst>
              <a:ext uri="{FF2B5EF4-FFF2-40B4-BE49-F238E27FC236}">
                <a16:creationId xmlns:a16="http://schemas.microsoft.com/office/drawing/2014/main" id="{352BCA03-C1C7-466F-9C0B-C8022BDA91C4}"/>
              </a:ext>
            </a:extLst>
          </p:cNvPr>
          <p:cNvSpPr>
            <a:spLocks noGrp="1" noChangeArrowheads="1"/>
          </p:cNvSpPr>
          <p:nvPr>
            <p:ph type="body" sz="half" idx="1"/>
          </p:nvPr>
        </p:nvSpPr>
        <p:spPr>
          <a:xfrm>
            <a:off x="609600" y="1600200"/>
            <a:ext cx="3098800" cy="1973263"/>
          </a:xfrm>
        </p:spPr>
        <p:txBody>
          <a:bodyPr/>
          <a:lstStyle/>
          <a:p>
            <a:pPr>
              <a:lnSpc>
                <a:spcPct val="80000"/>
              </a:lnSpc>
            </a:pPr>
            <a:r>
              <a:rPr lang="hu-HU" altLang="hu-HU" sz="1600"/>
              <a:t>3 bemenet 1 kimenet</a:t>
            </a:r>
          </a:p>
          <a:p>
            <a:pPr>
              <a:lnSpc>
                <a:spcPct val="80000"/>
              </a:lnSpc>
            </a:pPr>
            <a:r>
              <a:rPr lang="hu-HU" altLang="hu-HU" sz="1600"/>
              <a:t>PHI=f(GR,ILD,DT)</a:t>
            </a:r>
          </a:p>
          <a:p>
            <a:pPr>
              <a:lnSpc>
                <a:spcPct val="80000"/>
              </a:lnSpc>
            </a:pPr>
            <a:r>
              <a:rPr lang="hu-HU" altLang="hu-HU" sz="1600"/>
              <a:t>GR - gamma sugárzás </a:t>
            </a:r>
          </a:p>
          <a:p>
            <a:pPr>
              <a:lnSpc>
                <a:spcPct val="80000"/>
              </a:lnSpc>
            </a:pPr>
            <a:r>
              <a:rPr lang="hu-HU" altLang="hu-HU" sz="1600"/>
              <a:t>ILD - a mélységi indukciós ellenállás (deep induction resistivity)</a:t>
            </a:r>
          </a:p>
          <a:p>
            <a:pPr>
              <a:lnSpc>
                <a:spcPct val="80000"/>
              </a:lnSpc>
            </a:pPr>
            <a:r>
              <a:rPr lang="hu-HU" altLang="hu-HU" sz="1600"/>
              <a:t>DT - akusztikus terjedési idő</a:t>
            </a:r>
          </a:p>
          <a:p>
            <a:pPr>
              <a:lnSpc>
                <a:spcPct val="80000"/>
              </a:lnSpc>
            </a:pPr>
            <a:r>
              <a:rPr lang="hu-HU" altLang="hu-HU" sz="1600"/>
              <a:t>PHI - porozitás</a:t>
            </a:r>
          </a:p>
        </p:txBody>
      </p:sp>
      <p:graphicFrame>
        <p:nvGraphicFramePr>
          <p:cNvPr id="95332" name="Group 100">
            <a:extLst>
              <a:ext uri="{FF2B5EF4-FFF2-40B4-BE49-F238E27FC236}">
                <a16:creationId xmlns:a16="http://schemas.microsoft.com/office/drawing/2014/main" id="{C5AD0F12-6123-4972-832A-51C5C458059A}"/>
              </a:ext>
            </a:extLst>
          </p:cNvPr>
          <p:cNvGraphicFramePr>
            <a:graphicFrameLocks noGrp="1"/>
          </p:cNvGraphicFramePr>
          <p:nvPr>
            <p:ph sz="half" idx="2"/>
          </p:nvPr>
        </p:nvGraphicFramePr>
        <p:xfrm>
          <a:off x="684213" y="3644900"/>
          <a:ext cx="7704137" cy="2194560"/>
        </p:xfrm>
        <a:graphic>
          <a:graphicData uri="http://schemas.openxmlformats.org/drawingml/2006/table">
            <a:tbl>
              <a:tblPr/>
              <a:tblGrid>
                <a:gridCol w="2297112">
                  <a:extLst>
                    <a:ext uri="{9D8B030D-6E8A-4147-A177-3AD203B41FA5}">
                      <a16:colId xmlns:a16="http://schemas.microsoft.com/office/drawing/2014/main" val="289699316"/>
                    </a:ext>
                  </a:extLst>
                </a:gridCol>
                <a:gridCol w="2017713">
                  <a:extLst>
                    <a:ext uri="{9D8B030D-6E8A-4147-A177-3AD203B41FA5}">
                      <a16:colId xmlns:a16="http://schemas.microsoft.com/office/drawing/2014/main" val="203153604"/>
                    </a:ext>
                  </a:extLst>
                </a:gridCol>
                <a:gridCol w="1906587">
                  <a:extLst>
                    <a:ext uri="{9D8B030D-6E8A-4147-A177-3AD203B41FA5}">
                      <a16:colId xmlns:a16="http://schemas.microsoft.com/office/drawing/2014/main" val="1548911188"/>
                    </a:ext>
                  </a:extLst>
                </a:gridCol>
                <a:gridCol w="1482725">
                  <a:extLst>
                    <a:ext uri="{9D8B030D-6E8A-4147-A177-3AD203B41FA5}">
                      <a16:colId xmlns:a16="http://schemas.microsoft.com/office/drawing/2014/main" val="2214961103"/>
                    </a:ext>
                  </a:extLst>
                </a:gridCol>
              </a:tblGrid>
              <a:tr h="384175">
                <a:tc rowSpan="2">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Alkalmazott módszer</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Korrelációs együttható</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hu-HU"/>
                    </a:p>
                  </a:txBody>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hu-HU" altLang="hu-HU" sz="2000" b="0" i="0" u="none" strike="noStrike" cap="none" normalizeH="0" baseline="0">
                        <a:ln>
                          <a:noFill/>
                        </a:ln>
                        <a:solidFill>
                          <a:schemeClr val="tx1"/>
                        </a:solidFill>
                        <a:effectLst/>
                        <a:latin typeface="Arial" panose="020B0604020202020204" pitchFamily="34" charset="0"/>
                      </a:endParaRPr>
                    </a:p>
                  </a:txBody>
                  <a:tcP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779989078"/>
                  </a:ext>
                </a:extLst>
              </a:tr>
              <a:tr h="549275">
                <a:tc vMerge="1">
                  <a:txBody>
                    <a:bodyPr/>
                    <a:lstStyle/>
                    <a:p>
                      <a:endParaRPr lang="hu-HU"/>
                    </a:p>
                  </a:txBody>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Tanító adathalmaz</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Teszt adathalmaz</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Szabálysz.</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745070337"/>
                  </a:ext>
                </a:extLst>
              </a:tr>
              <a:tr h="20320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[H74]</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0,917</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0,865</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63</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084303"/>
                  </a:ext>
                </a:extLst>
              </a:tr>
              <a:tr h="4619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RBE-DSS + LESFRI</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0,934</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0,890</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a:t>
                      </a:r>
                      <a:endParaRPr kumimoji="0" lang="hu-HU" altLang="hu-HU" sz="2000" b="0" i="0" u="none" strike="noStrike" cap="none" normalizeH="0" baseline="0">
                        <a:ln>
                          <a:noFill/>
                        </a:ln>
                        <a:solidFill>
                          <a:schemeClr val="tx1"/>
                        </a:solidFill>
                        <a:effectLst/>
                        <a:latin typeface="Arial" panose="020B0604020202020204"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2494446"/>
                  </a:ext>
                </a:extLst>
              </a:tr>
            </a:tbl>
          </a:graphicData>
        </a:graphic>
      </p:graphicFrame>
      <p:pic>
        <p:nvPicPr>
          <p:cNvPr id="95333" name="Picture 101">
            <a:extLst>
              <a:ext uri="{FF2B5EF4-FFF2-40B4-BE49-F238E27FC236}">
                <a16:creationId xmlns:a16="http://schemas.microsoft.com/office/drawing/2014/main" id="{5AC45D60-A9E7-45F0-8979-A2BE6A77D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341438"/>
            <a:ext cx="504507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a:extLst>
              <a:ext uri="{FF2B5EF4-FFF2-40B4-BE49-F238E27FC236}">
                <a16:creationId xmlns:a16="http://schemas.microsoft.com/office/drawing/2014/main" id="{38EC58BE-7122-4031-B42B-CAF14D433BF7}"/>
              </a:ext>
            </a:extLst>
          </p:cNvPr>
          <p:cNvSpPr>
            <a:spLocks noGrp="1"/>
          </p:cNvSpPr>
          <p:nvPr>
            <p:ph type="sldNum" sz="quarter" idx="12"/>
          </p:nvPr>
        </p:nvSpPr>
        <p:spPr/>
        <p:txBody>
          <a:bodyPr/>
          <a:lstStyle/>
          <a:p>
            <a:fld id="{27A880AD-2DA1-4E45-AEA2-249BB3D68971}" type="slidenum">
              <a:rPr lang="hu-HU" smtClean="0"/>
              <a:pPr/>
              <a:t>47</a:t>
            </a:fld>
            <a:endParaRPr lang="hu-HU"/>
          </a:p>
        </p:txBody>
      </p:sp>
    </p:spTree>
    <p:extLst>
      <p:ext uri="{BB962C8B-B14F-4D97-AF65-F5344CB8AC3E}">
        <p14:creationId xmlns:p14="http://schemas.microsoft.com/office/powerpoint/2010/main" val="2944404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3E0A529-7762-4F1B-B467-371B14920579}"/>
              </a:ext>
            </a:extLst>
          </p:cNvPr>
          <p:cNvSpPr>
            <a:spLocks noGrp="1" noChangeArrowheads="1"/>
          </p:cNvSpPr>
          <p:nvPr>
            <p:ph type="title"/>
          </p:nvPr>
        </p:nvSpPr>
        <p:spPr/>
        <p:txBody>
          <a:bodyPr>
            <a:normAutofit fontScale="90000"/>
          </a:bodyPr>
          <a:lstStyle/>
          <a:p>
            <a:r>
              <a:rPr lang="hu-HU" altLang="hu-HU" sz="3400"/>
              <a:t>Anaerob kúpos szuszpendált ágy reaktor működésének fuzzy modellezése</a:t>
            </a:r>
            <a:r>
              <a:rPr lang="hu-HU" altLang="hu-HU" sz="3800"/>
              <a:t> </a:t>
            </a:r>
          </a:p>
        </p:txBody>
      </p:sp>
      <p:sp>
        <p:nvSpPr>
          <p:cNvPr id="93187" name="Rectangle 3">
            <a:extLst>
              <a:ext uri="{FF2B5EF4-FFF2-40B4-BE49-F238E27FC236}">
                <a16:creationId xmlns:a16="http://schemas.microsoft.com/office/drawing/2014/main" id="{987805A6-6F2E-495C-B26A-81ACF3CC8627}"/>
              </a:ext>
            </a:extLst>
          </p:cNvPr>
          <p:cNvSpPr>
            <a:spLocks noGrp="1" noChangeArrowheads="1"/>
          </p:cNvSpPr>
          <p:nvPr>
            <p:ph type="body" sz="half" idx="1"/>
          </p:nvPr>
        </p:nvSpPr>
        <p:spPr>
          <a:xfrm>
            <a:off x="2987675" y="1557338"/>
            <a:ext cx="3886200" cy="647700"/>
          </a:xfrm>
        </p:spPr>
        <p:txBody>
          <a:bodyPr/>
          <a:lstStyle/>
          <a:p>
            <a:r>
              <a:rPr lang="hu-HU" altLang="hu-HU" sz="2800"/>
              <a:t>4 bemenet 5 kimenet</a:t>
            </a:r>
          </a:p>
          <a:p>
            <a:endParaRPr lang="hu-HU" altLang="hu-HU" sz="2800"/>
          </a:p>
        </p:txBody>
      </p:sp>
      <p:pic>
        <p:nvPicPr>
          <p:cNvPr id="93188" name="Picture 4">
            <a:extLst>
              <a:ext uri="{FF2B5EF4-FFF2-40B4-BE49-F238E27FC236}">
                <a16:creationId xmlns:a16="http://schemas.microsoft.com/office/drawing/2014/main" id="{46DFADC6-E7F8-4847-9A0C-985EE9C01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1557338"/>
            <a:ext cx="19272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3267" name="Group 83">
            <a:extLst>
              <a:ext uri="{FF2B5EF4-FFF2-40B4-BE49-F238E27FC236}">
                <a16:creationId xmlns:a16="http://schemas.microsoft.com/office/drawing/2014/main" id="{EECFF124-8EC7-440A-B2E8-DBA1AF448DAF}"/>
              </a:ext>
            </a:extLst>
          </p:cNvPr>
          <p:cNvGraphicFramePr>
            <a:graphicFrameLocks noGrp="1"/>
          </p:cNvGraphicFramePr>
          <p:nvPr>
            <p:ph sz="half" idx="2"/>
          </p:nvPr>
        </p:nvGraphicFramePr>
        <p:xfrm>
          <a:off x="2700338" y="2205038"/>
          <a:ext cx="3167062" cy="3625852"/>
        </p:xfrm>
        <a:graphic>
          <a:graphicData uri="http://schemas.openxmlformats.org/drawingml/2006/table">
            <a:tbl>
              <a:tblPr/>
              <a:tblGrid>
                <a:gridCol w="1724025">
                  <a:extLst>
                    <a:ext uri="{9D8B030D-6E8A-4147-A177-3AD203B41FA5}">
                      <a16:colId xmlns:a16="http://schemas.microsoft.com/office/drawing/2014/main" val="1978396628"/>
                    </a:ext>
                  </a:extLst>
                </a:gridCol>
                <a:gridCol w="1443037">
                  <a:extLst>
                    <a:ext uri="{9D8B030D-6E8A-4147-A177-3AD203B41FA5}">
                      <a16:colId xmlns:a16="http://schemas.microsoft.com/office/drawing/2014/main" val="1081291026"/>
                    </a:ext>
                  </a:extLst>
                </a:gridCol>
              </a:tblGrid>
              <a:tr h="407988">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Kimenet</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PI</a:t>
                      </a:r>
                      <a:r>
                        <a:rPr kumimoji="0" lang="hu-HU" altLang="hu-HU"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RMSE</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736022302"/>
                  </a:ext>
                </a:extLst>
              </a:tr>
              <a:tr h="6778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COD</a:t>
                      </a:r>
                      <a:r>
                        <a:rPr kumimoji="0" lang="hu-HU" altLang="hu-HU"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out</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30,1954</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4604877"/>
                  </a:ext>
                </a:extLst>
              </a:tr>
              <a:tr h="407988">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Biogas</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0,8012</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4229524"/>
                  </a:ext>
                </a:extLst>
              </a:tr>
              <a:tr h="6778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VFA</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18,2828</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6478395"/>
                  </a:ext>
                </a:extLst>
              </a:tr>
              <a:tr h="6778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Alkalinity</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76,0786</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4573813"/>
                  </a:ext>
                </a:extLst>
              </a:tr>
              <a:tr h="6778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BOD</a:t>
                      </a:r>
                      <a:r>
                        <a:rPr kumimoji="0" lang="hu-HU" altLang="hu-HU"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out</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88,4201</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41836"/>
                  </a:ext>
                </a:extLst>
              </a:tr>
            </a:tbl>
          </a:graphicData>
        </a:graphic>
      </p:graphicFrame>
      <p:pic>
        <p:nvPicPr>
          <p:cNvPr id="93268" name="Picture 84">
            <a:extLst>
              <a:ext uri="{FF2B5EF4-FFF2-40B4-BE49-F238E27FC236}">
                <a16:creationId xmlns:a16="http://schemas.microsoft.com/office/drawing/2014/main" id="{6DEC58E9-D721-443F-B098-904FC76D8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2060575"/>
            <a:ext cx="30400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69" name="Picture 85">
            <a:extLst>
              <a:ext uri="{FF2B5EF4-FFF2-40B4-BE49-F238E27FC236}">
                <a16:creationId xmlns:a16="http://schemas.microsoft.com/office/drawing/2014/main" id="{7BD2BF7E-6330-4BCC-9AA5-A6A235123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89363"/>
            <a:ext cx="304006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a:extLst>
              <a:ext uri="{FF2B5EF4-FFF2-40B4-BE49-F238E27FC236}">
                <a16:creationId xmlns:a16="http://schemas.microsoft.com/office/drawing/2014/main" id="{341C5C48-5037-4ABE-9053-7FC5CCD9A8DA}"/>
              </a:ext>
            </a:extLst>
          </p:cNvPr>
          <p:cNvSpPr>
            <a:spLocks noGrp="1"/>
          </p:cNvSpPr>
          <p:nvPr>
            <p:ph type="sldNum" sz="quarter" idx="12"/>
          </p:nvPr>
        </p:nvSpPr>
        <p:spPr/>
        <p:txBody>
          <a:bodyPr/>
          <a:lstStyle/>
          <a:p>
            <a:fld id="{27A880AD-2DA1-4E45-AEA2-249BB3D68971}" type="slidenum">
              <a:rPr lang="hu-HU" smtClean="0"/>
              <a:pPr/>
              <a:t>48</a:t>
            </a:fld>
            <a:endParaRPr lang="hu-HU"/>
          </a:p>
        </p:txBody>
      </p:sp>
    </p:spTree>
    <p:extLst>
      <p:ext uri="{BB962C8B-B14F-4D97-AF65-F5344CB8AC3E}">
        <p14:creationId xmlns:p14="http://schemas.microsoft.com/office/powerpoint/2010/main" val="1208819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5263" y="228600"/>
            <a:ext cx="5804445" cy="914400"/>
          </a:xfrm>
        </p:spPr>
        <p:txBody>
          <a:bodyPr>
            <a:normAutofit fontScale="90000"/>
          </a:bodyPr>
          <a:lstStyle/>
          <a:p>
            <a:r>
              <a:rPr lang="hu-HU" sz="3200" dirty="0"/>
              <a:t>T</a:t>
            </a:r>
            <a:r>
              <a:rPr lang="en-US" sz="3200" dirty="0" err="1"/>
              <a:t>ool</a:t>
            </a:r>
            <a:r>
              <a:rPr lang="en-US" sz="3200" dirty="0"/>
              <a:t> life</a:t>
            </a:r>
            <a:r>
              <a:rPr lang="hu-HU" sz="3200" dirty="0"/>
              <a:t> p</a:t>
            </a:r>
            <a:r>
              <a:rPr lang="en-US" sz="3200" dirty="0" err="1"/>
              <a:t>rediction</a:t>
            </a:r>
            <a:r>
              <a:rPr lang="en-US" sz="3200" dirty="0"/>
              <a:t> </a:t>
            </a:r>
            <a:r>
              <a:rPr lang="hu-HU" sz="3200" dirty="0" err="1"/>
              <a:t>in</a:t>
            </a:r>
            <a:r>
              <a:rPr lang="hu-HU" sz="3200" dirty="0"/>
              <a:t> </a:t>
            </a:r>
            <a:r>
              <a:rPr lang="hu-HU" sz="3200" dirty="0" err="1"/>
              <a:t>case</a:t>
            </a:r>
            <a:r>
              <a:rPr lang="hu-HU" sz="3200" dirty="0"/>
              <a:t> of </a:t>
            </a:r>
            <a:r>
              <a:rPr lang="hu-HU" sz="3200" dirty="0" err="1"/>
              <a:t>machining</a:t>
            </a:r>
            <a:r>
              <a:rPr lang="hu-HU" sz="3200" dirty="0"/>
              <a:t> </a:t>
            </a:r>
            <a:r>
              <a:rPr lang="hu-HU" sz="3200" dirty="0" err="1"/>
              <a:t>operations</a:t>
            </a:r>
            <a:endParaRPr lang="hu-HU" sz="3200" dirty="0"/>
          </a:p>
        </p:txBody>
      </p:sp>
      <p:sp>
        <p:nvSpPr>
          <p:cNvPr id="33795" name="Rectangle 3"/>
          <p:cNvSpPr>
            <a:spLocks noGrp="1" noChangeArrowheads="1"/>
          </p:cNvSpPr>
          <p:nvPr>
            <p:ph type="body" sz="half" idx="1"/>
          </p:nvPr>
        </p:nvSpPr>
        <p:spPr>
          <a:xfrm>
            <a:off x="1370013" y="1827213"/>
            <a:ext cx="4629695" cy="2465387"/>
          </a:xfrm>
        </p:spPr>
        <p:txBody>
          <a:bodyPr>
            <a:normAutofit fontScale="92500"/>
          </a:bodyPr>
          <a:lstStyle/>
          <a:p>
            <a:r>
              <a:rPr lang="hu-HU" sz="2500" dirty="0"/>
              <a:t>Input: </a:t>
            </a:r>
            <a:r>
              <a:rPr lang="hu-HU" sz="2500" dirty="0" err="1"/>
              <a:t>Cutting</a:t>
            </a:r>
            <a:r>
              <a:rPr lang="hu-HU" sz="2500" dirty="0"/>
              <a:t> </a:t>
            </a:r>
            <a:r>
              <a:rPr lang="hu-HU" sz="2500" dirty="0" err="1"/>
              <a:t>speed</a:t>
            </a:r>
            <a:r>
              <a:rPr lang="hu-HU" sz="2500" dirty="0"/>
              <a:t> + </a:t>
            </a:r>
            <a:r>
              <a:rPr lang="hu-HU" sz="2500" dirty="0" err="1"/>
              <a:t>Feed</a:t>
            </a:r>
            <a:r>
              <a:rPr lang="hu-HU" sz="2500" dirty="0"/>
              <a:t> </a:t>
            </a:r>
            <a:r>
              <a:rPr lang="hu-HU" sz="2500" dirty="0" err="1"/>
              <a:t>rate</a:t>
            </a:r>
            <a:endParaRPr lang="hu-HU" sz="2500" dirty="0"/>
          </a:p>
          <a:p>
            <a:r>
              <a:rPr lang="hu-HU" sz="2500" dirty="0"/>
              <a:t>Output: </a:t>
            </a:r>
            <a:r>
              <a:rPr lang="hu-HU" sz="2500" dirty="0" err="1"/>
              <a:t>Tool</a:t>
            </a:r>
            <a:r>
              <a:rPr lang="hu-HU" sz="2500" dirty="0"/>
              <a:t> life</a:t>
            </a:r>
          </a:p>
          <a:p>
            <a:r>
              <a:rPr lang="en-US" sz="2500" dirty="0"/>
              <a:t>Traditional models: exponential, Taylor</a:t>
            </a:r>
            <a:r>
              <a:rPr lang="hu-HU" sz="2500" dirty="0"/>
              <a:t>,</a:t>
            </a:r>
            <a:r>
              <a:rPr lang="en-US" sz="2500" dirty="0"/>
              <a:t> corrected Taylor, Gilbert, </a:t>
            </a:r>
            <a:r>
              <a:rPr lang="en-US" sz="2500" dirty="0" err="1"/>
              <a:t>Kronenberg</a:t>
            </a:r>
            <a:r>
              <a:rPr lang="hu-HU" sz="2500" dirty="0"/>
              <a:t>, etc.</a:t>
            </a:r>
            <a:r>
              <a:rPr lang="en-US" sz="2500" dirty="0"/>
              <a:t> </a:t>
            </a:r>
            <a:endParaRPr lang="hu-HU" sz="2500" dirty="0"/>
          </a:p>
          <a:p>
            <a:pPr>
              <a:buFont typeface="Wingdings" pitchFamily="2" charset="2"/>
              <a:buNone/>
            </a:pPr>
            <a:endParaRPr lang="hu-HU" sz="2500" dirty="0"/>
          </a:p>
        </p:txBody>
      </p:sp>
      <p:graphicFrame>
        <p:nvGraphicFramePr>
          <p:cNvPr id="33899" name="Group 107"/>
          <p:cNvGraphicFramePr>
            <a:graphicFrameLocks noGrp="1"/>
          </p:cNvGraphicFramePr>
          <p:nvPr>
            <p:ph sz="half" idx="2"/>
          </p:nvPr>
        </p:nvGraphicFramePr>
        <p:xfrm>
          <a:off x="1187450" y="4437063"/>
          <a:ext cx="7777163" cy="1798320"/>
        </p:xfrm>
        <a:graphic>
          <a:graphicData uri="http://schemas.openxmlformats.org/drawingml/2006/table">
            <a:tbl>
              <a:tblPr/>
              <a:tblGrid>
                <a:gridCol w="1458913">
                  <a:extLst>
                    <a:ext uri="{9D8B030D-6E8A-4147-A177-3AD203B41FA5}">
                      <a16:colId xmlns:a16="http://schemas.microsoft.com/office/drawing/2014/main" val="20000"/>
                    </a:ext>
                  </a:extLst>
                </a:gridCol>
                <a:gridCol w="1633537">
                  <a:extLst>
                    <a:ext uri="{9D8B030D-6E8A-4147-A177-3AD203B41FA5}">
                      <a16:colId xmlns:a16="http://schemas.microsoft.com/office/drawing/2014/main" val="20001"/>
                    </a:ext>
                  </a:extLst>
                </a:gridCol>
                <a:gridCol w="1641475">
                  <a:extLst>
                    <a:ext uri="{9D8B030D-6E8A-4147-A177-3AD203B41FA5}">
                      <a16:colId xmlns:a16="http://schemas.microsoft.com/office/drawing/2014/main" val="20002"/>
                    </a:ext>
                  </a:extLst>
                </a:gridCol>
                <a:gridCol w="1360488">
                  <a:extLst>
                    <a:ext uri="{9D8B030D-6E8A-4147-A177-3AD203B41FA5}">
                      <a16:colId xmlns:a16="http://schemas.microsoft.com/office/drawing/2014/main" val="20003"/>
                    </a:ext>
                  </a:extLst>
                </a:gridCol>
                <a:gridCol w="1682750">
                  <a:extLst>
                    <a:ext uri="{9D8B030D-6E8A-4147-A177-3AD203B41FA5}">
                      <a16:colId xmlns:a16="http://schemas.microsoft.com/office/drawing/2014/main" val="20004"/>
                    </a:ext>
                  </a:extLst>
                </a:gridCol>
              </a:tblGrid>
              <a:tr h="4730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hu-HU" sz="20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Exp.</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Taylor</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 corr</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RBE-SI+</a:t>
                      </a:r>
                      <a:endParaRPr kumimoji="0" lang="hu-HU" sz="2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FRIPOC</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DA20</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1.1223%</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2.8816%</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4.7610%</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0.0146</a:t>
                      </a:r>
                      <a:br>
                        <a:rPr kumimoji="0" lang="en-US" sz="2000" b="0" i="0" u="none" strike="noStrike" cap="none" normalizeH="0" baseline="0">
                          <a:ln>
                            <a:noFill/>
                          </a:ln>
                          <a:solidFill>
                            <a:schemeClr val="tx1"/>
                          </a:solidFill>
                          <a:effectLst/>
                          <a:latin typeface="Times New Roman" pitchFamily="18" charset="0"/>
                          <a:cs typeface="Times New Roman" pitchFamily="18" charset="0"/>
                        </a:rPr>
                      </a:br>
                      <a:r>
                        <a:rPr kumimoji="0" lang="en-US" sz="20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DA25</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0.7045%</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3.9486%</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7.2525%</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0.0005 %</a:t>
                      </a:r>
                      <a:endParaRPr kumimoji="0" lang="en-US" sz="20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Dia számának helye 1"/>
          <p:cNvSpPr>
            <a:spLocks noGrp="1"/>
          </p:cNvSpPr>
          <p:nvPr>
            <p:ph type="sldNum" sz="quarter" idx="12"/>
          </p:nvPr>
        </p:nvSpPr>
        <p:spPr/>
        <p:txBody>
          <a:bodyPr/>
          <a:lstStyle/>
          <a:p>
            <a:fld id="{27A880AD-2DA1-4E45-AEA2-249BB3D68971}" type="slidenum">
              <a:rPr lang="hu-HU" smtClean="0"/>
              <a:pPr/>
              <a:t>49</a:t>
            </a:fld>
            <a:endParaRPr lang="hu-HU"/>
          </a:p>
        </p:txBody>
      </p:sp>
      <p:pic>
        <p:nvPicPr>
          <p:cNvPr id="66562" name="Picture 2" descr="http://cfnewsads.thomasnet.com/images/large/541/541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708" y="-25061"/>
            <a:ext cx="3144292" cy="237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4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Fuzzy halmazok</a:t>
            </a:r>
          </a:p>
        </p:txBody>
      </p:sp>
      <p:sp>
        <p:nvSpPr>
          <p:cNvPr id="3" name="Tartalom helye 2"/>
          <p:cNvSpPr>
            <a:spLocks noGrp="1"/>
          </p:cNvSpPr>
          <p:nvPr>
            <p:ph idx="1"/>
          </p:nvPr>
        </p:nvSpPr>
        <p:spPr>
          <a:xfrm>
            <a:off x="457200" y="1935480"/>
            <a:ext cx="6779096" cy="4389120"/>
          </a:xfrm>
        </p:spPr>
        <p:txBody>
          <a:bodyPr/>
          <a:lstStyle/>
          <a:p>
            <a:r>
              <a:rPr lang="hu-HU" dirty="0" err="1"/>
              <a:t>Lotfi</a:t>
            </a:r>
            <a:r>
              <a:rPr lang="hu-HU" dirty="0"/>
              <a:t> A. </a:t>
            </a:r>
            <a:r>
              <a:rPr lang="hu-HU" dirty="0" err="1"/>
              <a:t>Zadeh</a:t>
            </a:r>
            <a:endParaRPr lang="hu-HU" dirty="0"/>
          </a:p>
          <a:p>
            <a:endParaRPr lang="hu-HU" dirty="0"/>
          </a:p>
          <a:p>
            <a:r>
              <a:rPr lang="en-US" dirty="0"/>
              <a:t>University of California at Berkeley </a:t>
            </a:r>
            <a:r>
              <a:rPr lang="hu-HU" dirty="0"/>
              <a:t>-</a:t>
            </a:r>
            <a:r>
              <a:rPr lang="en-US" dirty="0"/>
              <a:t> 1965</a:t>
            </a:r>
            <a:endParaRPr lang="hu-HU" dirty="0"/>
          </a:p>
          <a:p>
            <a:endParaRPr lang="hu-HU" dirty="0"/>
          </a:p>
          <a:p>
            <a:r>
              <a:rPr lang="hu-HU" dirty="0"/>
              <a:t>A természetes nyelvekben rejlő pontatlanság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44824"/>
            <a:ext cx="1713384" cy="228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 számának helye 3"/>
          <p:cNvSpPr>
            <a:spLocks noGrp="1"/>
          </p:cNvSpPr>
          <p:nvPr>
            <p:ph type="sldNum" sz="quarter" idx="12"/>
          </p:nvPr>
        </p:nvSpPr>
        <p:spPr/>
        <p:txBody>
          <a:bodyPr/>
          <a:lstStyle/>
          <a:p>
            <a:fld id="{42275A63-3E4B-4569-BF04-D6C210DC9A48}" type="slidenum">
              <a:rPr lang="hu-HU" smtClean="0"/>
              <a:t>5</a:t>
            </a:fld>
            <a:endParaRPr lang="hu-HU"/>
          </a:p>
        </p:txBody>
      </p:sp>
    </p:spTree>
    <p:extLst>
      <p:ext uri="{BB962C8B-B14F-4D97-AF65-F5344CB8AC3E}">
        <p14:creationId xmlns:p14="http://schemas.microsoft.com/office/powerpoint/2010/main" val="3750889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3234" y="773832"/>
            <a:ext cx="8229600" cy="1143000"/>
          </a:xfrm>
        </p:spPr>
        <p:txBody>
          <a:bodyPr>
            <a:noAutofit/>
          </a:bodyPr>
          <a:lstStyle/>
          <a:p>
            <a:r>
              <a:rPr lang="hu-HU" sz="4000" dirty="0"/>
              <a:t>Hőre lágyuló kompozitok mechanikai tulajdonságainak előrejelzése</a:t>
            </a:r>
          </a:p>
        </p:txBody>
      </p:sp>
      <p:sp>
        <p:nvSpPr>
          <p:cNvPr id="3" name="Tartalom helye 2"/>
          <p:cNvSpPr>
            <a:spLocks noGrp="1"/>
          </p:cNvSpPr>
          <p:nvPr>
            <p:ph idx="1"/>
          </p:nvPr>
        </p:nvSpPr>
        <p:spPr>
          <a:xfrm>
            <a:off x="457200" y="2276872"/>
            <a:ext cx="4834880" cy="4047728"/>
          </a:xfrm>
        </p:spPr>
        <p:txBody>
          <a:bodyPr/>
          <a:lstStyle/>
          <a:p>
            <a:pPr>
              <a:lnSpc>
                <a:spcPct val="80000"/>
              </a:lnSpc>
            </a:pPr>
            <a:r>
              <a:rPr lang="hu-HU" sz="3200" dirty="0"/>
              <a:t>Folyáshatár, ütésállóság, olvadékfolyási sebesség </a:t>
            </a:r>
          </a:p>
          <a:p>
            <a:pPr>
              <a:lnSpc>
                <a:spcPct val="80000"/>
              </a:lnSpc>
            </a:pPr>
            <a:r>
              <a:rPr lang="hu-HU" sz="3200" dirty="0"/>
              <a:t>Összetevők</a:t>
            </a:r>
          </a:p>
          <a:p>
            <a:pPr lvl="1">
              <a:lnSpc>
                <a:spcPct val="80000"/>
              </a:lnSpc>
            </a:pPr>
            <a:r>
              <a:rPr lang="en-US" sz="2800" dirty="0"/>
              <a:t>Multiwall Carbon </a:t>
            </a:r>
            <a:r>
              <a:rPr lang="hu-HU" sz="2800" dirty="0"/>
              <a:t>N</a:t>
            </a:r>
            <a:r>
              <a:rPr lang="en-US" sz="2800" dirty="0" err="1"/>
              <a:t>anotube</a:t>
            </a:r>
            <a:r>
              <a:rPr lang="en-US" sz="2800" dirty="0"/>
              <a:t> (MB-6015-00</a:t>
            </a:r>
            <a:r>
              <a:rPr lang="hu-HU" sz="2800" dirty="0"/>
              <a:t>)</a:t>
            </a:r>
          </a:p>
          <a:p>
            <a:pPr lvl="1">
              <a:lnSpc>
                <a:spcPct val="80000"/>
              </a:lnSpc>
            </a:pPr>
            <a:r>
              <a:rPr lang="en-US" sz="2800" dirty="0"/>
              <a:t>ABS</a:t>
            </a:r>
            <a:r>
              <a:rPr lang="hu-HU" sz="2800" dirty="0"/>
              <a:t> </a:t>
            </a:r>
            <a:r>
              <a:rPr lang="en-US" sz="2800" dirty="0"/>
              <a:t>(POLYMAN HH 3)</a:t>
            </a:r>
            <a:endParaRPr lang="hu-HU" sz="2800" dirty="0"/>
          </a:p>
          <a:p>
            <a:pPr lvl="1">
              <a:lnSpc>
                <a:spcPct val="80000"/>
              </a:lnSpc>
            </a:pPr>
            <a:r>
              <a:rPr lang="hu-HU" sz="2800" dirty="0"/>
              <a:t>P</a:t>
            </a:r>
            <a:r>
              <a:rPr lang="en-US" sz="2800" dirty="0" err="1"/>
              <a:t>olycarbonate</a:t>
            </a:r>
            <a:endParaRPr lang="hu-HU" sz="2800" dirty="0"/>
          </a:p>
          <a:p>
            <a:endParaRPr lang="hu-HU"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722624"/>
            <a:ext cx="1573385" cy="231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övegdoboz 7"/>
          <p:cNvSpPr txBox="1">
            <a:spLocks noChangeArrowheads="1"/>
          </p:cNvSpPr>
          <p:nvPr/>
        </p:nvSpPr>
        <p:spPr bwMode="auto">
          <a:xfrm>
            <a:off x="5155259" y="6021288"/>
            <a:ext cx="3457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hu-HU" sz="900" dirty="0"/>
              <a:t>http://www.umi.surrey.ac.uk/people/profiles/postgrads?s_id=315</a:t>
            </a:r>
          </a:p>
        </p:txBody>
      </p:sp>
      <p:sp>
        <p:nvSpPr>
          <p:cNvPr id="6" name="Dia számának helye 5"/>
          <p:cNvSpPr>
            <a:spLocks noGrp="1"/>
          </p:cNvSpPr>
          <p:nvPr>
            <p:ph type="sldNum" sz="quarter" idx="12"/>
          </p:nvPr>
        </p:nvSpPr>
        <p:spPr/>
        <p:txBody>
          <a:bodyPr/>
          <a:lstStyle/>
          <a:p>
            <a:fld id="{42275A63-3E4B-4569-BF04-D6C210DC9A48}" type="slidenum">
              <a:rPr lang="hu-HU" smtClean="0"/>
              <a:t>50</a:t>
            </a:fld>
            <a:endParaRPr lang="hu-HU"/>
          </a:p>
        </p:txBody>
      </p:sp>
      <p:pic>
        <p:nvPicPr>
          <p:cNvPr id="7" name="Kép 6">
            <a:extLst>
              <a:ext uri="{FF2B5EF4-FFF2-40B4-BE49-F238E27FC236}">
                <a16:creationId xmlns:a16="http://schemas.microsoft.com/office/drawing/2014/main" id="{77410E83-6FC8-4BF7-8A2C-18BA208C3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634" y="4039487"/>
            <a:ext cx="3960440" cy="2818513"/>
          </a:xfrm>
          <a:prstGeom prst="rect">
            <a:avLst/>
          </a:prstGeom>
        </p:spPr>
      </p:pic>
    </p:spTree>
    <p:extLst>
      <p:ext uri="{BB962C8B-B14F-4D97-AF65-F5344CB8AC3E}">
        <p14:creationId xmlns:p14="http://schemas.microsoft.com/office/powerpoint/2010/main" val="842258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704088"/>
            <a:ext cx="8229600" cy="636680"/>
          </a:xfrm>
        </p:spPr>
        <p:txBody>
          <a:bodyPr>
            <a:normAutofit fontScale="90000"/>
          </a:bodyPr>
          <a:lstStyle/>
          <a:p>
            <a:r>
              <a:rPr lang="hu-HU" dirty="0"/>
              <a:t>Ütésállóság</a:t>
            </a:r>
          </a:p>
        </p:txBody>
      </p:sp>
      <p:sp>
        <p:nvSpPr>
          <p:cNvPr id="162819" name="Rectangle 3"/>
          <p:cNvSpPr>
            <a:spLocks noGrp="1" noChangeArrowheads="1"/>
          </p:cNvSpPr>
          <p:nvPr>
            <p:ph type="body" idx="1"/>
          </p:nvPr>
        </p:nvSpPr>
        <p:spPr>
          <a:xfrm>
            <a:off x="4356100" y="1600200"/>
            <a:ext cx="4392613" cy="1973263"/>
          </a:xfrm>
        </p:spPr>
        <p:txBody>
          <a:bodyPr/>
          <a:lstStyle/>
          <a:p>
            <a:pPr>
              <a:lnSpc>
                <a:spcPct val="90000"/>
              </a:lnSpc>
            </a:pPr>
            <a:r>
              <a:rPr lang="hu-HU" dirty="0"/>
              <a:t>Tanító: </a:t>
            </a:r>
            <a:r>
              <a:rPr lang="en-US" dirty="0"/>
              <a:t>RMSEP</a:t>
            </a:r>
            <a:r>
              <a:rPr lang="hu-HU" dirty="0"/>
              <a:t>	</a:t>
            </a:r>
            <a:r>
              <a:rPr lang="en-US" dirty="0"/>
              <a:t>2.1594 %</a:t>
            </a:r>
            <a:endParaRPr lang="hu-HU" dirty="0"/>
          </a:p>
          <a:p>
            <a:pPr>
              <a:lnSpc>
                <a:spcPct val="90000"/>
              </a:lnSpc>
            </a:pPr>
            <a:r>
              <a:rPr lang="hu-HU" dirty="0"/>
              <a:t>Teszt: </a:t>
            </a:r>
            <a:r>
              <a:rPr lang="en-US" dirty="0"/>
              <a:t>RMSEP</a:t>
            </a:r>
            <a:r>
              <a:rPr lang="hu-HU" dirty="0"/>
              <a:t>	</a:t>
            </a:r>
            <a:r>
              <a:rPr lang="en-US" dirty="0"/>
              <a:t>2.</a:t>
            </a:r>
            <a:r>
              <a:rPr lang="hu-HU" dirty="0"/>
              <a:t>9305</a:t>
            </a:r>
            <a:r>
              <a:rPr lang="en-US" dirty="0"/>
              <a:t> %</a:t>
            </a:r>
            <a:endParaRPr lang="hu-HU" dirty="0"/>
          </a:p>
        </p:txBody>
      </p:sp>
      <p:pic>
        <p:nvPicPr>
          <p:cNvPr id="162820" name="Picture 4" descr="Rule_Base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3673475"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716338"/>
            <a:ext cx="40322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p:cNvSpPr>
            <a:spLocks noGrp="1"/>
          </p:cNvSpPr>
          <p:nvPr>
            <p:ph type="sldNum" sz="quarter" idx="12"/>
          </p:nvPr>
        </p:nvSpPr>
        <p:spPr/>
        <p:txBody>
          <a:bodyPr/>
          <a:lstStyle/>
          <a:p>
            <a:fld id="{42275A63-3E4B-4569-BF04-D6C210DC9A48}" type="slidenum">
              <a:rPr lang="hu-HU" smtClean="0"/>
              <a:pPr/>
              <a:t>51</a:t>
            </a:fld>
            <a:endParaRPr lang="hu-HU" dirty="0"/>
          </a:p>
        </p:txBody>
      </p:sp>
    </p:spTree>
    <p:extLst>
      <p:ext uri="{BB962C8B-B14F-4D97-AF65-F5344CB8AC3E}">
        <p14:creationId xmlns:p14="http://schemas.microsoft.com/office/powerpoint/2010/main" val="1137970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704088"/>
            <a:ext cx="8229600" cy="853250"/>
          </a:xfrm>
        </p:spPr>
        <p:txBody>
          <a:bodyPr/>
          <a:lstStyle/>
          <a:p>
            <a:r>
              <a:rPr lang="hu-HU" dirty="0"/>
              <a:t>Folyáshatár</a:t>
            </a:r>
          </a:p>
        </p:txBody>
      </p:sp>
      <p:sp>
        <p:nvSpPr>
          <p:cNvPr id="163843" name="Rectangle 3"/>
          <p:cNvSpPr>
            <a:spLocks noGrp="1" noChangeArrowheads="1"/>
          </p:cNvSpPr>
          <p:nvPr>
            <p:ph type="body" idx="1"/>
          </p:nvPr>
        </p:nvSpPr>
        <p:spPr>
          <a:xfrm>
            <a:off x="4427538" y="1600200"/>
            <a:ext cx="4716462" cy="2044700"/>
          </a:xfrm>
        </p:spPr>
        <p:txBody>
          <a:bodyPr/>
          <a:lstStyle/>
          <a:p>
            <a:pPr>
              <a:lnSpc>
                <a:spcPct val="90000"/>
              </a:lnSpc>
            </a:pPr>
            <a:r>
              <a:rPr lang="hu-HU" dirty="0"/>
              <a:t>Tanító: </a:t>
            </a:r>
            <a:r>
              <a:rPr lang="en-US" dirty="0"/>
              <a:t>RMSEP</a:t>
            </a:r>
            <a:r>
              <a:rPr lang="hu-HU" dirty="0"/>
              <a:t>	</a:t>
            </a:r>
            <a:r>
              <a:rPr lang="en-US" dirty="0"/>
              <a:t>0.4795 %</a:t>
            </a:r>
            <a:endParaRPr lang="hu-HU" dirty="0"/>
          </a:p>
          <a:p>
            <a:pPr>
              <a:lnSpc>
                <a:spcPct val="90000"/>
              </a:lnSpc>
            </a:pPr>
            <a:r>
              <a:rPr lang="hu-HU" dirty="0"/>
              <a:t>Teszt: </a:t>
            </a:r>
            <a:r>
              <a:rPr lang="en-US" dirty="0"/>
              <a:t>RMSEP</a:t>
            </a:r>
            <a:r>
              <a:rPr lang="hu-HU" dirty="0"/>
              <a:t>	</a:t>
            </a:r>
            <a:r>
              <a:rPr lang="en-US" dirty="0"/>
              <a:t>0.</a:t>
            </a:r>
            <a:r>
              <a:rPr lang="hu-HU" dirty="0"/>
              <a:t>7</a:t>
            </a:r>
            <a:r>
              <a:rPr lang="en-US" dirty="0"/>
              <a:t>7</a:t>
            </a:r>
            <a:r>
              <a:rPr lang="hu-HU" dirty="0"/>
              <a:t>32</a:t>
            </a:r>
            <a:r>
              <a:rPr lang="en-US" dirty="0"/>
              <a:t> %</a:t>
            </a:r>
            <a:endParaRPr lang="hu-HU" dirty="0"/>
          </a:p>
        </p:txBody>
      </p:sp>
      <p:pic>
        <p:nvPicPr>
          <p:cNvPr id="163844" name="Picture 4" descr="Rule_Base_3D_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40322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789363"/>
            <a:ext cx="419576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p:cNvSpPr>
            <a:spLocks noGrp="1"/>
          </p:cNvSpPr>
          <p:nvPr>
            <p:ph type="sldNum" sz="quarter" idx="12"/>
          </p:nvPr>
        </p:nvSpPr>
        <p:spPr/>
        <p:txBody>
          <a:bodyPr/>
          <a:lstStyle/>
          <a:p>
            <a:fld id="{42275A63-3E4B-4569-BF04-D6C210DC9A48}" type="slidenum">
              <a:rPr lang="hu-HU" smtClean="0"/>
              <a:pPr/>
              <a:t>52</a:t>
            </a:fld>
            <a:endParaRPr lang="hu-HU" dirty="0"/>
          </a:p>
        </p:txBody>
      </p:sp>
    </p:spTree>
    <p:extLst>
      <p:ext uri="{BB962C8B-B14F-4D97-AF65-F5344CB8AC3E}">
        <p14:creationId xmlns:p14="http://schemas.microsoft.com/office/powerpoint/2010/main" val="3857088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275111"/>
            <a:ext cx="4815020" cy="1143000"/>
          </a:xfrm>
        </p:spPr>
        <p:txBody>
          <a:bodyPr>
            <a:noAutofit/>
          </a:bodyPr>
          <a:lstStyle/>
          <a:p>
            <a:pPr>
              <a:defRPr/>
            </a:pPr>
            <a:r>
              <a:rPr lang="en-US" sz="3200" dirty="0" err="1"/>
              <a:t>Talajszinti</a:t>
            </a:r>
            <a:r>
              <a:rPr lang="en-US" sz="3200" dirty="0"/>
              <a:t> </a:t>
            </a:r>
            <a:r>
              <a:rPr lang="en-US" sz="3200" dirty="0" err="1"/>
              <a:t>ózonkoncentráció</a:t>
            </a:r>
            <a:r>
              <a:rPr lang="en-US" sz="3200" dirty="0"/>
              <a:t> </a:t>
            </a:r>
            <a:r>
              <a:rPr lang="en-US" sz="3200" dirty="0" err="1"/>
              <a:t>előrejelzése</a:t>
            </a:r>
            <a:endParaRPr lang="hu-HU" sz="3200" dirty="0"/>
          </a:p>
        </p:txBody>
      </p:sp>
      <p:sp>
        <p:nvSpPr>
          <p:cNvPr id="3" name="Tartalom helye 2"/>
          <p:cNvSpPr>
            <a:spLocks noGrp="1"/>
          </p:cNvSpPr>
          <p:nvPr>
            <p:ph idx="1"/>
          </p:nvPr>
        </p:nvSpPr>
        <p:spPr>
          <a:xfrm>
            <a:off x="457200" y="1628800"/>
            <a:ext cx="8229600" cy="4695800"/>
          </a:xfrm>
        </p:spPr>
        <p:txBody>
          <a:bodyPr/>
          <a:lstStyle/>
          <a:p>
            <a:pPr>
              <a:defRPr/>
            </a:pPr>
            <a:r>
              <a:rPr lang="hu-HU" kern="1200" dirty="0"/>
              <a:t>Legfontosabb faktorok:</a:t>
            </a:r>
            <a:r>
              <a:rPr lang="en-US" kern="1200" dirty="0"/>
              <a:t> NO,</a:t>
            </a:r>
            <a:br>
              <a:rPr lang="hu-HU" kern="1200" dirty="0"/>
            </a:br>
            <a:r>
              <a:rPr lang="en-US" kern="1200" dirty="0"/>
              <a:t> NO2, NOx</a:t>
            </a:r>
            <a:r>
              <a:rPr lang="hu-HU" kern="1200" dirty="0"/>
              <a:t> [</a:t>
            </a:r>
            <a:r>
              <a:rPr lang="en-GB" dirty="0"/>
              <a:t>µg/m</a:t>
            </a:r>
            <a:r>
              <a:rPr lang="en-GB" baseline="30000" dirty="0"/>
              <a:t>3</a:t>
            </a:r>
            <a:r>
              <a:rPr lang="hu-HU" dirty="0"/>
              <a:t>]</a:t>
            </a:r>
            <a:r>
              <a:rPr lang="en-US" kern="1200" dirty="0"/>
              <a:t>, </a:t>
            </a:r>
            <a:br>
              <a:rPr lang="hu-HU" kern="1200" dirty="0"/>
            </a:br>
            <a:r>
              <a:rPr lang="en-US" kern="1200" dirty="0"/>
              <a:t>T</a:t>
            </a:r>
            <a:r>
              <a:rPr lang="hu-HU" dirty="0"/>
              <a:t> (levegő hőmérséklete)</a:t>
            </a:r>
            <a:r>
              <a:rPr lang="en-US" kern="1200" dirty="0"/>
              <a:t>, RH</a:t>
            </a:r>
            <a:r>
              <a:rPr lang="hu-HU" dirty="0"/>
              <a:t> (relatív páratartalom)</a:t>
            </a:r>
            <a:r>
              <a:rPr lang="en-US" kern="1200" dirty="0"/>
              <a:t>, </a:t>
            </a:r>
            <a:r>
              <a:rPr lang="hu-HU" kern="1200" dirty="0"/>
              <a:t>és</a:t>
            </a:r>
            <a:r>
              <a:rPr lang="en-US" kern="1200" dirty="0"/>
              <a:t> O3</a:t>
            </a:r>
            <a:r>
              <a:rPr lang="hu-HU" kern="1200" dirty="0"/>
              <a:t> (előző napi érték)</a:t>
            </a:r>
          </a:p>
          <a:p>
            <a:pPr>
              <a:defRPr/>
            </a:pPr>
            <a:r>
              <a:rPr lang="hu-HU" kern="1200" dirty="0"/>
              <a:t>Tanító adathalmaz: </a:t>
            </a:r>
            <a:r>
              <a:rPr lang="en-US" kern="1200" dirty="0"/>
              <a:t>259 </a:t>
            </a:r>
            <a:r>
              <a:rPr lang="hu-HU" kern="1200" dirty="0"/>
              <a:t>mérés</a:t>
            </a:r>
          </a:p>
          <a:p>
            <a:pPr>
              <a:defRPr/>
            </a:pPr>
            <a:r>
              <a:rPr lang="hu-HU" kern="1200" dirty="0" err="1"/>
              <a:t>Validáló</a:t>
            </a:r>
            <a:r>
              <a:rPr lang="hu-HU" kern="1200" dirty="0"/>
              <a:t> és teszt adathalmaz: </a:t>
            </a:r>
            <a:r>
              <a:rPr lang="en-US" kern="1200" dirty="0"/>
              <a:t>84</a:t>
            </a:r>
            <a:r>
              <a:rPr lang="hu-HU" kern="1200" dirty="0"/>
              <a:t>-84</a:t>
            </a:r>
            <a:r>
              <a:rPr lang="en-US" kern="1200" dirty="0"/>
              <a:t> </a:t>
            </a:r>
            <a:r>
              <a:rPr lang="hu-HU" kern="1200" dirty="0"/>
              <a:t>mérés</a:t>
            </a:r>
            <a:r>
              <a:rPr lang="en-US" kern="1200" dirty="0"/>
              <a:t> </a:t>
            </a:r>
            <a:endParaRPr lang="hu-HU" kern="1200" dirty="0"/>
          </a:p>
          <a:p>
            <a:pPr marL="0" indent="0">
              <a:buFont typeface="Wingdings" pitchFamily="2" charset="2"/>
              <a:buNone/>
              <a:defRPr/>
            </a:pPr>
            <a:endParaRPr lang="hu-HU" dirty="0"/>
          </a:p>
          <a:p>
            <a:pPr>
              <a:defRPr/>
            </a:pPr>
            <a:endParaRPr lang="hu-HU" dirty="0"/>
          </a:p>
        </p:txBody>
      </p:sp>
      <p:sp>
        <p:nvSpPr>
          <p:cNvPr id="4" name="Dia számának helye 3"/>
          <p:cNvSpPr>
            <a:spLocks noGrp="1"/>
          </p:cNvSpPr>
          <p:nvPr>
            <p:ph type="sldNum" sz="quarter" idx="12"/>
          </p:nvPr>
        </p:nvSpPr>
        <p:spPr/>
        <p:txBody>
          <a:bodyPr/>
          <a:lstStyle/>
          <a:p>
            <a:fld id="{42275A63-3E4B-4569-BF04-D6C210DC9A48}" type="slidenum">
              <a:rPr lang="hu-HU" smtClean="0"/>
              <a:pPr/>
              <a:t>53</a:t>
            </a:fld>
            <a:endParaRPr lang="hu-HU" dirty="0"/>
          </a:p>
        </p:txBody>
      </p:sp>
      <p:pic>
        <p:nvPicPr>
          <p:cNvPr id="66562" name="Picture 2">
            <a:extLst>
              <a:ext uri="{FF2B5EF4-FFF2-40B4-BE49-F238E27FC236}">
                <a16:creationId xmlns:a16="http://schemas.microsoft.com/office/drawing/2014/main" id="{6E3B218A-904F-4600-A449-7305944E78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825" y="4145267"/>
            <a:ext cx="6974349" cy="25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Ozone copy">
            <a:extLst>
              <a:ext uri="{FF2B5EF4-FFF2-40B4-BE49-F238E27FC236}">
                <a16:creationId xmlns:a16="http://schemas.microsoft.com/office/drawing/2014/main" id="{9B1DC113-5C87-4C0C-855E-89BACDB08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20" y="0"/>
            <a:ext cx="387178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68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5DD7C8C-CF56-4C7D-A5D3-52F02B2E514A}"/>
              </a:ext>
            </a:extLst>
          </p:cNvPr>
          <p:cNvSpPr>
            <a:spLocks noGrp="1"/>
          </p:cNvSpPr>
          <p:nvPr>
            <p:ph type="title"/>
          </p:nvPr>
        </p:nvSpPr>
        <p:spPr/>
        <p:txBody>
          <a:bodyPr>
            <a:normAutofit fontScale="90000"/>
          </a:bodyPr>
          <a:lstStyle/>
          <a:p>
            <a:r>
              <a:rPr lang="hu-HU" dirty="0"/>
              <a:t>Háztartási elektromos eszközök használatának előrejelzése</a:t>
            </a:r>
          </a:p>
        </p:txBody>
      </p:sp>
      <p:sp>
        <p:nvSpPr>
          <p:cNvPr id="3" name="Tartalom helye 2">
            <a:extLst>
              <a:ext uri="{FF2B5EF4-FFF2-40B4-BE49-F238E27FC236}">
                <a16:creationId xmlns:a16="http://schemas.microsoft.com/office/drawing/2014/main" id="{EF026685-64E6-4488-A05E-7FF71DB5A44D}"/>
              </a:ext>
            </a:extLst>
          </p:cNvPr>
          <p:cNvSpPr>
            <a:spLocks noGrp="1"/>
          </p:cNvSpPr>
          <p:nvPr>
            <p:ph idx="1"/>
          </p:nvPr>
        </p:nvSpPr>
        <p:spPr/>
        <p:txBody>
          <a:bodyPr/>
          <a:lstStyle/>
          <a:p>
            <a:r>
              <a:rPr lang="hu-HU" dirty="0"/>
              <a:t>Idő</a:t>
            </a:r>
          </a:p>
          <a:p>
            <a:r>
              <a:rPr lang="hu-HU" dirty="0"/>
              <a:t>Állapot</a:t>
            </a:r>
          </a:p>
          <a:p>
            <a:r>
              <a:rPr lang="hu-HU" dirty="0"/>
              <a:t>61 nap</a:t>
            </a:r>
          </a:p>
          <a:p>
            <a:endParaRPr lang="hu-HU" dirty="0"/>
          </a:p>
        </p:txBody>
      </p:sp>
      <p:sp>
        <p:nvSpPr>
          <p:cNvPr id="4" name="Dia számának helye 3">
            <a:extLst>
              <a:ext uri="{FF2B5EF4-FFF2-40B4-BE49-F238E27FC236}">
                <a16:creationId xmlns:a16="http://schemas.microsoft.com/office/drawing/2014/main" id="{29C95C86-4EBE-49F3-A27C-A19BCB89DFAC}"/>
              </a:ext>
            </a:extLst>
          </p:cNvPr>
          <p:cNvSpPr>
            <a:spLocks noGrp="1"/>
          </p:cNvSpPr>
          <p:nvPr>
            <p:ph type="sldNum" sz="quarter" idx="12"/>
          </p:nvPr>
        </p:nvSpPr>
        <p:spPr/>
        <p:txBody>
          <a:bodyPr/>
          <a:lstStyle/>
          <a:p>
            <a:fld id="{42275A63-3E4B-4569-BF04-D6C210DC9A48}" type="slidenum">
              <a:rPr lang="hu-HU" smtClean="0"/>
              <a:pPr/>
              <a:t>54</a:t>
            </a:fld>
            <a:endParaRPr lang="hu-HU" dirty="0"/>
          </a:p>
        </p:txBody>
      </p:sp>
      <p:pic>
        <p:nvPicPr>
          <p:cNvPr id="69634" name="Picture 2" descr="WashingMashine">
            <a:extLst>
              <a:ext uri="{FF2B5EF4-FFF2-40B4-BE49-F238E27FC236}">
                <a16:creationId xmlns:a16="http://schemas.microsoft.com/office/drawing/2014/main" id="{C1111978-DADA-4FDF-8844-F06541BC0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307" y="1956746"/>
            <a:ext cx="5764418" cy="370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ép 5">
            <a:extLst>
              <a:ext uri="{FF2B5EF4-FFF2-40B4-BE49-F238E27FC236}">
                <a16:creationId xmlns:a16="http://schemas.microsoft.com/office/drawing/2014/main" id="{A1CB8036-BE82-4761-9FE0-239A38248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70405"/>
            <a:ext cx="3068960" cy="3068960"/>
          </a:xfrm>
          <a:prstGeom prst="rect">
            <a:avLst/>
          </a:prstGeom>
        </p:spPr>
      </p:pic>
    </p:spTree>
    <p:extLst>
      <p:ext uri="{BB962C8B-B14F-4D97-AF65-F5344CB8AC3E}">
        <p14:creationId xmlns:p14="http://schemas.microsoft.com/office/powerpoint/2010/main" val="2311239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1692" y="-108488"/>
            <a:ext cx="8932308" cy="1775241"/>
          </a:xfrm>
        </p:spPr>
        <p:txBody>
          <a:bodyPr>
            <a:noAutofit/>
          </a:bodyPr>
          <a:lstStyle/>
          <a:p>
            <a:r>
              <a:rPr lang="hu-HU" sz="3600" dirty="0"/>
              <a:t>Soros hibrid elektromos jármű belsőégésű motorjának vezérlése előírt töltöttségi állapot profil tartása érdekében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77441"/>
            <a:ext cx="3394571" cy="189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0" y="4092629"/>
            <a:ext cx="3362391" cy="188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846" y="3114604"/>
            <a:ext cx="3393900" cy="189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yamatábra: Feldolgozás 2"/>
          <p:cNvSpPr/>
          <p:nvPr/>
        </p:nvSpPr>
        <p:spPr>
          <a:xfrm>
            <a:off x="3969915" y="3465222"/>
            <a:ext cx="1625756" cy="11204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dirty="0"/>
              <a:t>Fuzzy </a:t>
            </a:r>
            <a:r>
              <a:rPr lang="hu-HU" sz="1350" dirty="0" err="1"/>
              <a:t>inference</a:t>
            </a:r>
            <a:endParaRPr lang="hu-HU" sz="1350" dirty="0"/>
          </a:p>
        </p:txBody>
      </p:sp>
      <p:cxnSp>
        <p:nvCxnSpPr>
          <p:cNvPr id="5" name="Egyenes összekötő nyíllal 4"/>
          <p:cNvCxnSpPr/>
          <p:nvPr/>
        </p:nvCxnSpPr>
        <p:spPr>
          <a:xfrm>
            <a:off x="3061953" y="2973570"/>
            <a:ext cx="907963" cy="8059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V="1">
            <a:off x="3061953" y="4334545"/>
            <a:ext cx="907963" cy="6987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a:stCxn id="3" idx="3"/>
          </p:cNvCxnSpPr>
          <p:nvPr/>
        </p:nvCxnSpPr>
        <p:spPr>
          <a:xfrm flipV="1">
            <a:off x="5595671" y="4025453"/>
            <a:ext cx="47994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Folyamatábra: Mágneslemez 13"/>
          <p:cNvSpPr/>
          <p:nvPr/>
        </p:nvSpPr>
        <p:spPr>
          <a:xfrm>
            <a:off x="3969915" y="5155574"/>
            <a:ext cx="1625756" cy="7147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350" dirty="0" err="1"/>
              <a:t>Rule</a:t>
            </a:r>
            <a:r>
              <a:rPr lang="hu-HU" sz="1350" dirty="0"/>
              <a:t> </a:t>
            </a:r>
            <a:r>
              <a:rPr lang="hu-HU" sz="1350" dirty="0" err="1"/>
              <a:t>Base</a:t>
            </a:r>
            <a:endParaRPr lang="hu-HU" sz="1350" dirty="0"/>
          </a:p>
        </p:txBody>
      </p:sp>
      <p:cxnSp>
        <p:nvCxnSpPr>
          <p:cNvPr id="16" name="Egyenes összekötő nyíllal 15"/>
          <p:cNvCxnSpPr>
            <a:stCxn id="14" idx="1"/>
            <a:endCxn id="3" idx="2"/>
          </p:cNvCxnSpPr>
          <p:nvPr/>
        </p:nvCxnSpPr>
        <p:spPr>
          <a:xfrm flipV="1">
            <a:off x="4782793" y="4585684"/>
            <a:ext cx="0" cy="5698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áblázat 16"/>
          <p:cNvGraphicFramePr>
            <a:graphicFrameLocks noGrp="1"/>
          </p:cNvGraphicFramePr>
          <p:nvPr>
            <p:extLst>
              <p:ext uri="{D42A27DB-BD31-4B8C-83A1-F6EECF244321}">
                <p14:modId xmlns:p14="http://schemas.microsoft.com/office/powerpoint/2010/main" val="2343509048"/>
              </p:ext>
            </p:extLst>
          </p:nvPr>
        </p:nvGraphicFramePr>
        <p:xfrm>
          <a:off x="6588224" y="5057961"/>
          <a:ext cx="3548330" cy="2328684"/>
        </p:xfrm>
        <a:graphic>
          <a:graphicData uri="http://schemas.openxmlformats.org/drawingml/2006/table">
            <a:tbl>
              <a:tblPr>
                <a:tableStyleId>{5C22544A-7EE6-4342-B048-85BDC9FD1C3A}</a:tableStyleId>
              </a:tblPr>
              <a:tblGrid>
                <a:gridCol w="709666">
                  <a:extLst>
                    <a:ext uri="{9D8B030D-6E8A-4147-A177-3AD203B41FA5}">
                      <a16:colId xmlns:a16="http://schemas.microsoft.com/office/drawing/2014/main" val="20000"/>
                    </a:ext>
                  </a:extLst>
                </a:gridCol>
                <a:gridCol w="709666">
                  <a:extLst>
                    <a:ext uri="{9D8B030D-6E8A-4147-A177-3AD203B41FA5}">
                      <a16:colId xmlns:a16="http://schemas.microsoft.com/office/drawing/2014/main" val="20001"/>
                    </a:ext>
                  </a:extLst>
                </a:gridCol>
                <a:gridCol w="709666">
                  <a:extLst>
                    <a:ext uri="{9D8B030D-6E8A-4147-A177-3AD203B41FA5}">
                      <a16:colId xmlns:a16="http://schemas.microsoft.com/office/drawing/2014/main" val="20002"/>
                    </a:ext>
                  </a:extLst>
                </a:gridCol>
                <a:gridCol w="709666">
                  <a:extLst>
                    <a:ext uri="{9D8B030D-6E8A-4147-A177-3AD203B41FA5}">
                      <a16:colId xmlns:a16="http://schemas.microsoft.com/office/drawing/2014/main" val="20003"/>
                    </a:ext>
                  </a:extLst>
                </a:gridCol>
                <a:gridCol w="709666">
                  <a:extLst>
                    <a:ext uri="{9D8B030D-6E8A-4147-A177-3AD203B41FA5}">
                      <a16:colId xmlns:a16="http://schemas.microsoft.com/office/drawing/2014/main" val="20004"/>
                    </a:ext>
                  </a:extLst>
                </a:gridCol>
              </a:tblGrid>
              <a:tr h="485775">
                <a:tc>
                  <a:txBody>
                    <a:bodyPr/>
                    <a:lstStyle/>
                    <a:p>
                      <a:pPr algn="ctr">
                        <a:spcAft>
                          <a:spcPts val="300"/>
                        </a:spcAft>
                      </a:pPr>
                      <a:r>
                        <a:rPr lang="en-US" sz="1500" dirty="0" err="1">
                          <a:effectLst/>
                        </a:rPr>
                        <a:t>q</a:t>
                      </a:r>
                      <a:r>
                        <a:rPr lang="en-US" sz="1500" baseline="-25000" dirty="0" err="1">
                          <a:effectLst/>
                        </a:rPr>
                        <a:t>m</a:t>
                      </a:r>
                      <a:r>
                        <a:rPr lang="en-US" sz="1500" baseline="-25000" dirty="0">
                          <a:effectLst/>
                        </a:rPr>
                        <a:t> old</a:t>
                      </a:r>
                      <a:endParaRPr lang="hu-HU" sz="1500" dirty="0">
                        <a:effectLst/>
                      </a:endParaRPr>
                    </a:p>
                    <a:p>
                      <a:pPr algn="ctr">
                        <a:spcAft>
                          <a:spcPts val="0"/>
                        </a:spcAft>
                      </a:pPr>
                      <a:r>
                        <a:rPr lang="en-US" sz="1500" dirty="0" err="1">
                          <a:effectLst/>
                        </a:rPr>
                        <a:t>dE</a:t>
                      </a:r>
                      <a:r>
                        <a:rPr lang="en-US" sz="1500" baseline="-25000" dirty="0" err="1">
                          <a:effectLst/>
                        </a:rPr>
                        <a:t>b</a:t>
                      </a:r>
                      <a:endParaRPr lang="hu-HU" sz="1500" b="1" dirty="0">
                        <a:effectLst/>
                        <a:latin typeface="Times New Roman" panose="02020603050405020304" pitchFamily="18" charset="0"/>
                        <a:ea typeface="SimSun" panose="02010600030101010101" pitchFamily="2" charset="-122"/>
                      </a:endParaRPr>
                    </a:p>
                  </a:txBody>
                  <a:tcPr marL="51435" marR="51435" marT="0" marB="0">
                    <a:solidFill>
                      <a:schemeClr val="accent2"/>
                    </a:solidFill>
                  </a:tcPr>
                </a:tc>
                <a:tc>
                  <a:txBody>
                    <a:bodyPr/>
                    <a:lstStyle/>
                    <a:p>
                      <a:pPr algn="ctr">
                        <a:spcAft>
                          <a:spcPts val="0"/>
                        </a:spcAft>
                      </a:pPr>
                      <a:r>
                        <a:rPr lang="en-US" sz="1500" dirty="0">
                          <a:effectLst/>
                        </a:rPr>
                        <a:t>Z</a:t>
                      </a:r>
                      <a:endParaRPr lang="hu-HU" sz="1500" b="1"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dirty="0">
                          <a:effectLst/>
                        </a:rPr>
                        <a:t>S</a:t>
                      </a:r>
                      <a:endParaRPr lang="hu-HU" sz="1500" b="1"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dirty="0">
                          <a:effectLst/>
                        </a:rPr>
                        <a:t>M</a:t>
                      </a:r>
                      <a:endParaRPr lang="hu-HU" sz="1500" b="1"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dirty="0">
                          <a:effectLst/>
                        </a:rPr>
                        <a:t>L</a:t>
                      </a:r>
                      <a:endParaRPr lang="hu-HU" sz="1500" b="1"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extLst>
                  <a:ext uri="{0D108BD9-81ED-4DB2-BD59-A6C34878D82A}">
                    <a16:rowId xmlns:a16="http://schemas.microsoft.com/office/drawing/2014/main" val="10000"/>
                  </a:ext>
                </a:extLst>
              </a:tr>
              <a:tr h="305564">
                <a:tc>
                  <a:txBody>
                    <a:bodyPr/>
                    <a:lstStyle/>
                    <a:p>
                      <a:pPr algn="ctr">
                        <a:spcAft>
                          <a:spcPts val="0"/>
                        </a:spcAft>
                      </a:pPr>
                      <a:r>
                        <a:rPr lang="en-US" sz="1500" dirty="0">
                          <a:effectLst/>
                        </a:rPr>
                        <a:t>NL</a:t>
                      </a:r>
                      <a:endParaRPr lang="hu-HU" sz="15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a:effectLst/>
                        </a:rPr>
                        <a:t>M</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M</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L</a:t>
                      </a:r>
                      <a:endParaRPr lang="hu-HU" sz="21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L</a:t>
                      </a:r>
                      <a:endParaRPr lang="hu-HU" sz="210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1"/>
                  </a:ext>
                </a:extLst>
              </a:tr>
              <a:tr h="305564">
                <a:tc>
                  <a:txBody>
                    <a:bodyPr/>
                    <a:lstStyle/>
                    <a:p>
                      <a:pPr algn="ctr">
                        <a:spcAft>
                          <a:spcPts val="0"/>
                        </a:spcAft>
                      </a:pPr>
                      <a:r>
                        <a:rPr lang="en-US" sz="1500" dirty="0">
                          <a:effectLst/>
                        </a:rPr>
                        <a:t>NM</a:t>
                      </a:r>
                      <a:endParaRPr lang="hu-HU" sz="15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a:effectLst/>
                        </a:rPr>
                        <a:t>S</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M</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M</a:t>
                      </a:r>
                      <a:endParaRPr lang="hu-HU" sz="21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M</a:t>
                      </a:r>
                      <a:endParaRPr lang="hu-HU" sz="210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2"/>
                  </a:ext>
                </a:extLst>
              </a:tr>
              <a:tr h="305564">
                <a:tc>
                  <a:txBody>
                    <a:bodyPr/>
                    <a:lstStyle/>
                    <a:p>
                      <a:pPr algn="ctr">
                        <a:spcAft>
                          <a:spcPts val="0"/>
                        </a:spcAft>
                      </a:pPr>
                      <a:r>
                        <a:rPr lang="en-US" sz="1500" dirty="0">
                          <a:effectLst/>
                        </a:rPr>
                        <a:t>NS</a:t>
                      </a:r>
                      <a:endParaRPr lang="hu-HU" sz="15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a:effectLst/>
                        </a:rPr>
                        <a:t>Z</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S</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M</a:t>
                      </a:r>
                      <a:endParaRPr lang="hu-HU" sz="21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M</a:t>
                      </a:r>
                      <a:endParaRPr lang="hu-HU" sz="210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3"/>
                  </a:ext>
                </a:extLst>
              </a:tr>
              <a:tr h="305564">
                <a:tc>
                  <a:txBody>
                    <a:bodyPr/>
                    <a:lstStyle/>
                    <a:p>
                      <a:pPr algn="ctr">
                        <a:spcAft>
                          <a:spcPts val="0"/>
                        </a:spcAft>
                      </a:pPr>
                      <a:r>
                        <a:rPr lang="en-US" sz="1500" dirty="0">
                          <a:effectLst/>
                        </a:rPr>
                        <a:t>PS</a:t>
                      </a:r>
                      <a:endParaRPr lang="hu-HU" sz="15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a:effectLst/>
                        </a:rPr>
                        <a:t>Z</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S</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S</a:t>
                      </a:r>
                      <a:endParaRPr lang="hu-HU" sz="21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M</a:t>
                      </a:r>
                      <a:endParaRPr lang="hu-HU" sz="210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4"/>
                  </a:ext>
                </a:extLst>
              </a:tr>
              <a:tr h="305564">
                <a:tc>
                  <a:txBody>
                    <a:bodyPr/>
                    <a:lstStyle/>
                    <a:p>
                      <a:pPr algn="ctr">
                        <a:spcAft>
                          <a:spcPts val="0"/>
                        </a:spcAft>
                      </a:pPr>
                      <a:r>
                        <a:rPr lang="en-US" sz="1500" dirty="0">
                          <a:effectLst/>
                        </a:rPr>
                        <a:t>PM</a:t>
                      </a:r>
                      <a:endParaRPr lang="hu-HU" sz="15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a:effectLst/>
                        </a:rPr>
                        <a:t>Z</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Z</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Z</a:t>
                      </a:r>
                      <a:endParaRPr lang="hu-HU" sz="21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S</a:t>
                      </a:r>
                      <a:endParaRPr lang="hu-HU" sz="210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5"/>
                  </a:ext>
                </a:extLst>
              </a:tr>
              <a:tr h="305564">
                <a:tc>
                  <a:txBody>
                    <a:bodyPr/>
                    <a:lstStyle/>
                    <a:p>
                      <a:pPr algn="ctr">
                        <a:spcAft>
                          <a:spcPts val="0"/>
                        </a:spcAft>
                      </a:pPr>
                      <a:r>
                        <a:rPr lang="en-US" sz="1500" dirty="0">
                          <a:effectLst/>
                        </a:rPr>
                        <a:t>PL</a:t>
                      </a:r>
                      <a:endParaRPr lang="hu-HU" sz="15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500">
                          <a:effectLst/>
                        </a:rPr>
                        <a:t>Z</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Z</a:t>
                      </a:r>
                      <a:endParaRPr lang="hu-HU" sz="15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a:effectLst/>
                        </a:rPr>
                        <a:t>Z</a:t>
                      </a:r>
                      <a:endParaRPr lang="hu-HU" sz="21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500" dirty="0">
                          <a:effectLst/>
                        </a:rPr>
                        <a:t>Z</a:t>
                      </a:r>
                      <a:endParaRPr lang="hu-HU" sz="2100" dirty="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6"/>
                  </a:ext>
                </a:extLst>
              </a:tr>
            </a:tbl>
          </a:graphicData>
        </a:graphic>
      </p:graphicFrame>
      <p:sp>
        <p:nvSpPr>
          <p:cNvPr id="4" name="Szövegdoboz 3">
            <a:extLst>
              <a:ext uri="{FF2B5EF4-FFF2-40B4-BE49-F238E27FC236}">
                <a16:creationId xmlns:a16="http://schemas.microsoft.com/office/drawing/2014/main" id="{9DB1DB13-0868-4A83-980D-1D5D83D2D4F0}"/>
              </a:ext>
            </a:extLst>
          </p:cNvPr>
          <p:cNvSpPr txBox="1"/>
          <p:nvPr/>
        </p:nvSpPr>
        <p:spPr>
          <a:xfrm>
            <a:off x="3851920" y="1789059"/>
            <a:ext cx="4965340" cy="1323439"/>
          </a:xfrm>
          <a:prstGeom prst="rect">
            <a:avLst/>
          </a:prstGeom>
          <a:noFill/>
        </p:spPr>
        <p:txBody>
          <a:bodyPr wrap="square" rtlCol="0">
            <a:spAutoFit/>
          </a:bodyPr>
          <a:lstStyle/>
          <a:p>
            <a:r>
              <a:rPr lang="hu-HU" sz="2000" dirty="0"/>
              <a:t>Rögzített vezetési ciklus – sebességprofil</a:t>
            </a:r>
          </a:p>
          <a:p>
            <a:r>
              <a:rPr lang="hu-HU" sz="2000" dirty="0" err="1"/>
              <a:t>qm</a:t>
            </a:r>
            <a:r>
              <a:rPr lang="hu-HU" sz="2000" dirty="0"/>
              <a:t> – motor vezérlő jel</a:t>
            </a:r>
          </a:p>
          <a:p>
            <a:r>
              <a:rPr lang="hu-HU" sz="2000" dirty="0" err="1"/>
              <a:t>qmold</a:t>
            </a:r>
            <a:r>
              <a:rPr lang="hu-HU" sz="2000" dirty="0"/>
              <a:t> – motor vezérlő jel előző értéke</a:t>
            </a:r>
          </a:p>
          <a:p>
            <a:r>
              <a:rPr lang="hu-HU" sz="2000" dirty="0" err="1"/>
              <a:t>dEbr</a:t>
            </a:r>
            <a:r>
              <a:rPr lang="hu-HU" sz="2000" dirty="0"/>
              <a:t> – az előírt energiaszinttől való eltérés </a:t>
            </a:r>
          </a:p>
        </p:txBody>
      </p:sp>
      <p:sp>
        <p:nvSpPr>
          <p:cNvPr id="6" name="Dia számának helye 5">
            <a:extLst>
              <a:ext uri="{FF2B5EF4-FFF2-40B4-BE49-F238E27FC236}">
                <a16:creationId xmlns:a16="http://schemas.microsoft.com/office/drawing/2014/main" id="{8860B54C-6D70-4825-B7AF-6018905D6D66}"/>
              </a:ext>
            </a:extLst>
          </p:cNvPr>
          <p:cNvSpPr>
            <a:spLocks noGrp="1"/>
          </p:cNvSpPr>
          <p:nvPr>
            <p:ph type="sldNum" sz="quarter" idx="12"/>
          </p:nvPr>
        </p:nvSpPr>
        <p:spPr/>
        <p:txBody>
          <a:bodyPr/>
          <a:lstStyle/>
          <a:p>
            <a:fld id="{42275A63-3E4B-4569-BF04-D6C210DC9A48}" type="slidenum">
              <a:rPr lang="hu-HU" smtClean="0"/>
              <a:t>55</a:t>
            </a:fld>
            <a:endParaRPr lang="hu-HU"/>
          </a:p>
        </p:txBody>
      </p:sp>
    </p:spTree>
    <p:extLst>
      <p:ext uri="{BB962C8B-B14F-4D97-AF65-F5344CB8AC3E}">
        <p14:creationId xmlns:p14="http://schemas.microsoft.com/office/powerpoint/2010/main" val="3707207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a:xfrm>
            <a:off x="334149" y="501471"/>
            <a:ext cx="8305800" cy="1143000"/>
          </a:xfrm>
        </p:spPr>
        <p:txBody>
          <a:bodyPr>
            <a:normAutofit/>
          </a:bodyPr>
          <a:lstStyle/>
          <a:p>
            <a:r>
              <a:rPr lang="hu-HU" dirty="0"/>
              <a:t>Eredmények</a:t>
            </a:r>
          </a:p>
        </p:txBody>
      </p:sp>
      <p:sp>
        <p:nvSpPr>
          <p:cNvPr id="4" name="Téglalap 3"/>
          <p:cNvSpPr/>
          <p:nvPr/>
        </p:nvSpPr>
        <p:spPr>
          <a:xfrm>
            <a:off x="899592" y="4869160"/>
            <a:ext cx="1234633" cy="300082"/>
          </a:xfrm>
          <a:prstGeom prst="rect">
            <a:avLst/>
          </a:prstGeom>
        </p:spPr>
        <p:txBody>
          <a:bodyPr wrap="none">
            <a:spAutoFit/>
          </a:bodyPr>
          <a:lstStyle/>
          <a:p>
            <a:r>
              <a:rPr lang="en-GB" sz="1350" i="1" dirty="0">
                <a:latin typeface="Times New Roman" panose="02020603050405020304" pitchFamily="18" charset="0"/>
                <a:ea typeface="SimSun" panose="02010600030101010101" pitchFamily="2" charset="-122"/>
              </a:rPr>
              <a:t>E</a:t>
            </a:r>
            <a:r>
              <a:rPr lang="en-GB" sz="1350" i="1" baseline="-25000" dirty="0">
                <a:latin typeface="Times New Roman" panose="02020603050405020304" pitchFamily="18" charset="0"/>
                <a:ea typeface="SimSun" panose="02010600030101010101" pitchFamily="2" charset="-122"/>
              </a:rPr>
              <a:t>d</a:t>
            </a:r>
            <a:r>
              <a:rPr lang="en-GB" sz="1350" dirty="0">
                <a:latin typeface="Times New Roman" panose="02020603050405020304" pitchFamily="18" charset="0"/>
                <a:ea typeface="SimSun" panose="02010600030101010101" pitchFamily="2" charset="-122"/>
              </a:rPr>
              <a:t>=0.5 </a:t>
            </a:r>
            <a:r>
              <a:rPr lang="hu-HU" sz="1350" dirty="0">
                <a:latin typeface="Times New Roman" panose="02020603050405020304" pitchFamily="18" charset="0"/>
                <a:ea typeface="SimSun" panose="02010600030101010101" pitchFamily="2" charset="-122"/>
              </a:rPr>
              <a:t>és</a:t>
            </a:r>
            <a:r>
              <a:rPr lang="en-GB" sz="1350" dirty="0">
                <a:latin typeface="Times New Roman" panose="02020603050405020304" pitchFamily="18" charset="0"/>
                <a:ea typeface="SimSun" panose="02010600030101010101" pitchFamily="2" charset="-122"/>
              </a:rPr>
              <a:t> </a:t>
            </a:r>
            <a:r>
              <a:rPr lang="en-GB" sz="1350" i="1" dirty="0" err="1">
                <a:latin typeface="Times New Roman" panose="02020603050405020304" pitchFamily="18" charset="0"/>
                <a:ea typeface="SimSun" panose="02010600030101010101" pitchFamily="2" charset="-122"/>
              </a:rPr>
              <a:t>g</a:t>
            </a:r>
            <a:r>
              <a:rPr lang="en-GB" sz="1350" i="1" baseline="-25000" dirty="0" err="1">
                <a:latin typeface="Times New Roman" panose="02020603050405020304" pitchFamily="18" charset="0"/>
                <a:ea typeface="SimSun" panose="02010600030101010101" pitchFamily="2" charset="-122"/>
              </a:rPr>
              <a:t>E</a:t>
            </a:r>
            <a:r>
              <a:rPr lang="en-GB" sz="1350" dirty="0">
                <a:latin typeface="Times New Roman" panose="02020603050405020304" pitchFamily="18" charset="0"/>
                <a:ea typeface="SimSun" panose="02010600030101010101" pitchFamily="2" charset="-122"/>
              </a:rPr>
              <a:t>=1</a:t>
            </a:r>
            <a:endParaRPr lang="hu-HU" sz="1350" dirty="0"/>
          </a:p>
        </p:txBody>
      </p:sp>
      <p:graphicFrame>
        <p:nvGraphicFramePr>
          <p:cNvPr id="3" name="Táblázat 2"/>
          <p:cNvGraphicFramePr>
            <a:graphicFrameLocks noGrp="1"/>
          </p:cNvGraphicFramePr>
          <p:nvPr>
            <p:extLst/>
          </p:nvPr>
        </p:nvGraphicFramePr>
        <p:xfrm>
          <a:off x="5998334" y="857250"/>
          <a:ext cx="3145665" cy="1574442"/>
        </p:xfrm>
        <a:graphic>
          <a:graphicData uri="http://schemas.openxmlformats.org/drawingml/2006/table">
            <a:tbl>
              <a:tblPr>
                <a:tableStyleId>{5C22544A-7EE6-4342-B048-85BDC9FD1C3A}</a:tableStyleId>
              </a:tblPr>
              <a:tblGrid>
                <a:gridCol w="671433">
                  <a:extLst>
                    <a:ext uri="{9D8B030D-6E8A-4147-A177-3AD203B41FA5}">
                      <a16:colId xmlns:a16="http://schemas.microsoft.com/office/drawing/2014/main" val="20000"/>
                    </a:ext>
                  </a:extLst>
                </a:gridCol>
                <a:gridCol w="618558">
                  <a:extLst>
                    <a:ext uri="{9D8B030D-6E8A-4147-A177-3AD203B41FA5}">
                      <a16:colId xmlns:a16="http://schemas.microsoft.com/office/drawing/2014/main" val="20001"/>
                    </a:ext>
                  </a:extLst>
                </a:gridCol>
                <a:gridCol w="618558">
                  <a:extLst>
                    <a:ext uri="{9D8B030D-6E8A-4147-A177-3AD203B41FA5}">
                      <a16:colId xmlns:a16="http://schemas.microsoft.com/office/drawing/2014/main" val="20002"/>
                    </a:ext>
                  </a:extLst>
                </a:gridCol>
                <a:gridCol w="618558">
                  <a:extLst>
                    <a:ext uri="{9D8B030D-6E8A-4147-A177-3AD203B41FA5}">
                      <a16:colId xmlns:a16="http://schemas.microsoft.com/office/drawing/2014/main" val="20003"/>
                    </a:ext>
                  </a:extLst>
                </a:gridCol>
                <a:gridCol w="618558">
                  <a:extLst>
                    <a:ext uri="{9D8B030D-6E8A-4147-A177-3AD203B41FA5}">
                      <a16:colId xmlns:a16="http://schemas.microsoft.com/office/drawing/2014/main" val="20004"/>
                    </a:ext>
                  </a:extLst>
                </a:gridCol>
              </a:tblGrid>
              <a:tr h="449841">
                <a:tc>
                  <a:txBody>
                    <a:bodyPr/>
                    <a:lstStyle/>
                    <a:p>
                      <a:pPr algn="r">
                        <a:spcAft>
                          <a:spcPts val="0"/>
                        </a:spcAft>
                      </a:pPr>
                      <a:r>
                        <a:rPr lang="en-US" sz="1200" dirty="0" err="1">
                          <a:effectLst/>
                        </a:rPr>
                        <a:t>g</a:t>
                      </a:r>
                      <a:r>
                        <a:rPr lang="en-US" sz="1200" baseline="-25000" dirty="0" err="1">
                          <a:effectLst/>
                        </a:rPr>
                        <a:t>E</a:t>
                      </a:r>
                      <a:endParaRPr lang="hu-HU" sz="1200" dirty="0">
                        <a:effectLst/>
                      </a:endParaRPr>
                    </a:p>
                    <a:p>
                      <a:pPr algn="l">
                        <a:spcAft>
                          <a:spcPts val="0"/>
                        </a:spcAft>
                      </a:pPr>
                      <a:r>
                        <a:rPr lang="en-US" sz="1200" dirty="0" err="1">
                          <a:effectLst/>
                        </a:rPr>
                        <a:t>E</a:t>
                      </a:r>
                      <a:r>
                        <a:rPr lang="en-US" sz="1200" baseline="-25000" dirty="0" err="1">
                          <a:effectLst/>
                        </a:rPr>
                        <a:t>i</a:t>
                      </a:r>
                      <a:r>
                        <a:rPr lang="en-US" sz="1200" dirty="0">
                          <a:effectLst/>
                        </a:rPr>
                        <a:t>, E</a:t>
                      </a:r>
                      <a:r>
                        <a:rPr lang="en-US" sz="1200" baseline="-25000" dirty="0">
                          <a:effectLst/>
                        </a:rPr>
                        <a:t>d</a:t>
                      </a:r>
                      <a:endParaRPr lang="hu-HU" sz="1200" dirty="0">
                        <a:effectLst/>
                        <a:latin typeface="Times New Roman" panose="02020603050405020304" pitchFamily="18" charset="0"/>
                        <a:ea typeface="SimSun" panose="02010600030101010101" pitchFamily="2" charset="-122"/>
                      </a:endParaRPr>
                    </a:p>
                  </a:txBody>
                  <a:tcPr marL="51435" marR="51435" marT="0" marB="0" anchor="b">
                    <a:solidFill>
                      <a:schemeClr val="accent2"/>
                    </a:solidFill>
                  </a:tcPr>
                </a:tc>
                <a:tc>
                  <a:txBody>
                    <a:bodyPr/>
                    <a:lstStyle/>
                    <a:p>
                      <a:pPr algn="ctr">
                        <a:spcAft>
                          <a:spcPts val="0"/>
                        </a:spcAft>
                      </a:pPr>
                      <a:r>
                        <a:rPr lang="en-US" sz="1200">
                          <a:effectLst/>
                        </a:rPr>
                        <a:t>1</a:t>
                      </a:r>
                      <a:endParaRPr lang="hu-HU" sz="120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200">
                          <a:effectLst/>
                        </a:rPr>
                        <a:t>5</a:t>
                      </a:r>
                      <a:endParaRPr lang="hu-HU" sz="120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200">
                          <a:effectLst/>
                        </a:rPr>
                        <a:t>10</a:t>
                      </a:r>
                      <a:endParaRPr lang="hu-HU" sz="120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200" dirty="0">
                          <a:effectLst/>
                        </a:rPr>
                        <a:t>30</a:t>
                      </a:r>
                      <a:endParaRPr lang="hu-HU" sz="12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extLst>
                  <a:ext uri="{0D108BD9-81ED-4DB2-BD59-A6C34878D82A}">
                    <a16:rowId xmlns:a16="http://schemas.microsoft.com/office/drawing/2014/main" val="10000"/>
                  </a:ext>
                </a:extLst>
              </a:tr>
              <a:tr h="374867">
                <a:tc>
                  <a:txBody>
                    <a:bodyPr/>
                    <a:lstStyle/>
                    <a:p>
                      <a:pPr algn="ctr">
                        <a:spcAft>
                          <a:spcPts val="0"/>
                        </a:spcAft>
                      </a:pPr>
                      <a:r>
                        <a:rPr lang="en-US" sz="1200" dirty="0">
                          <a:effectLst/>
                        </a:rPr>
                        <a:t>0.2</a:t>
                      </a:r>
                      <a:endParaRPr lang="hu-HU" sz="12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200">
                          <a:effectLst/>
                        </a:rPr>
                        <a:t>0.0392</a:t>
                      </a:r>
                      <a:endParaRPr lang="hu-HU" sz="12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a:effectLst/>
                        </a:rPr>
                        <a:t>0.0645</a:t>
                      </a:r>
                      <a:endParaRPr lang="hu-HU" sz="12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a:effectLst/>
                        </a:rPr>
                        <a:t>0.0651</a:t>
                      </a:r>
                      <a:endParaRPr lang="hu-HU" sz="12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dirty="0">
                          <a:effectLst/>
                        </a:rPr>
                        <a:t>0.0648</a:t>
                      </a:r>
                      <a:endParaRPr lang="hu-HU" sz="1200" dirty="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1"/>
                  </a:ext>
                </a:extLst>
              </a:tr>
              <a:tr h="374867">
                <a:tc>
                  <a:txBody>
                    <a:bodyPr/>
                    <a:lstStyle/>
                    <a:p>
                      <a:pPr algn="ctr">
                        <a:spcAft>
                          <a:spcPts val="0"/>
                        </a:spcAft>
                      </a:pPr>
                      <a:r>
                        <a:rPr lang="en-US" sz="1200" dirty="0">
                          <a:effectLst/>
                        </a:rPr>
                        <a:t>0.5</a:t>
                      </a:r>
                      <a:endParaRPr lang="hu-HU" sz="12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200">
                          <a:effectLst/>
                        </a:rPr>
                        <a:t>0.0766</a:t>
                      </a:r>
                      <a:endParaRPr lang="hu-HU" sz="12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a:effectLst/>
                        </a:rPr>
                        <a:t>0.0645</a:t>
                      </a:r>
                      <a:endParaRPr lang="hu-HU" sz="12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a:effectLst/>
                        </a:rPr>
                        <a:t>0.0651</a:t>
                      </a:r>
                      <a:endParaRPr lang="hu-HU" sz="12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a:effectLst/>
                        </a:rPr>
                        <a:t>0.0648</a:t>
                      </a:r>
                      <a:endParaRPr lang="hu-HU" sz="120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2"/>
                  </a:ext>
                </a:extLst>
              </a:tr>
              <a:tr h="374867">
                <a:tc>
                  <a:txBody>
                    <a:bodyPr/>
                    <a:lstStyle/>
                    <a:p>
                      <a:pPr algn="ctr">
                        <a:spcAft>
                          <a:spcPts val="0"/>
                        </a:spcAft>
                      </a:pPr>
                      <a:r>
                        <a:rPr lang="en-US" sz="1200" dirty="0">
                          <a:effectLst/>
                        </a:rPr>
                        <a:t>0.8</a:t>
                      </a:r>
                      <a:endParaRPr lang="hu-HU" sz="1200" dirty="0">
                        <a:effectLst/>
                        <a:latin typeface="Times New Roman" panose="02020603050405020304" pitchFamily="18" charset="0"/>
                        <a:ea typeface="SimSun" panose="02010600030101010101" pitchFamily="2" charset="-122"/>
                      </a:endParaRPr>
                    </a:p>
                  </a:txBody>
                  <a:tcPr marL="51435" marR="51435" marT="0" marB="0" anchor="ctr">
                    <a:solidFill>
                      <a:schemeClr val="accent2"/>
                    </a:solidFill>
                  </a:tcPr>
                </a:tc>
                <a:tc>
                  <a:txBody>
                    <a:bodyPr/>
                    <a:lstStyle/>
                    <a:p>
                      <a:pPr algn="ctr">
                        <a:spcAft>
                          <a:spcPts val="0"/>
                        </a:spcAft>
                      </a:pPr>
                      <a:r>
                        <a:rPr lang="en-US" sz="1200" dirty="0">
                          <a:effectLst/>
                        </a:rPr>
                        <a:t>0.0815</a:t>
                      </a:r>
                      <a:endParaRPr lang="hu-HU" sz="1200" dirty="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a:effectLst/>
                        </a:rPr>
                        <a:t>0.0645</a:t>
                      </a:r>
                      <a:endParaRPr lang="hu-HU" sz="120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dirty="0">
                          <a:effectLst/>
                        </a:rPr>
                        <a:t>0.0651</a:t>
                      </a:r>
                      <a:endParaRPr lang="hu-HU" sz="1200" dirty="0">
                        <a:effectLst/>
                        <a:latin typeface="Times New Roman" panose="02020603050405020304" pitchFamily="18" charset="0"/>
                        <a:ea typeface="SimSun" panose="02010600030101010101" pitchFamily="2" charset="-122"/>
                      </a:endParaRPr>
                    </a:p>
                  </a:txBody>
                  <a:tcPr marL="51435" marR="51435" marT="0" marB="0" anchor="ctr"/>
                </a:tc>
                <a:tc>
                  <a:txBody>
                    <a:bodyPr/>
                    <a:lstStyle/>
                    <a:p>
                      <a:pPr algn="ctr">
                        <a:spcAft>
                          <a:spcPts val="0"/>
                        </a:spcAft>
                      </a:pPr>
                      <a:r>
                        <a:rPr lang="en-US" sz="1200" dirty="0">
                          <a:effectLst/>
                        </a:rPr>
                        <a:t>0.0648</a:t>
                      </a:r>
                      <a:endParaRPr lang="hu-HU" sz="1200" dirty="0">
                        <a:effectLst/>
                        <a:latin typeface="Times New Roman" panose="02020603050405020304" pitchFamily="18" charset="0"/>
                        <a:ea typeface="SimSun" panose="02010600030101010101" pitchFamily="2" charset="-122"/>
                      </a:endParaRPr>
                    </a:p>
                  </a:txBody>
                  <a:tcPr marL="51435" marR="51435" marT="0" marB="0" anchor="ctr"/>
                </a:tc>
                <a:extLst>
                  <a:ext uri="{0D108BD9-81ED-4DB2-BD59-A6C34878D82A}">
                    <a16:rowId xmlns:a16="http://schemas.microsoft.com/office/drawing/2014/main" val="10003"/>
                  </a:ext>
                </a:extLst>
              </a:tr>
            </a:tbl>
          </a:graphicData>
        </a:graphic>
      </p:graphicFrame>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56" y="3588431"/>
            <a:ext cx="3926056" cy="232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églalap 9"/>
          <p:cNvSpPr/>
          <p:nvPr/>
        </p:nvSpPr>
        <p:spPr>
          <a:xfrm>
            <a:off x="5998334" y="6021288"/>
            <a:ext cx="1321196" cy="300082"/>
          </a:xfrm>
          <a:prstGeom prst="rect">
            <a:avLst/>
          </a:prstGeom>
        </p:spPr>
        <p:txBody>
          <a:bodyPr wrap="none">
            <a:spAutoFit/>
          </a:bodyPr>
          <a:lstStyle/>
          <a:p>
            <a:r>
              <a:rPr lang="en-GB" sz="1350" i="1" dirty="0">
                <a:latin typeface="Times New Roman" panose="02020603050405020304" pitchFamily="18" charset="0"/>
                <a:ea typeface="SimSun" panose="02010600030101010101" pitchFamily="2" charset="-122"/>
              </a:rPr>
              <a:t>E</a:t>
            </a:r>
            <a:r>
              <a:rPr lang="en-GB" sz="1350" i="1" baseline="-25000" dirty="0">
                <a:latin typeface="Times New Roman" panose="02020603050405020304" pitchFamily="18" charset="0"/>
                <a:ea typeface="SimSun" panose="02010600030101010101" pitchFamily="2" charset="-122"/>
              </a:rPr>
              <a:t>d</a:t>
            </a:r>
            <a:r>
              <a:rPr lang="en-GB" sz="1350" dirty="0">
                <a:latin typeface="Times New Roman" panose="02020603050405020304" pitchFamily="18" charset="0"/>
                <a:ea typeface="SimSun" panose="02010600030101010101" pitchFamily="2" charset="-122"/>
              </a:rPr>
              <a:t>=0.5 </a:t>
            </a:r>
            <a:r>
              <a:rPr lang="hu-HU" sz="1350" dirty="0">
                <a:latin typeface="Times New Roman" panose="02020603050405020304" pitchFamily="18" charset="0"/>
                <a:ea typeface="SimSun" panose="02010600030101010101" pitchFamily="2" charset="-122"/>
              </a:rPr>
              <a:t>és</a:t>
            </a:r>
            <a:r>
              <a:rPr lang="en-GB" sz="1350" dirty="0">
                <a:latin typeface="Times New Roman" panose="02020603050405020304" pitchFamily="18" charset="0"/>
                <a:ea typeface="SimSun" panose="02010600030101010101" pitchFamily="2" charset="-122"/>
              </a:rPr>
              <a:t> </a:t>
            </a:r>
            <a:r>
              <a:rPr lang="en-GB" sz="1350" i="1" dirty="0" err="1">
                <a:latin typeface="Times New Roman" panose="02020603050405020304" pitchFamily="18" charset="0"/>
                <a:ea typeface="SimSun" panose="02010600030101010101" pitchFamily="2" charset="-122"/>
              </a:rPr>
              <a:t>g</a:t>
            </a:r>
            <a:r>
              <a:rPr lang="en-GB" sz="1350" i="1" baseline="-25000" dirty="0" err="1">
                <a:latin typeface="Times New Roman" panose="02020603050405020304" pitchFamily="18" charset="0"/>
                <a:ea typeface="SimSun" panose="02010600030101010101" pitchFamily="2" charset="-122"/>
              </a:rPr>
              <a:t>E</a:t>
            </a:r>
            <a:r>
              <a:rPr lang="en-GB" sz="1350" dirty="0">
                <a:latin typeface="Times New Roman" panose="02020603050405020304" pitchFamily="18" charset="0"/>
                <a:ea typeface="SimSun" panose="02010600030101010101" pitchFamily="2" charset="-122"/>
              </a:rPr>
              <a:t>=30</a:t>
            </a:r>
            <a:endParaRPr lang="hu-HU" sz="1350" dirty="0"/>
          </a:p>
        </p:txBody>
      </p:sp>
      <p:pic>
        <p:nvPicPr>
          <p:cNvPr id="12" name="Picture 4">
            <a:extLst>
              <a:ext uri="{FF2B5EF4-FFF2-40B4-BE49-F238E27FC236}">
                <a16:creationId xmlns:a16="http://schemas.microsoft.com/office/drawing/2014/main" id="{3071A922-BFE3-4114-A626-34BB77844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44" y="1988840"/>
            <a:ext cx="4325856" cy="256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a számának helye 4">
            <a:extLst>
              <a:ext uri="{FF2B5EF4-FFF2-40B4-BE49-F238E27FC236}">
                <a16:creationId xmlns:a16="http://schemas.microsoft.com/office/drawing/2014/main" id="{DC362BA8-584D-476C-9666-CE87B4B07323}"/>
              </a:ext>
            </a:extLst>
          </p:cNvPr>
          <p:cNvSpPr>
            <a:spLocks noGrp="1"/>
          </p:cNvSpPr>
          <p:nvPr>
            <p:ph type="sldNum" sz="quarter" idx="12"/>
          </p:nvPr>
        </p:nvSpPr>
        <p:spPr/>
        <p:txBody>
          <a:bodyPr/>
          <a:lstStyle/>
          <a:p>
            <a:fld id="{42275A63-3E4B-4569-BF04-D6C210DC9A48}" type="slidenum">
              <a:rPr lang="hu-HU" smtClean="0"/>
              <a:t>56</a:t>
            </a:fld>
            <a:endParaRPr lang="hu-HU"/>
          </a:p>
        </p:txBody>
      </p:sp>
    </p:spTree>
    <p:extLst>
      <p:ext uri="{BB962C8B-B14F-4D97-AF65-F5344CB8AC3E}">
        <p14:creationId xmlns:p14="http://schemas.microsoft.com/office/powerpoint/2010/main" val="2796396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8BB-485A-4263-83A3-A564DD86A0EB}"/>
              </a:ext>
            </a:extLst>
          </p:cNvPr>
          <p:cNvSpPr>
            <a:spLocks noGrp="1"/>
          </p:cNvSpPr>
          <p:nvPr>
            <p:ph type="title"/>
          </p:nvPr>
        </p:nvSpPr>
        <p:spPr>
          <a:xfrm>
            <a:off x="463219" y="476672"/>
            <a:ext cx="6447501" cy="990600"/>
          </a:xfrm>
        </p:spPr>
        <p:txBody>
          <a:bodyPr>
            <a:normAutofit fontScale="90000"/>
          </a:bodyPr>
          <a:lstStyle/>
          <a:p>
            <a:r>
              <a:rPr lang="hu-HU" dirty="0"/>
              <a:t>Hallgatói tantárgyfelvétel előrejelzése</a:t>
            </a:r>
          </a:p>
        </p:txBody>
      </p:sp>
      <p:sp>
        <p:nvSpPr>
          <p:cNvPr id="3" name="Content Placeholder 2">
            <a:extLst>
              <a:ext uri="{FF2B5EF4-FFF2-40B4-BE49-F238E27FC236}">
                <a16:creationId xmlns:a16="http://schemas.microsoft.com/office/drawing/2014/main" id="{8F57B272-2B2B-4C3B-8F5D-F4654C0A73A2}"/>
              </a:ext>
            </a:extLst>
          </p:cNvPr>
          <p:cNvSpPr>
            <a:spLocks noGrp="1"/>
          </p:cNvSpPr>
          <p:nvPr>
            <p:ph idx="1"/>
          </p:nvPr>
        </p:nvSpPr>
        <p:spPr/>
        <p:txBody>
          <a:bodyPr>
            <a:normAutofit fontScale="92500" lnSpcReduction="10000"/>
          </a:bodyPr>
          <a:lstStyle/>
          <a:p>
            <a:r>
              <a:rPr lang="hu-HU" dirty="0"/>
              <a:t>Vizuális programozás teljesítési valószínűségének előrejelzése</a:t>
            </a:r>
          </a:p>
          <a:p>
            <a:r>
              <a:rPr lang="hu-HU" dirty="0"/>
              <a:t>Név nélküli adatok</a:t>
            </a:r>
          </a:p>
          <a:p>
            <a:pPr lvl="1"/>
            <a:r>
              <a:rPr lang="hu-HU" dirty="0"/>
              <a:t>A programozási paradigmák nevű követelmény-tárgy sikeres jegye</a:t>
            </a:r>
          </a:p>
          <a:p>
            <a:pPr lvl="1"/>
            <a:r>
              <a:rPr lang="hu-HU" dirty="0"/>
              <a:t>Hányszor vette fel a programozási paradigmák tárgyat</a:t>
            </a:r>
          </a:p>
          <a:p>
            <a:pPr lvl="1"/>
            <a:r>
              <a:rPr lang="hu-HU" dirty="0"/>
              <a:t>Hányadjára veszi fel a vizuális programozást</a:t>
            </a:r>
          </a:p>
          <a:p>
            <a:pPr lvl="1"/>
            <a:r>
              <a:rPr lang="hu-HU" dirty="0"/>
              <a:t>Hány kreditet gyűjtött eddig</a:t>
            </a:r>
          </a:p>
          <a:p>
            <a:r>
              <a:rPr lang="hu-HU" dirty="0"/>
              <a:t>Az adatok 75%-a alapján rendszer generálása és optimalizálása</a:t>
            </a:r>
          </a:p>
          <a:p>
            <a:r>
              <a:rPr lang="hu-HU" dirty="0"/>
              <a:t>A maradék 25%-ra jól működik-e a rendszer?</a:t>
            </a:r>
          </a:p>
        </p:txBody>
      </p:sp>
      <p:sp>
        <p:nvSpPr>
          <p:cNvPr id="4" name="Dia számának helye 3">
            <a:extLst>
              <a:ext uri="{FF2B5EF4-FFF2-40B4-BE49-F238E27FC236}">
                <a16:creationId xmlns:a16="http://schemas.microsoft.com/office/drawing/2014/main" id="{A1EDE778-C484-4D50-AD9E-65327C42B0F5}"/>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400656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t>Fuzzy Control</a:t>
            </a:r>
            <a:r>
              <a:rPr lang="hu-HU" b="1" baseline="-25000"/>
              <a:t>1</a:t>
            </a:r>
            <a:r>
              <a:rPr lang="hu-HU"/>
              <a:t> </a:t>
            </a:r>
          </a:p>
        </p:txBody>
      </p:sp>
      <p:sp>
        <p:nvSpPr>
          <p:cNvPr id="28675" name="Rectangle 3"/>
          <p:cNvSpPr>
            <a:spLocks noGrp="1" noChangeArrowheads="1"/>
          </p:cNvSpPr>
          <p:nvPr>
            <p:ph type="body" idx="1"/>
          </p:nvPr>
        </p:nvSpPr>
        <p:spPr>
          <a:xfrm>
            <a:off x="1370013" y="1827213"/>
            <a:ext cx="3706812" cy="4114800"/>
          </a:xfrm>
        </p:spPr>
        <p:txBody>
          <a:bodyPr/>
          <a:lstStyle/>
          <a:p>
            <a:r>
              <a:rPr lang="hu-HU" sz="2500" b="1"/>
              <a:t>A</a:t>
            </a:r>
            <a:r>
              <a:rPr lang="en-US" sz="2500" b="1"/>
              <a:t>utomated guided vehicle</a:t>
            </a:r>
            <a:endParaRPr lang="hu-HU" sz="2500" b="1"/>
          </a:p>
          <a:p>
            <a:r>
              <a:rPr lang="en-US" sz="2500"/>
              <a:t>main goal</a:t>
            </a:r>
            <a:r>
              <a:rPr lang="hu-HU" sz="2500"/>
              <a:t>s:</a:t>
            </a:r>
            <a:r>
              <a:rPr lang="en-US" sz="2500"/>
              <a:t> path tracking and collision avoidance </a:t>
            </a:r>
            <a:r>
              <a:rPr lang="hu-HU" sz="2500"/>
              <a:t> </a:t>
            </a:r>
          </a:p>
          <a:p>
            <a:r>
              <a:rPr lang="hu-HU" sz="2500"/>
              <a:t>FIVE</a:t>
            </a:r>
          </a:p>
          <a:p>
            <a:r>
              <a:rPr lang="en-US" sz="2500"/>
              <a:t>12 rules for steering </a:t>
            </a:r>
            <a:endParaRPr lang="hu-HU" sz="2500"/>
          </a:p>
          <a:p>
            <a:r>
              <a:rPr lang="en-US" sz="2500"/>
              <a:t>5 </a:t>
            </a:r>
            <a:r>
              <a:rPr lang="hu-HU" sz="2500"/>
              <a:t>rules </a:t>
            </a:r>
            <a:r>
              <a:rPr lang="en-US" sz="2500"/>
              <a:t>for speed</a:t>
            </a:r>
            <a:r>
              <a:rPr lang="hu-HU" sz="2500"/>
              <a:t> </a:t>
            </a:r>
          </a:p>
        </p:txBody>
      </p:sp>
      <p:pic>
        <p:nvPicPr>
          <p:cNvPr id="28679" name="Picture 7" descr="a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1600200"/>
            <a:ext cx="39258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p:cNvSpPr>
            <a:spLocks noGrp="1"/>
          </p:cNvSpPr>
          <p:nvPr>
            <p:ph type="sldNum" sz="quarter" idx="12"/>
          </p:nvPr>
        </p:nvSpPr>
        <p:spPr/>
        <p:txBody>
          <a:bodyPr/>
          <a:lstStyle/>
          <a:p>
            <a:fld id="{42275A63-3E4B-4569-BF04-D6C210DC9A48}" type="slidenum">
              <a:rPr lang="hu-HU" smtClean="0"/>
              <a:pPr/>
              <a:t>58</a:t>
            </a:fld>
            <a:endParaRPr lang="hu-HU" dirty="0"/>
          </a:p>
        </p:txBody>
      </p:sp>
    </p:spTree>
    <p:extLst>
      <p:ext uri="{BB962C8B-B14F-4D97-AF65-F5344CB8AC3E}">
        <p14:creationId xmlns:p14="http://schemas.microsoft.com/office/powerpoint/2010/main" val="4024523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a:t>Fuzzy Control</a:t>
            </a:r>
            <a:r>
              <a:rPr lang="hu-HU" b="1" baseline="-25000"/>
              <a:t>2</a:t>
            </a:r>
          </a:p>
        </p:txBody>
      </p:sp>
      <p:sp>
        <p:nvSpPr>
          <p:cNvPr id="29699" name="Rectangle 3"/>
          <p:cNvSpPr>
            <a:spLocks noGrp="1" noChangeArrowheads="1"/>
          </p:cNvSpPr>
          <p:nvPr>
            <p:ph type="body" idx="1"/>
          </p:nvPr>
        </p:nvSpPr>
        <p:spPr>
          <a:xfrm>
            <a:off x="1331913" y="2205038"/>
            <a:ext cx="7234237" cy="4032250"/>
          </a:xfrm>
        </p:spPr>
        <p:txBody>
          <a:bodyPr/>
          <a:lstStyle/>
          <a:p>
            <a:r>
              <a:rPr lang="en-US" b="1"/>
              <a:t>Automat</a:t>
            </a:r>
            <a:r>
              <a:rPr lang="hu-HU" b="1"/>
              <a:t>ed</a:t>
            </a:r>
            <a:r>
              <a:rPr lang="en-US" b="1"/>
              <a:t> mobile robot room surveillance navigation control</a:t>
            </a:r>
          </a:p>
          <a:p>
            <a:r>
              <a:rPr lang="en-US"/>
              <a:t>Task: go through the "waypoints" 1..4, avoid the collisions (obstacles, walls)</a:t>
            </a:r>
          </a:p>
          <a:p>
            <a:r>
              <a:rPr lang="en-US"/>
              <a:t>FIVE</a:t>
            </a:r>
          </a:p>
          <a:p>
            <a:r>
              <a:rPr lang="en-US"/>
              <a:t>Full rule base: 1040 rules</a:t>
            </a:r>
          </a:p>
          <a:p>
            <a:r>
              <a:rPr lang="en-US"/>
              <a:t>Applied sparse rule: 51 rules</a:t>
            </a:r>
          </a:p>
        </p:txBody>
      </p:sp>
      <p:pic>
        <p:nvPicPr>
          <p:cNvPr id="29700" name="Picture 4" descr="rob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0"/>
            <a:ext cx="4067175" cy="2170113"/>
          </a:xfrm>
          <a:prstGeom prst="rect">
            <a:avLst/>
          </a:prstGeom>
          <a:solidFill>
            <a:schemeClr val="bg1"/>
          </a:solidFill>
        </p:spPr>
      </p:pic>
      <p:sp>
        <p:nvSpPr>
          <p:cNvPr id="2" name="Dia számának helye 1"/>
          <p:cNvSpPr>
            <a:spLocks noGrp="1"/>
          </p:cNvSpPr>
          <p:nvPr>
            <p:ph type="sldNum" sz="quarter" idx="12"/>
          </p:nvPr>
        </p:nvSpPr>
        <p:spPr/>
        <p:txBody>
          <a:bodyPr/>
          <a:lstStyle/>
          <a:p>
            <a:fld id="{42275A63-3E4B-4569-BF04-D6C210DC9A48}" type="slidenum">
              <a:rPr lang="hu-HU" smtClean="0"/>
              <a:pPr/>
              <a:t>59</a:t>
            </a:fld>
            <a:endParaRPr lang="hu-HU" dirty="0"/>
          </a:p>
        </p:txBody>
      </p:sp>
    </p:spTree>
    <p:extLst>
      <p:ext uri="{BB962C8B-B14F-4D97-AF65-F5344CB8AC3E}">
        <p14:creationId xmlns:p14="http://schemas.microsoft.com/office/powerpoint/2010/main" val="287333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a:extLst>
              <a:ext uri="{FF2B5EF4-FFF2-40B4-BE49-F238E27FC236}">
                <a16:creationId xmlns:a16="http://schemas.microsoft.com/office/drawing/2014/main" id="{2CD7338A-BB9B-436D-9437-060B887E0947}"/>
              </a:ext>
            </a:extLst>
          </p:cNvPr>
          <p:cNvSpPr>
            <a:spLocks noGrp="1"/>
          </p:cNvSpPr>
          <p:nvPr>
            <p:ph type="title"/>
          </p:nvPr>
        </p:nvSpPr>
        <p:spPr>
          <a:xfrm>
            <a:off x="395536" y="36803"/>
            <a:ext cx="8229600" cy="799909"/>
          </a:xfrm>
        </p:spPr>
        <p:txBody>
          <a:bodyPr>
            <a:noAutofit/>
          </a:bodyPr>
          <a:lstStyle/>
          <a:p>
            <a:r>
              <a:rPr lang="hu-HU" sz="3200" dirty="0"/>
              <a:t>Kategóriákba sorolás - egyértelmű és bizonytalan/pontatlan </a:t>
            </a:r>
          </a:p>
        </p:txBody>
      </p:sp>
      <p:sp>
        <p:nvSpPr>
          <p:cNvPr id="9" name="Tartalom helye 8">
            <a:extLst>
              <a:ext uri="{FF2B5EF4-FFF2-40B4-BE49-F238E27FC236}">
                <a16:creationId xmlns:a16="http://schemas.microsoft.com/office/drawing/2014/main" id="{5A32F557-B7AE-4514-A7A2-0638FAFE4A85}"/>
              </a:ext>
            </a:extLst>
          </p:cNvPr>
          <p:cNvSpPr>
            <a:spLocks noGrp="1"/>
          </p:cNvSpPr>
          <p:nvPr>
            <p:ph idx="1"/>
          </p:nvPr>
        </p:nvSpPr>
        <p:spPr>
          <a:xfrm>
            <a:off x="4788025" y="980729"/>
            <a:ext cx="4608511" cy="5740746"/>
          </a:xfrm>
        </p:spPr>
        <p:txBody>
          <a:bodyPr>
            <a:normAutofit/>
          </a:bodyPr>
          <a:lstStyle/>
          <a:p>
            <a:r>
              <a:rPr lang="hu-HU" sz="2400" dirty="0"/>
              <a:t>Pl. Egy hallgatói csoport</a:t>
            </a:r>
          </a:p>
          <a:p>
            <a:r>
              <a:rPr lang="hu-HU" sz="2400" dirty="0">
                <a:solidFill>
                  <a:srgbClr val="FF0000"/>
                </a:solidFill>
              </a:rPr>
              <a:t>Alaphalmaz: X</a:t>
            </a:r>
          </a:p>
          <a:p>
            <a:endParaRPr lang="hu-HU" sz="2400" dirty="0"/>
          </a:p>
          <a:p>
            <a:endParaRPr lang="hu-HU" sz="2400" dirty="0"/>
          </a:p>
          <a:p>
            <a:r>
              <a:rPr lang="hu-HU" sz="2400" dirty="0"/>
              <a:t>“Kinek van angol nyelvvizsgája?”</a:t>
            </a:r>
          </a:p>
          <a:p>
            <a:r>
              <a:rPr lang="hu-HU" sz="2400" dirty="0"/>
              <a:t>A</a:t>
            </a:r>
            <a:r>
              <a:rPr lang="hu-HU" sz="2400" dirty="0">
                <a:sym typeface="Symbol" panose="05050102010706020507" pitchFamily="18" charset="2"/>
              </a:rPr>
              <a:t></a:t>
            </a:r>
            <a:r>
              <a:rPr lang="hu-HU" sz="2400" dirty="0"/>
              <a:t>X,  A éles (</a:t>
            </a:r>
            <a:r>
              <a:rPr lang="hu-HU" sz="2400" dirty="0" err="1"/>
              <a:t>crisp</a:t>
            </a:r>
            <a:r>
              <a:rPr lang="hu-HU" sz="2400" dirty="0"/>
              <a:t>) halmaz</a:t>
            </a:r>
          </a:p>
          <a:p>
            <a:r>
              <a:rPr lang="hu-HU" sz="2400" dirty="0" err="1">
                <a:solidFill>
                  <a:srgbClr val="FF0000"/>
                </a:solidFill>
                <a:latin typeface="Symbol"/>
                <a:ea typeface="Symbol"/>
                <a:cs typeface="Symbol"/>
                <a:sym typeface="Symbol"/>
              </a:rPr>
              <a:t>c</a:t>
            </a:r>
            <a:r>
              <a:rPr lang="hu-HU" sz="2400" baseline="-25000" dirty="0" err="1">
                <a:solidFill>
                  <a:srgbClr val="FF0000"/>
                </a:solidFill>
              </a:rPr>
              <a:t>A</a:t>
            </a:r>
            <a:r>
              <a:rPr lang="hu-HU" sz="2400" dirty="0">
                <a:solidFill>
                  <a:srgbClr val="FF0000"/>
                </a:solidFill>
              </a:rPr>
              <a:t>(X) = karakterisztikus </a:t>
            </a:r>
            <a:r>
              <a:rPr lang="hu-HU" sz="2400" dirty="0" err="1">
                <a:solidFill>
                  <a:srgbClr val="FF0000"/>
                </a:solidFill>
              </a:rPr>
              <a:t>fv</a:t>
            </a:r>
            <a:r>
              <a:rPr lang="hu-HU" sz="2400" dirty="0">
                <a:solidFill>
                  <a:srgbClr val="FF0000"/>
                </a:solidFill>
              </a:rPr>
              <a:t>.</a:t>
            </a:r>
          </a:p>
          <a:p>
            <a:endParaRPr lang="hu-HU" dirty="0"/>
          </a:p>
          <a:p>
            <a:endParaRPr lang="hu-HU" dirty="0"/>
          </a:p>
          <a:p>
            <a:r>
              <a:rPr lang="hu-HU" dirty="0"/>
              <a:t>“Ki beszél jól angolul?”</a:t>
            </a:r>
          </a:p>
          <a:p>
            <a:r>
              <a:rPr lang="hu-HU" dirty="0"/>
              <a:t>  </a:t>
            </a:r>
            <a:r>
              <a:rPr lang="hu-HU" dirty="0">
                <a:solidFill>
                  <a:srgbClr val="FF0000"/>
                </a:solidFill>
                <a:latin typeface="Symbol" panose="05050102010706020507" pitchFamily="18" charset="2"/>
              </a:rPr>
              <a:t>m</a:t>
            </a:r>
            <a:r>
              <a:rPr lang="hu-HU" dirty="0">
                <a:solidFill>
                  <a:srgbClr val="FF0000"/>
                </a:solidFill>
              </a:rPr>
              <a:t>(X) = tagsági függvény</a:t>
            </a:r>
          </a:p>
          <a:p>
            <a:endParaRPr lang="hu-HU" dirty="0"/>
          </a:p>
        </p:txBody>
      </p:sp>
      <p:sp>
        <p:nvSpPr>
          <p:cNvPr id="4" name="Dia számának helye 3">
            <a:extLst>
              <a:ext uri="{FF2B5EF4-FFF2-40B4-BE49-F238E27FC236}">
                <a16:creationId xmlns:a16="http://schemas.microsoft.com/office/drawing/2014/main" id="{B0F9BFB6-0D58-4882-AC9B-1262F280A685}"/>
              </a:ext>
            </a:extLst>
          </p:cNvPr>
          <p:cNvSpPr>
            <a:spLocks noGrp="1"/>
          </p:cNvSpPr>
          <p:nvPr>
            <p:ph type="sldNum" sz="quarter" idx="12"/>
          </p:nvPr>
        </p:nvSpPr>
        <p:spPr/>
        <p:txBody>
          <a:bodyPr/>
          <a:lstStyle/>
          <a:p>
            <a:fld id="{42275A63-3E4B-4569-BF04-D6C210DC9A48}" type="slidenum">
              <a:rPr lang="hu-HU" smtClean="0"/>
              <a:pPr/>
              <a:t>6</a:t>
            </a:fld>
            <a:endParaRPr lang="hu-HU" dirty="0"/>
          </a:p>
        </p:txBody>
      </p:sp>
      <p:pic>
        <p:nvPicPr>
          <p:cNvPr id="7" name="Kép 6">
            <a:extLst>
              <a:ext uri="{FF2B5EF4-FFF2-40B4-BE49-F238E27FC236}">
                <a16:creationId xmlns:a16="http://schemas.microsoft.com/office/drawing/2014/main" id="{E3B3FEA0-4D76-4B3E-8CE7-52A8F9106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836712"/>
            <a:ext cx="5040560" cy="5579782"/>
          </a:xfrm>
          <a:prstGeom prst="rect">
            <a:avLst/>
          </a:prstGeom>
        </p:spPr>
      </p:pic>
      <p:sp>
        <p:nvSpPr>
          <p:cNvPr id="10" name="1         0          1         1         0       1         1">
            <a:extLst>
              <a:ext uri="{FF2B5EF4-FFF2-40B4-BE49-F238E27FC236}">
                <a16:creationId xmlns:a16="http://schemas.microsoft.com/office/drawing/2014/main" id="{0FDCE7A9-4627-49A9-8E8D-A8299E95970C}"/>
              </a:ext>
            </a:extLst>
          </p:cNvPr>
          <p:cNvSpPr txBox="1"/>
          <p:nvPr/>
        </p:nvSpPr>
        <p:spPr>
          <a:xfrm>
            <a:off x="172506" y="4221088"/>
            <a:ext cx="4392488" cy="41036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0" lvl="1" algn="l"/>
            <a:r>
              <a:rPr lang="hu-HU" sz="2000" dirty="0"/>
              <a:t>  </a:t>
            </a:r>
            <a:r>
              <a:rPr sz="2000" dirty="0"/>
              <a:t>1         0     </a:t>
            </a:r>
            <a:r>
              <a:rPr lang="hu-HU" sz="2000" dirty="0"/>
              <a:t> </a:t>
            </a:r>
            <a:r>
              <a:rPr sz="2000" dirty="0"/>
              <a:t>  1        </a:t>
            </a:r>
            <a:r>
              <a:rPr lang="hu-HU" sz="2000" dirty="0"/>
              <a:t> </a:t>
            </a:r>
            <a:r>
              <a:rPr sz="2000" dirty="0"/>
              <a:t> 1        0    </a:t>
            </a:r>
            <a:r>
              <a:rPr lang="hu-HU" sz="2000" dirty="0"/>
              <a:t>   </a:t>
            </a:r>
            <a:r>
              <a:rPr sz="2000" dirty="0"/>
              <a:t>  1         1</a:t>
            </a:r>
          </a:p>
        </p:txBody>
      </p:sp>
      <p:sp>
        <p:nvSpPr>
          <p:cNvPr id="11" name="1         0          1         1         0       1         1">
            <a:extLst>
              <a:ext uri="{FF2B5EF4-FFF2-40B4-BE49-F238E27FC236}">
                <a16:creationId xmlns:a16="http://schemas.microsoft.com/office/drawing/2014/main" id="{B49009D3-D8D9-4604-B6A5-320FA8C2E295}"/>
              </a:ext>
            </a:extLst>
          </p:cNvPr>
          <p:cNvSpPr txBox="1"/>
          <p:nvPr/>
        </p:nvSpPr>
        <p:spPr>
          <a:xfrm>
            <a:off x="215516" y="6211309"/>
            <a:ext cx="4572510" cy="41036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0" lvl="1" algn="l"/>
            <a:r>
              <a:rPr lang="hu-HU" sz="2000" dirty="0"/>
              <a:t>0,7</a:t>
            </a:r>
            <a:r>
              <a:rPr sz="2000" dirty="0"/>
              <a:t>        0     </a:t>
            </a:r>
            <a:r>
              <a:rPr lang="hu-HU" sz="2000" dirty="0"/>
              <a:t> </a:t>
            </a:r>
            <a:r>
              <a:rPr sz="2000" dirty="0"/>
              <a:t>  1      </a:t>
            </a:r>
            <a:r>
              <a:rPr lang="hu-HU" sz="2000" dirty="0"/>
              <a:t>0,8</a:t>
            </a:r>
            <a:r>
              <a:rPr sz="2000" dirty="0"/>
              <a:t>        0    </a:t>
            </a:r>
            <a:r>
              <a:rPr lang="hu-HU" sz="2000" dirty="0"/>
              <a:t>  0,4</a:t>
            </a:r>
            <a:r>
              <a:rPr sz="2000" dirty="0"/>
              <a:t>      </a:t>
            </a:r>
            <a:r>
              <a:rPr lang="hu-HU" sz="2000" dirty="0"/>
              <a:t>0,2</a:t>
            </a:r>
            <a:endParaRPr sz="2000" dirty="0"/>
          </a:p>
        </p:txBody>
      </p:sp>
    </p:spTree>
    <p:extLst>
      <p:ext uri="{BB962C8B-B14F-4D97-AF65-F5344CB8AC3E}">
        <p14:creationId xmlns:p14="http://schemas.microsoft.com/office/powerpoint/2010/main" val="782045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p:txBody>
          <a:bodyPr/>
          <a:lstStyle/>
          <a:p>
            <a:pPr eaLnBrk="1" hangingPunct="1"/>
            <a:r>
              <a:rPr lang="hu-HU" dirty="0"/>
              <a:t>Köszönöm a figyelmet</a:t>
            </a:r>
            <a:r>
              <a:rPr lang="en-GB" dirty="0"/>
              <a:t>!</a:t>
            </a:r>
            <a:endParaRPr lang="hu-HU" dirty="0"/>
          </a:p>
        </p:txBody>
      </p:sp>
      <p:sp>
        <p:nvSpPr>
          <p:cNvPr id="17411" name="Rectangle 5"/>
          <p:cNvSpPr>
            <a:spLocks noGrp="1" noChangeArrowheads="1"/>
          </p:cNvSpPr>
          <p:nvPr>
            <p:ph type="subTitle" idx="1"/>
          </p:nvPr>
        </p:nvSpPr>
        <p:spPr/>
        <p:txBody>
          <a:bodyPr/>
          <a:lstStyle/>
          <a:p>
            <a:pPr eaLnBrk="1" hangingPunct="1"/>
            <a:r>
              <a:rPr lang="hu-HU" dirty="0"/>
              <a:t>johanyak.csaba@gamf.uni-neumann.hu</a:t>
            </a:r>
          </a:p>
        </p:txBody>
      </p:sp>
    </p:spTree>
    <p:extLst>
      <p:ext uri="{BB962C8B-B14F-4D97-AF65-F5344CB8AC3E}">
        <p14:creationId xmlns:p14="http://schemas.microsoft.com/office/powerpoint/2010/main" val="300425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Éles halmazok– Fuzzy halmazok</a:t>
            </a:r>
          </a:p>
        </p:txBody>
      </p:sp>
      <p:sp>
        <p:nvSpPr>
          <p:cNvPr id="3" name="Tartalom helye 2"/>
          <p:cNvSpPr>
            <a:spLocks noGrp="1"/>
          </p:cNvSpPr>
          <p:nvPr>
            <p:ph idx="1"/>
          </p:nvPr>
        </p:nvSpPr>
        <p:spPr/>
        <p:txBody>
          <a:bodyPr/>
          <a:lstStyle/>
          <a:p>
            <a:endParaRPr lang="hu-HU" dirty="0"/>
          </a:p>
        </p:txBody>
      </p:sp>
      <p:pic>
        <p:nvPicPr>
          <p:cNvPr id="8194" name="Picture 2" descr="http://www.doc.ic.ac.uk/~nd/surprise_96/journal/vol4/sbaa/report.3dbins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0812"/>
            <a:ext cx="5305425" cy="38004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doc.ic.ac.uk/~nd/surprise_96/journal/vol4/sbaa/report.3dfuzse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221" y="1954788"/>
            <a:ext cx="5257800" cy="3781425"/>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p:nvSpPr>
        <p:spPr>
          <a:xfrm>
            <a:off x="4092974" y="2492896"/>
            <a:ext cx="1487138" cy="369332"/>
          </a:xfrm>
          <a:prstGeom prst="rect">
            <a:avLst/>
          </a:prstGeom>
          <a:solidFill>
            <a:schemeClr val="bg1"/>
          </a:solidFill>
        </p:spPr>
        <p:txBody>
          <a:bodyPr wrap="none" rtlCol="0">
            <a:spAutoFit/>
          </a:bodyPr>
          <a:lstStyle/>
          <a:p>
            <a:r>
              <a:rPr lang="hu-HU" dirty="0"/>
              <a:t>Tagsági érték</a:t>
            </a:r>
          </a:p>
        </p:txBody>
      </p:sp>
      <p:sp>
        <p:nvSpPr>
          <p:cNvPr id="8" name="Szövegdoboz 7"/>
          <p:cNvSpPr txBox="1"/>
          <p:nvPr/>
        </p:nvSpPr>
        <p:spPr>
          <a:xfrm>
            <a:off x="-1" y="5788486"/>
            <a:ext cx="5305425" cy="369332"/>
          </a:xfrm>
          <a:prstGeom prst="rect">
            <a:avLst/>
          </a:prstGeom>
          <a:solidFill>
            <a:schemeClr val="bg1"/>
          </a:solidFill>
        </p:spPr>
        <p:txBody>
          <a:bodyPr wrap="square" rtlCol="0">
            <a:spAutoFit/>
          </a:bodyPr>
          <a:lstStyle/>
          <a:p>
            <a:pPr algn="ctr"/>
            <a:r>
              <a:rPr lang="hu-HU" dirty="0"/>
              <a:t>Hőmérséklet</a:t>
            </a:r>
          </a:p>
        </p:txBody>
      </p:sp>
      <p:sp>
        <p:nvSpPr>
          <p:cNvPr id="10" name="Szövegdoboz 9"/>
          <p:cNvSpPr txBox="1"/>
          <p:nvPr/>
        </p:nvSpPr>
        <p:spPr>
          <a:xfrm>
            <a:off x="2123728" y="5147900"/>
            <a:ext cx="771493" cy="369332"/>
          </a:xfrm>
          <a:prstGeom prst="rect">
            <a:avLst/>
          </a:prstGeom>
          <a:solidFill>
            <a:schemeClr val="bg1"/>
          </a:solidFill>
        </p:spPr>
        <p:txBody>
          <a:bodyPr wrap="none" rtlCol="0">
            <a:spAutoFit/>
          </a:bodyPr>
          <a:lstStyle/>
          <a:p>
            <a:r>
              <a:rPr lang="hu-HU" dirty="0"/>
              <a:t>hűvös</a:t>
            </a:r>
          </a:p>
        </p:txBody>
      </p:sp>
      <p:sp>
        <p:nvSpPr>
          <p:cNvPr id="11" name="Szövegdoboz 10"/>
          <p:cNvSpPr txBox="1"/>
          <p:nvPr/>
        </p:nvSpPr>
        <p:spPr>
          <a:xfrm>
            <a:off x="5409553" y="5038980"/>
            <a:ext cx="742511" cy="369332"/>
          </a:xfrm>
          <a:prstGeom prst="rect">
            <a:avLst/>
          </a:prstGeom>
          <a:solidFill>
            <a:schemeClr val="bg1"/>
          </a:solidFill>
        </p:spPr>
        <p:txBody>
          <a:bodyPr wrap="none" rtlCol="0">
            <a:spAutoFit/>
          </a:bodyPr>
          <a:lstStyle/>
          <a:p>
            <a:r>
              <a:rPr lang="hu-HU" dirty="0"/>
              <a:t>hideg</a:t>
            </a:r>
          </a:p>
        </p:txBody>
      </p:sp>
      <p:sp>
        <p:nvSpPr>
          <p:cNvPr id="12" name="Szövegdoboz 11"/>
          <p:cNvSpPr txBox="1"/>
          <p:nvPr/>
        </p:nvSpPr>
        <p:spPr>
          <a:xfrm>
            <a:off x="6132720" y="4762357"/>
            <a:ext cx="771493" cy="369332"/>
          </a:xfrm>
          <a:prstGeom prst="rect">
            <a:avLst/>
          </a:prstGeom>
          <a:solidFill>
            <a:schemeClr val="bg1"/>
          </a:solidFill>
        </p:spPr>
        <p:txBody>
          <a:bodyPr wrap="none" rtlCol="0">
            <a:spAutoFit/>
          </a:bodyPr>
          <a:lstStyle/>
          <a:p>
            <a:r>
              <a:rPr lang="hu-HU" dirty="0"/>
              <a:t>hűvös</a:t>
            </a:r>
          </a:p>
        </p:txBody>
      </p:sp>
      <p:sp>
        <p:nvSpPr>
          <p:cNvPr id="13" name="Szövegdoboz 12"/>
          <p:cNvSpPr txBox="1"/>
          <p:nvPr/>
        </p:nvSpPr>
        <p:spPr>
          <a:xfrm>
            <a:off x="-1" y="2492896"/>
            <a:ext cx="1476879" cy="369332"/>
          </a:xfrm>
          <a:prstGeom prst="rect">
            <a:avLst/>
          </a:prstGeom>
          <a:solidFill>
            <a:schemeClr val="bg1"/>
          </a:solidFill>
        </p:spPr>
        <p:txBody>
          <a:bodyPr wrap="none" rtlCol="0">
            <a:spAutoFit/>
          </a:bodyPr>
          <a:lstStyle/>
          <a:p>
            <a:r>
              <a:rPr lang="hu-HU" dirty="0"/>
              <a:t>Tagság érték </a:t>
            </a:r>
          </a:p>
        </p:txBody>
      </p:sp>
      <p:sp>
        <p:nvSpPr>
          <p:cNvPr id="14" name="Szövegdoboz 13"/>
          <p:cNvSpPr txBox="1"/>
          <p:nvPr/>
        </p:nvSpPr>
        <p:spPr>
          <a:xfrm>
            <a:off x="6948264" y="4393025"/>
            <a:ext cx="787395" cy="369332"/>
          </a:xfrm>
          <a:prstGeom prst="rect">
            <a:avLst/>
          </a:prstGeom>
          <a:solidFill>
            <a:schemeClr val="bg1"/>
          </a:solidFill>
        </p:spPr>
        <p:txBody>
          <a:bodyPr wrap="none" rtlCol="0">
            <a:spAutoFit/>
          </a:bodyPr>
          <a:lstStyle/>
          <a:p>
            <a:r>
              <a:rPr lang="hu-HU" dirty="0"/>
              <a:t>meleg</a:t>
            </a:r>
          </a:p>
        </p:txBody>
      </p:sp>
      <p:sp>
        <p:nvSpPr>
          <p:cNvPr id="15" name="Szövegdoboz 14"/>
          <p:cNvSpPr txBox="1"/>
          <p:nvPr/>
        </p:nvSpPr>
        <p:spPr>
          <a:xfrm>
            <a:off x="7956376" y="4023693"/>
            <a:ext cx="678134" cy="369332"/>
          </a:xfrm>
          <a:prstGeom prst="rect">
            <a:avLst/>
          </a:prstGeom>
          <a:solidFill>
            <a:schemeClr val="bg1"/>
          </a:solidFill>
        </p:spPr>
        <p:txBody>
          <a:bodyPr wrap="none" rtlCol="0">
            <a:spAutoFit/>
          </a:bodyPr>
          <a:lstStyle/>
          <a:p>
            <a:r>
              <a:rPr lang="hu-HU" dirty="0"/>
              <a:t>forró</a:t>
            </a:r>
          </a:p>
        </p:txBody>
      </p:sp>
      <p:sp>
        <p:nvSpPr>
          <p:cNvPr id="16" name="Szövegdoboz 15"/>
          <p:cNvSpPr txBox="1"/>
          <p:nvPr/>
        </p:nvSpPr>
        <p:spPr>
          <a:xfrm>
            <a:off x="3633529" y="4499828"/>
            <a:ext cx="678134" cy="369332"/>
          </a:xfrm>
          <a:prstGeom prst="rect">
            <a:avLst/>
          </a:prstGeom>
          <a:solidFill>
            <a:schemeClr val="bg1"/>
          </a:solidFill>
        </p:spPr>
        <p:txBody>
          <a:bodyPr wrap="none" rtlCol="0">
            <a:spAutoFit/>
          </a:bodyPr>
          <a:lstStyle/>
          <a:p>
            <a:r>
              <a:rPr lang="hu-HU" dirty="0"/>
              <a:t>forró</a:t>
            </a:r>
          </a:p>
        </p:txBody>
      </p:sp>
      <p:sp>
        <p:nvSpPr>
          <p:cNvPr id="17" name="Szövegdoboz 16"/>
          <p:cNvSpPr txBox="1"/>
          <p:nvPr/>
        </p:nvSpPr>
        <p:spPr>
          <a:xfrm>
            <a:off x="2916982" y="4797152"/>
            <a:ext cx="787395" cy="369332"/>
          </a:xfrm>
          <a:prstGeom prst="rect">
            <a:avLst/>
          </a:prstGeom>
          <a:solidFill>
            <a:schemeClr val="bg1"/>
          </a:solidFill>
        </p:spPr>
        <p:txBody>
          <a:bodyPr wrap="none" rtlCol="0">
            <a:spAutoFit/>
          </a:bodyPr>
          <a:lstStyle/>
          <a:p>
            <a:r>
              <a:rPr lang="hu-HU" dirty="0"/>
              <a:t>meleg</a:t>
            </a:r>
          </a:p>
        </p:txBody>
      </p:sp>
      <p:sp>
        <p:nvSpPr>
          <p:cNvPr id="5" name="Szövegdoboz 4"/>
          <p:cNvSpPr txBox="1"/>
          <p:nvPr/>
        </p:nvSpPr>
        <p:spPr>
          <a:xfrm>
            <a:off x="457764" y="6340678"/>
            <a:ext cx="8403583" cy="369332"/>
          </a:xfrm>
          <a:prstGeom prst="rect">
            <a:avLst/>
          </a:prstGeom>
          <a:noFill/>
        </p:spPr>
        <p:txBody>
          <a:bodyPr wrap="none" rtlCol="0">
            <a:spAutoFit/>
          </a:bodyPr>
          <a:lstStyle/>
          <a:p>
            <a:r>
              <a:rPr lang="hu-HU" dirty="0"/>
              <a:t>http://www.doc.ic.ac.uk/~nd/surprise_96/journal/vol4/sbaa/report.fuzzysets.html</a:t>
            </a:r>
          </a:p>
        </p:txBody>
      </p:sp>
      <p:sp>
        <p:nvSpPr>
          <p:cNvPr id="6" name="Dia számának helye 5"/>
          <p:cNvSpPr>
            <a:spLocks noGrp="1"/>
          </p:cNvSpPr>
          <p:nvPr>
            <p:ph type="sldNum" sz="quarter" idx="12"/>
          </p:nvPr>
        </p:nvSpPr>
        <p:spPr/>
        <p:txBody>
          <a:bodyPr/>
          <a:lstStyle/>
          <a:p>
            <a:fld id="{42275A63-3E4B-4569-BF04-D6C210DC9A48}" type="slidenum">
              <a:rPr lang="hu-HU" smtClean="0"/>
              <a:t>7</a:t>
            </a:fld>
            <a:endParaRPr lang="hu-HU"/>
          </a:p>
        </p:txBody>
      </p:sp>
      <p:sp>
        <p:nvSpPr>
          <p:cNvPr id="21" name="Szövegdoboz 20"/>
          <p:cNvSpPr txBox="1"/>
          <p:nvPr/>
        </p:nvSpPr>
        <p:spPr>
          <a:xfrm>
            <a:off x="8395358" y="3284984"/>
            <a:ext cx="428322" cy="369332"/>
          </a:xfrm>
          <a:prstGeom prst="rect">
            <a:avLst/>
          </a:prstGeom>
          <a:solidFill>
            <a:schemeClr val="bg1"/>
          </a:solidFill>
        </p:spPr>
        <p:txBody>
          <a:bodyPr wrap="none" rtlCol="0">
            <a:spAutoFit/>
          </a:bodyPr>
          <a:lstStyle/>
          <a:p>
            <a:r>
              <a:rPr lang="hu-HU" dirty="0">
                <a:latin typeface="Arial"/>
                <a:cs typeface="Arial"/>
              </a:rPr>
              <a:t>°</a:t>
            </a:r>
            <a:r>
              <a:rPr lang="hu-HU" dirty="0"/>
              <a:t>C</a:t>
            </a:r>
          </a:p>
        </p:txBody>
      </p:sp>
      <p:sp>
        <p:nvSpPr>
          <p:cNvPr id="22" name="Szövegdoboz 21"/>
          <p:cNvSpPr txBox="1"/>
          <p:nvPr/>
        </p:nvSpPr>
        <p:spPr>
          <a:xfrm>
            <a:off x="4445394" y="3805263"/>
            <a:ext cx="428322" cy="369332"/>
          </a:xfrm>
          <a:prstGeom prst="rect">
            <a:avLst/>
          </a:prstGeom>
          <a:solidFill>
            <a:schemeClr val="bg1"/>
          </a:solidFill>
        </p:spPr>
        <p:txBody>
          <a:bodyPr wrap="none" rtlCol="0">
            <a:spAutoFit/>
          </a:bodyPr>
          <a:lstStyle/>
          <a:p>
            <a:r>
              <a:rPr lang="hu-HU" dirty="0">
                <a:latin typeface="Arial"/>
                <a:cs typeface="Arial"/>
              </a:rPr>
              <a:t>°</a:t>
            </a:r>
            <a:r>
              <a:rPr lang="hu-HU" dirty="0"/>
              <a:t>C</a:t>
            </a:r>
          </a:p>
        </p:txBody>
      </p:sp>
      <p:sp>
        <p:nvSpPr>
          <p:cNvPr id="4" name="Szövegdoboz 3"/>
          <p:cNvSpPr txBox="1"/>
          <p:nvPr/>
        </p:nvSpPr>
        <p:spPr>
          <a:xfrm>
            <a:off x="1259632" y="5507940"/>
            <a:ext cx="742511" cy="369332"/>
          </a:xfrm>
          <a:prstGeom prst="rect">
            <a:avLst/>
          </a:prstGeom>
          <a:solidFill>
            <a:schemeClr val="bg1"/>
          </a:solidFill>
        </p:spPr>
        <p:txBody>
          <a:bodyPr wrap="none" rtlCol="0">
            <a:spAutoFit/>
          </a:bodyPr>
          <a:lstStyle/>
          <a:p>
            <a:r>
              <a:rPr lang="hu-HU" dirty="0"/>
              <a:t>hideg</a:t>
            </a:r>
          </a:p>
        </p:txBody>
      </p:sp>
      <p:sp>
        <p:nvSpPr>
          <p:cNvPr id="23" name="Szövegdoboz 22">
            <a:extLst>
              <a:ext uri="{FF2B5EF4-FFF2-40B4-BE49-F238E27FC236}">
                <a16:creationId xmlns:a16="http://schemas.microsoft.com/office/drawing/2014/main" id="{9543B925-BEC4-46A1-94BA-8434331F772D}"/>
              </a:ext>
            </a:extLst>
          </p:cNvPr>
          <p:cNvSpPr txBox="1"/>
          <p:nvPr/>
        </p:nvSpPr>
        <p:spPr>
          <a:xfrm>
            <a:off x="3943875" y="5408009"/>
            <a:ext cx="5305425" cy="369332"/>
          </a:xfrm>
          <a:prstGeom prst="rect">
            <a:avLst/>
          </a:prstGeom>
          <a:solidFill>
            <a:schemeClr val="bg1"/>
          </a:solidFill>
        </p:spPr>
        <p:txBody>
          <a:bodyPr wrap="square" rtlCol="0">
            <a:spAutoFit/>
          </a:bodyPr>
          <a:lstStyle/>
          <a:p>
            <a:pPr algn="ctr"/>
            <a:r>
              <a:rPr lang="hu-HU" dirty="0"/>
              <a:t>Hőmérséklet</a:t>
            </a:r>
          </a:p>
        </p:txBody>
      </p:sp>
    </p:spTree>
    <p:extLst>
      <p:ext uri="{BB962C8B-B14F-4D97-AF65-F5344CB8AC3E}">
        <p14:creationId xmlns:p14="http://schemas.microsoft.com/office/powerpoint/2010/main" val="330042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Nyelvi változó és nyelvi értékek</a:t>
            </a:r>
          </a:p>
        </p:txBody>
      </p:sp>
      <p:pic>
        <p:nvPicPr>
          <p:cNvPr id="15362" name="Picture 2" descr="Full-size image (14 K)">
            <a:hlinkClick r:id="" action="ppaction://noaction"/>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67" y="2204864"/>
            <a:ext cx="9136061"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4427984" y="5394555"/>
            <a:ext cx="648072" cy="369332"/>
          </a:xfrm>
          <a:prstGeom prst="rect">
            <a:avLst/>
          </a:prstGeom>
          <a:solidFill>
            <a:schemeClr val="bg1"/>
          </a:solidFill>
        </p:spPr>
        <p:txBody>
          <a:bodyPr wrap="square" rtlCol="0">
            <a:spAutoFit/>
          </a:bodyPr>
          <a:lstStyle/>
          <a:p>
            <a:r>
              <a:rPr lang="hu-HU" dirty="0"/>
              <a:t>Kor</a:t>
            </a:r>
          </a:p>
        </p:txBody>
      </p:sp>
      <p:sp>
        <p:nvSpPr>
          <p:cNvPr id="6" name="Szövegdoboz 5"/>
          <p:cNvSpPr txBox="1"/>
          <p:nvPr/>
        </p:nvSpPr>
        <p:spPr>
          <a:xfrm>
            <a:off x="7596336" y="2276872"/>
            <a:ext cx="1073660" cy="369332"/>
          </a:xfrm>
          <a:prstGeom prst="rect">
            <a:avLst/>
          </a:prstGeom>
          <a:solidFill>
            <a:schemeClr val="bg1"/>
          </a:solidFill>
        </p:spPr>
        <p:txBody>
          <a:bodyPr wrap="square" rtlCol="0">
            <a:spAutoFit/>
          </a:bodyPr>
          <a:lstStyle/>
          <a:p>
            <a:r>
              <a:rPr lang="hu-HU" dirty="0"/>
              <a:t>idős</a:t>
            </a:r>
          </a:p>
        </p:txBody>
      </p:sp>
      <p:sp>
        <p:nvSpPr>
          <p:cNvPr id="7" name="Szövegdoboz 6"/>
          <p:cNvSpPr txBox="1"/>
          <p:nvPr/>
        </p:nvSpPr>
        <p:spPr>
          <a:xfrm>
            <a:off x="3779912" y="2267580"/>
            <a:ext cx="1440160" cy="369332"/>
          </a:xfrm>
          <a:prstGeom prst="rect">
            <a:avLst/>
          </a:prstGeom>
          <a:solidFill>
            <a:schemeClr val="bg1"/>
          </a:solidFill>
        </p:spPr>
        <p:txBody>
          <a:bodyPr wrap="square" rtlCol="0">
            <a:spAutoFit/>
          </a:bodyPr>
          <a:lstStyle/>
          <a:p>
            <a:r>
              <a:rPr lang="hu-HU" dirty="0"/>
              <a:t>középkorú</a:t>
            </a:r>
          </a:p>
        </p:txBody>
      </p:sp>
      <p:sp>
        <p:nvSpPr>
          <p:cNvPr id="8" name="Szövegdoboz 7"/>
          <p:cNvSpPr txBox="1"/>
          <p:nvPr/>
        </p:nvSpPr>
        <p:spPr>
          <a:xfrm>
            <a:off x="1979712" y="2276872"/>
            <a:ext cx="936104" cy="369332"/>
          </a:xfrm>
          <a:prstGeom prst="rect">
            <a:avLst/>
          </a:prstGeom>
          <a:solidFill>
            <a:schemeClr val="bg1"/>
          </a:solidFill>
        </p:spPr>
        <p:txBody>
          <a:bodyPr wrap="square" rtlCol="0">
            <a:spAutoFit/>
          </a:bodyPr>
          <a:lstStyle/>
          <a:p>
            <a:r>
              <a:rPr lang="hu-HU" dirty="0"/>
              <a:t>fiatal</a:t>
            </a:r>
          </a:p>
        </p:txBody>
      </p:sp>
      <p:sp>
        <p:nvSpPr>
          <p:cNvPr id="9" name="Szövegdoboz 8"/>
          <p:cNvSpPr txBox="1"/>
          <p:nvPr/>
        </p:nvSpPr>
        <p:spPr>
          <a:xfrm>
            <a:off x="611560" y="2276872"/>
            <a:ext cx="1368152" cy="369332"/>
          </a:xfrm>
          <a:prstGeom prst="rect">
            <a:avLst/>
          </a:prstGeom>
          <a:solidFill>
            <a:schemeClr val="bg1"/>
          </a:solidFill>
        </p:spPr>
        <p:txBody>
          <a:bodyPr wrap="square" rtlCol="0">
            <a:spAutoFit/>
          </a:bodyPr>
          <a:lstStyle/>
          <a:p>
            <a:r>
              <a:rPr lang="hu-HU" dirty="0"/>
              <a:t>tini</a:t>
            </a:r>
          </a:p>
        </p:txBody>
      </p:sp>
      <p:sp>
        <p:nvSpPr>
          <p:cNvPr id="5" name="Szövegdoboz 4"/>
          <p:cNvSpPr txBox="1"/>
          <p:nvPr/>
        </p:nvSpPr>
        <p:spPr>
          <a:xfrm>
            <a:off x="179512" y="6093296"/>
            <a:ext cx="4861459" cy="707886"/>
          </a:xfrm>
          <a:prstGeom prst="rect">
            <a:avLst/>
          </a:prstGeom>
          <a:noFill/>
        </p:spPr>
        <p:txBody>
          <a:bodyPr wrap="none" rtlCol="0">
            <a:spAutoFit/>
          </a:bodyPr>
          <a:lstStyle/>
          <a:p>
            <a:r>
              <a:rPr lang="hu-HU" sz="2000" dirty="0"/>
              <a:t>Nyelvi változó: kor</a:t>
            </a:r>
          </a:p>
          <a:p>
            <a:r>
              <a:rPr lang="hu-HU" sz="2000" dirty="0"/>
              <a:t>Nyelvi értékek: tini, fiatal, középkorú, idős</a:t>
            </a:r>
          </a:p>
        </p:txBody>
      </p:sp>
      <p:sp>
        <p:nvSpPr>
          <p:cNvPr id="10" name="Szövegdoboz 9"/>
          <p:cNvSpPr txBox="1"/>
          <p:nvPr/>
        </p:nvSpPr>
        <p:spPr>
          <a:xfrm>
            <a:off x="9900592" y="5163645"/>
            <a:ext cx="295274" cy="369332"/>
          </a:xfrm>
          <a:prstGeom prst="rect">
            <a:avLst/>
          </a:prstGeom>
          <a:noFill/>
        </p:spPr>
        <p:txBody>
          <a:bodyPr wrap="none" rtlCol="0">
            <a:spAutoFit/>
          </a:bodyPr>
          <a:lstStyle/>
          <a:p>
            <a:r>
              <a:rPr lang="hu-HU" dirty="0"/>
              <a:t>x</a:t>
            </a:r>
          </a:p>
        </p:txBody>
      </p:sp>
      <p:sp>
        <p:nvSpPr>
          <p:cNvPr id="3" name="Dia számának helye 2"/>
          <p:cNvSpPr>
            <a:spLocks noGrp="1"/>
          </p:cNvSpPr>
          <p:nvPr>
            <p:ph type="sldNum" sz="quarter" idx="12"/>
          </p:nvPr>
        </p:nvSpPr>
        <p:spPr/>
        <p:txBody>
          <a:bodyPr/>
          <a:lstStyle/>
          <a:p>
            <a:fld id="{42275A63-3E4B-4569-BF04-D6C210DC9A48}" type="slidenum">
              <a:rPr lang="hu-HU" smtClean="0"/>
              <a:t>8</a:t>
            </a:fld>
            <a:endParaRPr lang="hu-HU"/>
          </a:p>
        </p:txBody>
      </p:sp>
      <p:sp>
        <p:nvSpPr>
          <p:cNvPr id="11" name="Szövegdoboz 10"/>
          <p:cNvSpPr txBox="1"/>
          <p:nvPr/>
        </p:nvSpPr>
        <p:spPr>
          <a:xfrm>
            <a:off x="8537118" y="4561964"/>
            <a:ext cx="859418" cy="523220"/>
          </a:xfrm>
          <a:prstGeom prst="rect">
            <a:avLst/>
          </a:prstGeom>
          <a:solidFill>
            <a:schemeClr val="bg1"/>
          </a:solidFill>
        </p:spPr>
        <p:txBody>
          <a:bodyPr wrap="square" rtlCol="0">
            <a:spAutoFit/>
          </a:bodyPr>
          <a:lstStyle/>
          <a:p>
            <a:r>
              <a:rPr lang="hu-HU" sz="2800" dirty="0"/>
              <a:t>110</a:t>
            </a:r>
            <a:endParaRPr lang="hu-HU" dirty="0"/>
          </a:p>
        </p:txBody>
      </p:sp>
    </p:spTree>
    <p:extLst>
      <p:ext uri="{BB962C8B-B14F-4D97-AF65-F5344CB8AC3E}">
        <p14:creationId xmlns:p14="http://schemas.microsoft.com/office/powerpoint/2010/main" val="26927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Alapfogalmak</a:t>
            </a:r>
          </a:p>
        </p:txBody>
      </p:sp>
      <p:sp>
        <p:nvSpPr>
          <p:cNvPr id="3" name="Tartalom helye 2"/>
          <p:cNvSpPr>
            <a:spLocks noGrp="1"/>
          </p:cNvSpPr>
          <p:nvPr>
            <p:ph idx="1"/>
          </p:nvPr>
        </p:nvSpPr>
        <p:spPr/>
        <p:txBody>
          <a:bodyPr>
            <a:normAutofit/>
          </a:bodyPr>
          <a:lstStyle/>
          <a:p>
            <a:r>
              <a:rPr lang="hu-HU" dirty="0"/>
              <a:t>Alaphalmaz</a:t>
            </a:r>
            <a:br>
              <a:rPr lang="hu-HU" dirty="0"/>
            </a:br>
            <a:r>
              <a:rPr lang="hu-HU" dirty="0"/>
              <a:t>(pl. -10..30°C, 0..110 év)</a:t>
            </a:r>
          </a:p>
          <a:p>
            <a:r>
              <a:rPr lang="hu-HU" dirty="0"/>
              <a:t>Nyelvi változó: pl.- kor</a:t>
            </a:r>
          </a:p>
          <a:p>
            <a:r>
              <a:rPr lang="hu-HU" dirty="0"/>
              <a:t>Nyelvi érték: pl. idős</a:t>
            </a:r>
          </a:p>
          <a:p>
            <a:r>
              <a:rPr lang="hu-HU" dirty="0"/>
              <a:t>Tagsági érték: 0..1</a:t>
            </a:r>
          </a:p>
          <a:p>
            <a:r>
              <a:rPr lang="hu-HU" dirty="0"/>
              <a:t>Tagsági függvény: µ</a:t>
            </a:r>
            <a:r>
              <a:rPr lang="hu-HU" baseline="-25000" dirty="0"/>
              <a:t>Idős</a:t>
            </a:r>
            <a:r>
              <a:rPr lang="hu-HU" dirty="0"/>
              <a:t>(x)</a:t>
            </a:r>
          </a:p>
          <a:p>
            <a:r>
              <a:rPr lang="hu-HU" dirty="0"/>
              <a:t>Fuzzy halmaz</a:t>
            </a:r>
          </a:p>
          <a:p>
            <a:r>
              <a:rPr lang="hu-HU" dirty="0"/>
              <a:t>Partíció</a:t>
            </a:r>
          </a:p>
          <a:p>
            <a:endParaRPr lang="hu-HU" dirty="0"/>
          </a:p>
        </p:txBody>
      </p:sp>
      <p:cxnSp>
        <p:nvCxnSpPr>
          <p:cNvPr id="26" name="Line 1122"/>
          <p:cNvCxnSpPr/>
          <p:nvPr/>
        </p:nvCxnSpPr>
        <p:spPr bwMode="auto">
          <a:xfrm flipV="1">
            <a:off x="4662151" y="2636913"/>
            <a:ext cx="1815" cy="34563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1123"/>
          <p:cNvCxnSpPr/>
          <p:nvPr/>
        </p:nvCxnSpPr>
        <p:spPr bwMode="auto">
          <a:xfrm>
            <a:off x="4427984" y="5635592"/>
            <a:ext cx="4716016" cy="70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1124"/>
          <p:cNvCxnSpPr/>
          <p:nvPr/>
        </p:nvCxnSpPr>
        <p:spPr bwMode="auto">
          <a:xfrm>
            <a:off x="5290227" y="3514575"/>
            <a:ext cx="1170835" cy="215876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29" name="Line 1125"/>
          <p:cNvCxnSpPr/>
          <p:nvPr/>
        </p:nvCxnSpPr>
        <p:spPr bwMode="auto">
          <a:xfrm flipV="1">
            <a:off x="4662151" y="3547605"/>
            <a:ext cx="1815" cy="206439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30" name="Line 1126"/>
          <p:cNvCxnSpPr/>
          <p:nvPr/>
        </p:nvCxnSpPr>
        <p:spPr bwMode="auto">
          <a:xfrm flipV="1">
            <a:off x="5174051" y="3514575"/>
            <a:ext cx="1021985" cy="212101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1" name="Line 1127"/>
          <p:cNvCxnSpPr/>
          <p:nvPr/>
        </p:nvCxnSpPr>
        <p:spPr bwMode="auto">
          <a:xfrm>
            <a:off x="4685749" y="3547605"/>
            <a:ext cx="4267650" cy="4719"/>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2" name="Line 1128"/>
          <p:cNvCxnSpPr/>
          <p:nvPr/>
        </p:nvCxnSpPr>
        <p:spPr bwMode="auto">
          <a:xfrm>
            <a:off x="6205112" y="3488623"/>
            <a:ext cx="1002017" cy="214696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33" name="Line 1129"/>
          <p:cNvCxnSpPr/>
          <p:nvPr/>
        </p:nvCxnSpPr>
        <p:spPr bwMode="auto">
          <a:xfrm flipV="1">
            <a:off x="6829558" y="3578276"/>
            <a:ext cx="958451" cy="2057315"/>
          </a:xfrm>
          <a:prstGeom prst="line">
            <a:avLst/>
          </a:prstGeom>
          <a:noFill/>
          <a:ln w="19050">
            <a:solidFill>
              <a:schemeClr val="accent4">
                <a:lumMod val="75000"/>
              </a:schemeClr>
            </a:solidFill>
            <a:round/>
            <a:headEnd/>
            <a:tailEnd/>
          </a:ln>
          <a:extLst>
            <a:ext uri="{909E8E84-426E-40DD-AFC4-6F175D3DCCD1}">
              <a14:hiddenFill xmlns:a14="http://schemas.microsoft.com/office/drawing/2010/main">
                <a:noFill/>
              </a14:hiddenFill>
            </a:ext>
          </a:extLst>
        </p:spPr>
      </p:cxnSp>
      <p:cxnSp>
        <p:nvCxnSpPr>
          <p:cNvPr id="34" name="Line 1130"/>
          <p:cNvCxnSpPr/>
          <p:nvPr/>
        </p:nvCxnSpPr>
        <p:spPr bwMode="auto">
          <a:xfrm>
            <a:off x="7788009" y="3547605"/>
            <a:ext cx="771481" cy="4719"/>
          </a:xfrm>
          <a:prstGeom prst="line">
            <a:avLst/>
          </a:prstGeom>
          <a:noFill/>
          <a:ln w="19050">
            <a:solidFill>
              <a:schemeClr val="accent4">
                <a:lumMod val="75000"/>
              </a:schemeClr>
            </a:solidFill>
            <a:round/>
            <a:headEnd/>
            <a:tailEnd/>
          </a:ln>
          <a:extLst>
            <a:ext uri="{909E8E84-426E-40DD-AFC4-6F175D3DCCD1}">
              <a14:hiddenFill xmlns:a14="http://schemas.microsoft.com/office/drawing/2010/main">
                <a:noFill/>
              </a14:hiddenFill>
            </a:ext>
          </a:extLst>
        </p:spPr>
      </p:cxnSp>
      <p:cxnSp>
        <p:nvCxnSpPr>
          <p:cNvPr id="35" name="Line 1131"/>
          <p:cNvCxnSpPr/>
          <p:nvPr/>
        </p:nvCxnSpPr>
        <p:spPr bwMode="auto">
          <a:xfrm>
            <a:off x="8581273" y="3578276"/>
            <a:ext cx="1815" cy="2057315"/>
          </a:xfrm>
          <a:prstGeom prst="line">
            <a:avLst/>
          </a:prstGeom>
          <a:noFill/>
          <a:ln w="19050">
            <a:solidFill>
              <a:schemeClr val="accent4">
                <a:lumMod val="75000"/>
              </a:schemeClr>
            </a:solidFill>
            <a:round/>
            <a:headEnd/>
            <a:tailEnd/>
          </a:ln>
          <a:extLst>
            <a:ext uri="{909E8E84-426E-40DD-AFC4-6F175D3DCCD1}">
              <a14:hiddenFill xmlns:a14="http://schemas.microsoft.com/office/drawing/2010/main">
                <a:noFill/>
              </a14:hiddenFill>
            </a:ext>
          </a:extLst>
        </p:spPr>
      </p:cxnSp>
      <p:sp>
        <p:nvSpPr>
          <p:cNvPr id="36" name="Text Box 1132"/>
          <p:cNvSpPr txBox="1">
            <a:spLocks noChangeArrowheads="1"/>
          </p:cNvSpPr>
          <p:nvPr/>
        </p:nvSpPr>
        <p:spPr bwMode="auto">
          <a:xfrm>
            <a:off x="4618585" y="4158666"/>
            <a:ext cx="671642" cy="63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600"/>
              </a:spcAft>
            </a:pPr>
            <a:r>
              <a:rPr lang="hu-HU" sz="2400" dirty="0">
                <a:solidFill>
                  <a:schemeClr val="accent1"/>
                </a:solidFill>
                <a:effectLst/>
                <a:latin typeface="Times New Roman"/>
                <a:ea typeface="Times New Roman"/>
              </a:rPr>
              <a:t>A</a:t>
            </a:r>
            <a:r>
              <a:rPr lang="hu-HU" sz="2400" baseline="-25000" dirty="0">
                <a:solidFill>
                  <a:schemeClr val="accent1"/>
                </a:solidFill>
                <a:effectLst/>
                <a:latin typeface="Times New Roman"/>
                <a:ea typeface="Times New Roman"/>
              </a:rPr>
              <a:t>1</a:t>
            </a:r>
            <a:endParaRPr lang="hu-HU" sz="2400" dirty="0">
              <a:solidFill>
                <a:schemeClr val="accent1"/>
              </a:solidFill>
              <a:effectLst/>
              <a:latin typeface="Times New Roman"/>
              <a:ea typeface="Times New Roman"/>
            </a:endParaRPr>
          </a:p>
        </p:txBody>
      </p:sp>
      <p:sp>
        <p:nvSpPr>
          <p:cNvPr id="37" name="Text Box 1133"/>
          <p:cNvSpPr txBox="1">
            <a:spLocks noChangeArrowheads="1"/>
          </p:cNvSpPr>
          <p:nvPr/>
        </p:nvSpPr>
        <p:spPr bwMode="auto">
          <a:xfrm>
            <a:off x="6012160" y="4149080"/>
            <a:ext cx="749697" cy="4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600"/>
              </a:spcAft>
            </a:pPr>
            <a:r>
              <a:rPr lang="hu-HU" sz="2400" dirty="0">
                <a:solidFill>
                  <a:srgbClr val="FF0000"/>
                </a:solidFill>
                <a:effectLst/>
                <a:latin typeface="Times New Roman"/>
                <a:ea typeface="Times New Roman"/>
              </a:rPr>
              <a:t>A</a:t>
            </a:r>
            <a:r>
              <a:rPr lang="hu-HU" sz="2400" baseline="-25000" dirty="0">
                <a:solidFill>
                  <a:srgbClr val="FF0000"/>
                </a:solidFill>
                <a:effectLst/>
                <a:latin typeface="Times New Roman"/>
                <a:ea typeface="Times New Roman"/>
              </a:rPr>
              <a:t>2</a:t>
            </a:r>
            <a:endParaRPr lang="hu-HU" sz="2400" dirty="0">
              <a:solidFill>
                <a:srgbClr val="FF0000"/>
              </a:solidFill>
              <a:effectLst/>
              <a:latin typeface="Times New Roman"/>
              <a:ea typeface="Times New Roman"/>
            </a:endParaRPr>
          </a:p>
        </p:txBody>
      </p:sp>
      <p:sp>
        <p:nvSpPr>
          <p:cNvPr id="38" name="Text Box 1134"/>
          <p:cNvSpPr txBox="1">
            <a:spLocks noChangeArrowheads="1"/>
          </p:cNvSpPr>
          <p:nvPr/>
        </p:nvSpPr>
        <p:spPr bwMode="auto">
          <a:xfrm>
            <a:off x="7720709" y="4158666"/>
            <a:ext cx="523699" cy="4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600"/>
              </a:spcAft>
            </a:pPr>
            <a:r>
              <a:rPr lang="hu-HU" sz="2400" dirty="0">
                <a:solidFill>
                  <a:schemeClr val="accent4"/>
                </a:solidFill>
                <a:effectLst/>
                <a:latin typeface="Times New Roman"/>
                <a:ea typeface="Times New Roman"/>
              </a:rPr>
              <a:t>A</a:t>
            </a:r>
            <a:r>
              <a:rPr lang="hu-HU" sz="2400" baseline="-25000" dirty="0">
                <a:solidFill>
                  <a:schemeClr val="accent4"/>
                </a:solidFill>
                <a:effectLst/>
                <a:latin typeface="Times New Roman"/>
                <a:ea typeface="Times New Roman"/>
              </a:rPr>
              <a:t>3</a:t>
            </a:r>
            <a:endParaRPr lang="hu-HU" sz="2400" dirty="0">
              <a:solidFill>
                <a:schemeClr val="accent4"/>
              </a:solidFill>
              <a:effectLst/>
              <a:latin typeface="Times New Roman"/>
              <a:ea typeface="Times New Roman"/>
            </a:endParaRPr>
          </a:p>
        </p:txBody>
      </p:sp>
      <p:cxnSp>
        <p:nvCxnSpPr>
          <p:cNvPr id="39" name="Line 1135"/>
          <p:cNvCxnSpPr/>
          <p:nvPr/>
        </p:nvCxnSpPr>
        <p:spPr bwMode="auto">
          <a:xfrm>
            <a:off x="4647629" y="3526372"/>
            <a:ext cx="680718" cy="4719"/>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sp>
        <p:nvSpPr>
          <p:cNvPr id="40" name="Text Box 1137"/>
          <p:cNvSpPr txBox="1">
            <a:spLocks noChangeArrowheads="1"/>
          </p:cNvSpPr>
          <p:nvPr/>
        </p:nvSpPr>
        <p:spPr bwMode="auto">
          <a:xfrm>
            <a:off x="4685749" y="2547261"/>
            <a:ext cx="604478" cy="52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600"/>
              </a:spcAft>
            </a:pPr>
            <a:r>
              <a:rPr lang="hu-HU" sz="2400" dirty="0">
                <a:effectLst/>
                <a:latin typeface="Times New Roman"/>
                <a:ea typeface="Times New Roman"/>
                <a:sym typeface="Symbol"/>
              </a:rPr>
              <a:t></a:t>
            </a:r>
            <a:endParaRPr lang="hu-HU" sz="2400" dirty="0">
              <a:effectLst/>
              <a:latin typeface="Times New Roman"/>
              <a:ea typeface="Times New Roman"/>
            </a:endParaRPr>
          </a:p>
        </p:txBody>
      </p:sp>
      <p:cxnSp>
        <p:nvCxnSpPr>
          <p:cNvPr id="41" name="Line 1157"/>
          <p:cNvCxnSpPr/>
          <p:nvPr/>
        </p:nvCxnSpPr>
        <p:spPr bwMode="auto">
          <a:xfrm flipH="1">
            <a:off x="4662151" y="5229791"/>
            <a:ext cx="3920937"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21" name="Text Box 1137"/>
          <p:cNvSpPr txBox="1">
            <a:spLocks noChangeArrowheads="1"/>
          </p:cNvSpPr>
          <p:nvPr/>
        </p:nvSpPr>
        <p:spPr bwMode="auto">
          <a:xfrm>
            <a:off x="8583634" y="5735629"/>
            <a:ext cx="604478" cy="52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600"/>
              </a:spcAft>
            </a:pPr>
            <a:r>
              <a:rPr lang="hu-HU" sz="2400" dirty="0">
                <a:effectLst/>
                <a:latin typeface="Times New Roman"/>
                <a:ea typeface="Times New Roman"/>
              </a:rPr>
              <a:t>x</a:t>
            </a:r>
          </a:p>
        </p:txBody>
      </p:sp>
      <p:sp>
        <p:nvSpPr>
          <p:cNvPr id="4" name="Dia számának helye 3"/>
          <p:cNvSpPr>
            <a:spLocks noGrp="1"/>
          </p:cNvSpPr>
          <p:nvPr>
            <p:ph type="sldNum" sz="quarter" idx="12"/>
          </p:nvPr>
        </p:nvSpPr>
        <p:spPr/>
        <p:txBody>
          <a:bodyPr/>
          <a:lstStyle/>
          <a:p>
            <a:fld id="{42275A63-3E4B-4569-BF04-D6C210DC9A48}" type="slidenum">
              <a:rPr lang="hu-HU" smtClean="0"/>
              <a:t>9</a:t>
            </a:fld>
            <a:endParaRPr lang="hu-HU"/>
          </a:p>
        </p:txBody>
      </p:sp>
    </p:spTree>
    <p:extLst>
      <p:ext uri="{BB962C8B-B14F-4D97-AF65-F5344CB8AC3E}">
        <p14:creationId xmlns:p14="http://schemas.microsoft.com/office/powerpoint/2010/main" val="2276629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5293</TotalTime>
  <Words>3579</Words>
  <Application>Microsoft Office PowerPoint</Application>
  <PresentationFormat>Diavetítés a képernyőre (4:3 oldalarány)</PresentationFormat>
  <Paragraphs>653</Paragraphs>
  <Slides>60</Slides>
  <Notes>27</Notes>
  <HiddenSlides>6</HiddenSlides>
  <MMClips>0</MMClips>
  <ScaleCrop>false</ScaleCrop>
  <HeadingPairs>
    <vt:vector size="8" baseType="variant">
      <vt:variant>
        <vt:lpstr>Használt betűtípusok</vt:lpstr>
      </vt:variant>
      <vt:variant>
        <vt:i4>12</vt:i4>
      </vt:variant>
      <vt:variant>
        <vt:lpstr>Téma</vt:lpstr>
      </vt:variant>
      <vt:variant>
        <vt:i4>1</vt:i4>
      </vt:variant>
      <vt:variant>
        <vt:lpstr>Beágyazott OLE kiszolgálók</vt:lpstr>
      </vt:variant>
      <vt:variant>
        <vt:i4>2</vt:i4>
      </vt:variant>
      <vt:variant>
        <vt:lpstr>Diacímek</vt:lpstr>
      </vt:variant>
      <vt:variant>
        <vt:i4>60</vt:i4>
      </vt:variant>
    </vt:vector>
  </HeadingPairs>
  <TitlesOfParts>
    <vt:vector size="75" baseType="lpstr">
      <vt:lpstr>微軟正黑體</vt:lpstr>
      <vt:lpstr>新細明體</vt:lpstr>
      <vt:lpstr>SimSun</vt:lpstr>
      <vt:lpstr>Arial</vt:lpstr>
      <vt:lpstr>Calibri</vt:lpstr>
      <vt:lpstr>Comic Sans MS</vt:lpstr>
      <vt:lpstr>Constantia</vt:lpstr>
      <vt:lpstr>Symbol</vt:lpstr>
      <vt:lpstr>Times New Roman</vt:lpstr>
      <vt:lpstr>Verdana</vt:lpstr>
      <vt:lpstr>Wingdings</vt:lpstr>
      <vt:lpstr>Wingdings 2</vt:lpstr>
      <vt:lpstr>Áramlás</vt:lpstr>
      <vt:lpstr>obrázek</vt:lpstr>
      <vt:lpstr>Egyenlet</vt:lpstr>
      <vt:lpstr>Interpoláció alapú fuzzy modellalkotás</vt:lpstr>
      <vt:lpstr>Tartalom</vt:lpstr>
      <vt:lpstr>Fuzzy irányítás</vt:lpstr>
      <vt:lpstr>Fuzzy modell alapú döntéshozatal, előrejelzés</vt:lpstr>
      <vt:lpstr>Fuzzy halmazok</vt:lpstr>
      <vt:lpstr>Kategóriákba sorolás - egyértelmű és bizonytalan/pontatlan </vt:lpstr>
      <vt:lpstr>Éles halmazok– Fuzzy halmazok</vt:lpstr>
      <vt:lpstr>Nyelvi változó és nyelvi értékek</vt:lpstr>
      <vt:lpstr>Alapfogalmak</vt:lpstr>
      <vt:lpstr>Fuzzy szabályok1</vt:lpstr>
      <vt:lpstr>Fuzzy szabályok2</vt:lpstr>
      <vt:lpstr>Fedő és ritka szabálybázis</vt:lpstr>
      <vt:lpstr>Fuzzy következtető rendszer működése</vt:lpstr>
      <vt:lpstr>Fuzzifikálás</vt:lpstr>
      <vt:lpstr>Fuzzy következtetés</vt:lpstr>
      <vt:lpstr>Következtetés fedő szabálybázisnál</vt:lpstr>
      <vt:lpstr>Mamdani féle következtetés</vt:lpstr>
      <vt:lpstr>Az első szabály érvényesítése</vt:lpstr>
      <vt:lpstr>A második szabály érvényesítése</vt:lpstr>
      <vt:lpstr>Defuzzifikálás  Eredmény</vt:lpstr>
      <vt:lpstr>Következtetés ritka szabálybázist feltételezve - FRISUV</vt:lpstr>
      <vt:lpstr>Halmazalak hasonlóság vizsgálat Fuzzy subsethood</vt:lpstr>
      <vt:lpstr>Relatív távolság és különbözőség</vt:lpstr>
      <vt:lpstr>Az interpolált szabály következménye referencia pontjának helyzete</vt:lpstr>
      <vt:lpstr>Fuzzy modell mintaadatok alapján</vt:lpstr>
      <vt:lpstr>Fuzzy modell mintaadatok alapján</vt:lpstr>
      <vt:lpstr>A bemeneti tér tipikus felosztási módjai </vt:lpstr>
      <vt:lpstr>Rács felosztású antecedens tér  két bemeneti dimenzió</vt:lpstr>
      <vt:lpstr>Modell identifikáció kis kiinduló szabályszámmal</vt:lpstr>
      <vt:lpstr>Min-max kimenet alapján két kezdő szabállyal</vt:lpstr>
      <vt:lpstr>Min-max kimenet alapján  (max) 2n+2 szabállyal</vt:lpstr>
      <vt:lpstr>Kiinduló szabálybázis klaszterezéssel</vt:lpstr>
      <vt:lpstr>Pontok és klaszterek</vt:lpstr>
      <vt:lpstr>Klaszterek vetülete</vt:lpstr>
      <vt:lpstr>Fuzzy halmazok</vt:lpstr>
      <vt:lpstr>Szabályok</vt:lpstr>
      <vt:lpstr>Klaszter tagsági függvényekből fuzzy halmazok</vt:lpstr>
      <vt:lpstr>Paraméterek optimalizálása</vt:lpstr>
      <vt:lpstr>Optimalizálás</vt:lpstr>
      <vt:lpstr>Paraméterértékek optimalizálása</vt:lpstr>
      <vt:lpstr>Leállási feltételek</vt:lpstr>
      <vt:lpstr>Túltanítás - túlillesztés</vt:lpstr>
      <vt:lpstr>Hibaváltozás a tanítás során – valós adatokkal</vt:lpstr>
      <vt:lpstr>Paraméter optimalizálás szabályszám növeléssel</vt:lpstr>
      <vt:lpstr>Alkalmazások</vt:lpstr>
      <vt:lpstr>Gyakorlati alkalmazások</vt:lpstr>
      <vt:lpstr>Kőolajkutatás során végzett fúrások mérési eredményei közötti összefüggés fuzzy modellezése </vt:lpstr>
      <vt:lpstr>Anaerob kúpos szuszpendált ágy reaktor működésének fuzzy modellezése </vt:lpstr>
      <vt:lpstr>Tool life prediction in case of machining operations</vt:lpstr>
      <vt:lpstr>Hőre lágyuló kompozitok mechanikai tulajdonságainak előrejelzése</vt:lpstr>
      <vt:lpstr>Ütésállóság</vt:lpstr>
      <vt:lpstr>Folyáshatár</vt:lpstr>
      <vt:lpstr>Talajszinti ózonkoncentráció előrejelzése</vt:lpstr>
      <vt:lpstr>Háztartási elektromos eszközök használatának előrejelzése</vt:lpstr>
      <vt:lpstr>Soros hibrid elektromos jármű belsőégésű motorjának vezérlése előírt töltöttségi állapot profil tartása érdekében </vt:lpstr>
      <vt:lpstr>Eredmények</vt:lpstr>
      <vt:lpstr>Hallgatói tantárgyfelvétel előrejelzése</vt:lpstr>
      <vt:lpstr>Fuzzy Control1 </vt:lpstr>
      <vt:lpstr>Fuzzy Control2</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következtetés és alkalmazása</dc:title>
  <dc:creator>Johanyák Zs. Csaba Dr.</dc:creator>
  <cp:lastModifiedBy>Johanyák Zs. Csaba</cp:lastModifiedBy>
  <cp:revision>262</cp:revision>
  <dcterms:created xsi:type="dcterms:W3CDTF">2013-05-15T10:32:22Z</dcterms:created>
  <dcterms:modified xsi:type="dcterms:W3CDTF">2018-03-24T16:30:16Z</dcterms:modified>
</cp:coreProperties>
</file>