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avi" ContentType="video/avi"/>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8"/>
  </p:notesMasterIdLst>
  <p:sldIdLst>
    <p:sldId id="256" r:id="rId2"/>
    <p:sldId id="634" r:id="rId3"/>
    <p:sldId id="636" r:id="rId4"/>
    <p:sldId id="638" r:id="rId5"/>
    <p:sldId id="639" r:id="rId6"/>
    <p:sldId id="640" r:id="rId7"/>
    <p:sldId id="659" r:id="rId8"/>
    <p:sldId id="331" r:id="rId9"/>
    <p:sldId id="306" r:id="rId10"/>
    <p:sldId id="308" r:id="rId11"/>
    <p:sldId id="313" r:id="rId12"/>
    <p:sldId id="317" r:id="rId13"/>
    <p:sldId id="315" r:id="rId14"/>
    <p:sldId id="316" r:id="rId15"/>
    <p:sldId id="318" r:id="rId16"/>
    <p:sldId id="322" r:id="rId17"/>
    <p:sldId id="324" r:id="rId18"/>
    <p:sldId id="604" r:id="rId19"/>
    <p:sldId id="606" r:id="rId20"/>
    <p:sldId id="605" r:id="rId21"/>
    <p:sldId id="660" r:id="rId22"/>
    <p:sldId id="608" r:id="rId23"/>
    <p:sldId id="332" r:id="rId24"/>
    <p:sldId id="260" r:id="rId25"/>
    <p:sldId id="273" r:id="rId26"/>
    <p:sldId id="274" r:id="rId27"/>
    <p:sldId id="632" r:id="rId28"/>
    <p:sldId id="631" r:id="rId29"/>
    <p:sldId id="277" r:id="rId30"/>
    <p:sldId id="278" r:id="rId31"/>
    <p:sldId id="630" r:id="rId32"/>
    <p:sldId id="280" r:id="rId33"/>
    <p:sldId id="616" r:id="rId34"/>
    <p:sldId id="617" r:id="rId35"/>
    <p:sldId id="618" r:id="rId36"/>
    <p:sldId id="333" r:id="rId37"/>
    <p:sldId id="435" r:id="rId38"/>
    <p:sldId id="506" r:id="rId39"/>
    <p:sldId id="436" r:id="rId40"/>
    <p:sldId id="507" r:id="rId41"/>
    <p:sldId id="669" r:id="rId42"/>
    <p:sldId id="508" r:id="rId43"/>
    <p:sldId id="510" r:id="rId44"/>
    <p:sldId id="511" r:id="rId45"/>
    <p:sldId id="512" r:id="rId46"/>
    <p:sldId id="515" r:id="rId47"/>
    <p:sldId id="518" r:id="rId48"/>
    <p:sldId id="519" r:id="rId49"/>
    <p:sldId id="521" r:id="rId50"/>
    <p:sldId id="389" r:id="rId51"/>
    <p:sldId id="402" r:id="rId52"/>
    <p:sldId id="346" r:id="rId53"/>
    <p:sldId id="413" r:id="rId54"/>
    <p:sldId id="523" r:id="rId55"/>
    <p:sldId id="348" r:id="rId56"/>
    <p:sldId id="404" r:id="rId57"/>
    <p:sldId id="405" r:id="rId58"/>
    <p:sldId id="355" r:id="rId59"/>
    <p:sldId id="406" r:id="rId60"/>
    <p:sldId id="407" r:id="rId61"/>
    <p:sldId id="358" r:id="rId62"/>
    <p:sldId id="359" r:id="rId63"/>
    <p:sldId id="415" r:id="rId64"/>
    <p:sldId id="361" r:id="rId65"/>
    <p:sldId id="289" r:id="rId66"/>
    <p:sldId id="525" r:id="rId67"/>
    <p:sldId id="478" r:id="rId68"/>
    <p:sldId id="528" r:id="rId69"/>
    <p:sldId id="559" r:id="rId70"/>
    <p:sldId id="560" r:id="rId71"/>
    <p:sldId id="529" r:id="rId72"/>
    <p:sldId id="531" r:id="rId73"/>
    <p:sldId id="532" r:id="rId74"/>
    <p:sldId id="534" r:id="rId75"/>
    <p:sldId id="536" r:id="rId76"/>
    <p:sldId id="544" r:id="rId77"/>
    <p:sldId id="481" r:id="rId78"/>
    <p:sldId id="482" r:id="rId79"/>
    <p:sldId id="496" r:id="rId80"/>
    <p:sldId id="497" r:id="rId81"/>
    <p:sldId id="499" r:id="rId82"/>
    <p:sldId id="288" r:id="rId83"/>
    <p:sldId id="590" r:id="rId84"/>
    <p:sldId id="593" r:id="rId85"/>
    <p:sldId id="594" r:id="rId86"/>
    <p:sldId id="583" r:id="rId87"/>
    <p:sldId id="587" r:id="rId88"/>
    <p:sldId id="588" r:id="rId89"/>
    <p:sldId id="464" r:id="rId90"/>
    <p:sldId id="430" r:id="rId91"/>
    <p:sldId id="429" r:id="rId92"/>
    <p:sldId id="431" r:id="rId93"/>
    <p:sldId id="592" r:id="rId94"/>
    <p:sldId id="449" r:id="rId95"/>
    <p:sldId id="591" r:id="rId96"/>
    <p:sldId id="595" r:id="rId97"/>
    <p:sldId id="597" r:id="rId98"/>
    <p:sldId id="599" r:id="rId99"/>
    <p:sldId id="565" r:id="rId100"/>
    <p:sldId id="567" r:id="rId101"/>
    <p:sldId id="582" r:id="rId102"/>
    <p:sldId id="577" r:id="rId103"/>
    <p:sldId id="290" r:id="rId104"/>
    <p:sldId id="546" r:id="rId105"/>
    <p:sldId id="547" r:id="rId106"/>
    <p:sldId id="469" r:id="rId107"/>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253491CC-B15E-482E-9070-E3C43AFA5622}">
          <p14:sldIdLst>
            <p14:sldId id="256"/>
            <p14:sldId id="634"/>
          </p14:sldIdLst>
        </p14:section>
        <p14:section name="IT Education in Hungary" id="{2736BD35-1ED3-4316-91D6-0055C8B42044}">
          <p14:sldIdLst>
            <p14:sldId id="636"/>
            <p14:sldId id="638"/>
            <p14:sldId id="639"/>
            <p14:sldId id="640"/>
            <p14:sldId id="659"/>
          </p14:sldIdLst>
        </p14:section>
        <p14:section name="City - College - Department" id="{18FEE345-F20A-4C14-ACA4-10FD3ACCB8E9}">
          <p14:sldIdLst>
            <p14:sldId id="331"/>
            <p14:sldId id="306"/>
            <p14:sldId id="308"/>
            <p14:sldId id="313"/>
            <p14:sldId id="317"/>
            <p14:sldId id="315"/>
            <p14:sldId id="316"/>
            <p14:sldId id="318"/>
            <p14:sldId id="322"/>
            <p14:sldId id="324"/>
            <p14:sldId id="604"/>
            <p14:sldId id="606"/>
            <p14:sldId id="605"/>
            <p14:sldId id="660"/>
            <p14:sldId id="608"/>
          </p14:sldIdLst>
        </p14:section>
        <p14:section name="Fuzzy Logic - Basic Concepts" id="{3441A51F-8B60-43DC-9E01-40358B362535}">
          <p14:sldIdLst>
            <p14:sldId id="332"/>
            <p14:sldId id="260"/>
            <p14:sldId id="273"/>
            <p14:sldId id="274"/>
            <p14:sldId id="632"/>
            <p14:sldId id="631"/>
            <p14:sldId id="277"/>
            <p14:sldId id="278"/>
            <p14:sldId id="630"/>
            <p14:sldId id="280"/>
            <p14:sldId id="616"/>
            <p14:sldId id="617"/>
            <p14:sldId id="618"/>
          </p14:sldIdLst>
        </p14:section>
        <p14:section name="Fuzzy inference in sparse rule bases" id="{C6633D0E-695E-4A16-85EB-14C60B85E4AE}">
          <p14:sldIdLst>
            <p14:sldId id="333"/>
            <p14:sldId id="435"/>
            <p14:sldId id="506"/>
            <p14:sldId id="436"/>
            <p14:sldId id="507"/>
            <p14:sldId id="669"/>
            <p14:sldId id="508"/>
            <p14:sldId id="510"/>
            <p14:sldId id="511"/>
            <p14:sldId id="512"/>
            <p14:sldId id="515"/>
            <p14:sldId id="518"/>
            <p14:sldId id="519"/>
            <p14:sldId id="521"/>
            <p14:sldId id="389"/>
            <p14:sldId id="402"/>
            <p14:sldId id="346"/>
            <p14:sldId id="413"/>
            <p14:sldId id="523"/>
            <p14:sldId id="348"/>
            <p14:sldId id="404"/>
            <p14:sldId id="405"/>
            <p14:sldId id="355"/>
            <p14:sldId id="406"/>
            <p14:sldId id="407"/>
            <p14:sldId id="358"/>
            <p14:sldId id="359"/>
            <p14:sldId id="415"/>
            <p14:sldId id="361"/>
          </p14:sldIdLst>
        </p14:section>
        <p14:section name="Automatic system generation" id="{07C825FF-51B1-49E5-B4FD-DABE944090CA}">
          <p14:sldIdLst>
            <p14:sldId id="289"/>
            <p14:sldId id="525"/>
            <p14:sldId id="478"/>
            <p14:sldId id="528"/>
            <p14:sldId id="559"/>
            <p14:sldId id="560"/>
            <p14:sldId id="529"/>
            <p14:sldId id="531"/>
            <p14:sldId id="532"/>
            <p14:sldId id="534"/>
            <p14:sldId id="536"/>
            <p14:sldId id="544"/>
            <p14:sldId id="481"/>
            <p14:sldId id="482"/>
            <p14:sldId id="496"/>
            <p14:sldId id="497"/>
            <p14:sldId id="499"/>
          </p14:sldIdLst>
        </p14:section>
        <p14:section name="Modell" id="{A2E73F20-7E08-4DF0-B33D-EA23E792154D}">
          <p14:sldIdLst>
            <p14:sldId id="288"/>
            <p14:sldId id="590"/>
            <p14:sldId id="593"/>
            <p14:sldId id="594"/>
            <p14:sldId id="583"/>
            <p14:sldId id="587"/>
            <p14:sldId id="588"/>
            <p14:sldId id="464"/>
            <p14:sldId id="430"/>
            <p14:sldId id="429"/>
            <p14:sldId id="431"/>
            <p14:sldId id="592"/>
            <p14:sldId id="449"/>
            <p14:sldId id="591"/>
            <p14:sldId id="595"/>
            <p14:sldId id="597"/>
            <p14:sldId id="599"/>
          </p14:sldIdLst>
        </p14:section>
        <p14:section name="FRI Toolbox Software" id="{2F346C02-F2A9-47EF-AD3C-1FB89B9864EA}">
          <p14:sldIdLst>
            <p14:sldId id="565"/>
            <p14:sldId id="567"/>
            <p14:sldId id="582"/>
            <p14:sldId id="577"/>
          </p14:sldIdLst>
        </p14:section>
        <p14:section name="SFMI Toolbox" id="{DBE21855-279F-47E1-92C4-C3FF0C444FBB}">
          <p14:sldIdLst>
            <p14:sldId id="290"/>
            <p14:sldId id="546"/>
            <p14:sldId id="547"/>
          </p14:sldIdLst>
        </p14:section>
        <p14:section name="Névtelen szakasz" id="{9A48498A-5E7E-40E7-96EC-2044B0C7584E}">
          <p14:sldIdLst>
            <p14:sldId id="4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700" autoAdjust="0"/>
  </p:normalViewPr>
  <p:slideViewPr>
    <p:cSldViewPr>
      <p:cViewPr varScale="1">
        <p:scale>
          <a:sx n="68" d="100"/>
          <a:sy n="68" d="100"/>
        </p:scale>
        <p:origin x="-2754" y="-96"/>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78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5" Type="http://schemas.openxmlformats.org/officeDocument/2006/relationships/image" Target="../media/image74.wmf"/><Relationship Id="rId4" Type="http://schemas.openxmlformats.org/officeDocument/2006/relationships/image" Target="../media/image7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BD8F3E-9754-451F-9430-8D0E072316E0}" type="datetimeFigureOut">
              <a:rPr lang="hu-HU" smtClean="0"/>
              <a:t>2014.09.13.</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D2340-3905-4B0F-89E7-B3BE281A028E}" type="slidenum">
              <a:rPr lang="hu-HU" smtClean="0"/>
              <a:t>‹#›</a:t>
            </a:fld>
            <a:endParaRPr lang="hu-HU"/>
          </a:p>
        </p:txBody>
      </p:sp>
    </p:spTree>
    <p:extLst>
      <p:ext uri="{BB962C8B-B14F-4D97-AF65-F5344CB8AC3E}">
        <p14:creationId xmlns:p14="http://schemas.microsoft.com/office/powerpoint/2010/main" val="132177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Dear</a:t>
            </a:r>
            <a:r>
              <a:rPr lang="hu-HU" dirty="0" smtClean="0"/>
              <a:t> </a:t>
            </a:r>
            <a:r>
              <a:rPr lang="hu-HU" dirty="0" err="1" smtClean="0"/>
              <a:t>Ladies</a:t>
            </a:r>
            <a:r>
              <a:rPr lang="hu-HU" dirty="0" smtClean="0"/>
              <a:t> and </a:t>
            </a:r>
            <a:r>
              <a:rPr lang="hu-HU" dirty="0" err="1" smtClean="0"/>
              <a:t>Gentlemen</a:t>
            </a:r>
            <a:r>
              <a:rPr lang="hu-HU" dirty="0" smtClean="0"/>
              <a:t>! </a:t>
            </a:r>
            <a:r>
              <a:rPr lang="hu-HU" dirty="0" err="1" smtClean="0"/>
              <a:t>First</a:t>
            </a:r>
            <a:r>
              <a:rPr lang="hu-HU" dirty="0" smtClean="0"/>
              <a:t> of </a:t>
            </a:r>
            <a:r>
              <a:rPr lang="hu-HU" dirty="0" err="1" smtClean="0"/>
              <a:t>all</a:t>
            </a:r>
            <a:r>
              <a:rPr lang="hu-HU" dirty="0" smtClean="0"/>
              <a:t> I </a:t>
            </a:r>
            <a:r>
              <a:rPr lang="hu-HU" dirty="0" err="1" smtClean="0"/>
              <a:t>would</a:t>
            </a:r>
            <a:r>
              <a:rPr lang="hu-HU" dirty="0" smtClean="0"/>
              <a:t> </a:t>
            </a:r>
            <a:r>
              <a:rPr lang="hu-HU" dirty="0" err="1" smtClean="0"/>
              <a:t>like</a:t>
            </a:r>
            <a:r>
              <a:rPr lang="hu-HU" dirty="0" smtClean="0"/>
              <a:t> </a:t>
            </a:r>
            <a:r>
              <a:rPr lang="hu-HU" dirty="0" err="1" smtClean="0"/>
              <a:t>to</a:t>
            </a:r>
            <a:r>
              <a:rPr lang="hu-HU" dirty="0" smtClean="0"/>
              <a:t> </a:t>
            </a:r>
            <a:r>
              <a:rPr lang="hu-HU" dirty="0" err="1" smtClean="0"/>
              <a:t>thank</a:t>
            </a:r>
            <a:r>
              <a:rPr lang="hu-HU" dirty="0" smtClean="0"/>
              <a:t> Dr. Mark-Tell Schneider and </a:t>
            </a:r>
            <a:r>
              <a:rPr lang="hu-HU" dirty="0" err="1" smtClean="0"/>
              <a:t>the</a:t>
            </a:r>
            <a:r>
              <a:rPr lang="hu-HU" dirty="0" smtClean="0"/>
              <a:t> </a:t>
            </a:r>
            <a:r>
              <a:rPr lang="hu-HU" dirty="0" err="1" smtClean="0"/>
              <a:t>organizers</a:t>
            </a:r>
            <a:r>
              <a:rPr lang="hu-HU" dirty="0" smtClean="0"/>
              <a:t> </a:t>
            </a:r>
            <a:r>
              <a:rPr lang="hu-HU" dirty="0" err="1" smtClean="0"/>
              <a:t>for</a:t>
            </a:r>
            <a:r>
              <a:rPr lang="hu-HU" dirty="0" smtClean="0"/>
              <a:t> </a:t>
            </a:r>
            <a:r>
              <a:rPr lang="hu-HU" dirty="0" err="1" smtClean="0"/>
              <a:t>the</a:t>
            </a:r>
            <a:r>
              <a:rPr lang="hu-HU" dirty="0" smtClean="0"/>
              <a:t> </a:t>
            </a:r>
            <a:r>
              <a:rPr lang="hu-HU" dirty="0" err="1" smtClean="0"/>
              <a:t>invitation</a:t>
            </a:r>
            <a:r>
              <a:rPr lang="hu-HU" dirty="0" smtClean="0"/>
              <a:t>. </a:t>
            </a:r>
            <a:r>
              <a:rPr lang="hu-HU" dirty="0" err="1" smtClean="0"/>
              <a:t>As</a:t>
            </a:r>
            <a:r>
              <a:rPr lang="hu-HU" dirty="0" smtClean="0"/>
              <a:t> </a:t>
            </a:r>
            <a:r>
              <a:rPr lang="hu-HU" dirty="0" err="1" smtClean="0"/>
              <a:t>you</a:t>
            </a:r>
            <a:r>
              <a:rPr lang="hu-HU" dirty="0" smtClean="0"/>
              <a:t> </a:t>
            </a:r>
            <a:r>
              <a:rPr lang="hu-HU" dirty="0" err="1" smtClean="0"/>
              <a:t>probably</a:t>
            </a:r>
            <a:r>
              <a:rPr lang="hu-HU" dirty="0" smtClean="0"/>
              <a:t> </a:t>
            </a:r>
            <a:r>
              <a:rPr lang="hu-HU" dirty="0" err="1" smtClean="0"/>
              <a:t>know</a:t>
            </a:r>
            <a:r>
              <a:rPr lang="hu-HU" dirty="0" smtClean="0"/>
              <a:t> Dr. Schneider</a:t>
            </a:r>
            <a:r>
              <a:rPr lang="hu-HU" baseline="0" dirty="0" smtClean="0"/>
              <a:t> </a:t>
            </a:r>
            <a:r>
              <a:rPr lang="hu-HU" baseline="0" dirty="0" err="1" smtClean="0"/>
              <a:t>spent</a:t>
            </a:r>
            <a:r>
              <a:rPr lang="hu-HU" baseline="0" dirty="0" smtClean="0"/>
              <a:t> a </a:t>
            </a:r>
            <a:r>
              <a:rPr lang="hu-HU" baseline="0" dirty="0" err="1" smtClean="0"/>
              <a:t>few</a:t>
            </a:r>
            <a:r>
              <a:rPr lang="hu-HU" baseline="0" dirty="0" smtClean="0"/>
              <a:t> </a:t>
            </a:r>
            <a:r>
              <a:rPr lang="hu-HU" baseline="0" dirty="0" err="1" smtClean="0"/>
              <a:t>years</a:t>
            </a:r>
            <a:r>
              <a:rPr lang="hu-HU" baseline="0" dirty="0" smtClean="0"/>
              <a:t> </a:t>
            </a:r>
            <a:r>
              <a:rPr lang="hu-HU" baseline="0" dirty="0" err="1" smtClean="0"/>
              <a:t>in</a:t>
            </a:r>
            <a:r>
              <a:rPr lang="hu-HU" baseline="0" dirty="0" smtClean="0"/>
              <a:t> Kecskemét </a:t>
            </a:r>
            <a:r>
              <a:rPr lang="hu-HU" baseline="0" dirty="0" err="1" smtClean="0"/>
              <a:t>as</a:t>
            </a:r>
            <a:r>
              <a:rPr lang="hu-HU" baseline="0" dirty="0" smtClean="0"/>
              <a:t> a </a:t>
            </a:r>
            <a:r>
              <a:rPr lang="hu-HU" baseline="0" dirty="0" err="1" smtClean="0"/>
              <a:t>director</a:t>
            </a:r>
            <a:r>
              <a:rPr lang="hu-HU" baseline="0" dirty="0" smtClean="0"/>
              <a:t> of </a:t>
            </a:r>
            <a:r>
              <a:rPr lang="hu-HU" baseline="0" dirty="0" err="1" smtClean="0"/>
              <a:t>the</a:t>
            </a:r>
            <a:r>
              <a:rPr lang="hu-HU" baseline="0" dirty="0" smtClean="0"/>
              <a:t> </a:t>
            </a:r>
            <a:r>
              <a:rPr lang="hu-HU" sz="1200" b="0" i="0" kern="1200" dirty="0" smtClean="0">
                <a:solidFill>
                  <a:schemeClr val="tx1"/>
                </a:solidFill>
                <a:effectLst/>
                <a:latin typeface="+mn-lt"/>
                <a:ea typeface="+mn-ea"/>
                <a:cs typeface="+mn-cs"/>
              </a:rPr>
              <a:t>IT </a:t>
            </a:r>
            <a:r>
              <a:rPr lang="hu-HU" sz="1200" b="0" i="0" kern="1200" dirty="0" err="1" smtClean="0">
                <a:solidFill>
                  <a:schemeClr val="tx1"/>
                </a:solidFill>
                <a:effectLst/>
                <a:latin typeface="+mn-lt"/>
                <a:ea typeface="+mn-ea"/>
                <a:cs typeface="+mn-cs"/>
              </a:rPr>
              <a:t>Infrastructure</a:t>
            </a:r>
            <a:r>
              <a:rPr lang="hu-HU" sz="1200" b="0" i="0" kern="1200" dirty="0" smtClean="0">
                <a:solidFill>
                  <a:schemeClr val="tx1"/>
                </a:solidFill>
                <a:effectLst/>
                <a:latin typeface="+mn-lt"/>
                <a:ea typeface="+mn-ea"/>
                <a:cs typeface="+mn-cs"/>
              </a:rPr>
              <a:t> &amp; </a:t>
            </a:r>
            <a:r>
              <a:rPr lang="hu-HU" sz="1200" b="0" i="0" kern="1200" dirty="0" err="1" smtClean="0">
                <a:solidFill>
                  <a:schemeClr val="tx1"/>
                </a:solidFill>
                <a:effectLst/>
                <a:latin typeface="+mn-lt"/>
                <a:ea typeface="+mn-ea"/>
                <a:cs typeface="+mn-cs"/>
              </a:rPr>
              <a:t>Operations</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Department</a:t>
            </a:r>
            <a:r>
              <a:rPr lang="hu-HU" sz="1200" b="0" i="0" kern="1200" dirty="0" smtClean="0">
                <a:solidFill>
                  <a:schemeClr val="tx1"/>
                </a:solidFill>
                <a:effectLst/>
                <a:latin typeface="+mn-lt"/>
                <a:ea typeface="+mn-ea"/>
                <a:cs typeface="+mn-cs"/>
              </a:rPr>
              <a:t> of </a:t>
            </a:r>
            <a:r>
              <a:rPr lang="hu-HU" sz="1200" b="0" i="0" kern="1200" dirty="0" err="1" smtClean="0">
                <a:solidFill>
                  <a:schemeClr val="tx1"/>
                </a:solidFill>
                <a:effectLst/>
                <a:latin typeface="+mn-lt"/>
                <a:ea typeface="+mn-ea"/>
                <a:cs typeface="+mn-cs"/>
              </a:rPr>
              <a:t>Daimler</a:t>
            </a:r>
            <a:r>
              <a:rPr lang="hu-HU" sz="1200" b="0" i="0" kern="1200" dirty="0" smtClean="0">
                <a:solidFill>
                  <a:schemeClr val="tx1"/>
                </a:solidFill>
                <a:effectLst/>
                <a:latin typeface="+mn-lt"/>
                <a:ea typeface="+mn-ea"/>
                <a:cs typeface="+mn-cs"/>
              </a:rPr>
              <a:t> AG. </a:t>
            </a:r>
            <a:r>
              <a:rPr lang="hu-HU" sz="1200" b="0" i="0" kern="1200" dirty="0" err="1" smtClean="0">
                <a:solidFill>
                  <a:schemeClr val="tx1"/>
                </a:solidFill>
                <a:effectLst/>
                <a:latin typeface="+mn-lt"/>
                <a:ea typeface="+mn-ea"/>
                <a:cs typeface="+mn-cs"/>
              </a:rPr>
              <a:t>Besides</a:t>
            </a:r>
            <a:r>
              <a:rPr lang="hu-HU" sz="1200" b="0" i="0" kern="1200" dirty="0" smtClean="0">
                <a:solidFill>
                  <a:schemeClr val="tx1"/>
                </a:solidFill>
                <a:effectLst/>
                <a:latin typeface="+mn-lt"/>
                <a:ea typeface="+mn-ea"/>
                <a:cs typeface="+mn-cs"/>
              </a:rPr>
              <a:t>, he </a:t>
            </a:r>
            <a:r>
              <a:rPr lang="hu-HU" sz="1200" b="0" i="0" kern="1200" dirty="0" err="1" smtClean="0">
                <a:solidFill>
                  <a:schemeClr val="tx1"/>
                </a:solidFill>
                <a:effectLst/>
                <a:latin typeface="+mn-lt"/>
                <a:ea typeface="+mn-ea"/>
                <a:cs typeface="+mn-cs"/>
              </a:rPr>
              <a:t>also</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carried</a:t>
            </a:r>
            <a:r>
              <a:rPr lang="hu-HU" sz="1200" b="0" i="0" kern="1200" dirty="0" smtClean="0">
                <a:solidFill>
                  <a:schemeClr val="tx1"/>
                </a:solidFill>
                <a:effectLst/>
                <a:latin typeface="+mn-lt"/>
                <a:ea typeface="+mn-ea"/>
                <a:cs typeface="+mn-cs"/>
              </a:rPr>
              <a:t> out </a:t>
            </a:r>
            <a:r>
              <a:rPr lang="hu-HU" sz="1200" b="0" i="0" kern="1200" dirty="0" err="1" smtClean="0">
                <a:solidFill>
                  <a:schemeClr val="tx1"/>
                </a:solidFill>
                <a:effectLst/>
                <a:latin typeface="+mn-lt"/>
                <a:ea typeface="+mn-ea"/>
                <a:cs typeface="+mn-cs"/>
              </a:rPr>
              <a:t>teaching</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activities</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at</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our</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university</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As</a:t>
            </a:r>
            <a:r>
              <a:rPr lang="hu-HU" sz="1200" b="0" i="0" kern="1200" baseline="0" dirty="0" smtClean="0">
                <a:solidFill>
                  <a:schemeClr val="tx1"/>
                </a:solidFill>
                <a:effectLst/>
                <a:latin typeface="+mn-lt"/>
                <a:ea typeface="+mn-ea"/>
                <a:cs typeface="+mn-cs"/>
              </a:rPr>
              <a:t> a </a:t>
            </a:r>
            <a:r>
              <a:rPr lang="hu-HU" sz="1200" b="0" i="0" kern="1200" baseline="0" dirty="0" err="1" smtClean="0">
                <a:solidFill>
                  <a:schemeClr val="tx1"/>
                </a:solidFill>
                <a:effectLst/>
                <a:latin typeface="+mn-lt"/>
                <a:ea typeface="+mn-ea"/>
                <a:cs typeface="+mn-cs"/>
              </a:rPr>
              <a:t>recognition</a:t>
            </a:r>
            <a:r>
              <a:rPr lang="hu-HU" sz="1200" b="0" i="0" kern="1200" baseline="0" dirty="0" smtClean="0">
                <a:solidFill>
                  <a:schemeClr val="tx1"/>
                </a:solidFill>
                <a:effectLst/>
                <a:latin typeface="+mn-lt"/>
                <a:ea typeface="+mn-ea"/>
                <a:cs typeface="+mn-cs"/>
              </a:rPr>
              <a:t> of </a:t>
            </a:r>
            <a:r>
              <a:rPr lang="hu-HU" sz="1200" b="0" i="0" kern="1200" baseline="0" dirty="0" err="1" smtClean="0">
                <a:solidFill>
                  <a:schemeClr val="tx1"/>
                </a:solidFill>
                <a:effectLst/>
                <a:latin typeface="+mn-lt"/>
                <a:ea typeface="+mn-ea"/>
                <a:cs typeface="+mn-cs"/>
              </a:rPr>
              <a:t>the</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high</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quality</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of</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his</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work</a:t>
            </a:r>
            <a:r>
              <a:rPr lang="hu-HU" sz="1200" b="0" i="0" kern="1200" baseline="0" dirty="0" smtClean="0">
                <a:solidFill>
                  <a:schemeClr val="tx1"/>
                </a:solidFill>
                <a:effectLst/>
                <a:latin typeface="+mn-lt"/>
                <a:ea typeface="+mn-ea"/>
                <a:cs typeface="+mn-cs"/>
              </a:rPr>
              <a:t> and </a:t>
            </a:r>
            <a:r>
              <a:rPr lang="hu-HU" sz="1200" b="0" i="0" kern="1200" baseline="0" dirty="0" err="1" smtClean="0">
                <a:solidFill>
                  <a:schemeClr val="tx1"/>
                </a:solidFill>
                <a:effectLst/>
                <a:latin typeface="+mn-lt"/>
                <a:ea typeface="+mn-ea"/>
                <a:cs typeface="+mn-cs"/>
              </a:rPr>
              <a:t>his</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commitment</a:t>
            </a:r>
            <a:r>
              <a:rPr lang="hu-HU" sz="1200" b="0" i="0" kern="1200" baseline="0" dirty="0" smtClean="0">
                <a:solidFill>
                  <a:schemeClr val="tx1"/>
                </a:solidFill>
                <a:effectLst/>
                <a:latin typeface="+mn-lt"/>
                <a:ea typeface="+mn-ea"/>
                <a:cs typeface="+mn-cs"/>
              </a:rPr>
              <a:t> he </a:t>
            </a:r>
            <a:r>
              <a:rPr lang="hu-HU" sz="1200" b="0" i="0" kern="1200" baseline="0" dirty="0" err="1" smtClean="0">
                <a:solidFill>
                  <a:schemeClr val="tx1"/>
                </a:solidFill>
                <a:effectLst/>
                <a:latin typeface="+mn-lt"/>
                <a:ea typeface="+mn-ea"/>
                <a:cs typeface="+mn-cs"/>
              </a:rPr>
              <a:t>received</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in</a:t>
            </a:r>
            <a:r>
              <a:rPr lang="hu-HU" sz="1200" b="0" i="0" kern="1200" baseline="0" dirty="0" smtClean="0">
                <a:solidFill>
                  <a:schemeClr val="tx1"/>
                </a:solidFill>
                <a:effectLst/>
                <a:latin typeface="+mn-lt"/>
                <a:ea typeface="+mn-ea"/>
                <a:cs typeface="+mn-cs"/>
              </a:rPr>
              <a:t> 2013 </a:t>
            </a:r>
            <a:r>
              <a:rPr lang="hu-HU" sz="1200" b="0" i="0" kern="1200" baseline="0" dirty="0" err="1" smtClean="0">
                <a:solidFill>
                  <a:schemeClr val="tx1"/>
                </a:solidFill>
                <a:effectLst/>
                <a:latin typeface="+mn-lt"/>
                <a:ea typeface="+mn-ea"/>
                <a:cs typeface="+mn-cs"/>
              </a:rPr>
              <a:t>the</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title</a:t>
            </a:r>
            <a:r>
              <a:rPr lang="hu-HU" sz="1200" b="0" i="0" kern="1200" baseline="0" dirty="0" smtClean="0">
                <a:solidFill>
                  <a:schemeClr val="tx1"/>
                </a:solidFill>
                <a:effectLst/>
                <a:latin typeface="+mn-lt"/>
                <a:ea typeface="+mn-ea"/>
                <a:cs typeface="+mn-cs"/>
              </a:rPr>
              <a:t> of  </a:t>
            </a:r>
            <a:r>
              <a:rPr lang="hu-HU" sz="1200" b="0" i="0" kern="1200" baseline="0" dirty="0" err="1" smtClean="0">
                <a:solidFill>
                  <a:schemeClr val="tx1"/>
                </a:solidFill>
                <a:effectLst/>
                <a:latin typeface="+mn-lt"/>
                <a:ea typeface="+mn-ea"/>
                <a:cs typeface="+mn-cs"/>
              </a:rPr>
              <a:t>honorary</a:t>
            </a:r>
            <a:r>
              <a:rPr lang="hu-HU" sz="1200" b="0" i="0" kern="1200" baseline="0" dirty="0" smtClean="0">
                <a:solidFill>
                  <a:schemeClr val="tx1"/>
                </a:solidFill>
                <a:effectLst/>
                <a:latin typeface="+mn-lt"/>
                <a:ea typeface="+mn-ea"/>
                <a:cs typeface="+mn-cs"/>
              </a:rPr>
              <a:t> professor of Kecskemét College. I </a:t>
            </a:r>
            <a:r>
              <a:rPr lang="hu-HU" sz="1200" b="0" i="0" kern="1200" baseline="0" dirty="0" err="1" smtClean="0">
                <a:solidFill>
                  <a:schemeClr val="tx1"/>
                </a:solidFill>
                <a:effectLst/>
                <a:latin typeface="+mn-lt"/>
                <a:ea typeface="+mn-ea"/>
                <a:cs typeface="+mn-cs"/>
              </a:rPr>
              <a:t>hope</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todays</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event</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will</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give</a:t>
            </a:r>
            <a:r>
              <a:rPr lang="hu-HU" sz="1200" b="0" i="0" kern="1200" baseline="0" dirty="0" smtClean="0">
                <a:solidFill>
                  <a:schemeClr val="tx1"/>
                </a:solidFill>
                <a:effectLst/>
                <a:latin typeface="+mn-lt"/>
                <a:ea typeface="+mn-ea"/>
                <a:cs typeface="+mn-cs"/>
              </a:rPr>
              <a:t> a </a:t>
            </a:r>
            <a:r>
              <a:rPr lang="hu-HU" sz="1200" b="0" i="0" kern="1200" baseline="0" dirty="0" err="1" smtClean="0">
                <a:solidFill>
                  <a:schemeClr val="tx1"/>
                </a:solidFill>
                <a:effectLst/>
                <a:latin typeface="+mn-lt"/>
                <a:ea typeface="+mn-ea"/>
                <a:cs typeface="+mn-cs"/>
              </a:rPr>
              <a:t>good</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opportunity</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to</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exchange</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ideas</a:t>
            </a:r>
            <a:r>
              <a:rPr lang="hu-HU" sz="1200" b="0" i="0" kern="1200" baseline="0" dirty="0" smtClean="0">
                <a:solidFill>
                  <a:schemeClr val="tx1"/>
                </a:solidFill>
                <a:effectLst/>
                <a:latin typeface="+mn-lt"/>
                <a:ea typeface="+mn-ea"/>
                <a:cs typeface="+mn-cs"/>
              </a:rPr>
              <a:t> and </a:t>
            </a:r>
            <a:r>
              <a:rPr lang="hu-HU" sz="1200" b="0" i="0" kern="1200" baseline="0" dirty="0" err="1" smtClean="0">
                <a:solidFill>
                  <a:schemeClr val="tx1"/>
                </a:solidFill>
                <a:effectLst/>
                <a:latin typeface="+mn-lt"/>
                <a:ea typeface="+mn-ea"/>
                <a:cs typeface="+mn-cs"/>
              </a:rPr>
              <a:t>experiences</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as</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well</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as</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to</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establish</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new</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connections</a:t>
            </a:r>
            <a:r>
              <a:rPr lang="hu-HU"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strengthen those </a:t>
            </a:r>
            <a:r>
              <a:rPr lang="hu-HU" sz="1200" b="0" i="0" kern="1200" dirty="0" err="1" smtClean="0">
                <a:solidFill>
                  <a:schemeClr val="tx1"/>
                </a:solidFill>
                <a:effectLst/>
                <a:latin typeface="+mn-lt"/>
                <a:ea typeface="+mn-ea"/>
                <a:cs typeface="+mn-cs"/>
              </a:rPr>
              <a:t>we</a:t>
            </a:r>
            <a:r>
              <a:rPr lang="en-US" sz="1200" b="0" i="0" kern="1200" dirty="0" smtClean="0">
                <a:solidFill>
                  <a:schemeClr val="tx1"/>
                </a:solidFill>
                <a:effectLst/>
                <a:latin typeface="+mn-lt"/>
                <a:ea typeface="+mn-ea"/>
                <a:cs typeface="+mn-cs"/>
              </a:rPr>
              <a:t> already have</a:t>
            </a:r>
            <a:r>
              <a:rPr lang="hu-HU" sz="1200" b="0" i="0" kern="1200" baseline="0" dirty="0" smtClean="0">
                <a:solidFill>
                  <a:schemeClr val="tx1"/>
                </a:solidFill>
                <a:effectLst/>
                <a:latin typeface="+mn-lt"/>
                <a:ea typeface="+mn-ea"/>
                <a:cs typeface="+mn-cs"/>
              </a:rPr>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a:t>
            </a:fld>
            <a:endParaRPr lang="hu-HU"/>
          </a:p>
        </p:txBody>
      </p:sp>
    </p:spTree>
    <p:extLst>
      <p:ext uri="{BB962C8B-B14F-4D97-AF65-F5344CB8AC3E}">
        <p14:creationId xmlns:p14="http://schemas.microsoft.com/office/powerpoint/2010/main" val="14536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0A636-7CAF-4D72-A0C8-619225B4513A}" type="slidenum">
              <a:rPr lang="hu-HU"/>
              <a:pPr/>
              <a:t>10</a:t>
            </a:fld>
            <a:endParaRPr lang="hu-HU"/>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en-GB" dirty="0" err="1" smtClean="0">
                <a:latin typeface="Trebuchet MS" pitchFamily="34" charset="0"/>
              </a:rPr>
              <a:t>Kecskemét</a:t>
            </a:r>
            <a:r>
              <a:rPr lang="en-GB" dirty="0" smtClean="0">
                <a:latin typeface="Trebuchet MS" pitchFamily="34" charset="0"/>
              </a:rPr>
              <a:t> was mentioned as a market-town</a:t>
            </a:r>
            <a:r>
              <a:rPr lang="hu-HU" dirty="0" smtClean="0">
                <a:latin typeface="Trebuchet MS" pitchFamily="34" charset="0"/>
              </a:rPr>
              <a:t> </a:t>
            </a:r>
            <a:r>
              <a:rPr lang="hu-HU" dirty="0" err="1" smtClean="0">
                <a:latin typeface="Trebuchet MS" pitchFamily="34" charset="0"/>
              </a:rPr>
              <a:t>for</a:t>
            </a:r>
            <a:r>
              <a:rPr lang="en-GB" dirty="0" smtClean="0">
                <a:latin typeface="Trebuchet MS" pitchFamily="34" charset="0"/>
              </a:rPr>
              <a:t> the first time in </a:t>
            </a:r>
            <a:r>
              <a:rPr lang="hu-HU" sz="1200" b="0" i="0" kern="1200" dirty="0" smtClean="0">
                <a:solidFill>
                  <a:schemeClr val="tx1"/>
                </a:solidFill>
                <a:effectLst/>
                <a:latin typeface="+mn-lt"/>
                <a:ea typeface="+mn-ea"/>
                <a:cs typeface="+mn-cs"/>
              </a:rPr>
              <a:t>King Louis I of Hungary’s</a:t>
            </a:r>
            <a:r>
              <a:rPr lang="en-GB" dirty="0" smtClean="0">
                <a:latin typeface="Trebuchet MS" pitchFamily="34" charset="0"/>
              </a:rPr>
              <a:t> charter from 1368. The Main Square is known as one of the most beautiful city centres of Hungary. </a:t>
            </a:r>
            <a:r>
              <a:rPr lang="hu-HU" dirty="0" err="1" smtClean="0">
                <a:latin typeface="Trebuchet MS" pitchFamily="34" charset="0"/>
              </a:rPr>
              <a:t>In</a:t>
            </a:r>
            <a:r>
              <a:rPr lang="hu-HU" dirty="0" smtClean="0">
                <a:latin typeface="Trebuchet MS" pitchFamily="34" charset="0"/>
              </a:rPr>
              <a:t> </a:t>
            </a:r>
            <a:r>
              <a:rPr lang="hu-HU" dirty="0" err="1" smtClean="0">
                <a:latin typeface="Trebuchet MS" pitchFamily="34" charset="0"/>
              </a:rPr>
              <a:t>this</a:t>
            </a:r>
            <a:r>
              <a:rPr lang="hu-HU" baseline="0" dirty="0" smtClean="0">
                <a:latin typeface="Trebuchet MS" pitchFamily="34" charset="0"/>
              </a:rPr>
              <a:t> </a:t>
            </a:r>
            <a:r>
              <a:rPr lang="hu-HU" baseline="0" dirty="0" err="1" smtClean="0">
                <a:latin typeface="Trebuchet MS" pitchFamily="34" charset="0"/>
              </a:rPr>
              <a:t>slide</a:t>
            </a:r>
            <a:r>
              <a:rPr lang="hu-HU" baseline="0" dirty="0" smtClean="0">
                <a:latin typeface="Trebuchet MS" pitchFamily="34" charset="0"/>
              </a:rPr>
              <a:t> </a:t>
            </a:r>
            <a:r>
              <a:rPr lang="hu-HU" baseline="0" dirty="0" err="1" smtClean="0">
                <a:latin typeface="Trebuchet MS" pitchFamily="34" charset="0"/>
              </a:rPr>
              <a:t>you</a:t>
            </a:r>
            <a:r>
              <a:rPr lang="hu-HU" baseline="0" dirty="0" smtClean="0">
                <a:latin typeface="Trebuchet MS" pitchFamily="34" charset="0"/>
              </a:rPr>
              <a:t> </a:t>
            </a:r>
            <a:r>
              <a:rPr lang="hu-HU" baseline="0" dirty="0" err="1" smtClean="0">
                <a:latin typeface="Trebuchet MS" pitchFamily="34" charset="0"/>
              </a:rPr>
              <a:t>can</a:t>
            </a:r>
            <a:r>
              <a:rPr lang="hu-HU" baseline="0" dirty="0" smtClean="0">
                <a:latin typeface="Trebuchet MS" pitchFamily="34" charset="0"/>
              </a:rPr>
              <a:t> </a:t>
            </a:r>
            <a:r>
              <a:rPr lang="hu-HU" baseline="0" dirty="0" err="1" smtClean="0">
                <a:latin typeface="Trebuchet MS" pitchFamily="34" charset="0"/>
              </a:rPr>
              <a:t>see</a:t>
            </a:r>
            <a:r>
              <a:rPr lang="hu-HU" baseline="0" dirty="0" smtClean="0">
                <a:latin typeface="Trebuchet MS" pitchFamily="34" charset="0"/>
              </a:rPr>
              <a:t> </a:t>
            </a:r>
            <a:r>
              <a:rPr lang="hu-HU" baseline="0" dirty="0" err="1" smtClean="0">
                <a:latin typeface="Trebuchet MS" pitchFamily="34" charset="0"/>
              </a:rPr>
              <a:t>three</a:t>
            </a:r>
            <a:r>
              <a:rPr lang="hu-HU" baseline="0" dirty="0" smtClean="0">
                <a:latin typeface="Trebuchet MS" pitchFamily="34" charset="0"/>
              </a:rPr>
              <a:t> of </a:t>
            </a:r>
            <a:r>
              <a:rPr lang="hu-HU" baseline="0" dirty="0" err="1" smtClean="0">
                <a:latin typeface="Trebuchet MS" pitchFamily="34" charset="0"/>
              </a:rPr>
              <a:t>its</a:t>
            </a:r>
            <a:r>
              <a:rPr lang="hu-HU" baseline="0" dirty="0" smtClean="0">
                <a:latin typeface="Trebuchet MS" pitchFamily="34" charset="0"/>
              </a:rPr>
              <a:t> </a:t>
            </a:r>
            <a:r>
              <a:rPr lang="hu-HU" baseline="0" dirty="0" err="1" smtClean="0">
                <a:latin typeface="Trebuchet MS" pitchFamily="34" charset="0"/>
              </a:rPr>
              <a:t>finest</a:t>
            </a:r>
            <a:r>
              <a:rPr lang="hu-HU" baseline="0" dirty="0" smtClean="0">
                <a:latin typeface="Trebuchet MS" pitchFamily="34" charset="0"/>
              </a:rPr>
              <a:t>/</a:t>
            </a:r>
            <a:r>
              <a:rPr lang="hu-HU" baseline="0" dirty="0" err="1" smtClean="0">
                <a:latin typeface="Trebuchet MS" pitchFamily="34" charset="0"/>
              </a:rPr>
              <a:t>emblematic</a:t>
            </a:r>
            <a:r>
              <a:rPr lang="hu-HU" baseline="0" dirty="0" smtClean="0">
                <a:latin typeface="Trebuchet MS" pitchFamily="34" charset="0"/>
              </a:rPr>
              <a:t> </a:t>
            </a:r>
            <a:r>
              <a:rPr lang="hu-HU" baseline="0" dirty="0" err="1" smtClean="0">
                <a:latin typeface="Trebuchet MS" pitchFamily="34" charset="0"/>
              </a:rPr>
              <a:t>buildings</a:t>
            </a:r>
            <a:r>
              <a:rPr lang="hu-HU" baseline="0" dirty="0" smtClean="0">
                <a:latin typeface="Trebuchet MS" pitchFamily="34" charset="0"/>
              </a:rPr>
              <a:t>, i.e. </a:t>
            </a:r>
            <a:r>
              <a:rPr lang="hu-HU" baseline="0" dirty="0" err="1" smtClean="0">
                <a:latin typeface="Trebuchet MS" pitchFamily="34" charset="0"/>
              </a:rPr>
              <a:t>the</a:t>
            </a:r>
            <a:r>
              <a:rPr lang="hu-HU" baseline="0" dirty="0" smtClean="0">
                <a:latin typeface="Trebuchet MS" pitchFamily="34" charset="0"/>
              </a:rPr>
              <a:t> city hall, </a:t>
            </a:r>
            <a:r>
              <a:rPr lang="hu-HU" baseline="0" dirty="0" err="1" smtClean="0">
                <a:latin typeface="Trebuchet MS" pitchFamily="34" charset="0"/>
              </a:rPr>
              <a:t>the</a:t>
            </a:r>
            <a:r>
              <a:rPr lang="hu-HU" baseline="0" dirty="0" smtClean="0">
                <a:latin typeface="Trebuchet MS" pitchFamily="34" charset="0"/>
              </a:rPr>
              <a:t> </a:t>
            </a:r>
            <a:r>
              <a:rPr lang="hu-HU" baseline="0" dirty="0" err="1" smtClean="0">
                <a:latin typeface="Trebuchet MS" pitchFamily="34" charset="0"/>
              </a:rPr>
              <a:t>ornamental</a:t>
            </a:r>
            <a:r>
              <a:rPr lang="hu-HU" baseline="0" dirty="0" smtClean="0">
                <a:latin typeface="Trebuchet MS" pitchFamily="34" charset="0"/>
              </a:rPr>
              <a:t> </a:t>
            </a:r>
            <a:r>
              <a:rPr lang="hu-HU" baseline="0" dirty="0" err="1" smtClean="0">
                <a:latin typeface="Trebuchet MS" pitchFamily="34" charset="0"/>
              </a:rPr>
              <a:t>palace</a:t>
            </a:r>
            <a:r>
              <a:rPr lang="hu-HU" baseline="0" dirty="0" smtClean="0">
                <a:latin typeface="Trebuchet MS" pitchFamily="34" charset="0"/>
              </a:rPr>
              <a:t>, and </a:t>
            </a:r>
            <a:r>
              <a:rPr lang="hu-HU" baseline="0" dirty="0" err="1" smtClean="0">
                <a:latin typeface="Trebuchet MS" pitchFamily="34" charset="0"/>
              </a:rPr>
              <a:t>the</a:t>
            </a:r>
            <a:r>
              <a:rPr lang="hu-HU" baseline="0" dirty="0" smtClean="0">
                <a:latin typeface="Trebuchet MS" pitchFamily="34" charset="0"/>
              </a:rPr>
              <a:t> main </a:t>
            </a:r>
            <a:r>
              <a:rPr lang="hu-HU" baseline="0" dirty="0" err="1" smtClean="0">
                <a:latin typeface="Trebuchet MS" pitchFamily="34" charset="0"/>
              </a:rPr>
              <a:t>theater</a:t>
            </a:r>
            <a:r>
              <a:rPr lang="hu-HU" baseline="0" dirty="0" smtClean="0">
                <a:latin typeface="Trebuchet MS" pitchFamily="34" charset="0"/>
              </a:rPr>
              <a:t>.</a:t>
            </a:r>
            <a:endParaRPr lang="hu-H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24A15-8A0F-44EB-B4E6-C532FA0A70D3}" type="slidenum">
              <a:rPr lang="hu-HU"/>
              <a:pPr/>
              <a:t>11</a:t>
            </a:fld>
            <a:endParaRPr lang="hu-HU"/>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hu-HU" dirty="0" smtClean="0"/>
              <a:t>Being </a:t>
            </a:r>
            <a:r>
              <a:rPr lang="hu-HU" dirty="0" err="1" smtClean="0"/>
              <a:t>situated</a:t>
            </a:r>
            <a:r>
              <a:rPr lang="hu-HU" dirty="0" smtClean="0"/>
              <a:t> </a:t>
            </a:r>
            <a:r>
              <a:rPr lang="hu-HU" dirty="0" err="1" smtClean="0"/>
              <a:t>in</a:t>
            </a:r>
            <a:r>
              <a:rPr lang="hu-HU" dirty="0" smtClean="0"/>
              <a:t> </a:t>
            </a:r>
            <a:r>
              <a:rPr lang="en-GB" sz="1200" dirty="0" smtClean="0">
                <a:latin typeface="Trebuchet MS" pitchFamily="34" charset="0"/>
              </a:rPr>
              <a:t>the sunniest part of Hungary</a:t>
            </a:r>
            <a:r>
              <a:rPr lang="hu-HU" sz="1200" dirty="0" smtClean="0">
                <a:latin typeface="Trebuchet MS" pitchFamily="34" charset="0"/>
              </a:rPr>
              <a:t> and </a:t>
            </a:r>
            <a:r>
              <a:rPr lang="hu-HU" sz="1200" dirty="0" err="1" smtClean="0">
                <a:latin typeface="Trebuchet MS" pitchFamily="34" charset="0"/>
              </a:rPr>
              <a:t>having</a:t>
            </a:r>
            <a:r>
              <a:rPr lang="hu-HU" sz="1200" dirty="0" smtClean="0">
                <a:latin typeface="Trebuchet MS" pitchFamily="34" charset="0"/>
              </a:rPr>
              <a:t> </a:t>
            </a:r>
            <a:r>
              <a:rPr lang="hu-HU" sz="1200" dirty="0" err="1" smtClean="0">
                <a:latin typeface="Trebuchet MS" pitchFamily="34" charset="0"/>
              </a:rPr>
              <a:t>thermal</a:t>
            </a:r>
            <a:r>
              <a:rPr lang="hu-HU" sz="1200" dirty="0" smtClean="0">
                <a:latin typeface="Trebuchet MS" pitchFamily="34" charset="0"/>
              </a:rPr>
              <a:t> </a:t>
            </a:r>
            <a:r>
              <a:rPr lang="hu-HU" sz="1200" dirty="0" err="1" smtClean="0">
                <a:latin typeface="Trebuchet MS" pitchFamily="34" charset="0"/>
              </a:rPr>
              <a:t>springs</a:t>
            </a:r>
            <a:r>
              <a:rPr lang="hu-HU" sz="1200" dirty="0" smtClean="0">
                <a:latin typeface="Trebuchet MS" pitchFamily="34" charset="0"/>
              </a:rPr>
              <a:t> Kecskemét </a:t>
            </a:r>
            <a:r>
              <a:rPr lang="en-US" sz="1200" b="0" i="0" kern="1200" dirty="0" smtClean="0">
                <a:solidFill>
                  <a:schemeClr val="tx1"/>
                </a:solidFill>
                <a:effectLst/>
                <a:latin typeface="+mn-lt"/>
                <a:ea typeface="+mn-ea"/>
                <a:cs typeface="+mn-cs"/>
              </a:rPr>
              <a:t>is </a:t>
            </a:r>
            <a:r>
              <a:rPr lang="hu-HU" sz="1200" b="0" i="0" kern="1200" dirty="0" err="1" smtClean="0">
                <a:solidFill>
                  <a:schemeClr val="tx1"/>
                </a:solidFill>
                <a:effectLst/>
                <a:latin typeface="+mn-lt"/>
                <a:ea typeface="+mn-ea"/>
                <a:cs typeface="+mn-cs"/>
              </a:rPr>
              <a:t>also</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one</a:t>
            </a:r>
            <a:r>
              <a:rPr lang="hu-HU" sz="1200" b="0" i="0" kern="1200" dirty="0" smtClean="0">
                <a:solidFill>
                  <a:schemeClr val="tx1"/>
                </a:solidFill>
                <a:effectLst/>
                <a:latin typeface="+mn-lt"/>
                <a:ea typeface="+mn-ea"/>
                <a:cs typeface="+mn-cs"/>
              </a:rPr>
              <a:t> of </a:t>
            </a:r>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favourite</a:t>
            </a:r>
            <a:r>
              <a:rPr lang="en-US" sz="1200" b="0" i="0" kern="1200" dirty="0" smtClean="0">
                <a:solidFill>
                  <a:schemeClr val="tx1"/>
                </a:solidFill>
                <a:effectLst/>
                <a:latin typeface="+mn-lt"/>
                <a:ea typeface="+mn-ea"/>
                <a:cs typeface="+mn-cs"/>
              </a:rPr>
              <a:t> place</a:t>
            </a:r>
            <a:r>
              <a:rPr lang="hu-HU" sz="1200" b="0" i="0" kern="1200" dirty="0"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of the visitors looking for recovery, and recreation.</a:t>
            </a:r>
            <a:endParaRPr lang="hu-H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smtClean="0"/>
              <a:t>And Kecskemét is </a:t>
            </a:r>
            <a:r>
              <a:rPr lang="hu-HU" dirty="0" err="1" smtClean="0"/>
              <a:t>also</a:t>
            </a:r>
            <a:r>
              <a:rPr lang="hu-HU" dirty="0" smtClean="0"/>
              <a:t> a city of </a:t>
            </a:r>
            <a:r>
              <a:rPr lang="hu-HU" dirty="0" err="1" smtClean="0"/>
              <a:t>higher</a:t>
            </a:r>
            <a:r>
              <a:rPr lang="hu-HU" dirty="0" smtClean="0"/>
              <a:t> </a:t>
            </a:r>
            <a:r>
              <a:rPr lang="hu-HU" dirty="0" err="1" smtClean="0"/>
              <a:t>education</a:t>
            </a:r>
            <a:r>
              <a:rPr lang="hu-HU" dirty="0" smtClean="0"/>
              <a:t>. Kecskemét College has </a:t>
            </a:r>
            <a:r>
              <a:rPr lang="hu-HU" dirty="0" err="1" smtClean="0"/>
              <a:t>three</a:t>
            </a:r>
            <a:r>
              <a:rPr lang="hu-HU" dirty="0" smtClean="0"/>
              <a:t> </a:t>
            </a:r>
            <a:r>
              <a:rPr lang="hu-HU" dirty="0" err="1" smtClean="0"/>
              <a:t>faculties</a:t>
            </a:r>
            <a:r>
              <a:rPr lang="hu-HU" dirty="0" smtClean="0"/>
              <a:t>, </a:t>
            </a:r>
            <a:r>
              <a:rPr lang="hu-HU" dirty="0" err="1" smtClean="0"/>
              <a:t>from</a:t>
            </a:r>
            <a:r>
              <a:rPr lang="hu-HU" dirty="0" smtClean="0"/>
              <a:t> </a:t>
            </a:r>
            <a:r>
              <a:rPr lang="hu-HU" dirty="0" err="1" smtClean="0"/>
              <a:t>which</a:t>
            </a:r>
            <a:r>
              <a:rPr lang="hu-HU" dirty="0" smtClean="0"/>
              <a:t> </a:t>
            </a:r>
            <a:r>
              <a:rPr lang="hu-HU" dirty="0" err="1" smtClean="0"/>
              <a:t>the</a:t>
            </a:r>
            <a:r>
              <a:rPr lang="hu-HU" dirty="0" smtClean="0"/>
              <a:t> </a:t>
            </a:r>
            <a:r>
              <a:rPr lang="hu-HU" dirty="0" err="1" smtClean="0"/>
              <a:t>biggest</a:t>
            </a:r>
            <a:r>
              <a:rPr lang="hu-HU" dirty="0" smtClean="0"/>
              <a:t> </a:t>
            </a:r>
            <a:r>
              <a:rPr lang="hu-HU" dirty="0" err="1" smtClean="0"/>
              <a:t>one</a:t>
            </a:r>
            <a:r>
              <a:rPr lang="hu-HU" dirty="0" smtClean="0"/>
              <a:t> is </a:t>
            </a:r>
            <a:r>
              <a:rPr lang="hu-HU" dirty="0" err="1" smtClean="0"/>
              <a:t>the</a:t>
            </a:r>
            <a:r>
              <a:rPr lang="hu-HU" dirty="0" smtClean="0"/>
              <a:t> </a:t>
            </a:r>
            <a:r>
              <a:rPr lang="en-US" sz="1200" dirty="0" smtClean="0"/>
              <a:t>Faculty of Mechanical Engineering and Automation</a:t>
            </a:r>
            <a:r>
              <a:rPr lang="hu-HU" sz="1200" dirty="0" smtClean="0"/>
              <a:t>. The </a:t>
            </a:r>
            <a:r>
              <a:rPr lang="hu-HU" dirty="0" err="1" smtClean="0"/>
              <a:t>Department</a:t>
            </a:r>
            <a:r>
              <a:rPr lang="hu-HU" dirty="0" smtClean="0"/>
              <a:t> of </a:t>
            </a:r>
            <a:r>
              <a:rPr lang="hu-HU" dirty="0" err="1" smtClean="0"/>
              <a:t>Information</a:t>
            </a:r>
            <a:r>
              <a:rPr lang="hu-HU" dirty="0" smtClean="0"/>
              <a:t> Technologies, </a:t>
            </a:r>
            <a:r>
              <a:rPr lang="hu-HU" dirty="0" err="1" smtClean="0"/>
              <a:t>where</a:t>
            </a:r>
            <a:r>
              <a:rPr lang="hu-HU" dirty="0" smtClean="0"/>
              <a:t> I </a:t>
            </a:r>
            <a:r>
              <a:rPr lang="hu-HU" dirty="0" err="1" smtClean="0"/>
              <a:t>work</a:t>
            </a:r>
            <a:r>
              <a:rPr lang="hu-HU" dirty="0" smtClean="0"/>
              <a:t>, is</a:t>
            </a:r>
            <a:r>
              <a:rPr lang="hu-HU" baseline="0" dirty="0" smtClean="0"/>
              <a:t> part of </a:t>
            </a:r>
            <a:r>
              <a:rPr lang="hu-HU" baseline="0" dirty="0" err="1" smtClean="0"/>
              <a:t>this</a:t>
            </a:r>
            <a:r>
              <a:rPr lang="hu-HU" baseline="0" dirty="0" smtClean="0"/>
              <a:t> </a:t>
            </a:r>
            <a:r>
              <a:rPr lang="hu-HU" baseline="0" dirty="0" err="1" smtClean="0"/>
              <a:t>faculty</a:t>
            </a:r>
            <a:r>
              <a:rPr lang="hu-HU" dirty="0" smtClean="0"/>
              <a:t>. </a:t>
            </a:r>
            <a:r>
              <a:rPr lang="hu-HU" dirty="0" err="1" smtClean="0"/>
              <a:t>In</a:t>
            </a:r>
            <a:r>
              <a:rPr lang="hu-HU" dirty="0" smtClean="0"/>
              <a:t> </a:t>
            </a:r>
            <a:r>
              <a:rPr lang="hu-HU" dirty="0" err="1" smtClean="0"/>
              <a:t>the</a:t>
            </a:r>
            <a:r>
              <a:rPr lang="hu-HU" dirty="0" smtClean="0"/>
              <a:t> </a:t>
            </a:r>
            <a:r>
              <a:rPr lang="hu-HU" dirty="0" err="1" smtClean="0"/>
              <a:t>following</a:t>
            </a:r>
            <a:r>
              <a:rPr lang="hu-HU" dirty="0" smtClean="0"/>
              <a:t> </a:t>
            </a:r>
            <a:r>
              <a:rPr lang="hu-HU" dirty="0" err="1" smtClean="0"/>
              <a:t>slides</a:t>
            </a:r>
            <a:r>
              <a:rPr lang="hu-HU" baseline="0" dirty="0" smtClean="0"/>
              <a:t> I am </a:t>
            </a:r>
            <a:r>
              <a:rPr lang="hu-HU" baseline="0" dirty="0" err="1" smtClean="0"/>
              <a:t>going</a:t>
            </a:r>
            <a:r>
              <a:rPr lang="hu-HU" baseline="0" dirty="0" smtClean="0"/>
              <a:t> </a:t>
            </a:r>
            <a:r>
              <a:rPr lang="hu-HU" baseline="0" dirty="0" err="1" smtClean="0"/>
              <a:t>to</a:t>
            </a:r>
            <a:r>
              <a:rPr lang="hu-HU" baseline="0" dirty="0" smtClean="0"/>
              <a:t> </a:t>
            </a:r>
            <a:r>
              <a:rPr lang="hu-HU" baseline="0" dirty="0" err="1" smtClean="0"/>
              <a:t>give</a:t>
            </a:r>
            <a:r>
              <a:rPr lang="hu-HU" baseline="0" dirty="0" smtClean="0"/>
              <a:t> </a:t>
            </a:r>
            <a:r>
              <a:rPr lang="hu-HU" baseline="0" dirty="0" err="1" smtClean="0"/>
              <a:t>some</a:t>
            </a:r>
            <a:r>
              <a:rPr lang="hu-HU" baseline="0" dirty="0" smtClean="0"/>
              <a:t> </a:t>
            </a:r>
            <a:r>
              <a:rPr lang="hu-HU" baseline="0" dirty="0" err="1" smtClean="0"/>
              <a:t>details</a:t>
            </a:r>
            <a:r>
              <a:rPr lang="hu-HU" baseline="0" dirty="0" smtClean="0"/>
              <a:t> </a:t>
            </a:r>
            <a:r>
              <a:rPr lang="hu-HU" baseline="0" dirty="0" err="1" smtClean="0"/>
              <a:t>on</a:t>
            </a:r>
            <a:r>
              <a:rPr lang="hu-HU" baseline="0" dirty="0" smtClean="0"/>
              <a:t> </a:t>
            </a:r>
            <a:r>
              <a:rPr lang="hu-HU" baseline="0" dirty="0" err="1" smtClean="0"/>
              <a:t>our</a:t>
            </a:r>
            <a:r>
              <a:rPr lang="hu-HU" baseline="0" dirty="0" smtClean="0"/>
              <a:t> </a:t>
            </a:r>
            <a:r>
              <a:rPr lang="hu-HU" baseline="0" dirty="0" err="1" smtClean="0"/>
              <a:t>faculty</a:t>
            </a:r>
            <a:r>
              <a:rPr lang="hu-HU" baseline="0" dirty="0" smtClean="0"/>
              <a:t>.</a:t>
            </a:r>
            <a:endParaRPr lang="hu-HU" sz="1200" dirty="0" smtClean="0"/>
          </a:p>
          <a:p>
            <a:endParaRPr lang="hu-HU" dirty="0"/>
          </a:p>
        </p:txBody>
      </p:sp>
      <p:sp>
        <p:nvSpPr>
          <p:cNvPr id="4" name="Dia számának helye 3"/>
          <p:cNvSpPr>
            <a:spLocks noGrp="1"/>
          </p:cNvSpPr>
          <p:nvPr>
            <p:ph type="sldNum" sz="quarter" idx="10"/>
          </p:nvPr>
        </p:nvSpPr>
        <p:spPr/>
        <p:txBody>
          <a:bodyPr/>
          <a:lstStyle/>
          <a:p>
            <a:fld id="{BF30E2EB-B9A5-4D71-B3BE-BD3CB4B5943B}" type="slidenum">
              <a:rPr lang="hu-HU" smtClean="0"/>
              <a:pPr/>
              <a:t>12</a:t>
            </a:fld>
            <a:endParaRPr lang="hu-H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BF30E2EB-B9A5-4D71-B3BE-BD3CB4B5943B}" type="slidenum">
              <a:rPr lang="hu-HU" smtClean="0"/>
              <a:pPr/>
              <a:t>13</a:t>
            </a:fld>
            <a:endParaRPr lang="hu-H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BF30E2EB-B9A5-4D71-B3BE-BD3CB4B5943B}" type="slidenum">
              <a:rPr lang="hu-HU" smtClean="0"/>
              <a:pPr/>
              <a:t>14</a:t>
            </a:fld>
            <a:endParaRPr lang="hu-H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At</a:t>
            </a:r>
            <a:r>
              <a:rPr lang="hu-HU" dirty="0" smtClean="0"/>
              <a:t> </a:t>
            </a:r>
            <a:r>
              <a:rPr lang="hu-HU" dirty="0" err="1" smtClean="0"/>
              <a:t>the</a:t>
            </a:r>
            <a:r>
              <a:rPr lang="hu-HU" dirty="0" smtClean="0"/>
              <a:t> end of </a:t>
            </a:r>
            <a:r>
              <a:rPr lang="hu-HU" dirty="0" err="1" smtClean="0"/>
              <a:t>their</a:t>
            </a:r>
            <a:r>
              <a:rPr lang="hu-HU" dirty="0" smtClean="0"/>
              <a:t> 4th </a:t>
            </a:r>
            <a:r>
              <a:rPr lang="hu-HU" dirty="0" err="1" smtClean="0"/>
              <a:t>semester</a:t>
            </a:r>
            <a:r>
              <a:rPr lang="hu-HU" dirty="0" smtClean="0"/>
              <a:t> </a:t>
            </a:r>
            <a:r>
              <a:rPr lang="hu-HU" dirty="0" err="1" smtClean="0"/>
              <a:t>the</a:t>
            </a:r>
            <a:r>
              <a:rPr lang="hu-HU" dirty="0" smtClean="0"/>
              <a:t> IT </a:t>
            </a:r>
            <a:r>
              <a:rPr lang="hu-HU" dirty="0" err="1" smtClean="0"/>
              <a:t>students</a:t>
            </a:r>
            <a:r>
              <a:rPr lang="hu-HU" dirty="0" smtClean="0"/>
              <a:t> </a:t>
            </a:r>
            <a:r>
              <a:rPr lang="hu-HU" dirty="0" err="1" smtClean="0"/>
              <a:t>can</a:t>
            </a:r>
            <a:r>
              <a:rPr lang="hu-HU" dirty="0" smtClean="0"/>
              <a:t> </a:t>
            </a:r>
            <a:r>
              <a:rPr lang="hu-HU" dirty="0" err="1" smtClean="0"/>
              <a:t>choose</a:t>
            </a:r>
            <a:r>
              <a:rPr lang="hu-HU" dirty="0" smtClean="0"/>
              <a:t> a </a:t>
            </a:r>
            <a:r>
              <a:rPr lang="hu-HU" dirty="0" err="1" smtClean="0"/>
              <a:t>specialization</a:t>
            </a:r>
            <a:r>
              <a:rPr lang="hu-HU" dirty="0" smtClean="0"/>
              <a:t>.</a:t>
            </a:r>
            <a:r>
              <a:rPr lang="hu-HU" baseline="0" dirty="0" smtClean="0"/>
              <a:t> Most of </a:t>
            </a:r>
            <a:r>
              <a:rPr lang="hu-HU" baseline="0" dirty="0" err="1" smtClean="0"/>
              <a:t>the</a:t>
            </a:r>
            <a:r>
              <a:rPr lang="hu-HU" baseline="0" dirty="0" smtClean="0"/>
              <a:t> </a:t>
            </a:r>
            <a:r>
              <a:rPr lang="hu-HU" baseline="0" dirty="0" err="1" smtClean="0"/>
              <a:t>subjects</a:t>
            </a:r>
            <a:r>
              <a:rPr lang="hu-HU" baseline="0" dirty="0" smtClean="0"/>
              <a:t> (8 </a:t>
            </a:r>
            <a:r>
              <a:rPr lang="hu-HU" baseline="0" dirty="0" err="1" smtClean="0"/>
              <a:t>in</a:t>
            </a:r>
            <a:r>
              <a:rPr lang="hu-HU" baseline="0" dirty="0" smtClean="0"/>
              <a:t> </a:t>
            </a:r>
            <a:r>
              <a:rPr lang="hu-HU" baseline="0" dirty="0" err="1" smtClean="0"/>
              <a:t>total</a:t>
            </a:r>
            <a:r>
              <a:rPr lang="hu-HU" baseline="0" dirty="0" smtClean="0"/>
              <a:t>) </a:t>
            </a:r>
            <a:r>
              <a:rPr lang="hu-HU" baseline="0" dirty="0" err="1" smtClean="0"/>
              <a:t>they</a:t>
            </a:r>
            <a:r>
              <a:rPr lang="hu-HU" baseline="0" dirty="0" smtClean="0"/>
              <a:t> </a:t>
            </a:r>
            <a:r>
              <a:rPr lang="hu-HU" baseline="0" dirty="0" err="1" smtClean="0"/>
              <a:t>study</a:t>
            </a:r>
            <a:r>
              <a:rPr lang="hu-HU" baseline="0" dirty="0" smtClean="0"/>
              <a:t> </a:t>
            </a:r>
            <a:r>
              <a:rPr lang="hu-HU" baseline="0" dirty="0" err="1" smtClean="0"/>
              <a:t>in</a:t>
            </a:r>
            <a:r>
              <a:rPr lang="hu-HU" baseline="0" dirty="0" smtClean="0"/>
              <a:t> </a:t>
            </a:r>
            <a:r>
              <a:rPr lang="hu-HU" baseline="0" dirty="0" err="1" smtClean="0"/>
              <a:t>their</a:t>
            </a:r>
            <a:r>
              <a:rPr lang="hu-HU" baseline="0" dirty="0" smtClean="0"/>
              <a:t> </a:t>
            </a:r>
            <a:r>
              <a:rPr lang="hu-HU" baseline="0" dirty="0" err="1" smtClean="0"/>
              <a:t>next</a:t>
            </a:r>
            <a:r>
              <a:rPr lang="hu-HU" baseline="0" dirty="0" smtClean="0"/>
              <a:t> </a:t>
            </a:r>
            <a:r>
              <a:rPr lang="hu-HU" baseline="0" dirty="0" err="1" smtClean="0"/>
              <a:t>three</a:t>
            </a:r>
            <a:r>
              <a:rPr lang="hu-HU" baseline="0" dirty="0" smtClean="0"/>
              <a:t> </a:t>
            </a:r>
            <a:r>
              <a:rPr lang="hu-HU" baseline="0" dirty="0" err="1" smtClean="0"/>
              <a:t>semesters</a:t>
            </a:r>
            <a:r>
              <a:rPr lang="hu-HU" baseline="0" dirty="0" smtClean="0"/>
              <a:t> is </a:t>
            </a:r>
            <a:r>
              <a:rPr lang="hu-HU" baseline="0" dirty="0" err="1" smtClean="0"/>
              <a:t>related</a:t>
            </a:r>
            <a:r>
              <a:rPr lang="hu-HU" baseline="0" dirty="0" smtClean="0"/>
              <a:t>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chosen</a:t>
            </a:r>
            <a:r>
              <a:rPr lang="hu-HU" baseline="0" dirty="0" smtClean="0"/>
              <a:t> </a:t>
            </a:r>
            <a:r>
              <a:rPr lang="hu-HU" dirty="0" err="1" smtClean="0"/>
              <a:t>specialization</a:t>
            </a:r>
            <a:r>
              <a:rPr lang="hu-HU" dirty="0" smtClean="0"/>
              <a:t>.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15</a:t>
            </a:fld>
            <a:endParaRPr lang="hu-HU"/>
          </a:p>
        </p:txBody>
      </p:sp>
    </p:spTree>
    <p:extLst>
      <p:ext uri="{BB962C8B-B14F-4D97-AF65-F5344CB8AC3E}">
        <p14:creationId xmlns:p14="http://schemas.microsoft.com/office/powerpoint/2010/main" val="2421161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Next</a:t>
            </a:r>
            <a:r>
              <a:rPr lang="hu-HU" dirty="0" smtClean="0"/>
              <a:t>, I </a:t>
            </a:r>
            <a:r>
              <a:rPr lang="hu-HU" dirty="0" err="1" smtClean="0"/>
              <a:t>will</a:t>
            </a:r>
            <a:r>
              <a:rPr lang="hu-HU" dirty="0" smtClean="0"/>
              <a:t> </a:t>
            </a:r>
            <a:r>
              <a:rPr lang="hu-HU" dirty="0" err="1" smtClean="0"/>
              <a:t>give</a:t>
            </a:r>
            <a:r>
              <a:rPr lang="hu-HU" dirty="0" smtClean="0"/>
              <a:t> </a:t>
            </a:r>
            <a:r>
              <a:rPr lang="hu-HU" dirty="0" err="1" smtClean="0"/>
              <a:t>you</a:t>
            </a:r>
            <a:r>
              <a:rPr lang="hu-HU" dirty="0" smtClean="0"/>
              <a:t> a </a:t>
            </a:r>
            <a:r>
              <a:rPr lang="hu-HU" dirty="0" err="1" smtClean="0"/>
              <a:t>short</a:t>
            </a:r>
            <a:r>
              <a:rPr lang="hu-HU" baseline="0" dirty="0" smtClean="0"/>
              <a:t> </a:t>
            </a:r>
            <a:r>
              <a:rPr lang="hu-HU" baseline="0" dirty="0" err="1" smtClean="0"/>
              <a:t>overview</a:t>
            </a:r>
            <a:r>
              <a:rPr lang="hu-HU" baseline="0" dirty="0" smtClean="0"/>
              <a:t> of </a:t>
            </a:r>
            <a:r>
              <a:rPr lang="hu-HU" baseline="0" dirty="0" err="1" smtClean="0"/>
              <a:t>some</a:t>
            </a:r>
            <a:r>
              <a:rPr lang="hu-HU" baseline="0" dirty="0" smtClean="0"/>
              <a:t> </a:t>
            </a:r>
            <a:r>
              <a:rPr lang="hu-HU" baseline="0" dirty="0" err="1" smtClean="0"/>
              <a:t>recent</a:t>
            </a:r>
            <a:r>
              <a:rPr lang="hu-HU" baseline="0" dirty="0" smtClean="0"/>
              <a:t> </a:t>
            </a:r>
            <a:r>
              <a:rPr lang="hu-HU" baseline="0" dirty="0" err="1" smtClean="0"/>
              <a:t>research</a:t>
            </a:r>
            <a:r>
              <a:rPr lang="hu-HU" baseline="0" dirty="0" smtClean="0"/>
              <a:t> </a:t>
            </a:r>
            <a:r>
              <a:rPr lang="hu-HU" baseline="0" dirty="0" err="1" smtClean="0"/>
              <a:t>projects</a:t>
            </a:r>
            <a:r>
              <a:rPr lang="hu-HU" baseline="0" dirty="0" smtClean="0"/>
              <a:t> </a:t>
            </a:r>
            <a:r>
              <a:rPr lang="hu-HU" baseline="0" dirty="0" err="1" smtClean="0"/>
              <a:t>related</a:t>
            </a:r>
            <a:r>
              <a:rPr lang="hu-HU" baseline="0" dirty="0" smtClean="0"/>
              <a:t> </a:t>
            </a:r>
            <a:r>
              <a:rPr lang="hu-HU" baseline="0" dirty="0" err="1" smtClean="0"/>
              <a:t>to</a:t>
            </a:r>
            <a:r>
              <a:rPr lang="hu-HU" baseline="0" dirty="0" smtClean="0"/>
              <a:t> </a:t>
            </a:r>
            <a:r>
              <a:rPr lang="hu-HU" baseline="0" dirty="0" err="1" smtClean="0"/>
              <a:t>our</a:t>
            </a:r>
            <a:r>
              <a:rPr lang="hu-HU" baseline="0" dirty="0" smtClean="0"/>
              <a:t> </a:t>
            </a:r>
            <a:r>
              <a:rPr lang="hu-HU" baseline="0" dirty="0" err="1" smtClean="0"/>
              <a:t>department</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16</a:t>
            </a:fld>
            <a:endParaRPr lang="hu-HU"/>
          </a:p>
        </p:txBody>
      </p:sp>
    </p:spTree>
    <p:extLst>
      <p:ext uri="{BB962C8B-B14F-4D97-AF65-F5344CB8AC3E}">
        <p14:creationId xmlns:p14="http://schemas.microsoft.com/office/powerpoint/2010/main" val="937393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582533D-4457-40E1-BE7F-4232A27665DF}" type="slidenum">
              <a:rPr lang="hu-HU"/>
              <a:pPr/>
              <a:t>17</a:t>
            </a:fld>
            <a:endParaRPr lang="hu-HU"/>
          </a:p>
        </p:txBody>
      </p:sp>
      <p:sp>
        <p:nvSpPr>
          <p:cNvPr id="512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hu-HU" dirty="0" err="1" smtClean="0"/>
              <a:t>Although</a:t>
            </a:r>
            <a:r>
              <a:rPr lang="hu-HU" baseline="0" dirty="0" smtClean="0"/>
              <a:t> most of </a:t>
            </a:r>
            <a:r>
              <a:rPr lang="hu-HU" baseline="0" dirty="0" err="1" smtClean="0"/>
              <a:t>the</a:t>
            </a:r>
            <a:r>
              <a:rPr lang="hu-HU" baseline="0" dirty="0" smtClean="0"/>
              <a:t> </a:t>
            </a:r>
            <a:r>
              <a:rPr lang="hu-HU" baseline="0" dirty="0" err="1" smtClean="0"/>
              <a:t>open</a:t>
            </a:r>
            <a:r>
              <a:rPr lang="hu-HU" baseline="0" dirty="0" smtClean="0"/>
              <a:t> IT </a:t>
            </a:r>
            <a:r>
              <a:rPr lang="hu-HU" baseline="0" dirty="0" err="1" smtClean="0"/>
              <a:t>positions</a:t>
            </a:r>
            <a:r>
              <a:rPr lang="hu-HU" baseline="0" dirty="0" smtClean="0"/>
              <a:t> </a:t>
            </a:r>
            <a:r>
              <a:rPr lang="hu-HU" baseline="0" dirty="0" err="1" smtClean="0"/>
              <a:t>are</a:t>
            </a:r>
            <a:r>
              <a:rPr lang="hu-HU" baseline="0" dirty="0" smtClean="0"/>
              <a:t> </a:t>
            </a:r>
            <a:r>
              <a:rPr lang="hu-HU" baseline="0" dirty="0" err="1" smtClean="0"/>
              <a:t>programming</a:t>
            </a:r>
            <a:r>
              <a:rPr lang="hu-HU" baseline="0" dirty="0" smtClean="0"/>
              <a:t> </a:t>
            </a:r>
            <a:r>
              <a:rPr lang="hu-HU" baseline="0" dirty="0" err="1" smtClean="0"/>
              <a:t>related</a:t>
            </a:r>
            <a:r>
              <a:rPr lang="hu-HU" baseline="0" dirty="0" smtClean="0"/>
              <a:t>, </a:t>
            </a:r>
            <a:r>
              <a:rPr lang="hu-HU" baseline="0" dirty="0" err="1" smtClean="0"/>
              <a:t>unfortunatelly</a:t>
            </a:r>
            <a:r>
              <a:rPr lang="hu-HU" baseline="0" dirty="0" smtClean="0"/>
              <a:t> </a:t>
            </a:r>
            <a:r>
              <a:rPr lang="hu-HU" baseline="0" dirty="0" err="1" smtClean="0"/>
              <a:t>i</a:t>
            </a:r>
            <a:r>
              <a:rPr lang="hu-HU" dirty="0" err="1" smtClean="0"/>
              <a:t>n</a:t>
            </a:r>
            <a:r>
              <a:rPr lang="hu-HU" baseline="0" dirty="0" smtClean="0"/>
              <a:t> </a:t>
            </a:r>
            <a:r>
              <a:rPr lang="hu-HU" baseline="0" dirty="0" err="1" smtClean="0"/>
              <a:t>the</a:t>
            </a:r>
            <a:r>
              <a:rPr lang="hu-HU" baseline="0" dirty="0" smtClean="0"/>
              <a:t> </a:t>
            </a:r>
            <a:r>
              <a:rPr lang="hu-HU" baseline="0" dirty="0" err="1" smtClean="0"/>
              <a:t>last</a:t>
            </a:r>
            <a:r>
              <a:rPr lang="hu-HU" baseline="0" dirty="0" smtClean="0"/>
              <a:t> </a:t>
            </a:r>
            <a:r>
              <a:rPr lang="hu-HU" baseline="0" dirty="0" err="1" smtClean="0"/>
              <a:t>few</a:t>
            </a:r>
            <a:r>
              <a:rPr lang="hu-HU" baseline="0" dirty="0" smtClean="0"/>
              <a:t> </a:t>
            </a:r>
            <a:r>
              <a:rPr lang="hu-HU" baseline="0" dirty="0" err="1" smtClean="0"/>
              <a:t>years</a:t>
            </a:r>
            <a:r>
              <a:rPr lang="hu-HU" baseline="0" dirty="0" smtClean="0"/>
              <a:t> </a:t>
            </a:r>
            <a:r>
              <a:rPr lang="hu-HU" baseline="0" dirty="0" err="1" smtClean="0"/>
              <a:t>the</a:t>
            </a:r>
            <a:r>
              <a:rPr lang="hu-HU" baseline="0" dirty="0" smtClean="0"/>
              <a:t> </a:t>
            </a:r>
            <a:r>
              <a:rPr lang="hu-HU" baseline="0" dirty="0" err="1" smtClean="0"/>
              <a:t>number</a:t>
            </a:r>
            <a:r>
              <a:rPr lang="hu-HU" baseline="0" dirty="0" smtClean="0"/>
              <a:t> of </a:t>
            </a:r>
            <a:r>
              <a:rPr lang="hu-HU" baseline="0" dirty="0" err="1" smtClean="0"/>
              <a:t>students</a:t>
            </a:r>
            <a:r>
              <a:rPr lang="hu-HU" baseline="0" dirty="0" smtClean="0"/>
              <a:t> </a:t>
            </a:r>
            <a:r>
              <a:rPr lang="hu-HU" baseline="0" dirty="0" err="1" smtClean="0"/>
              <a:t>interested</a:t>
            </a:r>
            <a:r>
              <a:rPr lang="hu-HU" baseline="0" dirty="0" smtClean="0"/>
              <a:t> </a:t>
            </a:r>
            <a:r>
              <a:rPr lang="hu-HU" baseline="0" dirty="0" err="1" smtClean="0"/>
              <a:t>in</a:t>
            </a:r>
            <a:r>
              <a:rPr lang="hu-HU" baseline="0" dirty="0" smtClean="0"/>
              <a:t> software </a:t>
            </a:r>
            <a:r>
              <a:rPr lang="hu-HU" baseline="0" dirty="0" err="1" smtClean="0"/>
              <a:t>development</a:t>
            </a:r>
            <a:r>
              <a:rPr lang="hu-HU" baseline="0" dirty="0" smtClean="0"/>
              <a:t> </a:t>
            </a:r>
            <a:r>
              <a:rPr lang="hu-HU" baseline="0" dirty="0" err="1" smtClean="0"/>
              <a:t>decreased</a:t>
            </a:r>
            <a:r>
              <a:rPr lang="hu-HU" baseline="0" dirty="0" smtClean="0"/>
              <a:t> </a:t>
            </a:r>
            <a:r>
              <a:rPr lang="hu-HU" baseline="0" dirty="0" err="1" smtClean="0"/>
              <a:t>drastically</a:t>
            </a:r>
            <a:r>
              <a:rPr lang="hu-HU" baseline="0" dirty="0" smtClean="0"/>
              <a:t>. </a:t>
            </a:r>
            <a:r>
              <a:rPr lang="hu-HU" baseline="0" dirty="0" err="1" smtClean="0"/>
              <a:t>Therefore</a:t>
            </a:r>
            <a:r>
              <a:rPr lang="hu-HU" baseline="0" dirty="0" smtClean="0"/>
              <a:t> </a:t>
            </a:r>
            <a:r>
              <a:rPr lang="hu-HU" baseline="0" dirty="0" err="1" smtClean="0"/>
              <a:t>we</a:t>
            </a:r>
            <a:r>
              <a:rPr lang="hu-HU" baseline="0" dirty="0" smtClean="0"/>
              <a:t> </a:t>
            </a:r>
            <a:r>
              <a:rPr lang="hu-HU" baseline="0" dirty="0" err="1" smtClean="0"/>
              <a:t>were</a:t>
            </a:r>
            <a:r>
              <a:rPr lang="hu-HU" baseline="0" dirty="0" smtClean="0"/>
              <a:t> </a:t>
            </a:r>
            <a:r>
              <a:rPr lang="hu-HU" baseline="0" dirty="0" err="1" smtClean="0"/>
              <a:t>motivated</a:t>
            </a:r>
            <a:r>
              <a:rPr lang="hu-HU" baseline="0" dirty="0" smtClean="0"/>
              <a:t> </a:t>
            </a:r>
            <a:r>
              <a:rPr lang="hu-HU" baseline="0" dirty="0" err="1" smtClean="0"/>
              <a:t>to</a:t>
            </a:r>
            <a:r>
              <a:rPr lang="hu-HU" baseline="0" dirty="0" smtClean="0"/>
              <a:t> </a:t>
            </a:r>
            <a:r>
              <a:rPr lang="hu-HU" baseline="0" dirty="0" err="1" smtClean="0"/>
              <a:t>find</a:t>
            </a:r>
            <a:r>
              <a:rPr lang="hu-HU" baseline="0" dirty="0" smtClean="0"/>
              <a:t> </a:t>
            </a:r>
            <a:r>
              <a:rPr lang="hu-HU" baseline="0" dirty="0" err="1" smtClean="0"/>
              <a:t>new</a:t>
            </a:r>
            <a:r>
              <a:rPr lang="hu-HU" baseline="0" dirty="0" smtClean="0"/>
              <a:t> </a:t>
            </a:r>
            <a:r>
              <a:rPr lang="hu-HU" baseline="0" dirty="0" err="1" smtClean="0"/>
              <a:t>ways</a:t>
            </a:r>
            <a:r>
              <a:rPr lang="hu-HU" baseline="0" dirty="0" smtClean="0"/>
              <a:t> of </a:t>
            </a:r>
            <a:r>
              <a:rPr lang="hu-HU" baseline="0" dirty="0" err="1" smtClean="0"/>
              <a:t>teaching</a:t>
            </a:r>
            <a:r>
              <a:rPr lang="hu-HU" baseline="0" dirty="0" smtClean="0"/>
              <a:t> </a:t>
            </a:r>
            <a:r>
              <a:rPr lang="hu-HU" baseline="0" dirty="0" err="1" smtClean="0"/>
              <a:t>programming</a:t>
            </a:r>
            <a:r>
              <a:rPr lang="hu-HU" baseline="0" dirty="0" smtClean="0"/>
              <a:t> </a:t>
            </a:r>
            <a:r>
              <a:rPr lang="hu-HU" baseline="0" dirty="0" err="1" smtClean="0"/>
              <a:t>to</a:t>
            </a:r>
            <a:r>
              <a:rPr lang="hu-HU" baseline="0" dirty="0" smtClean="0"/>
              <a:t> </a:t>
            </a:r>
            <a:r>
              <a:rPr lang="hu-HU" baseline="0" dirty="0" err="1" smtClean="0"/>
              <a:t>increase</a:t>
            </a:r>
            <a:r>
              <a:rPr lang="hu-HU" baseline="0" dirty="0" smtClean="0"/>
              <a:t> </a:t>
            </a:r>
            <a:r>
              <a:rPr lang="hu-HU" baseline="0" dirty="0" err="1" smtClean="0"/>
              <a:t>the</a:t>
            </a:r>
            <a:r>
              <a:rPr lang="hu-HU" baseline="0" dirty="0" smtClean="0"/>
              <a:t> </a:t>
            </a:r>
            <a:r>
              <a:rPr lang="hu-HU" baseline="0" dirty="0" err="1" smtClean="0"/>
              <a:t>motivation</a:t>
            </a:r>
            <a:r>
              <a:rPr lang="hu-HU" baseline="0" dirty="0" smtClean="0"/>
              <a:t> </a:t>
            </a:r>
            <a:r>
              <a:rPr lang="hu-HU" baseline="0" dirty="0" err="1" smtClean="0"/>
              <a:t>of</a:t>
            </a:r>
            <a:r>
              <a:rPr lang="hu-HU" baseline="0" dirty="0" smtClean="0"/>
              <a:t> </a:t>
            </a:r>
            <a:r>
              <a:rPr lang="hu-HU" baseline="0" dirty="0" err="1" smtClean="0"/>
              <a:t>the</a:t>
            </a:r>
            <a:r>
              <a:rPr lang="hu-HU" baseline="0" dirty="0" smtClean="0"/>
              <a:t> </a:t>
            </a:r>
            <a:r>
              <a:rPr lang="hu-HU" baseline="0" dirty="0" err="1" smtClean="0"/>
              <a:t>students</a:t>
            </a:r>
            <a:r>
              <a:rPr lang="hu-HU" baseline="0" dirty="0" smtClean="0"/>
              <a:t>. The </a:t>
            </a:r>
            <a:r>
              <a:rPr lang="hu-HU" baseline="0" dirty="0" err="1" smtClean="0"/>
              <a:t>three</a:t>
            </a:r>
            <a:r>
              <a:rPr lang="hu-HU" baseline="0" dirty="0" smtClean="0"/>
              <a:t> main </a:t>
            </a:r>
            <a:r>
              <a:rPr lang="hu-HU" baseline="0" dirty="0" err="1" smtClean="0"/>
              <a:t>topics</a:t>
            </a:r>
            <a:r>
              <a:rPr lang="hu-HU" baseline="0" dirty="0" smtClean="0"/>
              <a:t> of </a:t>
            </a:r>
            <a:r>
              <a:rPr lang="hu-HU" baseline="0" dirty="0" err="1" smtClean="0"/>
              <a:t>the</a:t>
            </a:r>
            <a:r>
              <a:rPr lang="hu-HU" baseline="0" dirty="0" smtClean="0"/>
              <a:t> </a:t>
            </a:r>
            <a:r>
              <a:rPr lang="hu-HU" baseline="0" dirty="0" err="1" smtClean="0"/>
              <a:t>related</a:t>
            </a:r>
            <a:r>
              <a:rPr lang="hu-HU" baseline="0" dirty="0" smtClean="0"/>
              <a:t> </a:t>
            </a:r>
            <a:r>
              <a:rPr lang="hu-HU" baseline="0" dirty="0" err="1" smtClean="0"/>
              <a:t>research</a:t>
            </a:r>
            <a:r>
              <a:rPr lang="hu-HU" baseline="0" dirty="0" smtClean="0"/>
              <a:t> </a:t>
            </a:r>
            <a:r>
              <a:rPr lang="hu-HU" baseline="0" dirty="0" err="1" smtClean="0"/>
              <a:t>are</a:t>
            </a:r>
            <a:r>
              <a:rPr lang="hu-HU" baseline="0" dirty="0" smtClean="0"/>
              <a:t> </a:t>
            </a:r>
            <a:r>
              <a:rPr lang="hu-HU" baseline="0" dirty="0" err="1" smtClean="0"/>
              <a:t>presented</a:t>
            </a:r>
            <a:r>
              <a:rPr lang="hu-HU" baseline="0" dirty="0" smtClean="0"/>
              <a:t> </a:t>
            </a:r>
            <a:r>
              <a:rPr lang="hu-HU" baseline="0" dirty="0" err="1" smtClean="0"/>
              <a:t>on</a:t>
            </a:r>
            <a:r>
              <a:rPr lang="hu-HU" baseline="0" dirty="0" smtClean="0"/>
              <a:t> </a:t>
            </a:r>
            <a:r>
              <a:rPr lang="hu-HU" baseline="0" dirty="0" err="1" smtClean="0"/>
              <a:t>this</a:t>
            </a:r>
            <a:r>
              <a:rPr lang="hu-HU" baseline="0" dirty="0" smtClean="0"/>
              <a:t> </a:t>
            </a:r>
            <a:r>
              <a:rPr lang="hu-HU" baseline="0" dirty="0" err="1" smtClean="0"/>
              <a:t>slide</a:t>
            </a:r>
            <a:r>
              <a:rPr lang="hu-HU" baseline="0" dirty="0" smtClean="0"/>
              <a:t>.</a:t>
            </a:r>
            <a:endParaRPr lang="hu-H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One of our faculty's major research focus is related to </a:t>
            </a:r>
            <a:r>
              <a:rPr lang="en-US" dirty="0" err="1" smtClean="0"/>
              <a:t>vechicle</a:t>
            </a:r>
            <a:r>
              <a:rPr lang="en-US" dirty="0" smtClean="0"/>
              <a:t> engineering. Our department </a:t>
            </a:r>
            <a:r>
              <a:rPr lang="hu-HU" dirty="0" smtClean="0"/>
              <a:t>is </a:t>
            </a:r>
            <a:r>
              <a:rPr lang="hu-HU" dirty="0" err="1" smtClean="0"/>
              <a:t>involved</a:t>
            </a:r>
            <a:r>
              <a:rPr lang="hu-HU" dirty="0" smtClean="0"/>
              <a:t> </a:t>
            </a:r>
            <a:r>
              <a:rPr lang="hu-HU" dirty="0" err="1" smtClean="0"/>
              <a:t>in</a:t>
            </a:r>
            <a:r>
              <a:rPr lang="hu-HU" dirty="0" smtClean="0"/>
              <a:t> </a:t>
            </a:r>
            <a:r>
              <a:rPr lang="hu-HU" dirty="0" err="1" smtClean="0"/>
              <a:t>research</a:t>
            </a:r>
            <a:r>
              <a:rPr lang="hu-HU" dirty="0" smtClean="0"/>
              <a:t> </a:t>
            </a:r>
            <a:r>
              <a:rPr lang="hu-HU" dirty="0" err="1" smtClean="0"/>
              <a:t>related</a:t>
            </a:r>
            <a:r>
              <a:rPr lang="hu-HU" dirty="0" smtClean="0"/>
              <a:t> </a:t>
            </a:r>
            <a:r>
              <a:rPr lang="hu-HU" dirty="0" err="1" smtClean="0"/>
              <a:t>to</a:t>
            </a:r>
            <a:r>
              <a:rPr lang="hu-HU" dirty="0" smtClean="0"/>
              <a:t> </a:t>
            </a:r>
            <a:r>
              <a:rPr lang="en-US" dirty="0" err="1" smtClean="0"/>
              <a:t>vechicle</a:t>
            </a:r>
            <a:r>
              <a:rPr lang="en-US" dirty="0" smtClean="0"/>
              <a:t>-to-</a:t>
            </a:r>
            <a:r>
              <a:rPr lang="en-US" dirty="0" err="1" smtClean="0"/>
              <a:t>vechicle</a:t>
            </a:r>
            <a:r>
              <a:rPr lang="en-US" dirty="0" smtClean="0"/>
              <a:t> (v2v) and </a:t>
            </a:r>
            <a:r>
              <a:rPr lang="en-US" dirty="0" err="1" smtClean="0"/>
              <a:t>vechicle</a:t>
            </a:r>
            <a:r>
              <a:rPr lang="en-US" dirty="0" smtClean="0"/>
              <a:t>-to-infrastructure communication </a:t>
            </a:r>
            <a:r>
              <a:rPr lang="hu-HU" dirty="0" err="1" smtClean="0"/>
              <a:t>as</a:t>
            </a:r>
            <a:r>
              <a:rPr lang="hu-HU" dirty="0" smtClean="0"/>
              <a:t> </a:t>
            </a:r>
            <a:r>
              <a:rPr lang="hu-HU" dirty="0" err="1" smtClean="0"/>
              <a:t>well</a:t>
            </a:r>
            <a:r>
              <a:rPr lang="hu-HU" dirty="0" smtClean="0"/>
              <a:t> </a:t>
            </a:r>
            <a:r>
              <a:rPr lang="hu-HU" dirty="0" err="1" smtClean="0"/>
              <a:t>as</a:t>
            </a:r>
            <a:r>
              <a:rPr lang="hu-HU" dirty="0" smtClean="0"/>
              <a:t> </a:t>
            </a:r>
            <a:r>
              <a:rPr lang="en-US" dirty="0" smtClean="0"/>
              <a:t>services that can be implemented on this bases. In the Smarter Transport project we have developed a vehicle</a:t>
            </a:r>
            <a:r>
              <a:rPr lang="hu-HU" dirty="0" smtClean="0"/>
              <a:t>-</a:t>
            </a:r>
            <a:r>
              <a:rPr lang="en-US" dirty="0" smtClean="0"/>
              <a:t> and a roadside communication unit, by which we can demonstrate </a:t>
            </a:r>
            <a:r>
              <a:rPr lang="hu-HU" dirty="0" smtClean="0"/>
              <a:t>V</a:t>
            </a:r>
            <a:r>
              <a:rPr lang="en-US" dirty="0" smtClean="0"/>
              <a:t>2</a:t>
            </a:r>
            <a:r>
              <a:rPr lang="hu-HU" dirty="0" smtClean="0"/>
              <a:t>X</a:t>
            </a:r>
            <a:r>
              <a:rPr lang="en-US" dirty="0" smtClean="0"/>
              <a:t> communication based applications, such as collision detection or central traffic control system. Furthermore</a:t>
            </a:r>
            <a:r>
              <a:rPr lang="hu-HU" dirty="0" smtClean="0"/>
              <a:t>,</a:t>
            </a:r>
            <a:r>
              <a:rPr lang="en-US" dirty="0" smtClean="0"/>
              <a:t> a simulation software tool has been developed in order to test new algorithms to ensure optimal traffic control using V2X communication.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18</a:t>
            </a:fld>
            <a:endParaRPr lang="hu-HU"/>
          </a:p>
        </p:txBody>
      </p:sp>
    </p:spTree>
    <p:extLst>
      <p:ext uri="{BB962C8B-B14F-4D97-AF65-F5344CB8AC3E}">
        <p14:creationId xmlns:p14="http://schemas.microsoft.com/office/powerpoint/2010/main" val="1382936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20</a:t>
            </a:fld>
            <a:endParaRPr lang="hu-HU"/>
          </a:p>
        </p:txBody>
      </p:sp>
    </p:spTree>
    <p:extLst>
      <p:ext uri="{BB962C8B-B14F-4D97-AF65-F5344CB8AC3E}">
        <p14:creationId xmlns:p14="http://schemas.microsoft.com/office/powerpoint/2010/main" val="12195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My</a:t>
            </a:r>
            <a:r>
              <a:rPr lang="hu-HU" dirty="0" smtClean="0"/>
              <a:t> </a:t>
            </a:r>
            <a:r>
              <a:rPr lang="hu-HU" dirty="0" err="1" smtClean="0"/>
              <a:t>presentation</a:t>
            </a:r>
            <a:r>
              <a:rPr lang="hu-HU" dirty="0" smtClean="0"/>
              <a:t> </a:t>
            </a:r>
            <a:r>
              <a:rPr lang="hu-HU" dirty="0" err="1" smtClean="0"/>
              <a:t>will</a:t>
            </a:r>
            <a:r>
              <a:rPr lang="hu-HU" baseline="0" dirty="0" smtClean="0"/>
              <a:t> </a:t>
            </a:r>
            <a:r>
              <a:rPr lang="hu-HU" baseline="0" dirty="0" err="1" smtClean="0"/>
              <a:t>consist</a:t>
            </a:r>
            <a:r>
              <a:rPr lang="hu-HU" baseline="0" dirty="0" smtClean="0"/>
              <a:t> of </a:t>
            </a:r>
            <a:r>
              <a:rPr lang="hu-HU" baseline="0" dirty="0" err="1" smtClean="0"/>
              <a:t>three</a:t>
            </a:r>
            <a:r>
              <a:rPr lang="hu-HU" baseline="0" dirty="0" smtClean="0"/>
              <a:t> main </a:t>
            </a:r>
            <a:r>
              <a:rPr lang="hu-HU" baseline="0" dirty="0" err="1" smtClean="0"/>
              <a:t>parts</a:t>
            </a:r>
            <a:r>
              <a:rPr lang="hu-HU" baseline="0" dirty="0" smtClean="0"/>
              <a:t>. </a:t>
            </a:r>
            <a:r>
              <a:rPr lang="hu-HU" baseline="0" dirty="0" err="1" smtClean="0"/>
              <a:t>First</a:t>
            </a:r>
            <a:r>
              <a:rPr lang="hu-HU" baseline="0" dirty="0" smtClean="0"/>
              <a:t>,  I </a:t>
            </a:r>
            <a:r>
              <a:rPr lang="hu-HU" baseline="0" dirty="0" err="1" smtClean="0"/>
              <a:t>would</a:t>
            </a:r>
            <a:r>
              <a:rPr lang="hu-HU" baseline="0" dirty="0" smtClean="0"/>
              <a:t> </a:t>
            </a:r>
            <a:r>
              <a:rPr lang="hu-HU" baseline="0" dirty="0" err="1" smtClean="0"/>
              <a:t>like</a:t>
            </a:r>
            <a:r>
              <a:rPr lang="hu-HU" baseline="0" dirty="0" smtClean="0"/>
              <a:t> </a:t>
            </a:r>
            <a:r>
              <a:rPr lang="hu-HU" baseline="0" dirty="0" err="1" smtClean="0"/>
              <a:t>to</a:t>
            </a:r>
            <a:r>
              <a:rPr lang="hu-HU" baseline="0" dirty="0" smtClean="0"/>
              <a:t> </a:t>
            </a:r>
            <a:r>
              <a:rPr lang="hu-HU" baseline="0" dirty="0" err="1" smtClean="0"/>
              <a:t>give</a:t>
            </a:r>
            <a:r>
              <a:rPr lang="hu-HU" baseline="0" dirty="0" smtClean="0"/>
              <a:t> a </a:t>
            </a:r>
            <a:r>
              <a:rPr lang="hu-HU" baseline="0" dirty="0" err="1" smtClean="0"/>
              <a:t>short</a:t>
            </a:r>
            <a:r>
              <a:rPr lang="hu-HU" baseline="0" dirty="0" smtClean="0"/>
              <a:t> </a:t>
            </a:r>
            <a:r>
              <a:rPr lang="hu-HU" baseline="0" dirty="0" err="1" smtClean="0"/>
              <a:t>overview</a:t>
            </a:r>
            <a:r>
              <a:rPr lang="hu-HU" baseline="0" dirty="0" smtClean="0"/>
              <a:t> of </a:t>
            </a:r>
            <a:r>
              <a:rPr lang="hu-HU" baseline="0" dirty="0" err="1" smtClean="0"/>
              <a:t>the</a:t>
            </a:r>
            <a:r>
              <a:rPr lang="hu-HU" baseline="0" dirty="0" smtClean="0"/>
              <a:t> IT </a:t>
            </a:r>
            <a:r>
              <a:rPr lang="hu-HU" baseline="0" dirty="0" err="1" smtClean="0"/>
              <a:t>education</a:t>
            </a:r>
            <a:r>
              <a:rPr lang="hu-HU" baseline="0" dirty="0" smtClean="0"/>
              <a:t> </a:t>
            </a:r>
            <a:r>
              <a:rPr lang="hu-HU" baseline="0" dirty="0" err="1" smtClean="0"/>
              <a:t>in</a:t>
            </a:r>
            <a:r>
              <a:rPr lang="hu-HU" baseline="0" dirty="0" smtClean="0"/>
              <a:t> Hungary, </a:t>
            </a:r>
            <a:r>
              <a:rPr lang="hu-HU" baseline="0" dirty="0" err="1" smtClean="0"/>
              <a:t>followed</a:t>
            </a:r>
            <a:r>
              <a:rPr lang="hu-HU" baseline="0" dirty="0" smtClean="0"/>
              <a:t> </a:t>
            </a:r>
            <a:r>
              <a:rPr lang="hu-HU" baseline="0" dirty="0" err="1" smtClean="0"/>
              <a:t>by</a:t>
            </a:r>
            <a:r>
              <a:rPr lang="hu-HU" baseline="0" dirty="0" smtClean="0"/>
              <a:t> </a:t>
            </a:r>
            <a:r>
              <a:rPr lang="hu-HU" baseline="0" dirty="0" err="1" smtClean="0"/>
              <a:t>some</a:t>
            </a:r>
            <a:r>
              <a:rPr lang="hu-HU" baseline="0" dirty="0" smtClean="0"/>
              <a:t> </a:t>
            </a:r>
            <a:r>
              <a:rPr lang="hu-HU" baseline="0" dirty="0" err="1" smtClean="0"/>
              <a:t>slides</a:t>
            </a:r>
            <a:r>
              <a:rPr lang="hu-HU" baseline="0" dirty="0" smtClean="0"/>
              <a:t> </a:t>
            </a:r>
            <a:r>
              <a:rPr lang="hu-HU" baseline="0" dirty="0" err="1" smtClean="0"/>
              <a:t>about</a:t>
            </a:r>
            <a:r>
              <a:rPr lang="hu-HU" baseline="0" dirty="0" smtClean="0"/>
              <a:t> </a:t>
            </a:r>
            <a:r>
              <a:rPr lang="hu-HU" baseline="0" dirty="0" err="1" smtClean="0"/>
              <a:t>my</a:t>
            </a:r>
            <a:r>
              <a:rPr lang="hu-HU" baseline="0" dirty="0" smtClean="0"/>
              <a:t> </a:t>
            </a:r>
            <a:r>
              <a:rPr lang="hu-HU" baseline="0" dirty="0" err="1" smtClean="0"/>
              <a:t>home</a:t>
            </a:r>
            <a:r>
              <a:rPr lang="hu-HU" baseline="0" dirty="0" smtClean="0"/>
              <a:t> </a:t>
            </a:r>
            <a:r>
              <a:rPr lang="hu-HU" baseline="0" dirty="0" err="1" smtClean="0"/>
              <a:t>town</a:t>
            </a:r>
            <a:r>
              <a:rPr lang="hu-HU" baseline="0" dirty="0" smtClean="0"/>
              <a:t>, </a:t>
            </a:r>
            <a:r>
              <a:rPr lang="hu-HU" baseline="0" dirty="0" err="1" smtClean="0"/>
              <a:t>university</a:t>
            </a:r>
            <a:r>
              <a:rPr lang="hu-HU" baseline="0" dirty="0" smtClean="0"/>
              <a:t> and </a:t>
            </a:r>
            <a:r>
              <a:rPr lang="hu-HU" baseline="0" dirty="0" err="1" smtClean="0"/>
              <a:t>department</a:t>
            </a:r>
            <a:r>
              <a:rPr lang="hu-HU" baseline="0" dirty="0" smtClean="0"/>
              <a:t>. The </a:t>
            </a:r>
            <a:r>
              <a:rPr lang="hu-HU" baseline="0" dirty="0" err="1" smtClean="0"/>
              <a:t>third</a:t>
            </a:r>
            <a:r>
              <a:rPr lang="hu-HU" baseline="0" dirty="0" smtClean="0"/>
              <a:t> and </a:t>
            </a:r>
            <a:r>
              <a:rPr lang="hu-HU" baseline="0" dirty="0" err="1" smtClean="0"/>
              <a:t>biggest</a:t>
            </a:r>
            <a:r>
              <a:rPr lang="hu-HU" baseline="0" dirty="0" smtClean="0"/>
              <a:t> part of </a:t>
            </a:r>
            <a:r>
              <a:rPr lang="hu-HU" baseline="0" dirty="0" err="1" smtClean="0"/>
              <a:t>my</a:t>
            </a:r>
            <a:r>
              <a:rPr lang="hu-HU" baseline="0" dirty="0" smtClean="0"/>
              <a:t> </a:t>
            </a:r>
            <a:r>
              <a:rPr lang="hu-HU" baseline="0" dirty="0" err="1" smtClean="0"/>
              <a:t>presentation</a:t>
            </a:r>
            <a:r>
              <a:rPr lang="hu-HU" baseline="0" dirty="0" smtClean="0"/>
              <a:t> is </a:t>
            </a:r>
            <a:r>
              <a:rPr lang="hu-HU" baseline="0" dirty="0" err="1" smtClean="0"/>
              <a:t>related</a:t>
            </a:r>
            <a:r>
              <a:rPr lang="hu-HU" baseline="0" dirty="0" smtClean="0"/>
              <a:t> </a:t>
            </a:r>
            <a:r>
              <a:rPr lang="hu-HU" baseline="0" dirty="0" err="1" smtClean="0"/>
              <a:t>to</a:t>
            </a:r>
            <a:r>
              <a:rPr lang="hu-HU" baseline="0" dirty="0" smtClean="0"/>
              <a:t> </a:t>
            </a:r>
            <a:r>
              <a:rPr lang="hu-HU" baseline="0" dirty="0" err="1" smtClean="0"/>
              <a:t>my</a:t>
            </a:r>
            <a:r>
              <a:rPr lang="hu-HU" baseline="0" dirty="0" smtClean="0"/>
              <a:t> </a:t>
            </a:r>
            <a:r>
              <a:rPr lang="hu-HU" baseline="0" dirty="0" err="1" smtClean="0"/>
              <a:t>research</a:t>
            </a:r>
            <a:r>
              <a:rPr lang="hu-HU" baseline="0" dirty="0" smtClean="0"/>
              <a:t> </a:t>
            </a:r>
            <a:r>
              <a:rPr lang="hu-HU" baseline="0" dirty="0" err="1" smtClean="0"/>
              <a:t>area</a:t>
            </a:r>
            <a:r>
              <a:rPr lang="hu-HU" baseline="0" dirty="0" smtClean="0"/>
              <a:t>, </a:t>
            </a:r>
            <a:r>
              <a:rPr lang="hu-HU" baseline="0" dirty="0" err="1" smtClean="0"/>
              <a:t>namely</a:t>
            </a:r>
            <a:r>
              <a:rPr lang="hu-HU" baseline="0" dirty="0" smtClean="0"/>
              <a:t> fuzzy </a:t>
            </a:r>
            <a:r>
              <a:rPr lang="hu-HU" baseline="0" dirty="0" err="1" smtClean="0"/>
              <a:t>rule</a:t>
            </a:r>
            <a:r>
              <a:rPr lang="hu-HU" baseline="0" dirty="0" smtClean="0"/>
              <a:t> </a:t>
            </a:r>
            <a:r>
              <a:rPr lang="hu-HU" baseline="0" dirty="0" err="1" smtClean="0"/>
              <a:t>interpolation</a:t>
            </a:r>
            <a:r>
              <a:rPr lang="hu-HU" baseline="0" dirty="0" smtClean="0"/>
              <a:t> and </a:t>
            </a:r>
            <a:r>
              <a:rPr lang="hu-HU" baseline="0" dirty="0" err="1" smtClean="0"/>
              <a:t>rule</a:t>
            </a:r>
            <a:r>
              <a:rPr lang="hu-HU" baseline="0" dirty="0" smtClean="0"/>
              <a:t> </a:t>
            </a:r>
            <a:r>
              <a:rPr lang="hu-HU" baseline="0" dirty="0" err="1" smtClean="0"/>
              <a:t>base</a:t>
            </a:r>
            <a:r>
              <a:rPr lang="hu-HU" baseline="0" dirty="0" smtClean="0"/>
              <a:t> </a:t>
            </a:r>
            <a:r>
              <a:rPr lang="hu-HU" baseline="0" dirty="0" err="1" smtClean="0"/>
              <a:t>identification</a:t>
            </a:r>
            <a:r>
              <a:rPr lang="hu-HU" baseline="0" dirty="0" smtClean="0"/>
              <a:t>.</a:t>
            </a:r>
          </a:p>
        </p:txBody>
      </p:sp>
      <p:sp>
        <p:nvSpPr>
          <p:cNvPr id="4" name="Dia számának helye 3"/>
          <p:cNvSpPr>
            <a:spLocks noGrp="1"/>
          </p:cNvSpPr>
          <p:nvPr>
            <p:ph type="sldNum" sz="quarter" idx="10"/>
          </p:nvPr>
        </p:nvSpPr>
        <p:spPr/>
        <p:txBody>
          <a:bodyPr/>
          <a:lstStyle/>
          <a:p>
            <a:fld id="{1FDD2340-3905-4B0F-89E7-B3BE281A028E}" type="slidenum">
              <a:rPr lang="hu-HU" smtClean="0"/>
              <a:t>2</a:t>
            </a:fld>
            <a:endParaRPr lang="hu-HU"/>
          </a:p>
        </p:txBody>
      </p:sp>
    </p:spTree>
    <p:extLst>
      <p:ext uri="{BB962C8B-B14F-4D97-AF65-F5344CB8AC3E}">
        <p14:creationId xmlns:p14="http://schemas.microsoft.com/office/powerpoint/2010/main" val="2504276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This</a:t>
            </a:r>
            <a:r>
              <a:rPr lang="hu-HU" baseline="0" dirty="0" smtClean="0"/>
              <a:t> is a </a:t>
            </a:r>
            <a:r>
              <a:rPr lang="hu-HU" baseline="0" dirty="0" err="1" smtClean="0"/>
              <a:t>joint</a:t>
            </a:r>
            <a:r>
              <a:rPr lang="hu-HU" baseline="0" dirty="0" smtClean="0"/>
              <a:t> project </a:t>
            </a:r>
            <a:r>
              <a:rPr lang="hu-HU" baseline="0" dirty="0" err="1" smtClean="0"/>
              <a:t>between</a:t>
            </a:r>
            <a:r>
              <a:rPr lang="hu-HU" baseline="0" dirty="0" smtClean="0"/>
              <a:t> </a:t>
            </a:r>
            <a:r>
              <a:rPr lang="hu-HU" baseline="0" dirty="0" err="1" smtClean="0"/>
              <a:t>the</a:t>
            </a:r>
            <a:r>
              <a:rPr lang="hu-HU" baseline="0" dirty="0" smtClean="0"/>
              <a:t> </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department</a:t>
            </a:r>
            <a:r>
              <a:rPr lang="hu-HU" sz="1200" b="0" i="0" kern="1200" dirty="0" smtClean="0">
                <a:solidFill>
                  <a:schemeClr val="tx1"/>
                </a:solidFill>
                <a:effectLst/>
                <a:latin typeface="+mn-lt"/>
                <a:ea typeface="+mn-ea"/>
                <a:cs typeface="+mn-cs"/>
              </a:rPr>
              <a:t> of </a:t>
            </a:r>
            <a:r>
              <a:rPr lang="hu-HU" sz="1200" b="0" i="0" kern="1200" dirty="0" err="1" smtClean="0">
                <a:solidFill>
                  <a:schemeClr val="tx1"/>
                </a:solidFill>
                <a:effectLst/>
                <a:latin typeface="+mn-lt"/>
                <a:ea typeface="+mn-ea"/>
                <a:cs typeface="+mn-cs"/>
              </a:rPr>
              <a:t>Vehicle</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Technology</a:t>
            </a:r>
            <a:r>
              <a:rPr lang="hu-HU" sz="1200" b="0" i="0" kern="1200" dirty="0" smtClean="0">
                <a:solidFill>
                  <a:schemeClr val="tx1"/>
                </a:solidFill>
                <a:effectLst/>
                <a:latin typeface="+mn-lt"/>
                <a:ea typeface="+mn-ea"/>
                <a:cs typeface="+mn-cs"/>
              </a:rPr>
              <a:t> and</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our</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department</a:t>
            </a:r>
            <a:r>
              <a:rPr lang="hu-HU" sz="1200" b="0" i="0" kern="1200" baseline="0" dirty="0" smtClean="0">
                <a:solidFill>
                  <a:schemeClr val="tx1"/>
                </a:solidFill>
                <a:effectLst/>
                <a:latin typeface="+mn-lt"/>
                <a:ea typeface="+mn-ea"/>
                <a:cs typeface="+mn-cs"/>
              </a:rPr>
              <a:t>. </a:t>
            </a:r>
            <a:r>
              <a:rPr lang="hu-HU" dirty="0" err="1" smtClean="0"/>
              <a:t>In</a:t>
            </a:r>
            <a:r>
              <a:rPr lang="hu-HU" dirty="0" smtClean="0"/>
              <a:t> </a:t>
            </a:r>
            <a:r>
              <a:rPr lang="hu-HU" dirty="0" err="1" smtClean="0"/>
              <a:t>this</a:t>
            </a:r>
            <a:r>
              <a:rPr lang="hu-HU" dirty="0" smtClean="0"/>
              <a:t> project </a:t>
            </a:r>
            <a:r>
              <a:rPr lang="hu-HU" dirty="0" err="1" smtClean="0"/>
              <a:t>our</a:t>
            </a:r>
            <a:r>
              <a:rPr lang="hu-HU" dirty="0" smtClean="0"/>
              <a:t> </a:t>
            </a:r>
            <a:r>
              <a:rPr lang="hu-HU" dirty="0" err="1" smtClean="0"/>
              <a:t>department</a:t>
            </a:r>
            <a:r>
              <a:rPr lang="hu-HU" dirty="0" smtClean="0"/>
              <a:t> </a:t>
            </a:r>
            <a:r>
              <a:rPr lang="hu-HU" dirty="0" err="1" smtClean="0"/>
              <a:t>developed</a:t>
            </a:r>
            <a:r>
              <a:rPr lang="hu-HU" dirty="0" smtClean="0"/>
              <a:t> </a:t>
            </a:r>
            <a:r>
              <a:rPr lang="hu-HU" dirty="0" err="1" smtClean="0"/>
              <a:t>various</a:t>
            </a:r>
            <a:r>
              <a:rPr lang="hu-HU" baseline="0" dirty="0" smtClean="0"/>
              <a:t> </a:t>
            </a:r>
            <a:r>
              <a:rPr lang="hu-HU" baseline="0" dirty="0" err="1" smtClean="0"/>
              <a:t>control</a:t>
            </a:r>
            <a:r>
              <a:rPr lang="hu-HU" baseline="0" dirty="0" smtClean="0"/>
              <a:t> </a:t>
            </a:r>
            <a:r>
              <a:rPr lang="hu-HU" baseline="0" dirty="0" err="1" smtClean="0"/>
              <a:t>solutions</a:t>
            </a:r>
            <a:r>
              <a:rPr lang="hu-HU" baseline="0" dirty="0" smtClean="0"/>
              <a:t> (</a:t>
            </a:r>
            <a:r>
              <a:rPr lang="hu-HU" baseline="0" dirty="0" err="1" smtClean="0"/>
              <a:t>based</a:t>
            </a:r>
            <a:r>
              <a:rPr lang="hu-HU" baseline="0" dirty="0" smtClean="0"/>
              <a:t> </a:t>
            </a:r>
            <a:r>
              <a:rPr lang="hu-HU" baseline="0" dirty="0" err="1" smtClean="0"/>
              <a:t>on</a:t>
            </a:r>
            <a:r>
              <a:rPr lang="hu-HU" baseline="0" dirty="0" smtClean="0"/>
              <a:t> ANN, fuzzy </a:t>
            </a:r>
            <a:r>
              <a:rPr lang="hu-HU" baseline="0" dirty="0" err="1" smtClean="0"/>
              <a:t>logic</a:t>
            </a:r>
            <a:r>
              <a:rPr lang="hu-HU" baseline="0" dirty="0" smtClean="0"/>
              <a:t>, </a:t>
            </a:r>
            <a:r>
              <a:rPr lang="hu-HU" baseline="0" dirty="0" err="1" smtClean="0"/>
              <a:t>genetic</a:t>
            </a:r>
            <a:r>
              <a:rPr lang="hu-HU" baseline="0" dirty="0" smtClean="0"/>
              <a:t> </a:t>
            </a:r>
            <a:r>
              <a:rPr lang="hu-HU" baseline="0" dirty="0" err="1" smtClean="0"/>
              <a:t>algorithm</a:t>
            </a:r>
            <a:r>
              <a:rPr lang="hu-HU" baseline="0" dirty="0" smtClean="0"/>
              <a:t>, and </a:t>
            </a:r>
            <a:r>
              <a:rPr lang="hu-HU" baseline="0" dirty="0" err="1" smtClean="0"/>
              <a:t>state</a:t>
            </a:r>
            <a:r>
              <a:rPr lang="hu-HU" baseline="0" dirty="0" smtClean="0"/>
              <a:t> </a:t>
            </a:r>
            <a:r>
              <a:rPr lang="hu-HU" baseline="0" dirty="0" err="1" smtClean="0"/>
              <a:t>machine</a:t>
            </a:r>
            <a:r>
              <a:rPr lang="hu-HU" baseline="0" dirty="0" smtClean="0"/>
              <a:t>) </a:t>
            </a:r>
            <a:r>
              <a:rPr lang="hu-HU" baseline="0" dirty="0" err="1" smtClean="0"/>
              <a:t>for</a:t>
            </a:r>
            <a:r>
              <a:rPr lang="hu-HU" baseline="0" dirty="0" smtClean="0"/>
              <a:t> </a:t>
            </a:r>
            <a:r>
              <a:rPr lang="hu-HU" baseline="0" dirty="0" err="1" smtClean="0"/>
              <a:t>several</a:t>
            </a:r>
            <a:r>
              <a:rPr lang="hu-HU" baseline="0" dirty="0" smtClean="0"/>
              <a:t> </a:t>
            </a:r>
            <a:r>
              <a:rPr lang="hu-HU" baseline="0" dirty="0" err="1" smtClean="0"/>
              <a:t>tasks</a:t>
            </a:r>
            <a:r>
              <a:rPr lang="hu-HU" baseline="0" dirty="0" smtClean="0"/>
              <a:t> </a:t>
            </a:r>
            <a:r>
              <a:rPr lang="hu-HU" baseline="0" dirty="0" err="1" smtClean="0"/>
              <a:t>like</a:t>
            </a:r>
            <a:r>
              <a:rPr lang="hu-HU" baseline="0" dirty="0" smtClean="0"/>
              <a:t> </a:t>
            </a:r>
            <a:r>
              <a:rPr lang="hu-HU" baseline="0" dirty="0" err="1" smtClean="0"/>
              <a:t>tracking</a:t>
            </a:r>
            <a:r>
              <a:rPr lang="hu-HU" baseline="0" dirty="0" smtClean="0"/>
              <a:t> a </a:t>
            </a:r>
            <a:r>
              <a:rPr lang="hu-HU" baseline="0" dirty="0" err="1" smtClean="0"/>
              <a:t>prescribed</a:t>
            </a:r>
            <a:r>
              <a:rPr lang="hu-HU" baseline="0" dirty="0" smtClean="0"/>
              <a:t> </a:t>
            </a:r>
            <a:r>
              <a:rPr lang="hu-HU" baseline="0" dirty="0" err="1" smtClean="0"/>
              <a:t>speed</a:t>
            </a:r>
            <a:r>
              <a:rPr lang="hu-HU" baseline="0" dirty="0" smtClean="0"/>
              <a:t> </a:t>
            </a:r>
            <a:r>
              <a:rPr lang="hu-HU" baseline="0" dirty="0" err="1" smtClean="0"/>
              <a:t>profile</a:t>
            </a:r>
            <a:r>
              <a:rPr lang="hu-HU" baseline="0" dirty="0" smtClean="0"/>
              <a:t>, </a:t>
            </a:r>
            <a:r>
              <a:rPr lang="hu-HU" baseline="0" dirty="0" err="1" smtClean="0"/>
              <a:t>optimizing</a:t>
            </a:r>
            <a:r>
              <a:rPr lang="hu-HU" baseline="0" dirty="0" smtClean="0"/>
              <a:t> </a:t>
            </a:r>
            <a:r>
              <a:rPr lang="hu-HU" baseline="0" dirty="0" err="1" smtClean="0"/>
              <a:t>the</a:t>
            </a:r>
            <a:r>
              <a:rPr lang="hu-HU" baseline="0" dirty="0" smtClean="0"/>
              <a:t> </a:t>
            </a:r>
            <a:r>
              <a:rPr lang="hu-HU" baseline="0" dirty="0" err="1" smtClean="0"/>
              <a:t>charge</a:t>
            </a:r>
            <a:r>
              <a:rPr lang="hu-HU" baseline="0" dirty="0" smtClean="0"/>
              <a:t> </a:t>
            </a:r>
            <a:r>
              <a:rPr lang="hu-HU" baseline="0" dirty="0" err="1" smtClean="0"/>
              <a:t>process</a:t>
            </a:r>
            <a:r>
              <a:rPr lang="hu-HU" baseline="0" dirty="0" smtClean="0"/>
              <a:t> of </a:t>
            </a:r>
            <a:r>
              <a:rPr lang="hu-HU" baseline="0" dirty="0" err="1" smtClean="0"/>
              <a:t>the</a:t>
            </a:r>
            <a:r>
              <a:rPr lang="hu-HU" baseline="0" dirty="0" smtClean="0"/>
              <a:t> </a:t>
            </a:r>
            <a:r>
              <a:rPr lang="hu-HU" baseline="0" dirty="0" err="1" smtClean="0"/>
              <a:t>batteries</a:t>
            </a:r>
            <a:r>
              <a:rPr lang="hu-HU" baseline="0" dirty="0" smtClean="0"/>
              <a:t>, etc.</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21</a:t>
            </a:fld>
            <a:endParaRPr lang="hu-HU"/>
          </a:p>
        </p:txBody>
      </p:sp>
    </p:spTree>
    <p:extLst>
      <p:ext uri="{BB962C8B-B14F-4D97-AF65-F5344CB8AC3E}">
        <p14:creationId xmlns:p14="http://schemas.microsoft.com/office/powerpoint/2010/main" val="2505063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These</a:t>
            </a:r>
            <a:r>
              <a:rPr lang="hu-HU" dirty="0" smtClean="0"/>
              <a:t> </a:t>
            </a:r>
            <a:r>
              <a:rPr lang="hu-HU" dirty="0" err="1" smtClean="0"/>
              <a:t>are</a:t>
            </a:r>
            <a:r>
              <a:rPr lang="hu-HU" dirty="0" smtClean="0"/>
              <a:t> </a:t>
            </a:r>
            <a:r>
              <a:rPr lang="hu-HU" dirty="0" err="1" smtClean="0"/>
              <a:t>projects</a:t>
            </a:r>
            <a:r>
              <a:rPr lang="hu-HU" dirty="0" smtClean="0"/>
              <a:t>, </a:t>
            </a:r>
            <a:r>
              <a:rPr lang="hu-HU" dirty="0" err="1" smtClean="0"/>
              <a:t>wich</a:t>
            </a:r>
            <a:r>
              <a:rPr lang="hu-HU" dirty="0" smtClean="0"/>
              <a:t> </a:t>
            </a:r>
            <a:r>
              <a:rPr lang="hu-HU" dirty="0" err="1" smtClean="0"/>
              <a:t>are</a:t>
            </a:r>
            <a:r>
              <a:rPr lang="hu-HU" dirty="0" smtClean="0"/>
              <a:t> </a:t>
            </a:r>
            <a:r>
              <a:rPr lang="hu-HU" dirty="0" err="1" smtClean="0"/>
              <a:t>related</a:t>
            </a:r>
            <a:r>
              <a:rPr lang="hu-HU" baseline="0" dirty="0" smtClean="0"/>
              <a:t>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today</a:t>
            </a:r>
            <a:r>
              <a:rPr lang="hu-HU" baseline="0" dirty="0" smtClean="0"/>
              <a:t>’s </a:t>
            </a:r>
            <a:r>
              <a:rPr lang="hu-HU" baseline="0" dirty="0" err="1" smtClean="0"/>
              <a:t>seminar</a:t>
            </a:r>
            <a:r>
              <a:rPr lang="hu-HU" baseline="0" dirty="0" smtClean="0"/>
              <a:t>. I am </a:t>
            </a:r>
            <a:r>
              <a:rPr lang="hu-HU" baseline="0" dirty="0" err="1" smtClean="0"/>
              <a:t>going</a:t>
            </a:r>
            <a:r>
              <a:rPr lang="hu-HU" baseline="0" dirty="0" smtClean="0"/>
              <a:t> </a:t>
            </a:r>
            <a:r>
              <a:rPr lang="hu-HU" baseline="0" dirty="0" err="1" smtClean="0"/>
              <a:t>to</a:t>
            </a:r>
            <a:r>
              <a:rPr lang="hu-HU" baseline="0" dirty="0" smtClean="0"/>
              <a:t> </a:t>
            </a:r>
            <a:r>
              <a:rPr lang="hu-HU" baseline="0" dirty="0" err="1" smtClean="0"/>
              <a:t>present</a:t>
            </a:r>
            <a:r>
              <a:rPr lang="hu-HU" baseline="0" dirty="0" smtClean="0"/>
              <a:t> </a:t>
            </a:r>
            <a:r>
              <a:rPr lang="hu-HU" baseline="0" dirty="0" err="1" smtClean="0"/>
              <a:t>them</a:t>
            </a:r>
            <a:r>
              <a:rPr lang="hu-HU" baseline="0" dirty="0" smtClean="0"/>
              <a:t> </a:t>
            </a:r>
            <a:r>
              <a:rPr lang="hu-HU" baseline="0" dirty="0" err="1" smtClean="0"/>
              <a:t>in</a:t>
            </a:r>
            <a:r>
              <a:rPr lang="hu-HU" baseline="0" dirty="0" smtClean="0"/>
              <a:t> </a:t>
            </a:r>
            <a:r>
              <a:rPr lang="hu-HU" baseline="0" dirty="0" err="1" smtClean="0"/>
              <a:t>details</a:t>
            </a:r>
            <a:r>
              <a:rPr lang="hu-HU" baseline="0" dirty="0" smtClean="0"/>
              <a:t> </a:t>
            </a:r>
            <a:r>
              <a:rPr lang="hu-HU" baseline="0" dirty="0" err="1" smtClean="0"/>
              <a:t>at</a:t>
            </a:r>
            <a:r>
              <a:rPr lang="hu-HU" baseline="0" dirty="0" smtClean="0"/>
              <a:t> </a:t>
            </a:r>
            <a:r>
              <a:rPr lang="hu-HU" baseline="0" dirty="0" err="1" smtClean="0"/>
              <a:t>the</a:t>
            </a:r>
            <a:r>
              <a:rPr lang="hu-HU" baseline="0" dirty="0" smtClean="0"/>
              <a:t> end of </a:t>
            </a:r>
            <a:r>
              <a:rPr lang="hu-HU" baseline="0" dirty="0" err="1" smtClean="0"/>
              <a:t>the</a:t>
            </a:r>
            <a:r>
              <a:rPr lang="hu-HU" baseline="0" dirty="0" smtClean="0"/>
              <a:t> </a:t>
            </a:r>
            <a:r>
              <a:rPr lang="hu-HU" baseline="0" dirty="0" err="1" smtClean="0"/>
              <a:t>presentation</a:t>
            </a:r>
            <a:r>
              <a:rPr lang="hu-HU" baseline="0" dirty="0" smtClean="0"/>
              <a:t> </a:t>
            </a:r>
            <a:r>
              <a:rPr lang="hu-HU" baseline="0" dirty="0" err="1" smtClean="0"/>
              <a:t>if</a:t>
            </a:r>
            <a:r>
              <a:rPr lang="hu-HU" baseline="0" dirty="0" smtClean="0"/>
              <a:t> </a:t>
            </a:r>
            <a:r>
              <a:rPr lang="hu-HU" baseline="0" dirty="0" err="1" smtClean="0"/>
              <a:t>there</a:t>
            </a:r>
            <a:r>
              <a:rPr lang="hu-HU" baseline="0" dirty="0" smtClean="0"/>
              <a:t> </a:t>
            </a:r>
            <a:r>
              <a:rPr lang="hu-HU" baseline="0" dirty="0" err="1" smtClean="0"/>
              <a:t>will</a:t>
            </a:r>
            <a:r>
              <a:rPr lang="hu-HU" baseline="0" dirty="0" smtClean="0"/>
              <a:t> be </a:t>
            </a:r>
            <a:r>
              <a:rPr lang="hu-HU" baseline="0" dirty="0" err="1" smtClean="0"/>
              <a:t>time</a:t>
            </a:r>
            <a:r>
              <a:rPr lang="hu-HU" baseline="0" dirty="0" smtClean="0"/>
              <a:t> </a:t>
            </a:r>
            <a:r>
              <a:rPr lang="hu-HU" baseline="0" dirty="0" err="1" smtClean="0"/>
              <a:t>for</a:t>
            </a:r>
            <a:r>
              <a:rPr lang="hu-HU" baseline="0" dirty="0" smtClean="0"/>
              <a:t> </a:t>
            </a:r>
            <a:r>
              <a:rPr lang="hu-HU" baseline="0" dirty="0" err="1" smtClean="0"/>
              <a:t>it</a:t>
            </a:r>
            <a:r>
              <a:rPr lang="hu-HU" baseline="0" dirty="0" smtClean="0"/>
              <a:t>.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22</a:t>
            </a:fld>
            <a:endParaRPr lang="hu-HU"/>
          </a:p>
        </p:txBody>
      </p:sp>
    </p:spTree>
    <p:extLst>
      <p:ext uri="{BB962C8B-B14F-4D97-AF65-F5344CB8AC3E}">
        <p14:creationId xmlns:p14="http://schemas.microsoft.com/office/powerpoint/2010/main" val="2015098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My</a:t>
            </a:r>
            <a:r>
              <a:rPr lang="hu-HU" dirty="0" smtClean="0"/>
              <a:t> </a:t>
            </a:r>
            <a:r>
              <a:rPr lang="hu-HU" dirty="0" err="1" smtClean="0"/>
              <a:t>research</a:t>
            </a:r>
            <a:r>
              <a:rPr lang="hu-HU" dirty="0" smtClean="0"/>
              <a:t> </a:t>
            </a:r>
            <a:r>
              <a:rPr lang="hu-HU" dirty="0" err="1" smtClean="0"/>
              <a:t>area</a:t>
            </a:r>
            <a:r>
              <a:rPr lang="hu-HU" dirty="0" smtClean="0"/>
              <a:t> is </a:t>
            </a:r>
            <a:r>
              <a:rPr lang="hu-HU" dirty="0" err="1" smtClean="0"/>
              <a:t>related</a:t>
            </a:r>
            <a:r>
              <a:rPr lang="hu-HU" dirty="0" smtClean="0"/>
              <a:t> </a:t>
            </a:r>
            <a:r>
              <a:rPr lang="hu-HU" dirty="0" err="1" smtClean="0"/>
              <a:t>to</a:t>
            </a:r>
            <a:r>
              <a:rPr lang="hu-HU" dirty="0" smtClean="0"/>
              <a:t> fuzzy </a:t>
            </a:r>
            <a:r>
              <a:rPr lang="hu-HU" dirty="0" err="1" smtClean="0"/>
              <a:t>logic</a:t>
            </a:r>
            <a:r>
              <a:rPr lang="hu-HU" dirty="0" smtClean="0"/>
              <a:t> and fuzzy </a:t>
            </a:r>
            <a:r>
              <a:rPr lang="hu-HU" dirty="0" err="1" smtClean="0"/>
              <a:t>inference</a:t>
            </a:r>
            <a:r>
              <a:rPr lang="hu-HU" dirty="0" smtClean="0"/>
              <a:t> </a:t>
            </a:r>
            <a:r>
              <a:rPr lang="hu-HU" dirty="0" err="1" smtClean="0"/>
              <a:t>based</a:t>
            </a:r>
            <a:r>
              <a:rPr lang="hu-HU" dirty="0" smtClean="0"/>
              <a:t> </a:t>
            </a:r>
            <a:r>
              <a:rPr lang="hu-HU" dirty="0" err="1" smtClean="0"/>
              <a:t>systems</a:t>
            </a:r>
            <a:r>
              <a:rPr lang="hu-HU" dirty="0" smtClean="0"/>
              <a:t>. </a:t>
            </a:r>
            <a:r>
              <a:rPr lang="hu-HU" dirty="0" err="1" smtClean="0"/>
              <a:t>After</a:t>
            </a:r>
            <a:r>
              <a:rPr lang="hu-HU" dirty="0" smtClean="0"/>
              <a:t> a </a:t>
            </a:r>
            <a:r>
              <a:rPr lang="hu-HU" dirty="0" err="1" smtClean="0"/>
              <a:t>short</a:t>
            </a:r>
            <a:r>
              <a:rPr lang="hu-HU" dirty="0" smtClean="0"/>
              <a:t> </a:t>
            </a:r>
            <a:r>
              <a:rPr lang="hu-HU" dirty="0" err="1" smtClean="0"/>
              <a:t>general</a:t>
            </a:r>
            <a:r>
              <a:rPr lang="hu-HU" dirty="0" smtClean="0"/>
              <a:t> </a:t>
            </a:r>
            <a:r>
              <a:rPr lang="hu-HU" dirty="0" err="1" smtClean="0"/>
              <a:t>introduction</a:t>
            </a:r>
            <a:r>
              <a:rPr lang="hu-HU" dirty="0" smtClean="0"/>
              <a:t> </a:t>
            </a:r>
            <a:r>
              <a:rPr lang="hu-HU" dirty="0" err="1" smtClean="0"/>
              <a:t>regarding</a:t>
            </a:r>
            <a:r>
              <a:rPr lang="hu-HU" dirty="0" smtClean="0"/>
              <a:t> </a:t>
            </a:r>
            <a:r>
              <a:rPr lang="hu-HU" dirty="0" err="1" smtClean="0"/>
              <a:t>the</a:t>
            </a:r>
            <a:r>
              <a:rPr lang="hu-HU" baseline="0" dirty="0" smtClean="0"/>
              <a:t> </a:t>
            </a:r>
            <a:r>
              <a:rPr lang="hu-HU" baseline="0" dirty="0" err="1" smtClean="0"/>
              <a:t>basic</a:t>
            </a:r>
            <a:r>
              <a:rPr lang="hu-HU" baseline="0" dirty="0" smtClean="0"/>
              <a:t> fuzzy </a:t>
            </a:r>
            <a:r>
              <a:rPr lang="hu-HU" baseline="0" dirty="0" err="1" smtClean="0"/>
              <a:t>concepts</a:t>
            </a:r>
            <a:r>
              <a:rPr lang="hu-HU" baseline="0" dirty="0" smtClean="0"/>
              <a:t> I am </a:t>
            </a:r>
            <a:r>
              <a:rPr lang="hu-HU" baseline="0" dirty="0" err="1" smtClean="0"/>
              <a:t>going</a:t>
            </a:r>
            <a:r>
              <a:rPr lang="hu-HU" baseline="0" dirty="0" smtClean="0"/>
              <a:t> </a:t>
            </a:r>
            <a:r>
              <a:rPr lang="hu-HU" baseline="0" dirty="0" err="1" smtClean="0"/>
              <a:t>to</a:t>
            </a:r>
            <a:r>
              <a:rPr lang="hu-HU" baseline="0" dirty="0" smtClean="0"/>
              <a:t> </a:t>
            </a:r>
            <a:r>
              <a:rPr lang="hu-HU" baseline="0" dirty="0" err="1" smtClean="0"/>
              <a:t>speak</a:t>
            </a:r>
            <a:r>
              <a:rPr lang="hu-HU" baseline="0" dirty="0" smtClean="0"/>
              <a:t> </a:t>
            </a:r>
            <a:r>
              <a:rPr lang="hu-HU" baseline="0" dirty="0" err="1" smtClean="0"/>
              <a:t>about</a:t>
            </a:r>
            <a:r>
              <a:rPr lang="hu-HU" baseline="0" dirty="0" smtClean="0"/>
              <a:t> </a:t>
            </a:r>
            <a:r>
              <a:rPr lang="hu-HU" baseline="0" dirty="0" err="1" smtClean="0"/>
              <a:t>the</a:t>
            </a:r>
            <a:r>
              <a:rPr lang="hu-HU" baseline="0" dirty="0" smtClean="0"/>
              <a:t> </a:t>
            </a:r>
            <a:r>
              <a:rPr lang="hu-HU" baseline="0" dirty="0" err="1" smtClean="0"/>
              <a:t>inference</a:t>
            </a:r>
            <a:r>
              <a:rPr lang="hu-HU" baseline="0" dirty="0" smtClean="0"/>
              <a:t> </a:t>
            </a:r>
            <a:r>
              <a:rPr lang="hu-HU" baseline="0" dirty="0" err="1" smtClean="0"/>
              <a:t>in</a:t>
            </a:r>
            <a:r>
              <a:rPr lang="hu-HU" baseline="0" dirty="0" smtClean="0"/>
              <a:t> </a:t>
            </a:r>
            <a:r>
              <a:rPr lang="hu-HU" baseline="0" dirty="0" err="1" smtClean="0"/>
              <a:t>sparse</a:t>
            </a:r>
            <a:r>
              <a:rPr lang="hu-HU" baseline="0" dirty="0" smtClean="0"/>
              <a:t> </a:t>
            </a:r>
            <a:r>
              <a:rPr lang="hu-HU" baseline="0" dirty="0" err="1" smtClean="0"/>
              <a:t>rule</a:t>
            </a:r>
            <a:r>
              <a:rPr lang="hu-HU" baseline="0" dirty="0" smtClean="0"/>
              <a:t> </a:t>
            </a:r>
            <a:r>
              <a:rPr lang="hu-HU" baseline="0" dirty="0" err="1" smtClean="0"/>
              <a:t>bases</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23</a:t>
            </a:fld>
            <a:endParaRPr lang="hu-HU"/>
          </a:p>
        </p:txBody>
      </p:sp>
    </p:spTree>
    <p:extLst>
      <p:ext uri="{BB962C8B-B14F-4D97-AF65-F5344CB8AC3E}">
        <p14:creationId xmlns:p14="http://schemas.microsoft.com/office/powerpoint/2010/main" val="1179893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fuzzy </a:t>
            </a:r>
            <a:r>
              <a:rPr lang="hu-HU" dirty="0" err="1" smtClean="0"/>
              <a:t>concept</a:t>
            </a:r>
            <a:r>
              <a:rPr lang="hu-HU" dirty="0" smtClean="0"/>
              <a:t> </a:t>
            </a:r>
            <a:r>
              <a:rPr lang="hu-HU" dirty="0" err="1" smtClean="0"/>
              <a:t>was</a:t>
            </a:r>
            <a:r>
              <a:rPr lang="hu-HU" dirty="0" smtClean="0"/>
              <a:t> </a:t>
            </a:r>
            <a:r>
              <a:rPr lang="hu-HU" dirty="0" err="1" smtClean="0"/>
              <a:t>introduced</a:t>
            </a:r>
            <a:r>
              <a:rPr lang="hu-HU" dirty="0" smtClean="0"/>
              <a:t> </a:t>
            </a:r>
            <a:r>
              <a:rPr lang="hu-HU" dirty="0" err="1" smtClean="0"/>
              <a:t>by</a:t>
            </a:r>
            <a:r>
              <a:rPr lang="hu-HU" dirty="0" smtClean="0"/>
              <a:t> prof. </a:t>
            </a:r>
            <a:r>
              <a:rPr lang="hu-HU" dirty="0" err="1" smtClean="0"/>
              <a:t>Zadeh</a:t>
            </a:r>
            <a:r>
              <a:rPr lang="hu-HU" dirty="0" smtClean="0"/>
              <a:t> </a:t>
            </a:r>
            <a:r>
              <a:rPr lang="hu-HU" dirty="0" err="1" smtClean="0"/>
              <a:t>in</a:t>
            </a:r>
            <a:r>
              <a:rPr lang="hu-HU" dirty="0" smtClean="0"/>
              <a:t> </a:t>
            </a:r>
            <a:r>
              <a:rPr lang="hu-HU" dirty="0" err="1" smtClean="0"/>
              <a:t>the</a:t>
            </a:r>
            <a:r>
              <a:rPr lang="hu-HU" dirty="0" smtClean="0"/>
              <a:t> mid 60s</a:t>
            </a:r>
            <a:r>
              <a:rPr lang="hu-HU" baseline="0" dirty="0" smtClean="0"/>
              <a:t> </a:t>
            </a:r>
            <a:r>
              <a:rPr lang="hu-HU" baseline="0" dirty="0" err="1" smtClean="0"/>
              <a:t>to</a:t>
            </a:r>
            <a:r>
              <a:rPr lang="hu-HU" baseline="0" dirty="0" smtClean="0"/>
              <a:t> </a:t>
            </a:r>
            <a:r>
              <a:rPr lang="hu-HU" baseline="0" dirty="0" err="1" smtClean="0"/>
              <a:t>facilitate</a:t>
            </a:r>
            <a:r>
              <a:rPr lang="hu-HU" baseline="0" dirty="0" smtClean="0"/>
              <a:t> </a:t>
            </a:r>
            <a:r>
              <a:rPr lang="hu-HU" baseline="0" dirty="0" err="1" smtClean="0"/>
              <a:t>the</a:t>
            </a:r>
            <a:r>
              <a:rPr lang="hu-HU" baseline="0" dirty="0" smtClean="0"/>
              <a:t> </a:t>
            </a:r>
            <a:r>
              <a:rPr lang="hu-HU" baseline="0" dirty="0" err="1" smtClean="0"/>
              <a:t>description</a:t>
            </a:r>
            <a:r>
              <a:rPr lang="hu-HU" baseline="0" dirty="0" smtClean="0"/>
              <a:t> of </a:t>
            </a:r>
            <a:r>
              <a:rPr lang="hu-HU" baseline="0" dirty="0" err="1" smtClean="0"/>
              <a:t>the</a:t>
            </a:r>
            <a:r>
              <a:rPr lang="hu-HU" baseline="0" dirty="0" smtClean="0"/>
              <a:t> </a:t>
            </a:r>
            <a:r>
              <a:rPr lang="hu-HU" baseline="0" dirty="0" err="1" smtClean="0"/>
              <a:t>vagueness</a:t>
            </a:r>
            <a:r>
              <a:rPr lang="hu-HU" baseline="0" dirty="0" smtClean="0"/>
              <a:t>/</a:t>
            </a:r>
            <a:r>
              <a:rPr lang="hu-HU" baseline="0" dirty="0" err="1" smtClean="0"/>
              <a:t>imprecision</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natural</a:t>
            </a:r>
            <a:r>
              <a:rPr lang="hu-HU" baseline="0" dirty="0" smtClean="0"/>
              <a:t> </a:t>
            </a:r>
            <a:r>
              <a:rPr lang="hu-HU" baseline="0" dirty="0" err="1" smtClean="0"/>
              <a:t>languages</a:t>
            </a:r>
            <a:r>
              <a:rPr lang="hu-HU" baseline="0" dirty="0" smtClean="0"/>
              <a:t>. </a:t>
            </a:r>
            <a:r>
              <a:rPr lang="hu-HU" baseline="0" dirty="0" err="1" smtClean="0"/>
              <a:t>What</a:t>
            </a:r>
            <a:r>
              <a:rPr lang="hu-HU" baseline="0" dirty="0" smtClean="0"/>
              <a:t> is </a:t>
            </a:r>
            <a:r>
              <a:rPr lang="hu-HU" baseline="0" dirty="0" err="1" smtClean="0"/>
              <a:t>this</a:t>
            </a:r>
            <a:r>
              <a:rPr lang="hu-HU" baseline="0" dirty="0" smtClean="0"/>
              <a:t> </a:t>
            </a:r>
            <a:r>
              <a:rPr lang="hu-HU" baseline="0" dirty="0" err="1" smtClean="0"/>
              <a:t>imprecision</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24</a:t>
            </a:fld>
            <a:endParaRPr lang="hu-HU"/>
          </a:p>
        </p:txBody>
      </p:sp>
    </p:spTree>
    <p:extLst>
      <p:ext uri="{BB962C8B-B14F-4D97-AF65-F5344CB8AC3E}">
        <p14:creationId xmlns:p14="http://schemas.microsoft.com/office/powerpoint/2010/main" val="3127546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Everyone</a:t>
            </a:r>
            <a:r>
              <a:rPr lang="hu-HU" baseline="0" dirty="0" smtClean="0"/>
              <a:t> has </a:t>
            </a:r>
            <a:r>
              <a:rPr lang="hu-HU" baseline="0" dirty="0" err="1" smtClean="0"/>
              <a:t>met</a:t>
            </a:r>
            <a:r>
              <a:rPr lang="hu-HU" baseline="0" dirty="0" smtClean="0"/>
              <a:t> </a:t>
            </a:r>
            <a:r>
              <a:rPr lang="hu-HU" baseline="0" dirty="0" err="1" smtClean="0"/>
              <a:t>situations</a:t>
            </a:r>
            <a:r>
              <a:rPr lang="hu-HU" baseline="0" dirty="0" smtClean="0"/>
              <a:t> </a:t>
            </a:r>
            <a:r>
              <a:rPr lang="hu-HU" baseline="0" dirty="0" err="1" smtClean="0"/>
              <a:t>when</a:t>
            </a:r>
            <a:r>
              <a:rPr lang="hu-HU" baseline="0" dirty="0" smtClean="0"/>
              <a:t> </a:t>
            </a:r>
            <a:r>
              <a:rPr lang="hu-HU" baseline="0" dirty="0" err="1" smtClean="0"/>
              <a:t>although</a:t>
            </a:r>
            <a:r>
              <a:rPr lang="hu-HU" baseline="0" dirty="0" smtClean="0"/>
              <a:t> </a:t>
            </a:r>
            <a:r>
              <a:rPr lang="hu-HU" baseline="0" dirty="0" err="1" smtClean="0"/>
              <a:t>there</a:t>
            </a:r>
            <a:r>
              <a:rPr lang="hu-HU" baseline="0" dirty="0" smtClean="0"/>
              <a:t> </a:t>
            </a:r>
            <a:r>
              <a:rPr lang="hu-HU" baseline="0" dirty="0" err="1" smtClean="0"/>
              <a:t>was</a:t>
            </a:r>
            <a:r>
              <a:rPr lang="hu-HU" baseline="0" dirty="0" smtClean="0"/>
              <a:t> an </a:t>
            </a:r>
            <a:r>
              <a:rPr lang="hu-HU" baseline="0" dirty="0" err="1" smtClean="0"/>
              <a:t>exact</a:t>
            </a:r>
            <a:r>
              <a:rPr lang="hu-HU" baseline="0" dirty="0" smtClean="0"/>
              <a:t> </a:t>
            </a:r>
            <a:r>
              <a:rPr lang="hu-HU" baseline="0" dirty="0" err="1" smtClean="0"/>
              <a:t>numerical</a:t>
            </a:r>
            <a:r>
              <a:rPr lang="hu-HU" baseline="0" dirty="0" smtClean="0"/>
              <a:t> </a:t>
            </a:r>
            <a:r>
              <a:rPr lang="hu-HU" baseline="0" dirty="0" err="1" smtClean="0"/>
              <a:t>value</a:t>
            </a:r>
            <a:r>
              <a:rPr lang="hu-HU" baseline="0" dirty="0" smtClean="0"/>
              <a:t> </a:t>
            </a:r>
            <a:r>
              <a:rPr lang="hu-HU" baseline="0" dirty="0" err="1" smtClean="0"/>
              <a:t>for</a:t>
            </a:r>
            <a:r>
              <a:rPr lang="hu-HU" baseline="0" dirty="0" smtClean="0"/>
              <a:t> </a:t>
            </a:r>
            <a:r>
              <a:rPr lang="hu-HU" baseline="0" dirty="0" err="1" smtClean="0"/>
              <a:t>the</a:t>
            </a:r>
            <a:r>
              <a:rPr lang="hu-HU" baseline="0" dirty="0" smtClean="0"/>
              <a:t> </a:t>
            </a:r>
            <a:r>
              <a:rPr lang="hu-HU" baseline="0" dirty="0" err="1" smtClean="0"/>
              <a:t>characterization</a:t>
            </a:r>
            <a:r>
              <a:rPr lang="hu-HU" baseline="0" dirty="0" smtClean="0"/>
              <a:t> of a </a:t>
            </a:r>
            <a:r>
              <a:rPr lang="hu-HU" baseline="0" dirty="0" err="1" smtClean="0"/>
              <a:t>property</a:t>
            </a:r>
            <a:r>
              <a:rPr lang="hu-HU" baseline="0" dirty="0" smtClean="0"/>
              <a:t> (</a:t>
            </a:r>
            <a:r>
              <a:rPr lang="hu-HU" baseline="0" dirty="0" err="1" smtClean="0"/>
              <a:t>e.g</a:t>
            </a:r>
            <a:r>
              <a:rPr lang="hu-HU" dirty="0" smtClean="0"/>
              <a:t>. </a:t>
            </a:r>
            <a:r>
              <a:rPr lang="hu-HU" dirty="0" err="1" smtClean="0"/>
              <a:t>temperature</a:t>
            </a:r>
            <a:r>
              <a:rPr lang="hu-HU" dirty="0" smtClean="0"/>
              <a:t>, </a:t>
            </a:r>
            <a:r>
              <a:rPr lang="hu-HU" dirty="0" err="1" smtClean="0"/>
              <a:t>height</a:t>
            </a:r>
            <a:r>
              <a:rPr lang="hu-HU" dirty="0" smtClean="0"/>
              <a:t> of a </a:t>
            </a:r>
            <a:r>
              <a:rPr lang="hu-HU" dirty="0" err="1" smtClean="0"/>
              <a:t>person</a:t>
            </a:r>
            <a:r>
              <a:rPr lang="hu-HU" dirty="0" smtClean="0"/>
              <a:t>, </a:t>
            </a:r>
            <a:r>
              <a:rPr lang="hu-HU" dirty="0" err="1" smtClean="0"/>
              <a:t>points</a:t>
            </a:r>
            <a:r>
              <a:rPr lang="hu-HU" dirty="0" smtClean="0"/>
              <a:t> </a:t>
            </a:r>
            <a:r>
              <a:rPr lang="hu-HU" dirty="0" err="1" smtClean="0"/>
              <a:t>achieved</a:t>
            </a:r>
            <a:r>
              <a:rPr lang="hu-HU" dirty="0" smtClean="0"/>
              <a:t> </a:t>
            </a:r>
            <a:r>
              <a:rPr lang="hu-HU" dirty="0" err="1" smtClean="0"/>
              <a:t>by</a:t>
            </a:r>
            <a:r>
              <a:rPr lang="hu-HU" dirty="0" smtClean="0"/>
              <a:t> </a:t>
            </a:r>
            <a:r>
              <a:rPr lang="hu-HU" dirty="0" err="1" smtClean="0"/>
              <a:t>a</a:t>
            </a:r>
            <a:r>
              <a:rPr lang="hu-HU" dirty="0" smtClean="0"/>
              <a:t> </a:t>
            </a:r>
            <a:r>
              <a:rPr lang="hu-HU" dirty="0" err="1" smtClean="0"/>
              <a:t>student</a:t>
            </a:r>
            <a:r>
              <a:rPr lang="hu-HU" dirty="0" smtClean="0"/>
              <a:t>, etc.) </a:t>
            </a:r>
            <a:r>
              <a:rPr lang="hu-HU" dirty="0" err="1" smtClean="0"/>
              <a:t>we</a:t>
            </a:r>
            <a:r>
              <a:rPr lang="hu-HU" baseline="0" dirty="0" smtClean="0"/>
              <a:t> </a:t>
            </a:r>
            <a:r>
              <a:rPr lang="hu-HU" baseline="0" dirty="0" err="1" smtClean="0"/>
              <a:t>were</a:t>
            </a:r>
            <a:r>
              <a:rPr lang="hu-HU" baseline="0" dirty="0" smtClean="0"/>
              <a:t> </a:t>
            </a:r>
            <a:r>
              <a:rPr lang="hu-HU" baseline="0" dirty="0" err="1" smtClean="0"/>
              <a:t>not</a:t>
            </a:r>
            <a:r>
              <a:rPr lang="hu-HU" baseline="0" dirty="0" smtClean="0"/>
              <a:t> </a:t>
            </a:r>
            <a:r>
              <a:rPr lang="hu-HU" baseline="0" dirty="0" err="1" smtClean="0"/>
              <a:t>able</a:t>
            </a:r>
            <a:r>
              <a:rPr lang="hu-HU" baseline="0" dirty="0" smtClean="0"/>
              <a:t> (</a:t>
            </a:r>
            <a:r>
              <a:rPr lang="hu-HU" baseline="0" dirty="0" err="1" smtClean="0"/>
              <a:t>or</a:t>
            </a:r>
            <a:r>
              <a:rPr lang="hu-HU" baseline="0" dirty="0" smtClean="0"/>
              <a:t> </a:t>
            </a:r>
            <a:r>
              <a:rPr lang="hu-HU" baseline="0" dirty="0" err="1" smtClean="0"/>
              <a:t>confident</a:t>
            </a:r>
            <a:r>
              <a:rPr lang="hu-HU" baseline="0" dirty="0" smtClean="0"/>
              <a:t>) </a:t>
            </a:r>
            <a:r>
              <a:rPr lang="hu-HU" baseline="0" dirty="0" err="1" smtClean="0"/>
              <a:t>to</a:t>
            </a:r>
            <a:r>
              <a:rPr lang="hu-HU" baseline="0" dirty="0" smtClean="0"/>
              <a:t> </a:t>
            </a:r>
            <a:r>
              <a:rPr lang="hu-HU" baseline="0" dirty="0" err="1" smtClean="0"/>
              <a:t>assign</a:t>
            </a:r>
            <a:r>
              <a:rPr lang="hu-HU" baseline="0" dirty="0" smtClean="0"/>
              <a:t> </a:t>
            </a:r>
            <a:r>
              <a:rPr lang="hu-HU" baseline="0" dirty="0" err="1" smtClean="0"/>
              <a:t>our</a:t>
            </a:r>
            <a:r>
              <a:rPr lang="hu-HU" baseline="0" dirty="0" smtClean="0"/>
              <a:t> </a:t>
            </a:r>
            <a:r>
              <a:rPr lang="hu-HU" baseline="0" dirty="0" err="1" smtClean="0"/>
              <a:t>observation</a:t>
            </a:r>
            <a:r>
              <a:rPr lang="hu-HU" baseline="0" dirty="0" smtClean="0"/>
              <a:t> </a:t>
            </a:r>
            <a:r>
              <a:rPr lang="hu-HU" baseline="0" dirty="0" err="1" smtClean="0"/>
              <a:t>to</a:t>
            </a:r>
            <a:r>
              <a:rPr lang="hu-HU" baseline="0" dirty="0" smtClean="0"/>
              <a:t> </a:t>
            </a:r>
            <a:r>
              <a:rPr lang="hu-HU" baseline="0" dirty="0" err="1" smtClean="0"/>
              <a:t>one</a:t>
            </a:r>
            <a:r>
              <a:rPr lang="hu-HU" baseline="0" dirty="0" smtClean="0"/>
              <a:t> of </a:t>
            </a:r>
            <a:r>
              <a:rPr lang="hu-HU" baseline="0" dirty="0" err="1" smtClean="0"/>
              <a:t>the</a:t>
            </a:r>
            <a:r>
              <a:rPr lang="hu-HU" baseline="0" dirty="0" smtClean="0"/>
              <a:t> </a:t>
            </a:r>
            <a:r>
              <a:rPr lang="hu-HU" baseline="0" dirty="0" err="1" smtClean="0"/>
              <a:t>predefined</a:t>
            </a:r>
            <a:r>
              <a:rPr lang="hu-HU" baseline="0" dirty="0" smtClean="0"/>
              <a:t> </a:t>
            </a:r>
            <a:r>
              <a:rPr lang="hu-HU" baseline="0" dirty="0" err="1" smtClean="0"/>
              <a:t>categories</a:t>
            </a:r>
            <a:r>
              <a:rPr lang="hu-HU" baseline="0" dirty="0" smtClean="0"/>
              <a:t>. I </a:t>
            </a:r>
            <a:r>
              <a:rPr lang="hu-HU" baseline="0" dirty="0" err="1" smtClean="0"/>
              <a:t>emphasize</a:t>
            </a:r>
            <a:r>
              <a:rPr lang="hu-HU" baseline="0" dirty="0" smtClean="0"/>
              <a:t> </a:t>
            </a:r>
            <a:r>
              <a:rPr lang="hu-HU" baseline="0" dirty="0" err="1" smtClean="0"/>
              <a:t>the</a:t>
            </a:r>
            <a:r>
              <a:rPr lang="hu-HU" baseline="0" dirty="0" smtClean="0"/>
              <a:t> </a:t>
            </a:r>
            <a:r>
              <a:rPr lang="hu-HU" baseline="0" dirty="0" err="1" smtClean="0"/>
              <a:t>word</a:t>
            </a:r>
            <a:r>
              <a:rPr lang="hu-HU" baseline="0" dirty="0" smtClean="0"/>
              <a:t> </a:t>
            </a:r>
            <a:r>
              <a:rPr lang="hu-HU" b="1" baseline="0" dirty="0" err="1" smtClean="0"/>
              <a:t>one</a:t>
            </a:r>
            <a:r>
              <a:rPr lang="hu-HU" baseline="0" dirty="0" smtClean="0"/>
              <a:t>. </a:t>
            </a:r>
            <a:r>
              <a:rPr lang="hu-HU" baseline="0" dirty="0" err="1" smtClean="0"/>
              <a:t>We</a:t>
            </a:r>
            <a:r>
              <a:rPr lang="hu-HU" baseline="0" dirty="0" smtClean="0"/>
              <a:t> felt </a:t>
            </a:r>
            <a:r>
              <a:rPr lang="hu-HU" baseline="0" dirty="0" err="1" smtClean="0"/>
              <a:t>that</a:t>
            </a:r>
            <a:r>
              <a:rPr lang="hu-HU" baseline="0" dirty="0" smtClean="0"/>
              <a:t> </a:t>
            </a:r>
            <a:r>
              <a:rPr lang="hu-HU" baseline="0" dirty="0" err="1" smtClean="0"/>
              <a:t>it</a:t>
            </a:r>
            <a:r>
              <a:rPr lang="hu-HU" baseline="0" dirty="0" smtClean="0"/>
              <a:t> fitted </a:t>
            </a:r>
            <a:r>
              <a:rPr lang="hu-HU" baseline="0" dirty="0" err="1" smtClean="0"/>
              <a:t>in</a:t>
            </a:r>
            <a:r>
              <a:rPr lang="hu-HU" baseline="0" dirty="0" smtClean="0"/>
              <a:t> more </a:t>
            </a:r>
            <a:r>
              <a:rPr lang="hu-HU" baseline="0" dirty="0" err="1" smtClean="0"/>
              <a:t>than</a:t>
            </a:r>
            <a:r>
              <a:rPr lang="hu-HU" baseline="0" dirty="0" smtClean="0"/>
              <a:t> </a:t>
            </a:r>
            <a:r>
              <a:rPr lang="hu-HU" baseline="0" dirty="0" err="1" smtClean="0"/>
              <a:t>one</a:t>
            </a:r>
            <a:r>
              <a:rPr lang="hu-HU" baseline="0" dirty="0" smtClean="0"/>
              <a:t> </a:t>
            </a:r>
            <a:r>
              <a:rPr lang="hu-HU" baseline="0" dirty="0" err="1" smtClean="0"/>
              <a:t>categories</a:t>
            </a:r>
            <a:r>
              <a:rPr lang="hu-HU" baseline="0" dirty="0" smtClean="0"/>
              <a:t>. Of </a:t>
            </a:r>
            <a:r>
              <a:rPr lang="hu-HU" baseline="0" dirty="0" err="1" smtClean="0"/>
              <a:t>course</a:t>
            </a:r>
            <a:r>
              <a:rPr lang="hu-HU" baseline="0" dirty="0" smtClean="0"/>
              <a:t> </a:t>
            </a:r>
            <a:r>
              <a:rPr lang="hu-HU" baseline="0" dirty="0" err="1" smtClean="0"/>
              <a:t>not</a:t>
            </a:r>
            <a:r>
              <a:rPr lang="hu-HU" baseline="0" dirty="0" smtClean="0"/>
              <a:t> </a:t>
            </a:r>
            <a:r>
              <a:rPr lang="hu-HU" baseline="0" dirty="0" err="1" smtClean="0"/>
              <a:t>with</a:t>
            </a:r>
            <a:r>
              <a:rPr lang="hu-HU" baseline="0" dirty="0" smtClean="0"/>
              <a:t> </a:t>
            </a:r>
            <a:r>
              <a:rPr lang="hu-HU" baseline="0" dirty="0" err="1" smtClean="0"/>
              <a:t>the</a:t>
            </a:r>
            <a:r>
              <a:rPr lang="hu-HU" baseline="0" dirty="0" smtClean="0"/>
              <a:t> </a:t>
            </a:r>
            <a:r>
              <a:rPr lang="hu-HU" baseline="0" dirty="0" err="1" smtClean="0"/>
              <a:t>same</a:t>
            </a:r>
            <a:r>
              <a:rPr lang="hu-HU" baseline="0" dirty="0" smtClean="0"/>
              <a:t> </a:t>
            </a:r>
            <a:r>
              <a:rPr lang="hu-HU" baseline="0" dirty="0" err="1" smtClean="0"/>
              <a:t>measure</a:t>
            </a:r>
            <a:r>
              <a:rPr lang="hu-HU" baseline="0" dirty="0" smtClean="0"/>
              <a:t>/</a:t>
            </a:r>
            <a:r>
              <a:rPr lang="hu-HU" baseline="0" dirty="0" err="1" smtClean="0"/>
              <a:t>not</a:t>
            </a:r>
            <a:r>
              <a:rPr lang="hu-HU" baseline="0" dirty="0" smtClean="0"/>
              <a:t> </a:t>
            </a:r>
            <a:r>
              <a:rPr lang="hu-HU" baseline="0" dirty="0" err="1" smtClean="0"/>
              <a:t>with</a:t>
            </a:r>
            <a:r>
              <a:rPr lang="hu-HU" baseline="0" dirty="0" smtClean="0"/>
              <a:t> </a:t>
            </a:r>
            <a:r>
              <a:rPr lang="hu-HU" baseline="0" dirty="0" err="1" smtClean="0"/>
              <a:t>equal</a:t>
            </a:r>
            <a:r>
              <a:rPr lang="hu-HU" baseline="0" dirty="0" smtClean="0"/>
              <a:t> </a:t>
            </a:r>
            <a:r>
              <a:rPr lang="hu-HU" baseline="0" dirty="0" err="1" smtClean="0"/>
              <a:t>strength</a:t>
            </a:r>
            <a:r>
              <a:rPr lang="hu-HU" baseline="0" dirty="0" smtClean="0"/>
              <a:t>. </a:t>
            </a:r>
            <a:r>
              <a:rPr lang="hu-HU" baseline="0" dirty="0" err="1" smtClean="0"/>
              <a:t>For</a:t>
            </a:r>
            <a:r>
              <a:rPr lang="hu-HU" baseline="0" dirty="0" smtClean="0"/>
              <a:t> </a:t>
            </a:r>
            <a:r>
              <a:rPr lang="hu-HU" baseline="0" dirty="0" err="1" smtClean="0"/>
              <a:t>example</a:t>
            </a:r>
            <a:r>
              <a:rPr lang="hu-HU" baseline="0" dirty="0" smtClean="0"/>
              <a:t> 12 °C </a:t>
            </a:r>
            <a:r>
              <a:rPr lang="hu-HU" baseline="0" dirty="0" err="1" smtClean="0"/>
              <a:t>can</a:t>
            </a:r>
            <a:r>
              <a:rPr lang="hu-HU" baseline="0" dirty="0" smtClean="0"/>
              <a:t> be </a:t>
            </a:r>
            <a:r>
              <a:rPr lang="hu-HU" baseline="0" dirty="0" err="1" smtClean="0"/>
              <a:t>viewed</a:t>
            </a:r>
            <a:r>
              <a:rPr lang="hu-HU" baseline="0" dirty="0" smtClean="0"/>
              <a:t> </a:t>
            </a:r>
            <a:r>
              <a:rPr lang="hu-HU" baseline="0" dirty="0" err="1" smtClean="0"/>
              <a:t>as</a:t>
            </a:r>
            <a:r>
              <a:rPr lang="hu-HU" baseline="0" dirty="0" smtClean="0"/>
              <a:t> </a:t>
            </a:r>
            <a:r>
              <a:rPr lang="hu-HU" baseline="0" dirty="0" err="1" smtClean="0"/>
              <a:t>cool</a:t>
            </a:r>
            <a:r>
              <a:rPr lang="hu-HU" baseline="0" dirty="0" smtClean="0"/>
              <a:t> </a:t>
            </a:r>
            <a:r>
              <a:rPr lang="hu-HU" baseline="0" dirty="0" err="1" smtClean="0"/>
              <a:t>or</a:t>
            </a:r>
            <a:r>
              <a:rPr lang="hu-HU" baseline="0" dirty="0" smtClean="0"/>
              <a:t> </a:t>
            </a:r>
            <a:r>
              <a:rPr lang="hu-HU" baseline="0" dirty="0" err="1" smtClean="0"/>
              <a:t>cold</a:t>
            </a:r>
            <a:r>
              <a:rPr lang="hu-HU" baseline="0" dirty="0" smtClean="0"/>
              <a:t> </a:t>
            </a:r>
            <a:r>
              <a:rPr lang="hu-HU" baseline="0" dirty="0" err="1" smtClean="0"/>
              <a:t>at</a:t>
            </a:r>
            <a:r>
              <a:rPr lang="hu-HU" baseline="0" dirty="0" smtClean="0"/>
              <a:t> </a:t>
            </a:r>
            <a:r>
              <a:rPr lang="hu-HU" baseline="0" dirty="0" err="1" smtClean="0"/>
              <a:t>the</a:t>
            </a:r>
            <a:r>
              <a:rPr lang="hu-HU" baseline="0" dirty="0" smtClean="0"/>
              <a:t> </a:t>
            </a:r>
            <a:r>
              <a:rPr lang="hu-HU" baseline="0" dirty="0" err="1" smtClean="0"/>
              <a:t>same</a:t>
            </a:r>
            <a:r>
              <a:rPr lang="hu-HU" baseline="0" dirty="0" smtClean="0"/>
              <a:t> </a:t>
            </a:r>
            <a:r>
              <a:rPr lang="hu-HU" baseline="0" dirty="0" err="1" smtClean="0"/>
              <a:t>time</a:t>
            </a:r>
            <a:r>
              <a:rPr lang="hu-HU" baseline="0" dirty="0" smtClean="0"/>
              <a:t>. </a:t>
            </a:r>
          </a:p>
          <a:p>
            <a:r>
              <a:rPr lang="hu-HU" baseline="0" dirty="0" smtClean="0"/>
              <a:t>The </a:t>
            </a:r>
            <a:r>
              <a:rPr lang="hu-HU" baseline="0" dirty="0" err="1" smtClean="0"/>
              <a:t>problem</a:t>
            </a:r>
            <a:r>
              <a:rPr lang="hu-HU" baseline="0" dirty="0" smtClean="0"/>
              <a:t> </a:t>
            </a:r>
            <a:r>
              <a:rPr lang="hu-HU" baseline="0" dirty="0" err="1" smtClean="0"/>
              <a:t>can</a:t>
            </a:r>
            <a:r>
              <a:rPr lang="hu-HU" baseline="0" dirty="0" smtClean="0"/>
              <a:t> be </a:t>
            </a:r>
            <a:r>
              <a:rPr lang="hu-HU" baseline="0" dirty="0" err="1" smtClean="0"/>
              <a:t>traced</a:t>
            </a:r>
            <a:r>
              <a:rPr lang="hu-HU" baseline="0" dirty="0" smtClean="0"/>
              <a:t> back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sometimes</a:t>
            </a:r>
            <a:r>
              <a:rPr lang="hu-HU" baseline="0" dirty="0" smtClean="0"/>
              <a:t>) </a:t>
            </a:r>
            <a:r>
              <a:rPr lang="hu-HU" baseline="0" dirty="0" err="1" smtClean="0"/>
              <a:t>vague</a:t>
            </a:r>
            <a:r>
              <a:rPr lang="hu-HU" baseline="0" dirty="0" smtClean="0"/>
              <a:t> </a:t>
            </a:r>
            <a:r>
              <a:rPr lang="hu-HU" baseline="0" dirty="0" err="1" smtClean="0"/>
              <a:t>borders</a:t>
            </a:r>
            <a:r>
              <a:rPr lang="hu-HU" baseline="0" dirty="0" smtClean="0"/>
              <a:t> </a:t>
            </a:r>
            <a:r>
              <a:rPr lang="hu-HU" baseline="0" dirty="0" err="1" smtClean="0"/>
              <a:t>between</a:t>
            </a:r>
            <a:r>
              <a:rPr lang="hu-HU" baseline="0" dirty="0" smtClean="0"/>
              <a:t> </a:t>
            </a:r>
            <a:r>
              <a:rPr lang="hu-HU" baseline="0" dirty="0" err="1" smtClean="0"/>
              <a:t>concepts</a:t>
            </a:r>
            <a:r>
              <a:rPr lang="hu-HU" baseline="0" dirty="0" smtClean="0"/>
              <a:t>. </a:t>
            </a:r>
            <a:r>
              <a:rPr lang="hu-HU" baseline="0" dirty="0" err="1" smtClean="0"/>
              <a:t>In</a:t>
            </a:r>
            <a:r>
              <a:rPr lang="hu-HU" baseline="0" dirty="0" smtClean="0"/>
              <a:t> </a:t>
            </a:r>
            <a:r>
              <a:rPr lang="hu-HU" baseline="0" dirty="0" err="1" smtClean="0"/>
              <a:t>case</a:t>
            </a:r>
            <a:r>
              <a:rPr lang="hu-HU" baseline="0" dirty="0" smtClean="0"/>
              <a:t> of </a:t>
            </a:r>
            <a:r>
              <a:rPr lang="hu-HU" baseline="0" dirty="0" err="1" smtClean="0"/>
              <a:t>traditional</a:t>
            </a:r>
            <a:r>
              <a:rPr lang="hu-HU" baseline="0" dirty="0" smtClean="0"/>
              <a:t> (</a:t>
            </a:r>
            <a:r>
              <a:rPr lang="hu-HU" baseline="0" dirty="0" err="1" smtClean="0"/>
              <a:t>crisp</a:t>
            </a:r>
            <a:r>
              <a:rPr lang="hu-HU" baseline="0" dirty="0" smtClean="0"/>
              <a:t>) </a:t>
            </a:r>
            <a:r>
              <a:rPr lang="hu-HU" baseline="0" dirty="0" err="1" smtClean="0"/>
              <a:t>sets</a:t>
            </a:r>
            <a:r>
              <a:rPr lang="hu-HU" baseline="0" dirty="0" smtClean="0"/>
              <a:t> </a:t>
            </a:r>
            <a:r>
              <a:rPr lang="hu-HU" baseline="0" dirty="0" err="1" smtClean="0"/>
              <a:t>for</a:t>
            </a:r>
            <a:r>
              <a:rPr lang="hu-HU" baseline="0" dirty="0" smtClean="0"/>
              <a:t> </a:t>
            </a:r>
            <a:r>
              <a:rPr lang="hu-HU" baseline="0" dirty="0" err="1" smtClean="0"/>
              <a:t>each</a:t>
            </a:r>
            <a:r>
              <a:rPr lang="hu-HU" baseline="0" dirty="0" smtClean="0"/>
              <a:t> </a:t>
            </a:r>
            <a:r>
              <a:rPr lang="hu-HU" baseline="0" dirty="0" err="1" smtClean="0"/>
              <a:t>value</a:t>
            </a:r>
            <a:r>
              <a:rPr lang="hu-HU" baseline="0" dirty="0" smtClean="0"/>
              <a:t> </a:t>
            </a:r>
            <a:r>
              <a:rPr lang="hu-HU" baseline="0" dirty="0" err="1" smtClean="0"/>
              <a:t>we</a:t>
            </a:r>
            <a:r>
              <a:rPr lang="hu-HU" baseline="0" dirty="0" smtClean="0"/>
              <a:t> </a:t>
            </a:r>
            <a:r>
              <a:rPr lang="hu-HU" baseline="0" dirty="0" err="1" smtClean="0"/>
              <a:t>define</a:t>
            </a:r>
            <a:r>
              <a:rPr lang="hu-HU" baseline="0" dirty="0" smtClean="0"/>
              <a:t> </a:t>
            </a:r>
            <a:r>
              <a:rPr lang="hu-HU" baseline="0" dirty="0" err="1" smtClean="0"/>
              <a:t>clearly</a:t>
            </a:r>
            <a:r>
              <a:rPr lang="hu-HU" baseline="0" dirty="0" smtClean="0"/>
              <a:t> </a:t>
            </a:r>
            <a:r>
              <a:rPr lang="hu-HU" baseline="0" dirty="0" err="1" smtClean="0"/>
              <a:t>to</a:t>
            </a:r>
            <a:r>
              <a:rPr lang="hu-HU" baseline="0" dirty="0" smtClean="0"/>
              <a:t> </a:t>
            </a:r>
            <a:r>
              <a:rPr lang="hu-HU" baseline="0" dirty="0" err="1" smtClean="0"/>
              <a:t>which</a:t>
            </a:r>
            <a:r>
              <a:rPr lang="hu-HU" baseline="0" dirty="0" smtClean="0"/>
              <a:t> </a:t>
            </a:r>
            <a:r>
              <a:rPr lang="hu-HU" baseline="0" dirty="0" err="1" smtClean="0"/>
              <a:t>category</a:t>
            </a:r>
            <a:r>
              <a:rPr lang="hu-HU" baseline="0" dirty="0" smtClean="0"/>
              <a:t> (</a:t>
            </a:r>
            <a:r>
              <a:rPr lang="hu-HU" baseline="0" dirty="0" err="1" smtClean="0"/>
              <a:t>set</a:t>
            </a:r>
            <a:r>
              <a:rPr lang="hu-HU" baseline="0" dirty="0" smtClean="0"/>
              <a:t>) </a:t>
            </a:r>
            <a:r>
              <a:rPr lang="hu-HU" baseline="0" dirty="0" err="1" smtClean="0"/>
              <a:t>it</a:t>
            </a:r>
            <a:r>
              <a:rPr lang="hu-HU" baseline="0" dirty="0" smtClean="0"/>
              <a:t> </a:t>
            </a:r>
            <a:r>
              <a:rPr lang="hu-HU" baseline="0" dirty="0" err="1" smtClean="0"/>
              <a:t>belongs</a:t>
            </a:r>
            <a:r>
              <a:rPr lang="hu-HU" baseline="0" dirty="0" smtClean="0"/>
              <a:t>. </a:t>
            </a:r>
            <a:r>
              <a:rPr lang="hu-HU" baseline="0" dirty="0" err="1" smtClean="0"/>
              <a:t>Thus</a:t>
            </a:r>
            <a:r>
              <a:rPr lang="hu-HU" baseline="0" dirty="0" smtClean="0"/>
              <a:t> </a:t>
            </a:r>
            <a:r>
              <a:rPr lang="hu-HU" baseline="0" dirty="0" err="1" smtClean="0"/>
              <a:t>we</a:t>
            </a:r>
            <a:r>
              <a:rPr lang="hu-HU" baseline="0" dirty="0" smtClean="0"/>
              <a:t> </a:t>
            </a:r>
            <a:r>
              <a:rPr lang="hu-HU" baseline="0" dirty="0" err="1" smtClean="0"/>
              <a:t>can</a:t>
            </a:r>
            <a:r>
              <a:rPr lang="hu-HU" baseline="0" dirty="0" smtClean="0"/>
              <a:t> </a:t>
            </a:r>
            <a:r>
              <a:rPr lang="hu-HU" baseline="0" dirty="0" err="1" smtClean="0"/>
              <a:t>say</a:t>
            </a:r>
            <a:r>
              <a:rPr lang="hu-HU" baseline="0" dirty="0" smtClean="0"/>
              <a:t> </a:t>
            </a:r>
            <a:r>
              <a:rPr lang="hu-HU" baseline="0" dirty="0" err="1" smtClean="0"/>
              <a:t>that</a:t>
            </a:r>
            <a:r>
              <a:rPr lang="hu-HU" baseline="0" dirty="0" smtClean="0"/>
              <a:t> </a:t>
            </a:r>
            <a:r>
              <a:rPr lang="hu-HU" baseline="0" dirty="0" err="1" smtClean="0"/>
              <a:t>its</a:t>
            </a:r>
            <a:r>
              <a:rPr lang="hu-HU" baseline="0" dirty="0" smtClean="0"/>
              <a:t> </a:t>
            </a:r>
            <a:r>
              <a:rPr lang="hu-HU" baseline="0" dirty="0" err="1" smtClean="0"/>
              <a:t>memebership</a:t>
            </a:r>
            <a:r>
              <a:rPr lang="hu-HU" baseline="0" dirty="0" smtClean="0"/>
              <a:t> </a:t>
            </a:r>
            <a:r>
              <a:rPr lang="hu-HU" baseline="0" dirty="0" err="1" smtClean="0"/>
              <a:t>value</a:t>
            </a:r>
            <a:r>
              <a:rPr lang="hu-HU" baseline="0" dirty="0" smtClean="0"/>
              <a:t> </a:t>
            </a:r>
            <a:r>
              <a:rPr lang="hu-HU" baseline="0" dirty="0" err="1" smtClean="0"/>
              <a:t>in</a:t>
            </a:r>
            <a:r>
              <a:rPr lang="hu-HU" baseline="0" dirty="0" smtClean="0"/>
              <a:t> a </a:t>
            </a:r>
            <a:r>
              <a:rPr lang="hu-HU" baseline="0" dirty="0" err="1" smtClean="0"/>
              <a:t>given</a:t>
            </a:r>
            <a:r>
              <a:rPr lang="hu-HU" baseline="0" dirty="0" smtClean="0"/>
              <a:t> </a:t>
            </a:r>
            <a:r>
              <a:rPr lang="hu-HU" baseline="0" dirty="0" err="1" smtClean="0"/>
              <a:t>set</a:t>
            </a:r>
            <a:r>
              <a:rPr lang="hu-HU" baseline="0" dirty="0" smtClean="0"/>
              <a:t> (</a:t>
            </a:r>
            <a:r>
              <a:rPr lang="hu-HU" baseline="0" dirty="0" err="1" smtClean="0"/>
              <a:t>group</a:t>
            </a:r>
            <a:r>
              <a:rPr lang="hu-HU" baseline="0" dirty="0" smtClean="0"/>
              <a:t>) is </a:t>
            </a:r>
            <a:r>
              <a:rPr lang="hu-HU" baseline="0" dirty="0" err="1" smtClean="0"/>
              <a:t>either</a:t>
            </a:r>
            <a:r>
              <a:rPr lang="hu-HU" baseline="0" dirty="0" smtClean="0"/>
              <a:t> 0 </a:t>
            </a:r>
            <a:r>
              <a:rPr lang="hu-HU" baseline="0" dirty="0" err="1" smtClean="0"/>
              <a:t>or</a:t>
            </a:r>
            <a:r>
              <a:rPr lang="hu-HU" baseline="0" dirty="0" smtClean="0"/>
              <a:t> 1. </a:t>
            </a:r>
            <a:r>
              <a:rPr lang="hu-HU" baseline="0" dirty="0" err="1" smtClean="0"/>
              <a:t>In</a:t>
            </a:r>
            <a:r>
              <a:rPr lang="hu-HU" baseline="0" dirty="0" smtClean="0"/>
              <a:t> </a:t>
            </a:r>
            <a:r>
              <a:rPr lang="hu-HU" baseline="0" dirty="0" err="1" smtClean="0"/>
              <a:t>case</a:t>
            </a:r>
            <a:r>
              <a:rPr lang="hu-HU" baseline="0" dirty="0" smtClean="0"/>
              <a:t> of fuzzy </a:t>
            </a:r>
            <a:r>
              <a:rPr lang="hu-HU" baseline="0" dirty="0" err="1" smtClean="0"/>
              <a:t>sets</a:t>
            </a:r>
            <a:r>
              <a:rPr lang="hu-HU" baseline="0" dirty="0" smtClean="0"/>
              <a:t> </a:t>
            </a:r>
            <a:r>
              <a:rPr lang="hu-HU" baseline="0" dirty="0" err="1" smtClean="0"/>
              <a:t>we</a:t>
            </a:r>
            <a:r>
              <a:rPr lang="hu-HU" baseline="0" dirty="0" smtClean="0"/>
              <a:t> </a:t>
            </a:r>
            <a:r>
              <a:rPr lang="hu-HU" baseline="0" dirty="0" err="1" smtClean="0"/>
              <a:t>enable</a:t>
            </a:r>
            <a:r>
              <a:rPr lang="hu-HU" baseline="0" dirty="0" smtClean="0"/>
              <a:t> </a:t>
            </a:r>
            <a:r>
              <a:rPr lang="hu-HU" baseline="0" dirty="0" err="1" smtClean="0"/>
              <a:t>for</a:t>
            </a:r>
            <a:r>
              <a:rPr lang="hu-HU" baseline="0" dirty="0" smtClean="0"/>
              <a:t> a </a:t>
            </a:r>
            <a:r>
              <a:rPr lang="hu-HU" baseline="0" dirty="0" err="1" smtClean="0"/>
              <a:t>value</a:t>
            </a:r>
            <a:r>
              <a:rPr lang="hu-HU" baseline="0" dirty="0" smtClean="0"/>
              <a:t> </a:t>
            </a:r>
            <a:r>
              <a:rPr lang="hu-HU" baseline="0" dirty="0" err="1" smtClean="0"/>
              <a:t>to</a:t>
            </a:r>
            <a:r>
              <a:rPr lang="hu-HU" baseline="0" dirty="0" smtClean="0"/>
              <a:t> </a:t>
            </a:r>
            <a:r>
              <a:rPr lang="hu-HU" baseline="0" dirty="0" err="1" smtClean="0"/>
              <a:t>belong</a:t>
            </a:r>
            <a:r>
              <a:rPr lang="hu-HU" baseline="0" dirty="0" smtClean="0"/>
              <a:t> </a:t>
            </a:r>
            <a:r>
              <a:rPr lang="hu-HU" baseline="0" dirty="0" err="1" smtClean="0"/>
              <a:t>to</a:t>
            </a:r>
            <a:r>
              <a:rPr lang="hu-HU" baseline="0" dirty="0" smtClean="0"/>
              <a:t> more </a:t>
            </a:r>
            <a:r>
              <a:rPr lang="hu-HU" baseline="0" dirty="0" err="1" smtClean="0"/>
              <a:t>than</a:t>
            </a:r>
            <a:r>
              <a:rPr lang="hu-HU" baseline="0" dirty="0" smtClean="0"/>
              <a:t> </a:t>
            </a:r>
            <a:r>
              <a:rPr lang="hu-HU" baseline="0" dirty="0" err="1" smtClean="0"/>
              <a:t>one</a:t>
            </a:r>
            <a:r>
              <a:rPr lang="hu-HU" baseline="0" dirty="0" smtClean="0"/>
              <a:t> </a:t>
            </a:r>
            <a:r>
              <a:rPr lang="hu-HU" baseline="0" dirty="0" err="1" smtClean="0"/>
              <a:t>set</a:t>
            </a:r>
            <a:r>
              <a:rPr lang="hu-HU" baseline="0" dirty="0" smtClean="0"/>
              <a:t> and </a:t>
            </a:r>
            <a:r>
              <a:rPr lang="hu-HU" baseline="0" dirty="0" err="1" smtClean="0"/>
              <a:t>we</a:t>
            </a:r>
            <a:r>
              <a:rPr lang="hu-HU" baseline="0" dirty="0" smtClean="0"/>
              <a:t> </a:t>
            </a:r>
            <a:r>
              <a:rPr lang="hu-HU" baseline="0" dirty="0" err="1" smtClean="0"/>
              <a:t>characterize</a:t>
            </a:r>
            <a:r>
              <a:rPr lang="hu-HU" baseline="0" dirty="0" smtClean="0"/>
              <a:t> </a:t>
            </a:r>
            <a:r>
              <a:rPr lang="hu-HU" baseline="0" dirty="0" err="1" smtClean="0"/>
              <a:t>this</a:t>
            </a:r>
            <a:r>
              <a:rPr lang="hu-HU" baseline="0" dirty="0" smtClean="0"/>
              <a:t> </a:t>
            </a:r>
            <a:r>
              <a:rPr lang="hu-HU" baseline="0" dirty="0" err="1" smtClean="0"/>
              <a:t>property</a:t>
            </a:r>
            <a:r>
              <a:rPr lang="hu-HU" baseline="0" dirty="0" smtClean="0"/>
              <a:t> </a:t>
            </a:r>
            <a:r>
              <a:rPr lang="hu-HU" baseline="0" dirty="0" err="1" smtClean="0"/>
              <a:t>by</a:t>
            </a:r>
            <a:r>
              <a:rPr lang="hu-HU" baseline="0" dirty="0" smtClean="0"/>
              <a:t> a </a:t>
            </a:r>
            <a:r>
              <a:rPr lang="hu-HU" baseline="0" dirty="0" err="1" smtClean="0"/>
              <a:t>membership</a:t>
            </a:r>
            <a:r>
              <a:rPr lang="hu-HU" baseline="0" dirty="0" smtClean="0"/>
              <a:t> </a:t>
            </a:r>
            <a:r>
              <a:rPr lang="hu-HU" baseline="0" dirty="0" err="1" smtClean="0"/>
              <a:t>value</a:t>
            </a:r>
            <a:r>
              <a:rPr lang="hu-HU" baseline="0" dirty="0" smtClean="0"/>
              <a:t> (</a:t>
            </a:r>
            <a:r>
              <a:rPr lang="hu-HU" baseline="0" dirty="0" err="1" smtClean="0"/>
              <a:t>usually</a:t>
            </a:r>
            <a:r>
              <a:rPr lang="hu-HU" baseline="0" dirty="0" smtClean="0"/>
              <a:t>) </a:t>
            </a:r>
            <a:r>
              <a:rPr lang="hu-HU" baseline="0" dirty="0" err="1" smtClean="0"/>
              <a:t>between</a:t>
            </a:r>
            <a:r>
              <a:rPr lang="hu-HU" baseline="0" dirty="0" smtClean="0"/>
              <a:t> 0 and 1.</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25</a:t>
            </a:fld>
            <a:endParaRPr lang="hu-HU"/>
          </a:p>
        </p:txBody>
      </p:sp>
    </p:spTree>
    <p:extLst>
      <p:ext uri="{BB962C8B-B14F-4D97-AF65-F5344CB8AC3E}">
        <p14:creationId xmlns:p14="http://schemas.microsoft.com/office/powerpoint/2010/main" val="4084040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aseline="0" dirty="0" err="1" smtClean="0"/>
              <a:t>For</a:t>
            </a:r>
            <a:r>
              <a:rPr lang="hu-HU" baseline="0" dirty="0" smtClean="0"/>
              <a:t> </a:t>
            </a:r>
            <a:r>
              <a:rPr lang="hu-HU" baseline="0" dirty="0" err="1" smtClean="0"/>
              <a:t>example</a:t>
            </a:r>
            <a:r>
              <a:rPr lang="hu-HU" baseline="0" dirty="0" smtClean="0"/>
              <a:t> a 37-year-old </a:t>
            </a:r>
            <a:r>
              <a:rPr lang="hu-HU" baseline="0" dirty="0" err="1" smtClean="0"/>
              <a:t>person</a:t>
            </a:r>
            <a:r>
              <a:rPr lang="hu-HU" baseline="0" dirty="0" smtClean="0"/>
              <a:t> </a:t>
            </a:r>
            <a:r>
              <a:rPr lang="hu-HU" baseline="0" dirty="0" err="1" smtClean="0"/>
              <a:t>belongs</a:t>
            </a:r>
            <a:r>
              <a:rPr lang="hu-HU" baseline="0" dirty="0" smtClean="0"/>
              <a:t> </a:t>
            </a:r>
            <a:r>
              <a:rPr lang="hu-HU" baseline="0" dirty="0" err="1" smtClean="0"/>
              <a:t>with</a:t>
            </a:r>
            <a:r>
              <a:rPr lang="hu-HU" baseline="0" dirty="0" smtClean="0"/>
              <a:t> a 0 </a:t>
            </a:r>
            <a:r>
              <a:rPr lang="hu-HU" baseline="0" dirty="0" err="1" smtClean="0"/>
              <a:t>value</a:t>
            </a:r>
            <a:r>
              <a:rPr lang="hu-HU" baseline="0" dirty="0" smtClean="0"/>
              <a:t>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set</a:t>
            </a:r>
            <a:r>
              <a:rPr lang="hu-HU" baseline="0" dirty="0" smtClean="0"/>
              <a:t> „</a:t>
            </a:r>
            <a:r>
              <a:rPr lang="hu-HU" baseline="0" dirty="0" err="1" smtClean="0"/>
              <a:t>Teenager</a:t>
            </a:r>
            <a:r>
              <a:rPr lang="hu-HU" baseline="0" dirty="0" smtClean="0"/>
              <a:t>”, </a:t>
            </a:r>
            <a:r>
              <a:rPr lang="hu-HU" baseline="0" dirty="0" err="1" smtClean="0"/>
              <a:t>but</a:t>
            </a:r>
            <a:r>
              <a:rPr lang="hu-HU" baseline="0" dirty="0" smtClean="0"/>
              <a:t> he </a:t>
            </a:r>
            <a:r>
              <a:rPr lang="hu-HU" baseline="0" dirty="0" err="1" smtClean="0"/>
              <a:t>or</a:t>
            </a:r>
            <a:r>
              <a:rPr lang="hu-HU" baseline="0" dirty="0" smtClean="0"/>
              <a:t> </a:t>
            </a:r>
            <a:r>
              <a:rPr lang="hu-HU" baseline="0" dirty="0" err="1" smtClean="0"/>
              <a:t>she</a:t>
            </a:r>
            <a:r>
              <a:rPr lang="hu-HU" baseline="0" dirty="0" smtClean="0"/>
              <a:t> </a:t>
            </a:r>
            <a:r>
              <a:rPr lang="hu-HU" baseline="0" dirty="0" err="1" smtClean="0"/>
              <a:t>belongs</a:t>
            </a:r>
            <a:r>
              <a:rPr lang="hu-HU" baseline="0" dirty="0" smtClean="0"/>
              <a:t> </a:t>
            </a:r>
            <a:r>
              <a:rPr lang="hu-HU" baseline="0" dirty="0" err="1" smtClean="0"/>
              <a:t>with</a:t>
            </a:r>
            <a:r>
              <a:rPr lang="hu-HU" baseline="0" dirty="0" smtClean="0"/>
              <a:t> 0.3 </a:t>
            </a:r>
            <a:r>
              <a:rPr lang="hu-HU" baseline="0" dirty="0" err="1" smtClean="0"/>
              <a:t>to</a:t>
            </a:r>
            <a:r>
              <a:rPr lang="hu-HU" baseline="0" dirty="0" smtClean="0"/>
              <a:t> „Young” and </a:t>
            </a:r>
            <a:r>
              <a:rPr lang="hu-HU" baseline="0" dirty="0" err="1" smtClean="0"/>
              <a:t>with</a:t>
            </a:r>
            <a:r>
              <a:rPr lang="hu-HU" baseline="0" dirty="0" smtClean="0"/>
              <a:t> 0.7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set</a:t>
            </a:r>
            <a:r>
              <a:rPr lang="hu-HU" baseline="0" dirty="0" smtClean="0"/>
              <a:t>  „</a:t>
            </a:r>
            <a:r>
              <a:rPr lang="hu-HU" baseline="0" dirty="0" err="1" smtClean="0"/>
              <a:t>Middle-aged</a:t>
            </a:r>
            <a:r>
              <a:rPr lang="hu-HU" baseline="0" dirty="0" smtClean="0"/>
              <a:t>”. The </a:t>
            </a:r>
            <a:r>
              <a:rPr lang="hu-HU" baseline="0" dirty="0" err="1" smtClean="0"/>
              <a:t>function</a:t>
            </a:r>
            <a:r>
              <a:rPr lang="hu-HU" baseline="0" dirty="0" smtClean="0"/>
              <a:t> </a:t>
            </a:r>
            <a:r>
              <a:rPr lang="hu-HU" baseline="0" dirty="0" err="1" smtClean="0"/>
              <a:t>that</a:t>
            </a:r>
            <a:r>
              <a:rPr lang="hu-HU" baseline="0" dirty="0" smtClean="0"/>
              <a:t> </a:t>
            </a:r>
            <a:r>
              <a:rPr lang="hu-HU" baseline="0" dirty="0" err="1" smtClean="0"/>
              <a:t>describes</a:t>
            </a:r>
            <a:r>
              <a:rPr lang="hu-HU" baseline="0" dirty="0" smtClean="0"/>
              <a:t> </a:t>
            </a:r>
            <a:r>
              <a:rPr lang="hu-HU" baseline="0" dirty="0" err="1" smtClean="0"/>
              <a:t>the</a:t>
            </a:r>
            <a:r>
              <a:rPr lang="hu-HU" baseline="0" dirty="0" smtClean="0"/>
              <a:t> </a:t>
            </a:r>
            <a:r>
              <a:rPr lang="hu-HU" baseline="0" dirty="0" err="1" smtClean="0"/>
              <a:t>measure</a:t>
            </a:r>
            <a:r>
              <a:rPr lang="hu-HU" baseline="0" dirty="0" smtClean="0"/>
              <a:t> of </a:t>
            </a:r>
            <a:r>
              <a:rPr lang="hu-HU" baseline="0" dirty="0" err="1" smtClean="0"/>
              <a:t>belonging</a:t>
            </a:r>
            <a:r>
              <a:rPr lang="hu-HU" baseline="0" dirty="0" smtClean="0"/>
              <a:t> is </a:t>
            </a:r>
            <a:r>
              <a:rPr lang="hu-HU" baseline="0" dirty="0" err="1" smtClean="0"/>
              <a:t>the</a:t>
            </a:r>
            <a:r>
              <a:rPr lang="hu-HU" baseline="0" dirty="0" smtClean="0"/>
              <a:t> </a:t>
            </a:r>
            <a:r>
              <a:rPr lang="hu-HU" baseline="0" dirty="0" err="1" smtClean="0"/>
              <a:t>membership</a:t>
            </a:r>
            <a:r>
              <a:rPr lang="hu-HU" baseline="0" dirty="0" smtClean="0"/>
              <a:t> </a:t>
            </a:r>
            <a:r>
              <a:rPr lang="hu-HU" baseline="0" dirty="0" err="1" smtClean="0"/>
              <a:t>function</a:t>
            </a:r>
            <a:r>
              <a:rPr lang="hu-HU" baseline="0" dirty="0" smtClean="0"/>
              <a:t>. </a:t>
            </a:r>
            <a:r>
              <a:rPr lang="hu-HU" baseline="0" dirty="0" err="1" smtClean="0"/>
              <a:t>We</a:t>
            </a:r>
            <a:r>
              <a:rPr lang="hu-HU" baseline="0" dirty="0" smtClean="0"/>
              <a:t> </a:t>
            </a:r>
            <a:r>
              <a:rPr lang="hu-HU" baseline="0" dirty="0" err="1" smtClean="0"/>
              <a:t>can</a:t>
            </a:r>
            <a:r>
              <a:rPr lang="hu-HU" baseline="0" dirty="0" smtClean="0"/>
              <a:t> </a:t>
            </a:r>
            <a:r>
              <a:rPr lang="hu-HU" baseline="0" dirty="0" err="1" smtClean="0"/>
              <a:t>attach</a:t>
            </a:r>
            <a:r>
              <a:rPr lang="hu-HU" baseline="0" dirty="0" smtClean="0"/>
              <a:t> </a:t>
            </a:r>
            <a:r>
              <a:rPr lang="hu-HU" baseline="0" dirty="0" err="1" smtClean="0"/>
              <a:t>labels</a:t>
            </a:r>
            <a:r>
              <a:rPr lang="hu-HU" baseline="0" dirty="0" smtClean="0"/>
              <a:t>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sets</a:t>
            </a:r>
            <a:r>
              <a:rPr lang="hu-HU" baseline="0" dirty="0" smtClean="0"/>
              <a:t>, </a:t>
            </a:r>
            <a:r>
              <a:rPr lang="hu-HU" baseline="0" dirty="0" err="1" smtClean="0"/>
              <a:t>too</a:t>
            </a:r>
            <a:r>
              <a:rPr lang="hu-HU" baseline="0" dirty="0" smtClean="0"/>
              <a:t>. </a:t>
            </a:r>
            <a:r>
              <a:rPr lang="hu-HU" baseline="0" dirty="0" err="1" smtClean="0"/>
              <a:t>They</a:t>
            </a:r>
            <a:r>
              <a:rPr lang="hu-HU" baseline="0" dirty="0" smtClean="0"/>
              <a:t> </a:t>
            </a:r>
            <a:r>
              <a:rPr lang="hu-HU" baseline="0" dirty="0" err="1" smtClean="0"/>
              <a:t>give</a:t>
            </a:r>
            <a:r>
              <a:rPr lang="hu-HU" baseline="0" dirty="0" smtClean="0"/>
              <a:t> a </a:t>
            </a:r>
            <a:r>
              <a:rPr lang="hu-HU" baseline="0" dirty="0" err="1" smtClean="0"/>
              <a:t>description</a:t>
            </a:r>
            <a:r>
              <a:rPr lang="hu-HU" baseline="0" dirty="0" smtClean="0"/>
              <a:t>, </a:t>
            </a:r>
            <a:r>
              <a:rPr lang="hu-HU" baseline="0" dirty="0" err="1" smtClean="0"/>
              <a:t>a</a:t>
            </a:r>
            <a:r>
              <a:rPr lang="hu-HU" baseline="0" dirty="0" smtClean="0"/>
              <a:t> </a:t>
            </a:r>
            <a:r>
              <a:rPr lang="hu-HU" baseline="0" dirty="0" err="1" smtClean="0"/>
              <a:t>name</a:t>
            </a:r>
            <a:r>
              <a:rPr lang="hu-HU" baseline="0" dirty="0" smtClean="0"/>
              <a:t> </a:t>
            </a:r>
            <a:r>
              <a:rPr lang="hu-HU" baseline="0" dirty="0" err="1" smtClean="0"/>
              <a:t>for</a:t>
            </a:r>
            <a:r>
              <a:rPr lang="hu-HU" baseline="0" dirty="0" smtClean="0"/>
              <a:t> </a:t>
            </a:r>
            <a:r>
              <a:rPr lang="hu-HU" baseline="0" dirty="0" err="1" smtClean="0"/>
              <a:t>the</a:t>
            </a:r>
            <a:r>
              <a:rPr lang="hu-HU" baseline="0" dirty="0" smtClean="0"/>
              <a:t> fuzzy </a:t>
            </a:r>
            <a:r>
              <a:rPr lang="hu-HU" baseline="0" dirty="0" err="1" smtClean="0"/>
              <a:t>sets</a:t>
            </a:r>
            <a:r>
              <a:rPr lang="hu-HU" baseline="0" dirty="0" smtClean="0"/>
              <a:t>. </a:t>
            </a:r>
            <a:r>
              <a:rPr lang="hu-HU" baseline="0" dirty="0" err="1" smtClean="0"/>
              <a:t>They</a:t>
            </a:r>
            <a:r>
              <a:rPr lang="hu-HU" baseline="0" dirty="0" smtClean="0"/>
              <a:t> </a:t>
            </a:r>
            <a:r>
              <a:rPr lang="hu-HU" baseline="0" dirty="0" err="1" smtClean="0"/>
              <a:t>are</a:t>
            </a:r>
            <a:r>
              <a:rPr lang="hu-HU" baseline="0" dirty="0" smtClean="0"/>
              <a:t> </a:t>
            </a:r>
            <a:r>
              <a:rPr lang="hu-HU" baseline="0" dirty="0" err="1" smtClean="0"/>
              <a:t>called</a:t>
            </a:r>
            <a:r>
              <a:rPr lang="hu-HU" baseline="0" dirty="0" smtClean="0"/>
              <a:t> </a:t>
            </a:r>
            <a:r>
              <a:rPr lang="hu-HU" baseline="0" dirty="0" err="1" smtClean="0"/>
              <a:t>linguistic</a:t>
            </a:r>
            <a:r>
              <a:rPr lang="hu-HU" baseline="0" dirty="0" smtClean="0"/>
              <a:t> </a:t>
            </a:r>
            <a:r>
              <a:rPr lang="hu-HU" baseline="0" dirty="0" err="1" smtClean="0"/>
              <a:t>values</a:t>
            </a:r>
            <a:r>
              <a:rPr lang="hu-HU" baseline="0" dirty="0" smtClean="0"/>
              <a:t>.</a:t>
            </a:r>
          </a:p>
          <a:p>
            <a:r>
              <a:rPr lang="hu-HU" dirty="0" smtClean="0"/>
              <a:t>A </a:t>
            </a:r>
            <a:r>
              <a:rPr lang="hu-HU" dirty="0" err="1" smtClean="0"/>
              <a:t>partition</a:t>
            </a:r>
            <a:r>
              <a:rPr lang="hu-HU" dirty="0" smtClean="0"/>
              <a:t> </a:t>
            </a:r>
            <a:r>
              <a:rPr lang="hu-HU" dirty="0" err="1" smtClean="0"/>
              <a:t>in</a:t>
            </a:r>
            <a:r>
              <a:rPr lang="hu-HU" dirty="0" smtClean="0"/>
              <a:t> </a:t>
            </a:r>
            <a:r>
              <a:rPr lang="hu-HU" dirty="0" err="1" smtClean="0"/>
              <a:t>general</a:t>
            </a:r>
            <a:r>
              <a:rPr lang="hu-HU" dirty="0" smtClean="0"/>
              <a:t> is a </a:t>
            </a:r>
            <a:r>
              <a:rPr lang="hu-HU" dirty="0" err="1" smtClean="0"/>
              <a:t>division</a:t>
            </a:r>
            <a:r>
              <a:rPr lang="hu-HU" dirty="0" smtClean="0"/>
              <a:t> of a </a:t>
            </a:r>
            <a:r>
              <a:rPr lang="hu-HU" dirty="0" err="1" smtClean="0"/>
              <a:t>set</a:t>
            </a:r>
            <a:r>
              <a:rPr lang="hu-HU" dirty="0" smtClean="0"/>
              <a:t>’s (</a:t>
            </a:r>
            <a:r>
              <a:rPr lang="hu-HU" dirty="0" err="1" smtClean="0"/>
              <a:t>universe</a:t>
            </a:r>
            <a:r>
              <a:rPr lang="hu-HU" dirty="0" smtClean="0"/>
              <a:t> of </a:t>
            </a:r>
            <a:r>
              <a:rPr lang="hu-HU" dirty="0" err="1" smtClean="0"/>
              <a:t>discourse</a:t>
            </a:r>
            <a:r>
              <a:rPr lang="hu-HU" dirty="0" smtClean="0"/>
              <a:t>’s) </a:t>
            </a:r>
            <a:r>
              <a:rPr lang="hu-HU" dirty="0" err="1" smtClean="0"/>
              <a:t>elements</a:t>
            </a:r>
            <a:r>
              <a:rPr lang="hu-HU" dirty="0" smtClean="0"/>
              <a:t> </a:t>
            </a:r>
            <a:r>
              <a:rPr lang="hu-HU" dirty="0" err="1" smtClean="0"/>
              <a:t>into</a:t>
            </a:r>
            <a:r>
              <a:rPr lang="hu-HU" dirty="0" smtClean="0"/>
              <a:t> </a:t>
            </a:r>
            <a:r>
              <a:rPr lang="hu-HU" dirty="0" err="1" smtClean="0"/>
              <a:t>several</a:t>
            </a:r>
            <a:r>
              <a:rPr lang="hu-HU" dirty="0" smtClean="0"/>
              <a:t> </a:t>
            </a:r>
            <a:r>
              <a:rPr lang="hu-HU" dirty="0" err="1" smtClean="0"/>
              <a:t>subsets</a:t>
            </a:r>
            <a:r>
              <a:rPr lang="hu-HU" dirty="0" smtClean="0"/>
              <a:t>. </a:t>
            </a:r>
            <a:r>
              <a:rPr lang="hu-HU" dirty="0" err="1" smtClean="0"/>
              <a:t>In</a:t>
            </a:r>
            <a:r>
              <a:rPr lang="hu-HU" dirty="0" smtClean="0"/>
              <a:t> </a:t>
            </a:r>
            <a:r>
              <a:rPr lang="hu-HU" dirty="0" err="1" smtClean="0"/>
              <a:t>the</a:t>
            </a:r>
            <a:r>
              <a:rPr lang="hu-HU" dirty="0" smtClean="0"/>
              <a:t> fuzzy </a:t>
            </a:r>
            <a:r>
              <a:rPr lang="hu-HU" dirty="0" err="1" smtClean="0"/>
              <a:t>case</a:t>
            </a:r>
            <a:r>
              <a:rPr lang="hu-HU" dirty="0" smtClean="0"/>
              <a:t> </a:t>
            </a:r>
            <a:r>
              <a:rPr lang="hu-HU" dirty="0" err="1" smtClean="0"/>
              <a:t>each</a:t>
            </a:r>
            <a:r>
              <a:rPr lang="hu-HU" dirty="0" smtClean="0"/>
              <a:t> </a:t>
            </a:r>
            <a:r>
              <a:rPr lang="hu-HU" dirty="0" err="1" smtClean="0"/>
              <a:t>element</a:t>
            </a:r>
            <a:r>
              <a:rPr lang="hu-HU" dirty="0" smtClean="0"/>
              <a:t> </a:t>
            </a:r>
            <a:r>
              <a:rPr lang="hu-HU" dirty="0" err="1" smtClean="0"/>
              <a:t>can</a:t>
            </a:r>
            <a:r>
              <a:rPr lang="hu-HU" dirty="0" smtClean="0"/>
              <a:t> </a:t>
            </a:r>
            <a:r>
              <a:rPr lang="hu-HU" dirty="0" err="1" smtClean="0"/>
              <a:t>belong</a:t>
            </a:r>
            <a:r>
              <a:rPr lang="hu-HU" dirty="0" smtClean="0"/>
              <a:t> </a:t>
            </a:r>
            <a:r>
              <a:rPr lang="hu-HU" dirty="0" err="1" smtClean="0"/>
              <a:t>to</a:t>
            </a:r>
            <a:r>
              <a:rPr lang="hu-HU" dirty="0" smtClean="0"/>
              <a:t> </a:t>
            </a:r>
            <a:r>
              <a:rPr lang="hu-HU" dirty="0" err="1" smtClean="0"/>
              <a:t>one</a:t>
            </a:r>
            <a:r>
              <a:rPr lang="hu-HU" dirty="0" smtClean="0"/>
              <a:t> </a:t>
            </a:r>
            <a:r>
              <a:rPr lang="hu-HU" dirty="0" err="1" smtClean="0"/>
              <a:t>or</a:t>
            </a:r>
            <a:r>
              <a:rPr lang="hu-HU" dirty="0" smtClean="0"/>
              <a:t> more </a:t>
            </a:r>
            <a:r>
              <a:rPr lang="hu-HU" dirty="0" err="1" smtClean="0"/>
              <a:t>subsets</a:t>
            </a:r>
            <a:r>
              <a:rPr lang="hu-HU" baseline="0" dirty="0" smtClean="0"/>
              <a:t> (</a:t>
            </a:r>
            <a:r>
              <a:rPr lang="hu-HU" baseline="0" dirty="0" err="1" smtClean="0"/>
              <a:t>so</a:t>
            </a:r>
            <a:r>
              <a:rPr lang="hu-HU" baseline="0" dirty="0" smtClean="0"/>
              <a:t> </a:t>
            </a:r>
            <a:r>
              <a:rPr lang="hu-HU" baseline="0" dirty="0" err="1" smtClean="0"/>
              <a:t>called</a:t>
            </a:r>
            <a:r>
              <a:rPr lang="hu-HU" baseline="0" dirty="0" smtClean="0"/>
              <a:t> fuzzy </a:t>
            </a:r>
            <a:r>
              <a:rPr lang="hu-HU" baseline="0" dirty="0" err="1" smtClean="0"/>
              <a:t>sets</a:t>
            </a:r>
            <a:r>
              <a:rPr lang="hu-HU" baseline="0" dirty="0" smtClean="0"/>
              <a:t>) </a:t>
            </a:r>
            <a:r>
              <a:rPr lang="hu-HU" baseline="0" dirty="0" err="1" smtClean="0"/>
              <a:t>with</a:t>
            </a:r>
            <a:r>
              <a:rPr lang="hu-HU" baseline="0" dirty="0" smtClean="0"/>
              <a:t> a </a:t>
            </a:r>
            <a:r>
              <a:rPr lang="hu-HU" baseline="0" dirty="0" err="1" smtClean="0"/>
              <a:t>measure</a:t>
            </a:r>
            <a:r>
              <a:rPr lang="hu-HU" baseline="0" dirty="0" smtClean="0"/>
              <a:t> </a:t>
            </a:r>
            <a:r>
              <a:rPr lang="hu-HU" baseline="0" dirty="0" err="1" smtClean="0"/>
              <a:t>expressed</a:t>
            </a:r>
            <a:r>
              <a:rPr lang="hu-HU" baseline="0" dirty="0" smtClean="0"/>
              <a:t> </a:t>
            </a:r>
            <a:r>
              <a:rPr lang="hu-HU" baseline="0" dirty="0" err="1" smtClean="0"/>
              <a:t>by</a:t>
            </a:r>
            <a:r>
              <a:rPr lang="hu-HU" baseline="0" dirty="0" smtClean="0"/>
              <a:t> </a:t>
            </a:r>
            <a:r>
              <a:rPr lang="hu-HU" baseline="0" dirty="0" err="1" smtClean="0"/>
              <a:t>the</a:t>
            </a:r>
            <a:r>
              <a:rPr lang="hu-HU" baseline="0" dirty="0" smtClean="0"/>
              <a:t> </a:t>
            </a:r>
            <a:r>
              <a:rPr lang="hu-HU" baseline="0" dirty="0" err="1" smtClean="0"/>
              <a:t>so</a:t>
            </a:r>
            <a:r>
              <a:rPr lang="hu-HU" baseline="0" dirty="0" smtClean="0"/>
              <a:t> </a:t>
            </a:r>
            <a:r>
              <a:rPr lang="hu-HU" baseline="0" dirty="0" err="1" smtClean="0"/>
              <a:t>called</a:t>
            </a:r>
            <a:r>
              <a:rPr lang="hu-HU" baseline="0" dirty="0" smtClean="0"/>
              <a:t> </a:t>
            </a:r>
            <a:r>
              <a:rPr lang="hu-HU" baseline="0" dirty="0" err="1" smtClean="0"/>
              <a:t>membership</a:t>
            </a:r>
            <a:r>
              <a:rPr lang="hu-HU" baseline="0" dirty="0" smtClean="0"/>
              <a:t> </a:t>
            </a:r>
            <a:r>
              <a:rPr lang="hu-HU" baseline="0" dirty="0" err="1" smtClean="0"/>
              <a:t>function</a:t>
            </a:r>
            <a:r>
              <a:rPr lang="hu-HU" baseline="0" dirty="0" smtClean="0"/>
              <a:t>.</a:t>
            </a:r>
            <a:endParaRPr lang="hu-HU" dirty="0" smtClean="0"/>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26</a:t>
            </a:fld>
            <a:endParaRPr lang="hu-HU"/>
          </a:p>
        </p:txBody>
      </p:sp>
    </p:spTree>
    <p:extLst>
      <p:ext uri="{BB962C8B-B14F-4D97-AF65-F5344CB8AC3E}">
        <p14:creationId xmlns:p14="http://schemas.microsoft.com/office/powerpoint/2010/main" val="974383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In</a:t>
            </a:r>
            <a:r>
              <a:rPr lang="hu-HU" dirty="0" smtClean="0"/>
              <a:t> </a:t>
            </a:r>
            <a:r>
              <a:rPr lang="hu-HU" dirty="0" err="1" smtClean="0"/>
              <a:t>case</a:t>
            </a:r>
            <a:r>
              <a:rPr lang="hu-HU" dirty="0" smtClean="0"/>
              <a:t> of </a:t>
            </a:r>
            <a:r>
              <a:rPr lang="hu-HU" dirty="0" err="1" smtClean="0"/>
              <a:t>multidimensional</a:t>
            </a:r>
            <a:r>
              <a:rPr lang="hu-HU" dirty="0" smtClean="0"/>
              <a:t> </a:t>
            </a:r>
            <a:r>
              <a:rPr lang="hu-HU" dirty="0" err="1" smtClean="0"/>
              <a:t>universe</a:t>
            </a:r>
            <a:r>
              <a:rPr lang="hu-HU" dirty="0" smtClean="0"/>
              <a:t> </a:t>
            </a:r>
            <a:r>
              <a:rPr lang="hu-HU" dirty="0" err="1" smtClean="0"/>
              <a:t>of</a:t>
            </a:r>
            <a:r>
              <a:rPr lang="hu-HU" dirty="0" smtClean="0"/>
              <a:t> </a:t>
            </a:r>
            <a:r>
              <a:rPr lang="hu-HU" dirty="0" err="1" smtClean="0"/>
              <a:t>discourses</a:t>
            </a:r>
            <a:r>
              <a:rPr lang="hu-HU" dirty="0" smtClean="0"/>
              <a:t> </a:t>
            </a:r>
            <a:r>
              <a:rPr lang="hu-HU" dirty="0" err="1" smtClean="0"/>
              <a:t>several</a:t>
            </a:r>
            <a:r>
              <a:rPr lang="hu-HU" dirty="0" smtClean="0"/>
              <a:t> </a:t>
            </a:r>
            <a:r>
              <a:rPr lang="hu-HU" dirty="0" err="1" smtClean="0"/>
              <a:t>types</a:t>
            </a:r>
            <a:r>
              <a:rPr lang="hu-HU" dirty="0" smtClean="0"/>
              <a:t> </a:t>
            </a:r>
            <a:r>
              <a:rPr lang="hu-HU" dirty="0" err="1" smtClean="0"/>
              <a:t>of</a:t>
            </a:r>
            <a:r>
              <a:rPr lang="hu-HU" dirty="0" smtClean="0"/>
              <a:t> </a:t>
            </a:r>
            <a:r>
              <a:rPr lang="hu-HU" dirty="0" err="1" smtClean="0"/>
              <a:t>partitioning</a:t>
            </a:r>
            <a:r>
              <a:rPr lang="hu-HU" baseline="0" dirty="0" smtClean="0"/>
              <a:t> </a:t>
            </a:r>
            <a:r>
              <a:rPr lang="hu-HU" baseline="0" dirty="0" err="1" smtClean="0"/>
              <a:t>are</a:t>
            </a:r>
            <a:r>
              <a:rPr lang="hu-HU" baseline="0" dirty="0" smtClean="0"/>
              <a:t> </a:t>
            </a:r>
            <a:r>
              <a:rPr lang="hu-HU" baseline="0" dirty="0" err="1" smtClean="0"/>
              <a:t>possible</a:t>
            </a:r>
            <a:r>
              <a:rPr lang="hu-HU" baseline="0" dirty="0" smtClean="0"/>
              <a:t>. </a:t>
            </a:r>
            <a:r>
              <a:rPr lang="hu-HU" baseline="0" dirty="0" err="1" smtClean="0"/>
              <a:t>This</a:t>
            </a:r>
            <a:r>
              <a:rPr lang="hu-HU" baseline="0" dirty="0" smtClean="0"/>
              <a:t> </a:t>
            </a:r>
            <a:r>
              <a:rPr lang="hu-HU" baseline="0" dirty="0" err="1" smtClean="0"/>
              <a:t>figure</a:t>
            </a:r>
            <a:r>
              <a:rPr lang="hu-HU" baseline="0" dirty="0" smtClean="0"/>
              <a:t> </a:t>
            </a:r>
            <a:r>
              <a:rPr lang="hu-HU" baseline="0" dirty="0" err="1" smtClean="0"/>
              <a:t>presents</a:t>
            </a:r>
            <a:r>
              <a:rPr lang="hu-HU" baseline="0" dirty="0" smtClean="0"/>
              <a:t> </a:t>
            </a:r>
            <a:r>
              <a:rPr lang="hu-HU" baseline="0" dirty="0" err="1" smtClean="0"/>
              <a:t>the</a:t>
            </a:r>
            <a:r>
              <a:rPr lang="hu-HU" baseline="0" dirty="0" smtClean="0"/>
              <a:t> most </a:t>
            </a:r>
            <a:r>
              <a:rPr lang="hu-HU" baseline="0" dirty="0" err="1" smtClean="0"/>
              <a:t>used</a:t>
            </a:r>
            <a:r>
              <a:rPr lang="hu-HU" baseline="0" dirty="0" smtClean="0"/>
              <a:t> </a:t>
            </a:r>
            <a:r>
              <a:rPr lang="hu-HU" baseline="0" dirty="0" err="1" smtClean="0"/>
              <a:t>two</a:t>
            </a:r>
            <a:r>
              <a:rPr lang="hu-HU" baseline="0" dirty="0" smtClean="0"/>
              <a:t> of </a:t>
            </a:r>
            <a:r>
              <a:rPr lang="hu-HU" baseline="0" dirty="0" err="1" smtClean="0"/>
              <a:t>them</a:t>
            </a:r>
            <a:r>
              <a:rPr lang="hu-HU" baseline="0" dirty="0" smtClean="0"/>
              <a:t> </a:t>
            </a:r>
            <a:r>
              <a:rPr lang="hu-HU" baseline="0" dirty="0" err="1" smtClean="0"/>
              <a:t>for</a:t>
            </a:r>
            <a:r>
              <a:rPr lang="hu-HU" baseline="0" dirty="0" smtClean="0"/>
              <a:t> a </a:t>
            </a:r>
            <a:r>
              <a:rPr lang="hu-HU" baseline="0" dirty="0" err="1" smtClean="0"/>
              <a:t>two-dimensional</a:t>
            </a:r>
            <a:r>
              <a:rPr lang="hu-HU" baseline="0" dirty="0" smtClean="0"/>
              <a:t> </a:t>
            </a:r>
            <a:r>
              <a:rPr lang="hu-HU" baseline="0" dirty="0" err="1" smtClean="0"/>
              <a:t>universe</a:t>
            </a:r>
            <a:r>
              <a:rPr lang="hu-HU" baseline="0" dirty="0" smtClean="0"/>
              <a:t> of </a:t>
            </a:r>
            <a:r>
              <a:rPr lang="hu-HU" baseline="0" dirty="0" err="1" smtClean="0"/>
              <a:t>discourse</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27</a:t>
            </a:fld>
            <a:endParaRPr lang="hu-HU"/>
          </a:p>
        </p:txBody>
      </p:sp>
    </p:spTree>
    <p:extLst>
      <p:ext uri="{BB962C8B-B14F-4D97-AF65-F5344CB8AC3E}">
        <p14:creationId xmlns:p14="http://schemas.microsoft.com/office/powerpoint/2010/main" val="1453295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One</a:t>
            </a:r>
            <a:r>
              <a:rPr lang="hu-HU" baseline="0" dirty="0" smtClean="0"/>
              <a:t> of </a:t>
            </a:r>
            <a:r>
              <a:rPr lang="hu-HU" baseline="0" dirty="0" err="1" smtClean="0"/>
              <a:t>the</a:t>
            </a:r>
            <a:r>
              <a:rPr lang="hu-HU" baseline="0" dirty="0" smtClean="0"/>
              <a:t> </a:t>
            </a:r>
            <a:r>
              <a:rPr lang="hu-HU" baseline="0" dirty="0" err="1" smtClean="0"/>
              <a:t>biggest</a:t>
            </a:r>
            <a:r>
              <a:rPr lang="hu-HU" baseline="0" dirty="0" smtClean="0"/>
              <a:t> </a:t>
            </a:r>
            <a:r>
              <a:rPr lang="hu-HU" baseline="0" dirty="0" err="1" smtClean="0"/>
              <a:t>application</a:t>
            </a:r>
            <a:r>
              <a:rPr lang="hu-HU" baseline="0" dirty="0" smtClean="0"/>
              <a:t> </a:t>
            </a:r>
            <a:r>
              <a:rPr lang="hu-HU" baseline="0" dirty="0" err="1" smtClean="0"/>
              <a:t>areas</a:t>
            </a:r>
            <a:r>
              <a:rPr lang="hu-HU" baseline="0" dirty="0" smtClean="0"/>
              <a:t> </a:t>
            </a:r>
            <a:r>
              <a:rPr lang="hu-HU" baseline="0" dirty="0" err="1" smtClean="0"/>
              <a:t>of</a:t>
            </a:r>
            <a:r>
              <a:rPr lang="hu-HU" baseline="0" dirty="0" smtClean="0"/>
              <a:t> fuzzy </a:t>
            </a:r>
            <a:r>
              <a:rPr lang="hu-HU" baseline="0" dirty="0" err="1" smtClean="0"/>
              <a:t>set</a:t>
            </a:r>
            <a:r>
              <a:rPr lang="hu-HU" baseline="0" dirty="0" smtClean="0"/>
              <a:t> </a:t>
            </a:r>
            <a:r>
              <a:rPr lang="hu-HU" baseline="0" dirty="0" err="1" smtClean="0"/>
              <a:t>theory</a:t>
            </a:r>
            <a:r>
              <a:rPr lang="hu-HU" baseline="0" dirty="0" smtClean="0"/>
              <a:t> is </a:t>
            </a:r>
            <a:r>
              <a:rPr lang="hu-HU" baseline="0" dirty="0" err="1" smtClean="0"/>
              <a:t>the</a:t>
            </a:r>
            <a:r>
              <a:rPr lang="hu-HU" baseline="0" dirty="0" smtClean="0"/>
              <a:t> </a:t>
            </a:r>
            <a:r>
              <a:rPr lang="hu-HU" baseline="0" dirty="0" err="1" smtClean="0"/>
              <a:t>field</a:t>
            </a:r>
            <a:r>
              <a:rPr lang="hu-HU" baseline="0" dirty="0" smtClean="0"/>
              <a:t> of </a:t>
            </a:r>
            <a:r>
              <a:rPr lang="hu-HU" baseline="0" dirty="0" err="1" smtClean="0"/>
              <a:t>rule</a:t>
            </a:r>
            <a:r>
              <a:rPr lang="hu-HU" baseline="0" dirty="0" smtClean="0"/>
              <a:t> </a:t>
            </a:r>
            <a:r>
              <a:rPr lang="hu-HU" baseline="0" dirty="0" err="1" smtClean="0"/>
              <a:t>based</a:t>
            </a:r>
            <a:r>
              <a:rPr lang="hu-HU" baseline="0" dirty="0" smtClean="0"/>
              <a:t> </a:t>
            </a:r>
            <a:r>
              <a:rPr lang="hu-HU" baseline="0" dirty="0" err="1" smtClean="0"/>
              <a:t>systems</a:t>
            </a:r>
            <a:r>
              <a:rPr lang="hu-HU" baseline="0" dirty="0" smtClean="0"/>
              <a:t>. </a:t>
            </a:r>
            <a:r>
              <a:rPr lang="hu-HU" dirty="0" err="1" smtClean="0"/>
              <a:t>They</a:t>
            </a:r>
            <a:r>
              <a:rPr lang="en-US" dirty="0" smtClean="0"/>
              <a:t> became popular due to their self explanatory capability. An IF-THEN structure is easy to understand for everyone and the process called fuzzy inference is close to the human thinking. </a:t>
            </a:r>
            <a:r>
              <a:rPr lang="hu-HU" dirty="0" err="1" smtClean="0"/>
              <a:t>This</a:t>
            </a:r>
            <a:r>
              <a:rPr lang="hu-HU" baseline="0" dirty="0" smtClean="0"/>
              <a:t> </a:t>
            </a:r>
            <a:r>
              <a:rPr lang="hu-HU" baseline="0" dirty="0" err="1" smtClean="0"/>
              <a:t>figure</a:t>
            </a:r>
            <a:r>
              <a:rPr lang="hu-HU" baseline="0" dirty="0" smtClean="0"/>
              <a:t> </a:t>
            </a:r>
            <a:r>
              <a:rPr lang="hu-HU" baseline="0" dirty="0" err="1" smtClean="0"/>
              <a:t>depicts</a:t>
            </a:r>
            <a:r>
              <a:rPr lang="hu-HU" baseline="0" dirty="0" smtClean="0"/>
              <a:t> </a:t>
            </a:r>
            <a:r>
              <a:rPr lang="hu-HU" baseline="0" dirty="0" err="1" smtClean="0"/>
              <a:t>how</a:t>
            </a:r>
            <a:r>
              <a:rPr lang="hu-HU" baseline="0" dirty="0" smtClean="0"/>
              <a:t> a fuzzy </a:t>
            </a:r>
            <a:r>
              <a:rPr lang="hu-HU" baseline="0" dirty="0" err="1" smtClean="0"/>
              <a:t>rule</a:t>
            </a:r>
            <a:r>
              <a:rPr lang="hu-HU" baseline="0" dirty="0" smtClean="0"/>
              <a:t> </a:t>
            </a:r>
            <a:r>
              <a:rPr lang="hu-HU" baseline="0" dirty="0" err="1" smtClean="0"/>
              <a:t>based</a:t>
            </a:r>
            <a:r>
              <a:rPr lang="hu-HU" baseline="0" dirty="0" smtClean="0"/>
              <a:t> </a:t>
            </a:r>
            <a:r>
              <a:rPr lang="hu-HU" baseline="0" dirty="0" err="1" smtClean="0"/>
              <a:t>system</a:t>
            </a:r>
            <a:r>
              <a:rPr lang="hu-HU" baseline="0" dirty="0" smtClean="0"/>
              <a:t> </a:t>
            </a:r>
            <a:r>
              <a:rPr lang="hu-HU" baseline="0" dirty="0" err="1" smtClean="0"/>
              <a:t>works</a:t>
            </a:r>
            <a:r>
              <a:rPr lang="hu-HU" baseline="0" dirty="0" smtClean="0"/>
              <a:t> </a:t>
            </a:r>
            <a:r>
              <a:rPr lang="hu-HU" baseline="0" dirty="0" err="1" smtClean="0"/>
              <a:t>in</a:t>
            </a:r>
            <a:r>
              <a:rPr lang="hu-HU" baseline="0" dirty="0" smtClean="0"/>
              <a:t> </a:t>
            </a:r>
            <a:r>
              <a:rPr lang="hu-HU" baseline="0" dirty="0" err="1" smtClean="0"/>
              <a:t>general</a:t>
            </a:r>
            <a:r>
              <a:rPr lang="hu-HU" baseline="0" dirty="0" smtClean="0"/>
              <a:t> </a:t>
            </a:r>
            <a:r>
              <a:rPr lang="hu-HU" baseline="0" dirty="0" err="1" smtClean="0"/>
              <a:t>case</a:t>
            </a:r>
            <a:r>
              <a:rPr lang="hu-HU" baseline="0" dirty="0" smtClean="0"/>
              <a:t>. The </a:t>
            </a:r>
            <a:r>
              <a:rPr lang="hu-HU" baseline="0" dirty="0" err="1" smtClean="0"/>
              <a:t>system</a:t>
            </a:r>
            <a:r>
              <a:rPr lang="hu-HU" baseline="0" dirty="0" smtClean="0"/>
              <a:t> </a:t>
            </a:r>
            <a:r>
              <a:rPr lang="hu-HU" baseline="0" dirty="0" err="1" smtClean="0"/>
              <a:t>receives</a:t>
            </a:r>
            <a:r>
              <a:rPr lang="hu-HU" baseline="0" dirty="0" smtClean="0"/>
              <a:t> </a:t>
            </a:r>
            <a:r>
              <a:rPr lang="hu-HU" baseline="0" dirty="0" err="1" smtClean="0"/>
              <a:t>some</a:t>
            </a:r>
            <a:r>
              <a:rPr lang="hu-HU" baseline="0" dirty="0" smtClean="0"/>
              <a:t> input (fuzzy </a:t>
            </a:r>
            <a:r>
              <a:rPr lang="hu-HU" baseline="0" dirty="0" err="1" smtClean="0"/>
              <a:t>or</a:t>
            </a:r>
            <a:r>
              <a:rPr lang="hu-HU" baseline="0" dirty="0" smtClean="0"/>
              <a:t> </a:t>
            </a:r>
            <a:r>
              <a:rPr lang="hu-HU" baseline="0" dirty="0" err="1" smtClean="0"/>
              <a:t>crisp</a:t>
            </a:r>
            <a:r>
              <a:rPr lang="hu-HU" baseline="0" dirty="0" smtClean="0"/>
              <a:t>) and </a:t>
            </a:r>
            <a:r>
              <a:rPr lang="hu-HU" baseline="0" dirty="0" err="1" smtClean="0"/>
              <a:t>creates</a:t>
            </a:r>
            <a:r>
              <a:rPr lang="hu-HU" baseline="0" dirty="0" smtClean="0"/>
              <a:t> a </a:t>
            </a:r>
            <a:r>
              <a:rPr lang="hu-HU" baseline="0" dirty="0" err="1" smtClean="0"/>
              <a:t>corresponding</a:t>
            </a:r>
            <a:r>
              <a:rPr lang="hu-HU" baseline="0" dirty="0" smtClean="0"/>
              <a:t> output. The input </a:t>
            </a:r>
            <a:r>
              <a:rPr lang="hu-HU" baseline="0" dirty="0" err="1" smtClean="0"/>
              <a:t>value</a:t>
            </a:r>
            <a:r>
              <a:rPr lang="hu-HU" baseline="0" dirty="0" smtClean="0"/>
              <a:t> is </a:t>
            </a:r>
            <a:r>
              <a:rPr lang="hu-HU" baseline="0" dirty="0" err="1" smtClean="0"/>
              <a:t>usually</a:t>
            </a:r>
            <a:r>
              <a:rPr lang="hu-HU" baseline="0" dirty="0" smtClean="0"/>
              <a:t> </a:t>
            </a:r>
            <a:r>
              <a:rPr lang="hu-HU" baseline="0" dirty="0" err="1" smtClean="0"/>
              <a:t>called</a:t>
            </a:r>
            <a:r>
              <a:rPr lang="hu-HU" baseline="0" dirty="0" smtClean="0"/>
              <a:t> </a:t>
            </a:r>
            <a:r>
              <a:rPr lang="hu-HU" baseline="0" dirty="0" err="1" smtClean="0"/>
              <a:t>observation</a:t>
            </a:r>
            <a:r>
              <a:rPr lang="hu-HU" baseline="0" dirty="0" smtClean="0"/>
              <a:t>.</a:t>
            </a:r>
          </a:p>
          <a:p>
            <a:r>
              <a:rPr lang="hu-HU" baseline="0" dirty="0" smtClean="0"/>
              <a:t>The </a:t>
            </a:r>
            <a:r>
              <a:rPr lang="hu-HU" baseline="0" dirty="0" err="1" smtClean="0"/>
              <a:t>process</a:t>
            </a:r>
            <a:r>
              <a:rPr lang="hu-HU" baseline="0" dirty="0" smtClean="0"/>
              <a:t> is </a:t>
            </a:r>
            <a:r>
              <a:rPr lang="hu-HU" baseline="0" dirty="0" err="1" smtClean="0"/>
              <a:t>called</a:t>
            </a:r>
            <a:r>
              <a:rPr lang="hu-HU" baseline="0" dirty="0" smtClean="0"/>
              <a:t> fuzzy </a:t>
            </a:r>
            <a:r>
              <a:rPr lang="hu-HU" baseline="0" dirty="0" err="1" smtClean="0"/>
              <a:t>inference</a:t>
            </a:r>
            <a:r>
              <a:rPr lang="hu-HU" baseline="0" dirty="0" smtClean="0"/>
              <a:t>. </a:t>
            </a:r>
            <a:r>
              <a:rPr lang="hu-HU" baseline="0" dirty="0" err="1" smtClean="0"/>
              <a:t>If</a:t>
            </a:r>
            <a:r>
              <a:rPr lang="hu-HU" baseline="0" dirty="0" smtClean="0"/>
              <a:t> </a:t>
            </a:r>
            <a:r>
              <a:rPr lang="hu-HU" baseline="0" dirty="0" err="1" smtClean="0"/>
              <a:t>the</a:t>
            </a:r>
            <a:r>
              <a:rPr lang="hu-HU" baseline="0" dirty="0" smtClean="0"/>
              <a:t> input is </a:t>
            </a:r>
            <a:r>
              <a:rPr lang="hu-HU" baseline="0" dirty="0" err="1" smtClean="0"/>
              <a:t>crisp</a:t>
            </a:r>
            <a:r>
              <a:rPr lang="hu-HU" baseline="0" dirty="0" smtClean="0"/>
              <a:t> </a:t>
            </a:r>
            <a:r>
              <a:rPr lang="hu-HU" baseline="0" dirty="0" err="1" smtClean="0"/>
              <a:t>at</a:t>
            </a:r>
            <a:r>
              <a:rPr lang="hu-HU" baseline="0" dirty="0" smtClean="0"/>
              <a:t> </a:t>
            </a:r>
            <a:r>
              <a:rPr lang="hu-HU" baseline="0" dirty="0" err="1" smtClean="0"/>
              <a:t>the</a:t>
            </a:r>
            <a:r>
              <a:rPr lang="hu-HU" baseline="0" dirty="0" smtClean="0"/>
              <a:t> </a:t>
            </a:r>
            <a:r>
              <a:rPr lang="hu-HU" baseline="0" dirty="0" err="1" smtClean="0"/>
              <a:t>begining</a:t>
            </a:r>
            <a:r>
              <a:rPr lang="hu-HU" baseline="0" dirty="0" smtClean="0"/>
              <a:t> </a:t>
            </a:r>
            <a:r>
              <a:rPr lang="hu-HU" baseline="0" dirty="0" err="1" smtClean="0"/>
              <a:t>there</a:t>
            </a:r>
            <a:r>
              <a:rPr lang="hu-HU" baseline="0" dirty="0" smtClean="0"/>
              <a:t> </a:t>
            </a:r>
            <a:r>
              <a:rPr lang="hu-HU" baseline="0" dirty="0" err="1" smtClean="0"/>
              <a:t>is</a:t>
            </a:r>
            <a:r>
              <a:rPr lang="hu-HU" baseline="0" dirty="0" smtClean="0"/>
              <a:t> a </a:t>
            </a:r>
            <a:r>
              <a:rPr lang="hu-HU" baseline="0" dirty="0" err="1" smtClean="0"/>
              <a:t>fuzzification</a:t>
            </a:r>
            <a:r>
              <a:rPr lang="hu-HU" baseline="0" dirty="0" smtClean="0"/>
              <a:t> </a:t>
            </a:r>
            <a:r>
              <a:rPr lang="hu-HU" baseline="0" dirty="0" err="1" smtClean="0"/>
              <a:t>step</a:t>
            </a:r>
            <a:r>
              <a:rPr lang="hu-HU" baseline="0" dirty="0" smtClean="0"/>
              <a:t>, </a:t>
            </a:r>
            <a:r>
              <a:rPr lang="hu-HU" baseline="0" dirty="0" err="1" smtClean="0"/>
              <a:t>which</a:t>
            </a:r>
            <a:r>
              <a:rPr lang="hu-HU" baseline="0" dirty="0" smtClean="0"/>
              <a:t> is a </a:t>
            </a:r>
            <a:r>
              <a:rPr lang="hu-HU" baseline="0" dirty="0" err="1" smtClean="0"/>
              <a:t>transformation</a:t>
            </a:r>
            <a:r>
              <a:rPr lang="hu-HU" baseline="0" dirty="0" smtClean="0"/>
              <a:t> of </a:t>
            </a:r>
            <a:r>
              <a:rPr lang="hu-HU" baseline="0" dirty="0" err="1" smtClean="0"/>
              <a:t>the</a:t>
            </a:r>
            <a:r>
              <a:rPr lang="hu-HU" baseline="0" dirty="0" smtClean="0"/>
              <a:t> </a:t>
            </a:r>
            <a:r>
              <a:rPr lang="hu-HU" baseline="0" dirty="0" err="1" smtClean="0"/>
              <a:t>original</a:t>
            </a:r>
            <a:r>
              <a:rPr lang="hu-HU" baseline="0" dirty="0" smtClean="0"/>
              <a:t> </a:t>
            </a:r>
            <a:r>
              <a:rPr lang="hu-HU" baseline="0" dirty="0" err="1" smtClean="0"/>
              <a:t>value</a:t>
            </a:r>
            <a:r>
              <a:rPr lang="hu-HU" baseline="0" dirty="0" smtClean="0"/>
              <a:t> </a:t>
            </a:r>
            <a:r>
              <a:rPr lang="hu-HU" baseline="0" dirty="0" err="1" smtClean="0"/>
              <a:t>into</a:t>
            </a:r>
            <a:r>
              <a:rPr lang="hu-HU" baseline="0" dirty="0" smtClean="0"/>
              <a:t> a fuzzy </a:t>
            </a:r>
            <a:r>
              <a:rPr lang="hu-HU" baseline="0" dirty="0" err="1" smtClean="0"/>
              <a:t>one</a:t>
            </a:r>
            <a:r>
              <a:rPr lang="hu-HU" baseline="0" dirty="0" smtClean="0"/>
              <a:t>. </a:t>
            </a:r>
            <a:r>
              <a:rPr lang="hu-HU" baseline="0" dirty="0" err="1" smtClean="0"/>
              <a:t>If</a:t>
            </a:r>
            <a:r>
              <a:rPr lang="hu-HU" baseline="0" dirty="0" smtClean="0"/>
              <a:t> a </a:t>
            </a:r>
            <a:r>
              <a:rPr lang="hu-HU" baseline="0" dirty="0" err="1" smtClean="0"/>
              <a:t>crisp</a:t>
            </a:r>
            <a:r>
              <a:rPr lang="hu-HU" baseline="0" dirty="0" smtClean="0"/>
              <a:t> output is </a:t>
            </a:r>
            <a:r>
              <a:rPr lang="hu-HU" baseline="0" dirty="0" err="1" smtClean="0"/>
              <a:t>needed</a:t>
            </a:r>
            <a:r>
              <a:rPr lang="hu-HU" baseline="0" dirty="0" smtClean="0"/>
              <a:t> </a:t>
            </a:r>
            <a:r>
              <a:rPr lang="hu-HU" baseline="0" dirty="0" err="1" smtClean="0"/>
              <a:t>there</a:t>
            </a:r>
            <a:r>
              <a:rPr lang="hu-HU" baseline="0" dirty="0" smtClean="0"/>
              <a:t> </a:t>
            </a:r>
            <a:r>
              <a:rPr lang="hu-HU" baseline="0" dirty="0" err="1" smtClean="0"/>
              <a:t>is</a:t>
            </a:r>
            <a:r>
              <a:rPr lang="hu-HU" baseline="0" dirty="0" smtClean="0"/>
              <a:t> a </a:t>
            </a:r>
            <a:r>
              <a:rPr lang="hu-HU" baseline="0" dirty="0" err="1" smtClean="0"/>
              <a:t>defuzzification</a:t>
            </a:r>
            <a:r>
              <a:rPr lang="hu-HU" baseline="0" dirty="0" smtClean="0"/>
              <a:t> </a:t>
            </a:r>
            <a:r>
              <a:rPr lang="hu-HU" baseline="0" dirty="0" err="1" smtClean="0"/>
              <a:t>step</a:t>
            </a:r>
            <a:r>
              <a:rPr lang="hu-HU" baseline="0" dirty="0" smtClean="0"/>
              <a:t> </a:t>
            </a:r>
            <a:r>
              <a:rPr lang="hu-HU" baseline="0" dirty="0" err="1" smtClean="0"/>
              <a:t>at</a:t>
            </a:r>
            <a:r>
              <a:rPr lang="hu-HU" baseline="0" dirty="0" smtClean="0"/>
              <a:t> </a:t>
            </a:r>
            <a:r>
              <a:rPr lang="hu-HU" baseline="0" dirty="0" err="1" smtClean="0"/>
              <a:t>the</a:t>
            </a:r>
            <a:r>
              <a:rPr lang="hu-HU" baseline="0" dirty="0" smtClean="0"/>
              <a:t> end, </a:t>
            </a:r>
            <a:r>
              <a:rPr lang="hu-HU" baseline="0" dirty="0" err="1" smtClean="0"/>
              <a:t>which</a:t>
            </a:r>
            <a:r>
              <a:rPr lang="hu-HU" baseline="0" dirty="0" smtClean="0"/>
              <a:t> </a:t>
            </a:r>
            <a:r>
              <a:rPr lang="hu-HU" baseline="0" dirty="0" err="1" smtClean="0"/>
              <a:t>transforms</a:t>
            </a:r>
            <a:r>
              <a:rPr lang="hu-HU" baseline="0" dirty="0" smtClean="0"/>
              <a:t> </a:t>
            </a:r>
            <a:r>
              <a:rPr lang="hu-HU" baseline="0" dirty="0" err="1" smtClean="0"/>
              <a:t>the</a:t>
            </a:r>
            <a:r>
              <a:rPr lang="hu-HU" baseline="0" dirty="0" smtClean="0"/>
              <a:t> </a:t>
            </a:r>
            <a:r>
              <a:rPr lang="hu-HU" baseline="0" dirty="0" err="1" smtClean="0"/>
              <a:t>resulting</a:t>
            </a:r>
            <a:r>
              <a:rPr lang="hu-HU" baseline="0" dirty="0" smtClean="0"/>
              <a:t> fuzzy </a:t>
            </a:r>
            <a:r>
              <a:rPr lang="hu-HU" baseline="0" dirty="0" err="1" smtClean="0"/>
              <a:t>set</a:t>
            </a:r>
            <a:r>
              <a:rPr lang="hu-HU" baseline="0" dirty="0" smtClean="0"/>
              <a:t> </a:t>
            </a:r>
            <a:r>
              <a:rPr lang="hu-HU" baseline="0" dirty="0" err="1" smtClean="0"/>
              <a:t>into</a:t>
            </a:r>
            <a:r>
              <a:rPr lang="hu-HU" baseline="0" dirty="0" smtClean="0"/>
              <a:t> a </a:t>
            </a:r>
            <a:r>
              <a:rPr lang="hu-HU" baseline="0" dirty="0" err="1" smtClean="0"/>
              <a:t>crisp</a:t>
            </a:r>
            <a:r>
              <a:rPr lang="hu-HU" baseline="0" dirty="0" smtClean="0"/>
              <a:t> </a:t>
            </a:r>
            <a:r>
              <a:rPr lang="hu-HU" baseline="0" dirty="0" err="1" smtClean="0"/>
              <a:t>value</a:t>
            </a:r>
            <a:r>
              <a:rPr lang="hu-HU" baseline="0" dirty="0" smtClean="0"/>
              <a:t>.</a:t>
            </a:r>
          </a:p>
        </p:txBody>
      </p:sp>
      <p:sp>
        <p:nvSpPr>
          <p:cNvPr id="4" name="Dia számának helye 3"/>
          <p:cNvSpPr>
            <a:spLocks noGrp="1"/>
          </p:cNvSpPr>
          <p:nvPr>
            <p:ph type="sldNum" sz="quarter" idx="10"/>
          </p:nvPr>
        </p:nvSpPr>
        <p:spPr/>
        <p:txBody>
          <a:bodyPr/>
          <a:lstStyle/>
          <a:p>
            <a:fld id="{1FDD2340-3905-4B0F-89E7-B3BE281A028E}" type="slidenum">
              <a:rPr lang="hu-HU" smtClean="0"/>
              <a:t>28</a:t>
            </a:fld>
            <a:endParaRPr lang="hu-HU"/>
          </a:p>
        </p:txBody>
      </p:sp>
    </p:spTree>
    <p:extLst>
      <p:ext uri="{BB962C8B-B14F-4D97-AF65-F5344CB8AC3E}">
        <p14:creationId xmlns:p14="http://schemas.microsoft.com/office/powerpoint/2010/main" val="1315088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err="1" smtClean="0">
                <a:solidFill>
                  <a:schemeClr val="tx1"/>
                </a:solidFill>
                <a:effectLst/>
                <a:latin typeface="+mn-lt"/>
                <a:ea typeface="+mn-ea"/>
                <a:cs typeface="+mn-cs"/>
              </a:rPr>
              <a:t>In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course</a:t>
            </a:r>
            <a:r>
              <a:rPr lang="hu-HU" sz="1200" kern="1200" dirty="0" smtClean="0">
                <a:solidFill>
                  <a:schemeClr val="tx1"/>
                </a:solidFill>
                <a:effectLst/>
                <a:latin typeface="+mn-lt"/>
                <a:ea typeface="+mn-ea"/>
                <a:cs typeface="+mn-cs"/>
              </a:rPr>
              <a:t> of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fuzzification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one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assigns</a:t>
            </a:r>
            <a:r>
              <a:rPr lang="hu-HU" sz="1200" kern="1200" dirty="0" smtClean="0">
                <a:solidFill>
                  <a:schemeClr val="tx1"/>
                </a:solidFill>
                <a:effectLst/>
                <a:latin typeface="+mn-lt"/>
                <a:ea typeface="+mn-ea"/>
                <a:cs typeface="+mn-cs"/>
              </a:rPr>
              <a:t> a fuzzy </a:t>
            </a:r>
            <a:r>
              <a:rPr lang="hu-HU" sz="1200" kern="1200" dirty="0" err="1" smtClean="0">
                <a:solidFill>
                  <a:schemeClr val="tx1"/>
                </a:solidFill>
                <a:effectLst/>
                <a:latin typeface="+mn-lt"/>
                <a:ea typeface="+mn-ea"/>
                <a:cs typeface="+mn-cs"/>
              </a:rPr>
              <a:t>set</a:t>
            </a:r>
            <a:r>
              <a:rPr lang="hu-HU" sz="1200" kern="1200" dirty="0" smtClean="0">
                <a:solidFill>
                  <a:schemeClr val="tx1"/>
                </a:solidFill>
                <a:effectLst/>
                <a:latin typeface="+mn-lt"/>
                <a:ea typeface="+mn-ea"/>
                <a:cs typeface="+mn-cs"/>
              </a:rPr>
              <a:t> (</a:t>
            </a:r>
            <a:r>
              <a:rPr lang="hu-HU" sz="1200" i="1" kern="1200" dirty="0" smtClean="0">
                <a:solidFill>
                  <a:schemeClr val="tx1"/>
                </a:solidFill>
                <a:effectLst/>
                <a:latin typeface="+mn-lt"/>
                <a:ea typeface="+mn-ea"/>
                <a:cs typeface="+mn-cs"/>
              </a:rPr>
              <a:t>A</a:t>
            </a:r>
            <a:r>
              <a:rPr lang="hu-HU" sz="1200" i="1" kern="1200" baseline="30000" dirty="0" smtClean="0">
                <a:solidFill>
                  <a:schemeClr val="tx1"/>
                </a:solidFill>
                <a:effectLst/>
                <a:latin typeface="+mn-lt"/>
                <a:ea typeface="+mn-ea"/>
                <a:cs typeface="+mn-cs"/>
              </a:rPr>
              <a: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to</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original</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crisp</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value</a:t>
            </a:r>
            <a:r>
              <a:rPr lang="hu-HU" sz="1200" kern="1200" dirty="0" smtClean="0">
                <a:solidFill>
                  <a:schemeClr val="tx1"/>
                </a:solidFill>
                <a:effectLst/>
                <a:latin typeface="+mn-lt"/>
                <a:ea typeface="+mn-ea"/>
                <a:cs typeface="+mn-cs"/>
              </a:rPr>
              <a:t> (</a:t>
            </a:r>
            <a:r>
              <a:rPr lang="hu-HU" sz="1200" i="1" kern="1200" dirty="0" smtClean="0">
                <a:solidFill>
                  <a:schemeClr val="tx1"/>
                </a:solidFill>
                <a:effectLst/>
                <a:latin typeface="+mn-lt"/>
                <a:ea typeface="+mn-ea"/>
                <a:cs typeface="+mn-cs"/>
              </a:rPr>
              <a:t>x</a:t>
            </a:r>
            <a:r>
              <a:rPr lang="hu-HU" sz="1200" i="1" kern="1200" baseline="30000" dirty="0" smtClean="0">
                <a:solidFill>
                  <a:schemeClr val="tx1"/>
                </a:solidFill>
                <a:effectLst/>
                <a:latin typeface="+mn-lt"/>
                <a:ea typeface="+mn-ea"/>
                <a:cs typeface="+mn-cs"/>
              </a:rPr>
              <a: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There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are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several</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methods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to</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do</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this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Two</a:t>
            </a:r>
            <a:r>
              <a:rPr lang="hu-HU" sz="1200" kern="1200" baseline="0" dirty="0" smtClean="0">
                <a:solidFill>
                  <a:schemeClr val="tx1"/>
                </a:solidFill>
                <a:effectLst/>
                <a:latin typeface="+mn-lt"/>
                <a:ea typeface="+mn-ea"/>
                <a:cs typeface="+mn-cs"/>
              </a:rPr>
              <a:t> of </a:t>
            </a:r>
            <a:r>
              <a:rPr lang="hu-HU" sz="1200" kern="1200" baseline="0" dirty="0" err="1" smtClean="0">
                <a:solidFill>
                  <a:schemeClr val="tx1"/>
                </a:solidFill>
                <a:effectLst/>
                <a:latin typeface="+mn-lt"/>
                <a:ea typeface="+mn-ea"/>
                <a:cs typeface="+mn-cs"/>
              </a:rPr>
              <a:t>them</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singleton</a:t>
            </a:r>
            <a:r>
              <a:rPr lang="hu-HU" sz="1200" kern="1200" baseline="0" dirty="0" smtClean="0">
                <a:solidFill>
                  <a:schemeClr val="tx1"/>
                </a:solidFill>
                <a:effectLst/>
                <a:latin typeface="+mn-lt"/>
                <a:ea typeface="+mn-ea"/>
                <a:cs typeface="+mn-cs"/>
              </a:rPr>
              <a:t> and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triangle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are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presented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this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slide</a:t>
            </a:r>
            <a:r>
              <a:rPr lang="hu-HU" sz="1200" kern="1200" baseline="0" dirty="0" smtClean="0">
                <a:solidFill>
                  <a:schemeClr val="tx1"/>
                </a:solidFill>
                <a:effectLst/>
                <a:latin typeface="+mn-lt"/>
                <a:ea typeface="+mn-ea"/>
                <a:cs typeface="+mn-cs"/>
              </a:rPr>
              <a:t>.</a:t>
            </a:r>
            <a:r>
              <a:rPr lang="hu-HU" sz="1200" kern="1200" dirty="0" smtClean="0">
                <a:solidFill>
                  <a:schemeClr val="tx1"/>
                </a:solidFill>
                <a:effectLst/>
                <a:latin typeface="+mn-lt"/>
                <a:ea typeface="+mn-ea"/>
                <a:cs typeface="+mn-cs"/>
              </a:rPr>
              <a:t> The </a:t>
            </a:r>
            <a:r>
              <a:rPr lang="hu-HU" sz="1200" kern="1200" dirty="0" err="1" smtClean="0">
                <a:solidFill>
                  <a:schemeClr val="tx1"/>
                </a:solidFill>
                <a:effectLst/>
                <a:latin typeface="+mn-lt"/>
                <a:ea typeface="+mn-ea"/>
                <a:cs typeface="+mn-cs"/>
              </a:rPr>
              <a:t>singleton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fuzzification</a:t>
            </a:r>
            <a:r>
              <a:rPr lang="hu-HU" sz="1200" kern="1200" dirty="0" smtClean="0">
                <a:solidFill>
                  <a:schemeClr val="tx1"/>
                </a:solidFill>
                <a:effectLst/>
                <a:latin typeface="+mn-lt"/>
                <a:ea typeface="+mn-ea"/>
                <a:cs typeface="+mn-cs"/>
              </a:rPr>
              <a:t> is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most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used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one</a:t>
            </a:r>
            <a:r>
              <a:rPr lang="hu-HU" sz="1200" kern="1200" baseline="0" dirty="0" smtClean="0">
                <a:solidFill>
                  <a:schemeClr val="tx1"/>
                </a:solidFill>
                <a:effectLst/>
                <a:latin typeface="+mn-lt"/>
                <a:ea typeface="+mn-ea"/>
                <a:cs typeface="+mn-cs"/>
              </a:rPr>
              <a:t>.</a:t>
            </a:r>
            <a:endParaRPr lang="hu-HU" sz="120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1FDD2340-3905-4B0F-89E7-B3BE281A028E}" type="slidenum">
              <a:rPr lang="hu-HU" smtClean="0"/>
              <a:t>29</a:t>
            </a:fld>
            <a:endParaRPr lang="hu-HU"/>
          </a:p>
        </p:txBody>
      </p:sp>
    </p:spTree>
    <p:extLst>
      <p:ext uri="{BB962C8B-B14F-4D97-AF65-F5344CB8AC3E}">
        <p14:creationId xmlns:p14="http://schemas.microsoft.com/office/powerpoint/2010/main" val="2349930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err="1" smtClean="0">
                <a:solidFill>
                  <a:schemeClr val="tx1"/>
                </a:solidFill>
                <a:effectLst/>
                <a:latin typeface="+mn-lt"/>
                <a:ea typeface="+mn-ea"/>
                <a:cs typeface="+mn-cs"/>
              </a:rPr>
              <a:t>One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applies</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defuzzification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end of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inference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process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case</a:t>
            </a:r>
            <a:r>
              <a:rPr lang="hu-HU" sz="1200" kern="1200" baseline="0" dirty="0" smtClean="0">
                <a:solidFill>
                  <a:schemeClr val="tx1"/>
                </a:solidFill>
                <a:effectLst/>
                <a:latin typeface="+mn-lt"/>
                <a:ea typeface="+mn-ea"/>
                <a:cs typeface="+mn-cs"/>
              </a:rPr>
              <a:t> of </a:t>
            </a:r>
            <a:r>
              <a:rPr lang="hu-HU" sz="1200" kern="1200" baseline="0" dirty="0" err="1" smtClean="0">
                <a:solidFill>
                  <a:schemeClr val="tx1"/>
                </a:solidFill>
                <a:effectLst/>
                <a:latin typeface="+mn-lt"/>
                <a:ea typeface="+mn-ea"/>
                <a:cs typeface="+mn-cs"/>
              </a:rPr>
              <a:t>systems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that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produce</a:t>
            </a:r>
            <a:r>
              <a:rPr lang="hu-HU" sz="1200" kern="1200" baseline="0" dirty="0" smtClean="0">
                <a:solidFill>
                  <a:schemeClr val="tx1"/>
                </a:solidFill>
                <a:effectLst/>
                <a:latin typeface="+mn-lt"/>
                <a:ea typeface="+mn-ea"/>
                <a:cs typeface="+mn-cs"/>
              </a:rPr>
              <a:t> a fuzzy </a:t>
            </a:r>
            <a:r>
              <a:rPr lang="hu-HU" sz="1200" kern="1200" baseline="0" dirty="0" err="1" smtClean="0">
                <a:solidFill>
                  <a:schemeClr val="tx1"/>
                </a:solidFill>
                <a:effectLst/>
                <a:latin typeface="+mn-lt"/>
                <a:ea typeface="+mn-ea"/>
                <a:cs typeface="+mn-cs"/>
              </a:rPr>
              <a:t>set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inference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result</a:t>
            </a:r>
            <a:r>
              <a:rPr lang="hu-HU" sz="1200" kern="1200" baseline="0" dirty="0" smtClean="0">
                <a:solidFill>
                  <a:schemeClr val="tx1"/>
                </a:solidFill>
                <a:effectLst/>
                <a:latin typeface="+mn-lt"/>
                <a:ea typeface="+mn-ea"/>
                <a:cs typeface="+mn-cs"/>
              </a:rPr>
              <a:t> and </a:t>
            </a:r>
            <a:r>
              <a:rPr lang="hu-HU" sz="1200" kern="1200" baseline="0" dirty="0" err="1" smtClean="0">
                <a:solidFill>
                  <a:schemeClr val="tx1"/>
                </a:solidFill>
                <a:effectLst/>
                <a:latin typeface="+mn-lt"/>
                <a:ea typeface="+mn-ea"/>
                <a:cs typeface="+mn-cs"/>
              </a:rPr>
              <a:t>when</a:t>
            </a:r>
            <a:r>
              <a:rPr lang="hu-HU" sz="1200" kern="1200" baseline="0" dirty="0" smtClean="0">
                <a:solidFill>
                  <a:schemeClr val="tx1"/>
                </a:solidFill>
                <a:effectLst/>
                <a:latin typeface="+mn-lt"/>
                <a:ea typeface="+mn-ea"/>
                <a:cs typeface="+mn-cs"/>
              </a:rPr>
              <a:t> a </a:t>
            </a:r>
            <a:r>
              <a:rPr lang="hu-HU" sz="1200" kern="1200" baseline="0" dirty="0" err="1" smtClean="0">
                <a:solidFill>
                  <a:schemeClr val="tx1"/>
                </a:solidFill>
                <a:effectLst/>
                <a:latin typeface="+mn-lt"/>
                <a:ea typeface="+mn-ea"/>
                <a:cs typeface="+mn-cs"/>
              </a:rPr>
              <a:t>crisp</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value</a:t>
            </a:r>
            <a:r>
              <a:rPr lang="hu-HU" sz="1200" kern="1200" baseline="0" dirty="0" smtClean="0">
                <a:solidFill>
                  <a:schemeClr val="tx1"/>
                </a:solidFill>
                <a:effectLst/>
                <a:latin typeface="+mn-lt"/>
                <a:ea typeface="+mn-ea"/>
                <a:cs typeface="+mn-cs"/>
              </a:rPr>
              <a:t> is </a:t>
            </a:r>
            <a:r>
              <a:rPr lang="hu-HU" sz="1200" kern="1200" baseline="0" dirty="0" err="1" smtClean="0">
                <a:solidFill>
                  <a:schemeClr val="tx1"/>
                </a:solidFill>
                <a:effectLst/>
                <a:latin typeface="+mn-lt"/>
                <a:ea typeface="+mn-ea"/>
                <a:cs typeface="+mn-cs"/>
              </a:rPr>
              <a:t>needed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as</a:t>
            </a:r>
            <a:r>
              <a:rPr lang="hu-HU" sz="1200" kern="1200" baseline="0" dirty="0" smtClean="0">
                <a:solidFill>
                  <a:schemeClr val="tx1"/>
                </a:solidFill>
                <a:effectLst/>
                <a:latin typeface="+mn-lt"/>
                <a:ea typeface="+mn-ea"/>
                <a:cs typeface="+mn-cs"/>
              </a:rPr>
              <a:t> output (</a:t>
            </a:r>
            <a:r>
              <a:rPr lang="hu-HU" sz="1200" kern="1200" baseline="0" dirty="0" err="1" smtClean="0">
                <a:solidFill>
                  <a:schemeClr val="tx1"/>
                </a:solidFill>
                <a:effectLst/>
                <a:latin typeface="+mn-lt"/>
                <a:ea typeface="+mn-ea"/>
                <a:cs typeface="+mn-cs"/>
              </a:rPr>
              <a:t>e.g</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control</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systems</a:t>
            </a:r>
            <a:r>
              <a:rPr lang="hu-HU" sz="1200" kern="1200" baseline="0" dirty="0" smtClean="0">
                <a:solidFill>
                  <a:schemeClr val="tx1"/>
                </a:solidFill>
                <a:effectLst/>
                <a:latin typeface="+mn-lt"/>
                <a:ea typeface="+mn-ea"/>
                <a:cs typeface="+mn-cs"/>
              </a:rPr>
              <a:t>). The fuzzy </a:t>
            </a:r>
            <a:r>
              <a:rPr lang="hu-HU" sz="1200" kern="1200" baseline="0" dirty="0" err="1" smtClean="0">
                <a:solidFill>
                  <a:schemeClr val="tx1"/>
                </a:solidFill>
                <a:effectLst/>
                <a:latin typeface="+mn-lt"/>
                <a:ea typeface="+mn-ea"/>
                <a:cs typeface="+mn-cs"/>
              </a:rPr>
              <a:t>set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gained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result</a:t>
            </a:r>
            <a:r>
              <a:rPr lang="hu-HU" sz="1200" kern="1200" baseline="0" dirty="0" smtClean="0">
                <a:solidFill>
                  <a:schemeClr val="tx1"/>
                </a:solidFill>
                <a:effectLst/>
                <a:latin typeface="+mn-lt"/>
                <a:ea typeface="+mn-ea"/>
                <a:cs typeface="+mn-cs"/>
              </a:rPr>
              <a:t> of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inference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can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have</a:t>
            </a:r>
            <a:r>
              <a:rPr lang="hu-HU" sz="1200" kern="1200" baseline="0" dirty="0" smtClean="0">
                <a:solidFill>
                  <a:schemeClr val="tx1"/>
                </a:solidFill>
                <a:effectLst/>
                <a:latin typeface="+mn-lt"/>
                <a:ea typeface="+mn-ea"/>
                <a:cs typeface="+mn-cs"/>
              </a:rPr>
              <a:t> a </a:t>
            </a:r>
            <a:r>
              <a:rPr lang="hu-HU" sz="1200" kern="1200" baseline="0" dirty="0" err="1" smtClean="0">
                <a:solidFill>
                  <a:schemeClr val="tx1"/>
                </a:solidFill>
                <a:effectLst/>
                <a:latin typeface="+mn-lt"/>
                <a:ea typeface="+mn-ea"/>
                <a:cs typeface="+mn-cs"/>
              </a:rPr>
              <a:t>quite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strange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membership</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function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like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one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figure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There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are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several</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applicable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methods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some</a:t>
            </a:r>
            <a:r>
              <a:rPr lang="hu-HU" sz="1200" kern="1200" baseline="0" dirty="0" smtClean="0">
                <a:solidFill>
                  <a:schemeClr val="tx1"/>
                </a:solidFill>
                <a:effectLst/>
                <a:latin typeface="+mn-lt"/>
                <a:ea typeface="+mn-ea"/>
                <a:cs typeface="+mn-cs"/>
              </a:rPr>
              <a:t> of </a:t>
            </a:r>
            <a:r>
              <a:rPr lang="hu-HU" sz="1200" kern="1200" baseline="0" dirty="0" err="1" smtClean="0">
                <a:solidFill>
                  <a:schemeClr val="tx1"/>
                </a:solidFill>
                <a:effectLst/>
                <a:latin typeface="+mn-lt"/>
                <a:ea typeface="+mn-ea"/>
                <a:cs typeface="+mn-cs"/>
              </a:rPr>
              <a:t>them</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are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illustrated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figure</a:t>
            </a:r>
            <a:r>
              <a:rPr lang="hu-HU" sz="1200" kern="1200" baseline="0" dirty="0" smtClean="0">
                <a:solidFill>
                  <a:schemeClr val="tx1"/>
                </a:solidFill>
                <a:effectLst/>
                <a:latin typeface="+mn-lt"/>
                <a:ea typeface="+mn-ea"/>
                <a:cs typeface="+mn-cs"/>
              </a:rPr>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30</a:t>
            </a:fld>
            <a:endParaRPr lang="hu-HU"/>
          </a:p>
        </p:txBody>
      </p:sp>
    </p:spTree>
    <p:extLst>
      <p:ext uri="{BB962C8B-B14F-4D97-AF65-F5344CB8AC3E}">
        <p14:creationId xmlns:p14="http://schemas.microsoft.com/office/powerpoint/2010/main" val="183903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I </a:t>
            </a:r>
            <a:r>
              <a:rPr lang="hu-HU" dirty="0" err="1" smtClean="0"/>
              <a:t>have</a:t>
            </a:r>
            <a:r>
              <a:rPr lang="hu-HU" dirty="0" smtClean="0"/>
              <a:t> </a:t>
            </a:r>
            <a:r>
              <a:rPr lang="hu-HU" dirty="0" err="1" smtClean="0"/>
              <a:t>been</a:t>
            </a:r>
            <a:r>
              <a:rPr lang="hu-HU" baseline="0" dirty="0" smtClean="0"/>
              <a:t> </a:t>
            </a:r>
            <a:r>
              <a:rPr lang="hu-HU" baseline="0" dirty="0" err="1" smtClean="0"/>
              <a:t>asked</a:t>
            </a:r>
            <a:r>
              <a:rPr lang="hu-HU" baseline="0" dirty="0" smtClean="0"/>
              <a:t> </a:t>
            </a:r>
            <a:r>
              <a:rPr lang="hu-HU" baseline="0" dirty="0" err="1" smtClean="0"/>
              <a:t>by</a:t>
            </a:r>
            <a:r>
              <a:rPr lang="hu-HU" baseline="0" dirty="0" smtClean="0"/>
              <a:t> </a:t>
            </a:r>
            <a:r>
              <a:rPr lang="hu-HU" baseline="0" dirty="0" err="1" smtClean="0"/>
              <a:t>the</a:t>
            </a:r>
            <a:r>
              <a:rPr lang="hu-HU" baseline="0" dirty="0" smtClean="0"/>
              <a:t> </a:t>
            </a:r>
            <a:r>
              <a:rPr lang="hu-HU" baseline="0" dirty="0" err="1" smtClean="0"/>
              <a:t>organizers</a:t>
            </a:r>
            <a:r>
              <a:rPr lang="hu-HU" baseline="0" dirty="0" smtClean="0"/>
              <a:t> </a:t>
            </a:r>
            <a:r>
              <a:rPr lang="hu-HU" baseline="0" dirty="0" err="1" smtClean="0"/>
              <a:t>to</a:t>
            </a:r>
            <a:r>
              <a:rPr lang="hu-HU" baseline="0" dirty="0" smtClean="0"/>
              <a:t> </a:t>
            </a:r>
            <a:r>
              <a:rPr lang="hu-HU" baseline="0" dirty="0" err="1" smtClean="0"/>
              <a:t>talk</a:t>
            </a:r>
            <a:r>
              <a:rPr lang="hu-HU" baseline="0" dirty="0" smtClean="0"/>
              <a:t> </a:t>
            </a:r>
            <a:r>
              <a:rPr lang="hu-HU" baseline="0" dirty="0" err="1" smtClean="0"/>
              <a:t>shortly</a:t>
            </a:r>
            <a:r>
              <a:rPr lang="hu-HU" baseline="0" dirty="0" smtClean="0"/>
              <a:t> </a:t>
            </a:r>
            <a:r>
              <a:rPr lang="hu-HU" baseline="0" dirty="0" err="1" smtClean="0"/>
              <a:t>about</a:t>
            </a:r>
            <a:r>
              <a:rPr lang="hu-HU" baseline="0" dirty="0" smtClean="0"/>
              <a:t> </a:t>
            </a:r>
            <a:r>
              <a:rPr lang="hu-HU" baseline="0" dirty="0" err="1" smtClean="0"/>
              <a:t>the</a:t>
            </a:r>
            <a:r>
              <a:rPr lang="hu-HU" baseline="0" dirty="0" smtClean="0"/>
              <a:t> IT </a:t>
            </a:r>
            <a:r>
              <a:rPr lang="hu-HU" baseline="0" dirty="0" err="1" smtClean="0"/>
              <a:t>education</a:t>
            </a:r>
            <a:r>
              <a:rPr lang="hu-HU" baseline="0" dirty="0" smtClean="0"/>
              <a:t> </a:t>
            </a:r>
            <a:r>
              <a:rPr lang="hu-HU" baseline="0" dirty="0" err="1" smtClean="0"/>
              <a:t>in</a:t>
            </a:r>
            <a:r>
              <a:rPr lang="hu-HU" baseline="0" dirty="0" smtClean="0"/>
              <a:t> Hungary. I am </a:t>
            </a:r>
            <a:r>
              <a:rPr lang="hu-HU" baseline="0" dirty="0" err="1" smtClean="0"/>
              <a:t>going</a:t>
            </a:r>
            <a:r>
              <a:rPr lang="hu-HU" baseline="0" dirty="0" smtClean="0"/>
              <a:t> </a:t>
            </a:r>
            <a:r>
              <a:rPr lang="hu-HU" baseline="0" dirty="0" err="1" smtClean="0"/>
              <a:t>to</a:t>
            </a:r>
            <a:r>
              <a:rPr lang="hu-HU" baseline="0" dirty="0" smtClean="0"/>
              <a:t> start </a:t>
            </a:r>
            <a:r>
              <a:rPr lang="hu-HU" baseline="0" dirty="0" err="1" smtClean="0"/>
              <a:t>it</a:t>
            </a:r>
            <a:r>
              <a:rPr lang="hu-HU" baseline="0" dirty="0" smtClean="0"/>
              <a:t> </a:t>
            </a:r>
            <a:r>
              <a:rPr lang="hu-HU" baseline="0" dirty="0" err="1" smtClean="0"/>
              <a:t>from</a:t>
            </a:r>
            <a:r>
              <a:rPr lang="hu-HU" baseline="0" dirty="0" smtClean="0"/>
              <a:t> </a:t>
            </a:r>
            <a:r>
              <a:rPr lang="hu-HU" baseline="0" dirty="0" err="1" smtClean="0"/>
              <a:t>the</a:t>
            </a:r>
            <a:r>
              <a:rPr lang="hu-HU" baseline="0" dirty="0" smtClean="0"/>
              <a:t> </a:t>
            </a:r>
            <a:r>
              <a:rPr lang="hu-HU" baseline="0" dirty="0" err="1" smtClean="0"/>
              <a:t>very</a:t>
            </a:r>
            <a:r>
              <a:rPr lang="hu-HU" baseline="0" dirty="0" smtClean="0"/>
              <a:t> </a:t>
            </a:r>
            <a:r>
              <a:rPr lang="hu-HU" baseline="0" dirty="0" err="1" smtClean="0"/>
              <a:t>beginning</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a:t>
            </a:fld>
            <a:endParaRPr lang="hu-HU"/>
          </a:p>
        </p:txBody>
      </p:sp>
    </p:spTree>
    <p:extLst>
      <p:ext uri="{BB962C8B-B14F-4D97-AF65-F5344CB8AC3E}">
        <p14:creationId xmlns:p14="http://schemas.microsoft.com/office/powerpoint/2010/main" val="1105794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One</a:t>
            </a:r>
            <a:r>
              <a:rPr lang="hu-HU" dirty="0" smtClean="0"/>
              <a:t> </a:t>
            </a:r>
            <a:r>
              <a:rPr lang="hu-HU" dirty="0" err="1" smtClean="0"/>
              <a:t>can</a:t>
            </a:r>
            <a:r>
              <a:rPr lang="hu-HU" dirty="0" smtClean="0"/>
              <a:t> </a:t>
            </a:r>
            <a:r>
              <a:rPr lang="hu-HU" dirty="0" err="1" smtClean="0"/>
              <a:t>select</a:t>
            </a:r>
            <a:r>
              <a:rPr lang="hu-HU" dirty="0" smtClean="0"/>
              <a:t> of a </a:t>
            </a:r>
            <a:r>
              <a:rPr lang="hu-HU" dirty="0" err="1" smtClean="0"/>
              <a:t>wide</a:t>
            </a:r>
            <a:r>
              <a:rPr lang="hu-HU" dirty="0" smtClean="0"/>
              <a:t> </a:t>
            </a:r>
            <a:r>
              <a:rPr lang="hu-HU" dirty="0" err="1" smtClean="0"/>
              <a:t>range</a:t>
            </a:r>
            <a:r>
              <a:rPr lang="hu-HU" dirty="0" smtClean="0"/>
              <a:t> </a:t>
            </a:r>
            <a:r>
              <a:rPr lang="hu-HU" dirty="0" err="1" smtClean="0"/>
              <a:t>from</a:t>
            </a:r>
            <a:r>
              <a:rPr lang="hu-HU" dirty="0" smtClean="0"/>
              <a:t> fuzzy </a:t>
            </a:r>
            <a:r>
              <a:rPr lang="hu-HU" dirty="0" err="1" smtClean="0"/>
              <a:t>inference</a:t>
            </a:r>
            <a:r>
              <a:rPr lang="hu-HU" baseline="0" dirty="0" smtClean="0"/>
              <a:t> </a:t>
            </a:r>
            <a:r>
              <a:rPr lang="hu-HU" baseline="0" dirty="0" err="1" smtClean="0"/>
              <a:t>methods</a:t>
            </a:r>
            <a:r>
              <a:rPr lang="hu-HU" baseline="0" dirty="0" smtClean="0"/>
              <a:t>. </a:t>
            </a:r>
            <a:r>
              <a:rPr lang="hu-HU" baseline="0" dirty="0" err="1" smtClean="0"/>
              <a:t>They</a:t>
            </a:r>
            <a:r>
              <a:rPr lang="hu-HU" baseline="0" dirty="0" smtClean="0"/>
              <a:t> </a:t>
            </a:r>
            <a:r>
              <a:rPr lang="hu-HU" baseline="0" dirty="0" err="1" smtClean="0"/>
              <a:t>form</a:t>
            </a:r>
            <a:r>
              <a:rPr lang="hu-HU" baseline="0" dirty="0" smtClean="0"/>
              <a:t> </a:t>
            </a:r>
            <a:r>
              <a:rPr lang="hu-HU" baseline="0" dirty="0" err="1" smtClean="0"/>
              <a:t>two</a:t>
            </a:r>
            <a:r>
              <a:rPr lang="hu-HU" baseline="0" dirty="0" smtClean="0"/>
              <a:t> main </a:t>
            </a:r>
            <a:r>
              <a:rPr lang="hu-HU" baseline="0" dirty="0" err="1" smtClean="0"/>
              <a:t>groups</a:t>
            </a:r>
            <a:r>
              <a:rPr lang="hu-HU" baseline="0" dirty="0" smtClean="0"/>
              <a:t>. </a:t>
            </a:r>
            <a:r>
              <a:rPr lang="hu-HU" baseline="0" dirty="0" err="1" smtClean="0"/>
              <a:t>Classical</a:t>
            </a:r>
            <a:r>
              <a:rPr lang="hu-HU" baseline="0" dirty="0" smtClean="0"/>
              <a:t> </a:t>
            </a:r>
            <a:r>
              <a:rPr lang="hu-HU" baseline="0" dirty="0" err="1" smtClean="0"/>
              <a:t>methods</a:t>
            </a:r>
            <a:r>
              <a:rPr lang="hu-HU" baseline="0" dirty="0" smtClean="0"/>
              <a:t> </a:t>
            </a:r>
            <a:r>
              <a:rPr lang="hu-HU" baseline="0" dirty="0" err="1" smtClean="0"/>
              <a:t>require</a:t>
            </a:r>
            <a:r>
              <a:rPr lang="hu-HU" baseline="0" dirty="0" smtClean="0"/>
              <a:t> a </a:t>
            </a:r>
            <a:r>
              <a:rPr lang="hu-HU" baseline="0" dirty="0" err="1" smtClean="0"/>
              <a:t>full</a:t>
            </a:r>
            <a:r>
              <a:rPr lang="hu-HU" baseline="0" dirty="0" smtClean="0"/>
              <a:t> </a:t>
            </a:r>
            <a:r>
              <a:rPr lang="hu-HU" baseline="0" dirty="0" err="1" smtClean="0"/>
              <a:t>coverage</a:t>
            </a:r>
            <a:r>
              <a:rPr lang="hu-HU" baseline="0" dirty="0" smtClean="0"/>
              <a:t> of </a:t>
            </a:r>
            <a:r>
              <a:rPr lang="hu-HU" baseline="0" dirty="0" err="1" smtClean="0"/>
              <a:t>the</a:t>
            </a:r>
            <a:r>
              <a:rPr lang="hu-HU" baseline="0" dirty="0" smtClean="0"/>
              <a:t> input </a:t>
            </a:r>
            <a:r>
              <a:rPr lang="hu-HU" baseline="0" dirty="0" err="1" smtClean="0"/>
              <a:t>space</a:t>
            </a:r>
            <a:r>
              <a:rPr lang="hu-HU" baseline="0" dirty="0" smtClean="0"/>
              <a:t> </a:t>
            </a:r>
            <a:r>
              <a:rPr lang="hu-HU" baseline="0" dirty="0" err="1" smtClean="0"/>
              <a:t>by</a:t>
            </a:r>
            <a:r>
              <a:rPr lang="hu-HU" baseline="0" dirty="0" smtClean="0"/>
              <a:t> </a:t>
            </a:r>
            <a:r>
              <a:rPr lang="hu-HU" baseline="0" dirty="0" err="1" smtClean="0"/>
              <a:t>rule</a:t>
            </a:r>
            <a:r>
              <a:rPr lang="hu-HU" baseline="0" dirty="0" smtClean="0"/>
              <a:t> </a:t>
            </a:r>
            <a:r>
              <a:rPr lang="hu-HU" baseline="0" dirty="0" err="1" smtClean="0"/>
              <a:t>antecedents</a:t>
            </a:r>
            <a:r>
              <a:rPr lang="hu-HU" baseline="0" dirty="0" smtClean="0"/>
              <a:t>, </a:t>
            </a:r>
            <a:r>
              <a:rPr lang="hu-HU" baseline="0" dirty="0" err="1" smtClean="0"/>
              <a:t>while</a:t>
            </a:r>
            <a:r>
              <a:rPr lang="hu-HU" baseline="0" dirty="0" smtClean="0"/>
              <a:t> FRI </a:t>
            </a:r>
            <a:r>
              <a:rPr lang="hu-HU" baseline="0" dirty="0" err="1" smtClean="0"/>
              <a:t>based</a:t>
            </a:r>
            <a:r>
              <a:rPr lang="hu-HU" baseline="0" dirty="0" smtClean="0"/>
              <a:t> </a:t>
            </a:r>
            <a:r>
              <a:rPr lang="hu-HU" baseline="0" dirty="0" err="1" smtClean="0"/>
              <a:t>methods</a:t>
            </a:r>
            <a:r>
              <a:rPr lang="hu-HU" baseline="0" dirty="0" smtClean="0"/>
              <a:t> </a:t>
            </a:r>
            <a:r>
              <a:rPr lang="hu-HU" baseline="0" dirty="0" err="1" smtClean="0"/>
              <a:t>can</a:t>
            </a:r>
            <a:r>
              <a:rPr lang="hu-HU" baseline="0" dirty="0" smtClean="0"/>
              <a:t> be </a:t>
            </a:r>
            <a:r>
              <a:rPr lang="hu-HU" baseline="0" dirty="0" err="1" smtClean="0"/>
              <a:t>used</a:t>
            </a:r>
            <a:r>
              <a:rPr lang="hu-HU" baseline="0" dirty="0" smtClean="0"/>
              <a:t> </a:t>
            </a:r>
            <a:r>
              <a:rPr lang="hu-HU" baseline="0" dirty="0" err="1" smtClean="0"/>
              <a:t>in</a:t>
            </a:r>
            <a:r>
              <a:rPr lang="hu-HU" baseline="0" dirty="0" smtClean="0"/>
              <a:t> </a:t>
            </a:r>
            <a:r>
              <a:rPr lang="hu-HU" baseline="0" dirty="0" err="1" smtClean="0"/>
              <a:t>sparse</a:t>
            </a:r>
            <a:r>
              <a:rPr lang="hu-HU" baseline="0" dirty="0" smtClean="0"/>
              <a:t> </a:t>
            </a:r>
            <a:r>
              <a:rPr lang="hu-HU" baseline="0" dirty="0" err="1" smtClean="0"/>
              <a:t>rule</a:t>
            </a:r>
            <a:r>
              <a:rPr lang="hu-HU" baseline="0" dirty="0" smtClean="0"/>
              <a:t> </a:t>
            </a:r>
            <a:r>
              <a:rPr lang="hu-HU" baseline="0" dirty="0" err="1" smtClean="0"/>
              <a:t>bases</a:t>
            </a:r>
            <a:r>
              <a:rPr lang="hu-HU" baseline="0" dirty="0" smtClean="0"/>
              <a:t> </a:t>
            </a:r>
            <a:r>
              <a:rPr lang="hu-HU" baseline="0" dirty="0" err="1" smtClean="0"/>
              <a:t>as</a:t>
            </a:r>
            <a:r>
              <a:rPr lang="hu-HU" baseline="0" dirty="0" smtClean="0"/>
              <a:t> </a:t>
            </a:r>
            <a:r>
              <a:rPr lang="hu-HU" baseline="0" dirty="0" err="1" smtClean="0"/>
              <a:t>well</a:t>
            </a:r>
            <a:r>
              <a:rPr lang="hu-HU" baseline="0" dirty="0" smtClean="0"/>
              <a:t>. I am </a:t>
            </a:r>
            <a:r>
              <a:rPr lang="hu-HU" baseline="0" dirty="0" err="1" smtClean="0"/>
              <a:t>going</a:t>
            </a:r>
            <a:r>
              <a:rPr lang="hu-HU" baseline="0" dirty="0" smtClean="0"/>
              <a:t> </a:t>
            </a:r>
            <a:r>
              <a:rPr lang="hu-HU" baseline="0" dirty="0" err="1" smtClean="0"/>
              <a:t>to</a:t>
            </a:r>
            <a:r>
              <a:rPr lang="hu-HU" baseline="0" dirty="0" smtClean="0"/>
              <a:t> </a:t>
            </a:r>
            <a:r>
              <a:rPr lang="hu-HU" baseline="0" dirty="0" err="1" smtClean="0"/>
              <a:t>presents</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following</a:t>
            </a:r>
            <a:r>
              <a:rPr lang="hu-HU" baseline="0" dirty="0" smtClean="0"/>
              <a:t> </a:t>
            </a:r>
            <a:r>
              <a:rPr lang="hu-HU" baseline="0" dirty="0" err="1" smtClean="0"/>
              <a:t>slides</a:t>
            </a:r>
            <a:r>
              <a:rPr lang="hu-HU" baseline="0" dirty="0" smtClean="0"/>
              <a:t> </a:t>
            </a:r>
            <a:r>
              <a:rPr lang="hu-HU" baseline="0" dirty="0" err="1" smtClean="0"/>
              <a:t>one</a:t>
            </a:r>
            <a:r>
              <a:rPr lang="hu-HU" baseline="0" dirty="0" smtClean="0"/>
              <a:t> of </a:t>
            </a:r>
            <a:r>
              <a:rPr lang="hu-HU" baseline="0" dirty="0" err="1" smtClean="0"/>
              <a:t>the</a:t>
            </a:r>
            <a:r>
              <a:rPr lang="hu-HU" baseline="0" dirty="0" smtClean="0"/>
              <a:t> most </a:t>
            </a:r>
            <a:r>
              <a:rPr lang="hu-HU" baseline="0" dirty="0" err="1" smtClean="0"/>
              <a:t>used</a:t>
            </a:r>
            <a:r>
              <a:rPr lang="hu-HU" baseline="0" dirty="0" smtClean="0"/>
              <a:t> </a:t>
            </a:r>
            <a:r>
              <a:rPr lang="hu-HU" baseline="0" dirty="0" err="1" smtClean="0"/>
              <a:t>classical</a:t>
            </a:r>
            <a:r>
              <a:rPr lang="hu-HU" baseline="0" dirty="0" smtClean="0"/>
              <a:t> </a:t>
            </a:r>
            <a:r>
              <a:rPr lang="hu-HU" baseline="0" dirty="0" err="1" smtClean="0"/>
              <a:t>techniques</a:t>
            </a:r>
            <a:r>
              <a:rPr lang="hu-HU" baseline="0" dirty="0" smtClean="0"/>
              <a:t> </a:t>
            </a:r>
            <a:r>
              <a:rPr lang="hu-HU" baseline="0" dirty="0" err="1" smtClean="0"/>
              <a:t>from</a:t>
            </a:r>
            <a:r>
              <a:rPr lang="hu-HU" baseline="0" dirty="0" smtClean="0"/>
              <a:t> </a:t>
            </a:r>
            <a:r>
              <a:rPr lang="hu-HU" baseline="0" dirty="0" err="1" smtClean="0"/>
              <a:t>this</a:t>
            </a:r>
            <a:r>
              <a:rPr lang="hu-HU" baseline="0" dirty="0" smtClean="0"/>
              <a:t> </a:t>
            </a:r>
            <a:r>
              <a:rPr lang="hu-HU" baseline="0" dirty="0" err="1" smtClean="0"/>
              <a:t>group</a:t>
            </a:r>
            <a:r>
              <a:rPr lang="hu-HU" baseline="0" dirty="0" smtClean="0"/>
              <a:t>, i.e. </a:t>
            </a:r>
            <a:r>
              <a:rPr lang="hu-HU" baseline="0" dirty="0" err="1" smtClean="0"/>
              <a:t>the</a:t>
            </a:r>
            <a:r>
              <a:rPr lang="hu-HU" baseline="0" dirty="0" smtClean="0"/>
              <a:t> </a:t>
            </a:r>
            <a:r>
              <a:rPr lang="hu-HU" baseline="0" dirty="0" err="1" smtClean="0"/>
              <a:t>Mamdani</a:t>
            </a:r>
            <a:r>
              <a:rPr lang="hu-HU" baseline="0" dirty="0" smtClean="0"/>
              <a:t> </a:t>
            </a:r>
            <a:r>
              <a:rPr lang="hu-HU" baseline="0" dirty="0" err="1" smtClean="0"/>
              <a:t>method</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31</a:t>
            </a:fld>
            <a:endParaRPr lang="hu-HU"/>
          </a:p>
        </p:txBody>
      </p:sp>
    </p:spTree>
    <p:extLst>
      <p:ext uri="{BB962C8B-B14F-4D97-AF65-F5344CB8AC3E}">
        <p14:creationId xmlns:p14="http://schemas.microsoft.com/office/powerpoint/2010/main" val="2815500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altLang="zh-TW" dirty="0" smtClean="0">
                <a:latin typeface="+mn-lt"/>
              </a:rPr>
              <a:t>The o</a:t>
            </a:r>
            <a:r>
              <a:rPr lang="en-US" altLang="zh-TW" dirty="0" err="1" smtClean="0">
                <a:latin typeface="+mn-lt"/>
              </a:rPr>
              <a:t>riginal</a:t>
            </a:r>
            <a:r>
              <a:rPr lang="en-US" altLang="zh-TW" dirty="0" smtClean="0">
                <a:latin typeface="+mn-lt"/>
              </a:rPr>
              <a:t> </a:t>
            </a:r>
            <a:r>
              <a:rPr lang="hu-HU" altLang="zh-TW" dirty="0" smtClean="0">
                <a:latin typeface="+mn-lt"/>
              </a:rPr>
              <a:t>g</a:t>
            </a:r>
            <a:r>
              <a:rPr lang="en-US" altLang="zh-TW" dirty="0" err="1" smtClean="0">
                <a:latin typeface="+mn-lt"/>
              </a:rPr>
              <a:t>oal</a:t>
            </a:r>
            <a:r>
              <a:rPr lang="hu-HU" altLang="zh-TW" dirty="0" smtClean="0">
                <a:latin typeface="+mn-lt"/>
              </a:rPr>
              <a:t> </a:t>
            </a:r>
            <a:r>
              <a:rPr lang="hu-HU" altLang="zh-TW" dirty="0" err="1" smtClean="0">
                <a:latin typeface="+mn-lt"/>
              </a:rPr>
              <a:t>for</a:t>
            </a:r>
            <a:r>
              <a:rPr lang="hu-HU" altLang="zh-TW" dirty="0" smtClean="0">
                <a:latin typeface="+mn-lt"/>
              </a:rPr>
              <a:t> </a:t>
            </a:r>
            <a:r>
              <a:rPr lang="hu-HU" altLang="zh-TW" dirty="0" err="1" smtClean="0">
                <a:latin typeface="+mn-lt"/>
              </a:rPr>
              <a:t>the</a:t>
            </a:r>
            <a:r>
              <a:rPr lang="hu-HU" altLang="zh-TW" dirty="0" smtClean="0">
                <a:latin typeface="+mn-lt"/>
              </a:rPr>
              <a:t> </a:t>
            </a:r>
            <a:r>
              <a:rPr lang="hu-HU" altLang="zh-TW" dirty="0" err="1" smtClean="0">
                <a:latin typeface="+mn-lt"/>
              </a:rPr>
              <a:t>development</a:t>
            </a:r>
            <a:r>
              <a:rPr lang="hu-HU" altLang="zh-TW" dirty="0" smtClean="0">
                <a:latin typeface="+mn-lt"/>
              </a:rPr>
              <a:t> of </a:t>
            </a:r>
            <a:r>
              <a:rPr lang="hu-HU" altLang="zh-TW" dirty="0" err="1" smtClean="0">
                <a:latin typeface="+mn-lt"/>
              </a:rPr>
              <a:t>the</a:t>
            </a:r>
            <a:r>
              <a:rPr lang="hu-HU" altLang="zh-TW" dirty="0" smtClean="0">
                <a:latin typeface="+mn-lt"/>
              </a:rPr>
              <a:t> </a:t>
            </a:r>
            <a:r>
              <a:rPr lang="hu-HU" altLang="zh-TW" dirty="0" err="1" smtClean="0">
                <a:latin typeface="+mn-lt"/>
              </a:rPr>
              <a:t>Mamdani</a:t>
            </a:r>
            <a:r>
              <a:rPr lang="hu-HU" altLang="zh-TW" dirty="0" smtClean="0">
                <a:latin typeface="+mn-lt"/>
              </a:rPr>
              <a:t> </a:t>
            </a:r>
            <a:r>
              <a:rPr lang="hu-HU" altLang="zh-TW" dirty="0" err="1" smtClean="0">
                <a:latin typeface="+mn-lt"/>
              </a:rPr>
              <a:t>method</a:t>
            </a:r>
            <a:r>
              <a:rPr lang="hu-HU" altLang="zh-TW" dirty="0" smtClean="0">
                <a:latin typeface="+mn-lt"/>
              </a:rPr>
              <a:t> </a:t>
            </a:r>
            <a:r>
              <a:rPr lang="hu-HU" altLang="zh-TW" dirty="0" err="1" smtClean="0">
                <a:latin typeface="+mn-lt"/>
              </a:rPr>
              <a:t>was</a:t>
            </a:r>
            <a:r>
              <a:rPr lang="hu-HU" altLang="zh-TW" dirty="0" smtClean="0">
                <a:latin typeface="+mn-lt"/>
              </a:rPr>
              <a:t> </a:t>
            </a:r>
            <a:r>
              <a:rPr lang="hu-HU" altLang="zh-TW" dirty="0" err="1" smtClean="0">
                <a:latin typeface="+mn-lt"/>
              </a:rPr>
              <a:t>to</a:t>
            </a:r>
            <a:r>
              <a:rPr lang="hu-HU" altLang="zh-TW" dirty="0" smtClean="0">
                <a:latin typeface="+mn-lt"/>
              </a:rPr>
              <a:t> </a:t>
            </a:r>
            <a:r>
              <a:rPr lang="hu-HU" altLang="zh-TW" dirty="0" err="1" smtClean="0">
                <a:latin typeface="+mn-lt"/>
              </a:rPr>
              <a:t>simplify</a:t>
            </a:r>
            <a:r>
              <a:rPr lang="hu-HU" altLang="zh-TW" dirty="0" smtClean="0">
                <a:latin typeface="+mn-lt"/>
              </a:rPr>
              <a:t> and </a:t>
            </a:r>
            <a:r>
              <a:rPr lang="hu-HU" altLang="zh-TW" dirty="0" err="1" smtClean="0">
                <a:latin typeface="+mn-lt"/>
              </a:rPr>
              <a:t>make</a:t>
            </a:r>
            <a:r>
              <a:rPr lang="hu-HU" altLang="zh-TW" dirty="0" smtClean="0">
                <a:latin typeface="+mn-lt"/>
              </a:rPr>
              <a:t> </a:t>
            </a:r>
            <a:r>
              <a:rPr lang="hu-HU" altLang="zh-TW" dirty="0" err="1" smtClean="0">
                <a:latin typeface="+mn-lt"/>
              </a:rPr>
              <a:t>practicaly</a:t>
            </a:r>
            <a:r>
              <a:rPr lang="hu-HU" altLang="zh-TW" dirty="0" smtClean="0">
                <a:latin typeface="+mn-lt"/>
              </a:rPr>
              <a:t> </a:t>
            </a:r>
            <a:r>
              <a:rPr lang="hu-HU" altLang="zh-TW" dirty="0" err="1" smtClean="0">
                <a:latin typeface="+mn-lt"/>
              </a:rPr>
              <a:t>useable</a:t>
            </a:r>
            <a:r>
              <a:rPr lang="hu-HU" altLang="zh-TW" dirty="0" smtClean="0">
                <a:latin typeface="+mn-lt"/>
              </a:rPr>
              <a:t> </a:t>
            </a:r>
            <a:r>
              <a:rPr lang="hu-HU" altLang="zh-TW" dirty="0" err="1" smtClean="0">
                <a:latin typeface="+mn-lt"/>
              </a:rPr>
              <a:t>the</a:t>
            </a:r>
            <a:r>
              <a:rPr lang="hu-HU" altLang="zh-TW" dirty="0" smtClean="0">
                <a:latin typeface="+mn-lt"/>
              </a:rPr>
              <a:t> </a:t>
            </a:r>
            <a:r>
              <a:rPr lang="hu-HU" altLang="zh-TW" dirty="0" err="1" smtClean="0">
                <a:latin typeface="+mn-lt"/>
              </a:rPr>
              <a:t>rather</a:t>
            </a:r>
            <a:r>
              <a:rPr lang="hu-HU" altLang="zh-TW" dirty="0" smtClean="0">
                <a:latin typeface="+mn-lt"/>
              </a:rPr>
              <a:t> </a:t>
            </a:r>
            <a:r>
              <a:rPr lang="hu-HU" altLang="zh-TW" dirty="0" err="1" smtClean="0">
                <a:latin typeface="+mn-lt"/>
              </a:rPr>
              <a:t>complicated</a:t>
            </a:r>
            <a:r>
              <a:rPr lang="hu-HU" altLang="zh-TW" dirty="0" smtClean="0">
                <a:latin typeface="+mn-lt"/>
              </a:rPr>
              <a:t> </a:t>
            </a:r>
            <a:r>
              <a:rPr lang="hu-HU" altLang="zh-TW" dirty="0" err="1" smtClean="0">
                <a:latin typeface="+mn-lt"/>
              </a:rPr>
              <a:t>and</a:t>
            </a:r>
            <a:r>
              <a:rPr lang="hu-HU" altLang="zh-TW" dirty="0" smtClean="0">
                <a:latin typeface="+mn-lt"/>
              </a:rPr>
              <a:t> </a:t>
            </a:r>
            <a:r>
              <a:rPr lang="hu-HU" altLang="zh-TW" dirty="0" err="1" smtClean="0">
                <a:latin typeface="+mn-lt"/>
              </a:rPr>
              <a:t>computationaly</a:t>
            </a:r>
            <a:r>
              <a:rPr lang="hu-HU" altLang="zh-TW" dirty="0" smtClean="0">
                <a:latin typeface="+mn-lt"/>
              </a:rPr>
              <a:t> </a:t>
            </a:r>
            <a:r>
              <a:rPr lang="hu-HU" altLang="zh-TW" dirty="0" err="1" smtClean="0">
                <a:latin typeface="+mn-lt"/>
              </a:rPr>
              <a:t>expensive</a:t>
            </a:r>
            <a:r>
              <a:rPr lang="hu-HU" altLang="zh-TW" dirty="0" smtClean="0">
                <a:latin typeface="+mn-lt"/>
              </a:rPr>
              <a:t> </a:t>
            </a:r>
            <a:r>
              <a:rPr lang="hu-HU" altLang="zh-TW" dirty="0" err="1" smtClean="0">
                <a:latin typeface="+mn-lt"/>
              </a:rPr>
              <a:t>Zadeh</a:t>
            </a:r>
            <a:r>
              <a:rPr lang="hu-HU" altLang="zh-TW" dirty="0" smtClean="0">
                <a:latin typeface="+mn-lt"/>
              </a:rPr>
              <a:t> </a:t>
            </a:r>
            <a:r>
              <a:rPr lang="hu-HU" altLang="zh-TW" dirty="0" err="1" smtClean="0">
                <a:latin typeface="+mn-lt"/>
              </a:rPr>
              <a:t>method</a:t>
            </a:r>
            <a:r>
              <a:rPr lang="hu-HU" altLang="zh-TW" dirty="0" smtClean="0">
                <a:latin typeface="+mn-lt"/>
              </a:rPr>
              <a:t>. </a:t>
            </a:r>
            <a:r>
              <a:rPr lang="hu-HU" altLang="zh-TW" dirty="0" err="1" smtClean="0">
                <a:latin typeface="+mn-lt"/>
              </a:rPr>
              <a:t>It</a:t>
            </a:r>
            <a:r>
              <a:rPr lang="hu-HU" altLang="zh-TW" dirty="0" smtClean="0">
                <a:latin typeface="+mn-lt"/>
              </a:rPr>
              <a:t> </a:t>
            </a:r>
            <a:r>
              <a:rPr lang="hu-HU" altLang="zh-TW" dirty="0" err="1" smtClean="0">
                <a:latin typeface="+mn-lt"/>
              </a:rPr>
              <a:t>was</a:t>
            </a:r>
            <a:r>
              <a:rPr lang="hu-HU" altLang="zh-TW" dirty="0" smtClean="0">
                <a:latin typeface="+mn-lt"/>
              </a:rPr>
              <a:t> </a:t>
            </a:r>
            <a:r>
              <a:rPr lang="hu-HU" altLang="zh-TW" dirty="0" err="1" smtClean="0">
                <a:latin typeface="+mn-lt"/>
              </a:rPr>
              <a:t>applied</a:t>
            </a:r>
            <a:r>
              <a:rPr lang="hu-HU" altLang="zh-TW" dirty="0" smtClean="0">
                <a:latin typeface="+mn-lt"/>
              </a:rPr>
              <a:t> </a:t>
            </a:r>
            <a:r>
              <a:rPr lang="hu-HU" altLang="zh-TW" dirty="0" err="1" smtClean="0">
                <a:latin typeface="+mn-lt"/>
              </a:rPr>
              <a:t>firstly</a:t>
            </a:r>
            <a:r>
              <a:rPr lang="hu-HU" altLang="zh-TW" dirty="0" smtClean="0">
                <a:latin typeface="+mn-lt"/>
              </a:rPr>
              <a:t> </a:t>
            </a:r>
            <a:r>
              <a:rPr lang="hu-HU" altLang="zh-TW" dirty="0" err="1" smtClean="0">
                <a:latin typeface="+mn-lt"/>
              </a:rPr>
              <a:t>in</a:t>
            </a:r>
            <a:r>
              <a:rPr lang="hu-HU" altLang="zh-TW" dirty="0" smtClean="0">
                <a:latin typeface="+mn-lt"/>
              </a:rPr>
              <a:t> </a:t>
            </a:r>
            <a:r>
              <a:rPr lang="hu-HU" altLang="zh-TW" dirty="0" err="1" smtClean="0">
                <a:latin typeface="+mn-lt"/>
              </a:rPr>
              <a:t>the</a:t>
            </a:r>
            <a:r>
              <a:rPr lang="hu-HU" altLang="zh-TW" dirty="0" smtClean="0">
                <a:latin typeface="+mn-lt"/>
              </a:rPr>
              <a:t> 70s </a:t>
            </a:r>
            <a:r>
              <a:rPr lang="hu-HU" altLang="zh-TW" dirty="0" err="1" smtClean="0">
                <a:latin typeface="+mn-lt"/>
              </a:rPr>
              <a:t>for</a:t>
            </a:r>
            <a:r>
              <a:rPr lang="hu-HU" altLang="zh-TW" dirty="0" smtClean="0">
                <a:latin typeface="+mn-lt"/>
              </a:rPr>
              <a:t> </a:t>
            </a:r>
            <a:r>
              <a:rPr lang="hu-HU" altLang="zh-TW" dirty="0" err="1" smtClean="0">
                <a:latin typeface="+mn-lt"/>
              </a:rPr>
              <a:t>the</a:t>
            </a:r>
            <a:r>
              <a:rPr lang="hu-HU" altLang="zh-TW" dirty="0" smtClean="0">
                <a:latin typeface="+mn-lt"/>
              </a:rPr>
              <a:t> c</a:t>
            </a:r>
            <a:r>
              <a:rPr lang="en-US" altLang="zh-TW" dirty="0" err="1" smtClean="0">
                <a:latin typeface="+mn-lt"/>
              </a:rPr>
              <a:t>ontrol</a:t>
            </a:r>
            <a:r>
              <a:rPr lang="en-US" altLang="zh-TW" dirty="0" smtClean="0">
                <a:latin typeface="+mn-lt"/>
              </a:rPr>
              <a:t> </a:t>
            </a:r>
            <a:r>
              <a:rPr lang="hu-HU" altLang="zh-TW" dirty="0" smtClean="0">
                <a:latin typeface="+mn-lt"/>
              </a:rPr>
              <a:t>of </a:t>
            </a:r>
            <a:r>
              <a:rPr lang="en-US" altLang="zh-TW" dirty="0" smtClean="0">
                <a:latin typeface="+mn-lt"/>
              </a:rPr>
              <a:t>a </a:t>
            </a:r>
            <a:r>
              <a:rPr lang="en-US" altLang="zh-TW" dirty="0" smtClean="0">
                <a:solidFill>
                  <a:srgbClr val="0033CC"/>
                </a:solidFill>
                <a:latin typeface="+mn-lt"/>
              </a:rPr>
              <a:t>steam engine</a:t>
            </a:r>
            <a:r>
              <a:rPr lang="en-US" altLang="zh-TW" dirty="0" smtClean="0">
                <a:latin typeface="+mn-lt"/>
              </a:rPr>
              <a:t> &amp; </a:t>
            </a:r>
            <a:r>
              <a:rPr lang="en-US" altLang="zh-TW" dirty="0" smtClean="0">
                <a:solidFill>
                  <a:srgbClr val="0033CC"/>
                </a:solidFill>
                <a:latin typeface="+mn-lt"/>
              </a:rPr>
              <a:t>boiler</a:t>
            </a:r>
            <a:r>
              <a:rPr lang="en-US" altLang="zh-TW" dirty="0" smtClean="0">
                <a:latin typeface="+mn-lt"/>
              </a:rPr>
              <a:t> combination by a set of </a:t>
            </a:r>
            <a:r>
              <a:rPr lang="en-US" altLang="zh-TW" dirty="0" smtClean="0">
                <a:solidFill>
                  <a:srgbClr val="CC3300"/>
                </a:solidFill>
                <a:latin typeface="+mn-lt"/>
              </a:rPr>
              <a:t>linguistic control rules</a:t>
            </a:r>
            <a:r>
              <a:rPr lang="en-US" altLang="zh-TW" dirty="0" smtClean="0">
                <a:latin typeface="+mn-lt"/>
              </a:rPr>
              <a:t> obtained from experienced human operators.</a:t>
            </a:r>
            <a:endParaRPr lang="hu-HU" altLang="zh-TW" dirty="0" smtClean="0">
              <a:latin typeface="+mn-lt"/>
            </a:endParaRPr>
          </a:p>
          <a:p>
            <a:r>
              <a:rPr lang="hu-HU" dirty="0" err="1" smtClean="0">
                <a:latin typeface="+mn-lt"/>
              </a:rPr>
              <a:t>To</a:t>
            </a:r>
            <a:r>
              <a:rPr lang="hu-HU" dirty="0" smtClean="0">
                <a:latin typeface="+mn-lt"/>
              </a:rPr>
              <a:t> </a:t>
            </a:r>
            <a:r>
              <a:rPr lang="hu-HU" dirty="0" err="1" smtClean="0">
                <a:latin typeface="+mn-lt"/>
              </a:rPr>
              <a:t>explain</a:t>
            </a:r>
            <a:r>
              <a:rPr lang="hu-HU" dirty="0" smtClean="0">
                <a:latin typeface="+mn-lt"/>
              </a:rPr>
              <a:t> </a:t>
            </a:r>
            <a:r>
              <a:rPr lang="hu-HU" dirty="0" err="1" smtClean="0">
                <a:latin typeface="+mn-lt"/>
              </a:rPr>
              <a:t>its</a:t>
            </a:r>
            <a:r>
              <a:rPr lang="hu-HU" dirty="0" smtClean="0">
                <a:latin typeface="+mn-lt"/>
              </a:rPr>
              <a:t> </a:t>
            </a:r>
            <a:r>
              <a:rPr lang="hu-HU" dirty="0" err="1" smtClean="0">
                <a:latin typeface="+mn-lt"/>
              </a:rPr>
              <a:t>algorithm</a:t>
            </a:r>
            <a:r>
              <a:rPr lang="hu-HU" dirty="0" smtClean="0">
                <a:latin typeface="+mn-lt"/>
              </a:rPr>
              <a:t> </a:t>
            </a:r>
            <a:r>
              <a:rPr lang="hu-HU" dirty="0" err="1" smtClean="0">
                <a:latin typeface="+mn-lt"/>
              </a:rPr>
              <a:t>let</a:t>
            </a:r>
            <a:r>
              <a:rPr lang="hu-HU" dirty="0" smtClean="0">
                <a:latin typeface="+mn-lt"/>
              </a:rPr>
              <a:t> </a:t>
            </a:r>
            <a:r>
              <a:rPr lang="hu-HU" dirty="0" err="1" smtClean="0">
                <a:latin typeface="+mn-lt"/>
              </a:rPr>
              <a:t>us</a:t>
            </a:r>
            <a:r>
              <a:rPr lang="hu-HU" dirty="0" smtClean="0">
                <a:latin typeface="+mn-lt"/>
              </a:rPr>
              <a:t> </a:t>
            </a:r>
            <a:r>
              <a:rPr lang="hu-HU" dirty="0" err="1" smtClean="0">
                <a:latin typeface="+mn-lt"/>
              </a:rPr>
              <a:t>consider</a:t>
            </a:r>
            <a:r>
              <a:rPr lang="hu-HU" dirty="0" smtClean="0">
                <a:latin typeface="+mn-lt"/>
              </a:rPr>
              <a:t> a </a:t>
            </a:r>
            <a:r>
              <a:rPr lang="hu-HU" dirty="0" err="1" smtClean="0">
                <a:latin typeface="+mn-lt"/>
              </a:rPr>
              <a:t>simple</a:t>
            </a:r>
            <a:r>
              <a:rPr lang="hu-HU" dirty="0" smtClean="0">
                <a:latin typeface="+mn-lt"/>
              </a:rPr>
              <a:t> </a:t>
            </a:r>
            <a:r>
              <a:rPr lang="hu-HU" dirty="0" err="1" smtClean="0">
                <a:latin typeface="+mn-lt"/>
              </a:rPr>
              <a:t>example</a:t>
            </a:r>
            <a:r>
              <a:rPr lang="hu-HU" dirty="0" smtClean="0">
                <a:latin typeface="+mn-lt"/>
              </a:rPr>
              <a:t>. </a:t>
            </a:r>
            <a:r>
              <a:rPr lang="hu-HU" dirty="0" err="1" smtClean="0">
                <a:latin typeface="+mn-lt"/>
              </a:rPr>
              <a:t>Let</a:t>
            </a:r>
            <a:r>
              <a:rPr lang="hu-HU" dirty="0" smtClean="0">
                <a:latin typeface="+mn-lt"/>
              </a:rPr>
              <a:t> </a:t>
            </a:r>
            <a:r>
              <a:rPr lang="hu-HU" dirty="0" err="1" smtClean="0">
                <a:latin typeface="+mn-lt"/>
              </a:rPr>
              <a:t>us</a:t>
            </a:r>
            <a:r>
              <a:rPr lang="hu-HU" dirty="0" smtClean="0">
                <a:latin typeface="+mn-lt"/>
              </a:rPr>
              <a:t> </a:t>
            </a:r>
            <a:r>
              <a:rPr lang="hu-HU" dirty="0" err="1" smtClean="0">
                <a:latin typeface="+mn-lt"/>
              </a:rPr>
              <a:t>suppose</a:t>
            </a:r>
            <a:r>
              <a:rPr lang="hu-HU" dirty="0" smtClean="0">
                <a:latin typeface="+mn-lt"/>
              </a:rPr>
              <a:t> </a:t>
            </a:r>
            <a:r>
              <a:rPr lang="hu-HU" dirty="0" err="1" smtClean="0">
                <a:latin typeface="+mn-lt"/>
              </a:rPr>
              <a:t>th</a:t>
            </a:r>
            <a:r>
              <a:rPr lang="hu-HU" dirty="0" err="1" smtClean="0"/>
              <a:t>at</a:t>
            </a:r>
            <a:r>
              <a:rPr lang="hu-HU" dirty="0" smtClean="0"/>
              <a:t> </a:t>
            </a:r>
            <a:r>
              <a:rPr lang="hu-HU" dirty="0" err="1" smtClean="0"/>
              <a:t>there</a:t>
            </a:r>
            <a:r>
              <a:rPr lang="hu-HU" dirty="0" smtClean="0"/>
              <a:t> is a </a:t>
            </a:r>
            <a:r>
              <a:rPr lang="hu-HU" dirty="0" err="1" smtClean="0"/>
              <a:t>two-dimensional</a:t>
            </a:r>
            <a:r>
              <a:rPr lang="hu-HU" dirty="0" smtClean="0"/>
              <a:t> </a:t>
            </a:r>
            <a:r>
              <a:rPr lang="hu-HU" dirty="0" err="1" smtClean="0"/>
              <a:t>antecedent</a:t>
            </a:r>
            <a:r>
              <a:rPr lang="hu-HU" dirty="0" smtClean="0"/>
              <a:t> </a:t>
            </a:r>
            <a:r>
              <a:rPr lang="hu-HU" dirty="0" err="1" smtClean="0"/>
              <a:t>space</a:t>
            </a:r>
            <a:r>
              <a:rPr lang="hu-HU" dirty="0" smtClean="0"/>
              <a:t> </a:t>
            </a:r>
            <a:r>
              <a:rPr lang="hu-HU" dirty="0" err="1" smtClean="0"/>
              <a:t>with</a:t>
            </a:r>
            <a:r>
              <a:rPr lang="hu-HU" dirty="0" smtClean="0"/>
              <a:t> </a:t>
            </a:r>
            <a:r>
              <a:rPr lang="hu-HU" dirty="0" err="1" smtClean="0"/>
              <a:t>the</a:t>
            </a:r>
            <a:r>
              <a:rPr lang="hu-HU" baseline="0" dirty="0" smtClean="0"/>
              <a:t> </a:t>
            </a:r>
            <a:r>
              <a:rPr lang="hu-HU" baseline="0" dirty="0" err="1" smtClean="0"/>
              <a:t>linguistic</a:t>
            </a:r>
            <a:r>
              <a:rPr lang="hu-HU" baseline="0" dirty="0" smtClean="0"/>
              <a:t> </a:t>
            </a:r>
            <a:r>
              <a:rPr lang="hu-HU" baseline="0" dirty="0" err="1" smtClean="0"/>
              <a:t>variables</a:t>
            </a:r>
            <a:r>
              <a:rPr lang="hu-HU" baseline="0" dirty="0" smtClean="0"/>
              <a:t> x1 and x2. </a:t>
            </a:r>
            <a:r>
              <a:rPr lang="hu-HU" baseline="0" dirty="0" err="1" smtClean="0"/>
              <a:t>After</a:t>
            </a:r>
            <a:r>
              <a:rPr lang="hu-HU" baseline="0" dirty="0" smtClean="0"/>
              <a:t> </a:t>
            </a:r>
            <a:r>
              <a:rPr lang="hu-HU" baseline="0" dirty="0" err="1" smtClean="0"/>
              <a:t>singleton</a:t>
            </a:r>
            <a:r>
              <a:rPr lang="hu-HU" baseline="0" dirty="0" smtClean="0"/>
              <a:t> </a:t>
            </a:r>
            <a:r>
              <a:rPr lang="hu-HU" baseline="0" dirty="0" err="1" smtClean="0"/>
              <a:t>type</a:t>
            </a:r>
            <a:r>
              <a:rPr lang="hu-HU" baseline="0" dirty="0" smtClean="0"/>
              <a:t> </a:t>
            </a:r>
            <a:r>
              <a:rPr lang="hu-HU" baseline="0" dirty="0" err="1" smtClean="0"/>
              <a:t>fuzzification</a:t>
            </a:r>
            <a:r>
              <a:rPr lang="hu-HU" baseline="0" dirty="0" smtClean="0"/>
              <a:t> </a:t>
            </a:r>
            <a:r>
              <a:rPr lang="hu-HU" baseline="0" dirty="0" err="1" smtClean="0"/>
              <a:t>the</a:t>
            </a:r>
            <a:r>
              <a:rPr lang="hu-HU" baseline="0" dirty="0" smtClean="0"/>
              <a:t> </a:t>
            </a:r>
            <a:r>
              <a:rPr lang="hu-HU" baseline="0" dirty="0" err="1" smtClean="0"/>
              <a:t>two</a:t>
            </a:r>
            <a:r>
              <a:rPr lang="hu-HU" baseline="0" dirty="0" smtClean="0"/>
              <a:t> </a:t>
            </a:r>
            <a:r>
              <a:rPr lang="hu-HU" baseline="0" dirty="0" err="1" smtClean="0"/>
              <a:t>observation</a:t>
            </a:r>
            <a:r>
              <a:rPr lang="hu-HU" baseline="0" dirty="0" smtClean="0"/>
              <a:t> (input) fuzzy </a:t>
            </a:r>
            <a:r>
              <a:rPr lang="hu-HU" baseline="0" dirty="0" err="1" smtClean="0"/>
              <a:t>sets</a:t>
            </a:r>
            <a:r>
              <a:rPr lang="hu-HU" baseline="0" dirty="0" smtClean="0"/>
              <a:t> </a:t>
            </a:r>
            <a:r>
              <a:rPr lang="hu-HU" baseline="0" dirty="0" err="1" smtClean="0"/>
              <a:t>are</a:t>
            </a:r>
            <a:r>
              <a:rPr lang="hu-HU" baseline="0" dirty="0" smtClean="0"/>
              <a:t> X1 and X2. The </a:t>
            </a:r>
            <a:r>
              <a:rPr lang="hu-HU" baseline="0" dirty="0" err="1" smtClean="0"/>
              <a:t>antecedent</a:t>
            </a:r>
            <a:r>
              <a:rPr lang="hu-HU" baseline="0" dirty="0" smtClean="0"/>
              <a:t> and </a:t>
            </a:r>
            <a:r>
              <a:rPr lang="hu-HU" baseline="0" dirty="0" err="1" smtClean="0"/>
              <a:t>consequent</a:t>
            </a:r>
            <a:r>
              <a:rPr lang="hu-HU" baseline="0" dirty="0" smtClean="0"/>
              <a:t> </a:t>
            </a:r>
            <a:r>
              <a:rPr lang="hu-HU" baseline="0" dirty="0" err="1" smtClean="0"/>
              <a:t>partitions</a:t>
            </a:r>
            <a:r>
              <a:rPr lang="hu-HU" baseline="0" dirty="0" smtClean="0"/>
              <a:t> </a:t>
            </a:r>
            <a:r>
              <a:rPr lang="hu-HU" baseline="0" dirty="0" err="1" smtClean="0"/>
              <a:t>are</a:t>
            </a:r>
            <a:r>
              <a:rPr lang="hu-HU" baseline="0" dirty="0" smtClean="0"/>
              <a:t> </a:t>
            </a:r>
            <a:r>
              <a:rPr lang="hu-HU" baseline="0" dirty="0" err="1" smtClean="0"/>
              <a:t>presented</a:t>
            </a:r>
            <a:r>
              <a:rPr lang="hu-HU" baseline="0" dirty="0" smtClean="0"/>
              <a:t> </a:t>
            </a:r>
            <a:r>
              <a:rPr lang="hu-HU" baseline="0" dirty="0" err="1" smtClean="0"/>
              <a:t>in</a:t>
            </a:r>
            <a:r>
              <a:rPr lang="hu-HU" baseline="0" dirty="0" smtClean="0"/>
              <a:t> </a:t>
            </a:r>
            <a:r>
              <a:rPr lang="hu-HU" baseline="0" dirty="0" err="1" smtClean="0"/>
              <a:t>this</a:t>
            </a:r>
            <a:r>
              <a:rPr lang="hu-HU" baseline="0" dirty="0" smtClean="0"/>
              <a:t> </a:t>
            </a:r>
            <a:r>
              <a:rPr lang="hu-HU" baseline="0" dirty="0" err="1" smtClean="0"/>
              <a:t>slide</a:t>
            </a:r>
            <a:r>
              <a:rPr lang="hu-HU" baseline="0" dirty="0" smtClean="0"/>
              <a:t>. The </a:t>
            </a:r>
            <a:r>
              <a:rPr lang="hu-HU" baseline="0" dirty="0" err="1" smtClean="0"/>
              <a:t>rule</a:t>
            </a:r>
            <a:r>
              <a:rPr lang="hu-HU" baseline="0" dirty="0" smtClean="0"/>
              <a:t> </a:t>
            </a:r>
            <a:r>
              <a:rPr lang="hu-HU" baseline="0" dirty="0" err="1" smtClean="0"/>
              <a:t>base</a:t>
            </a:r>
            <a:r>
              <a:rPr lang="hu-HU" baseline="0" dirty="0" smtClean="0"/>
              <a:t> </a:t>
            </a:r>
            <a:r>
              <a:rPr lang="hu-HU" baseline="0" dirty="0" err="1" smtClean="0"/>
              <a:t>contains</a:t>
            </a:r>
            <a:r>
              <a:rPr lang="hu-HU" baseline="0" dirty="0" smtClean="0"/>
              <a:t> 3x3=9 </a:t>
            </a:r>
            <a:r>
              <a:rPr lang="hu-HU" baseline="0" dirty="0" err="1" smtClean="0"/>
              <a:t>rules</a:t>
            </a:r>
            <a:r>
              <a:rPr lang="hu-HU" baseline="0" dirty="0" smtClean="0"/>
              <a:t>. </a:t>
            </a:r>
            <a:r>
              <a:rPr lang="hu-HU" baseline="0" dirty="0" err="1" smtClean="0"/>
              <a:t>Two</a:t>
            </a:r>
            <a:r>
              <a:rPr lang="hu-HU" baseline="0" dirty="0" smtClean="0"/>
              <a:t> of </a:t>
            </a:r>
            <a:r>
              <a:rPr lang="hu-HU" baseline="0" dirty="0" err="1" smtClean="0"/>
              <a:t>them</a:t>
            </a:r>
            <a:r>
              <a:rPr lang="hu-HU" baseline="0" dirty="0" smtClean="0"/>
              <a:t>, </a:t>
            </a:r>
            <a:r>
              <a:rPr lang="hu-HU" baseline="0" dirty="0" err="1" smtClean="0"/>
              <a:t>which</a:t>
            </a:r>
            <a:r>
              <a:rPr lang="hu-HU" baseline="0" dirty="0" smtClean="0"/>
              <a:t>  </a:t>
            </a:r>
            <a:r>
              <a:rPr lang="hu-HU" baseline="0" dirty="0" err="1" smtClean="0"/>
              <a:t>will</a:t>
            </a:r>
            <a:r>
              <a:rPr lang="hu-HU" baseline="0" dirty="0" smtClean="0"/>
              <a:t> be </a:t>
            </a:r>
            <a:r>
              <a:rPr lang="hu-HU" baseline="0" dirty="0" err="1" smtClean="0"/>
              <a:t>used</a:t>
            </a:r>
            <a:r>
              <a:rPr lang="hu-HU" baseline="0" dirty="0" smtClean="0"/>
              <a:t> </a:t>
            </a:r>
            <a:r>
              <a:rPr lang="hu-HU" baseline="0" dirty="0" err="1" smtClean="0"/>
              <a:t>in</a:t>
            </a:r>
            <a:r>
              <a:rPr lang="hu-HU" baseline="0" dirty="0" smtClean="0"/>
              <a:t> </a:t>
            </a:r>
            <a:r>
              <a:rPr lang="hu-HU" baseline="0" dirty="0" err="1" smtClean="0"/>
              <a:t>this</a:t>
            </a:r>
            <a:r>
              <a:rPr lang="hu-HU" baseline="0" dirty="0" smtClean="0"/>
              <a:t> </a:t>
            </a:r>
            <a:r>
              <a:rPr lang="hu-HU" baseline="0" dirty="0" err="1" smtClean="0"/>
              <a:t>example</a:t>
            </a:r>
            <a:r>
              <a:rPr lang="hu-HU" baseline="0" dirty="0" smtClean="0"/>
              <a:t> </a:t>
            </a:r>
            <a:r>
              <a:rPr lang="hu-HU" baseline="0" dirty="0" err="1" smtClean="0"/>
              <a:t>are</a:t>
            </a:r>
            <a:r>
              <a:rPr lang="hu-HU" baseline="0" dirty="0" smtClean="0"/>
              <a:t> </a:t>
            </a:r>
            <a:r>
              <a:rPr lang="hu-HU" baseline="0" dirty="0" err="1" smtClean="0"/>
              <a:t>also</a:t>
            </a:r>
            <a:r>
              <a:rPr lang="hu-HU" baseline="0" dirty="0" smtClean="0"/>
              <a:t> </a:t>
            </a:r>
            <a:r>
              <a:rPr lang="hu-HU" baseline="0" dirty="0" err="1" smtClean="0"/>
              <a:t>presented</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slide</a:t>
            </a:r>
            <a:r>
              <a:rPr lang="hu-HU" baseline="0" dirty="0" smtClean="0"/>
              <a:t>.</a:t>
            </a:r>
            <a:endParaRPr lang="hu-HU" dirty="0" smtClean="0"/>
          </a:p>
        </p:txBody>
      </p:sp>
      <p:sp>
        <p:nvSpPr>
          <p:cNvPr id="4" name="Dia számának helye 3"/>
          <p:cNvSpPr>
            <a:spLocks noGrp="1"/>
          </p:cNvSpPr>
          <p:nvPr>
            <p:ph type="sldNum" sz="quarter" idx="10"/>
          </p:nvPr>
        </p:nvSpPr>
        <p:spPr/>
        <p:txBody>
          <a:bodyPr/>
          <a:lstStyle/>
          <a:p>
            <a:fld id="{1FDD2340-3905-4B0F-89E7-B3BE281A028E}" type="slidenum">
              <a:rPr lang="hu-HU" smtClean="0"/>
              <a:t>32</a:t>
            </a:fld>
            <a:endParaRPr lang="hu-HU"/>
          </a:p>
        </p:txBody>
      </p:sp>
    </p:spTree>
    <p:extLst>
      <p:ext uri="{BB962C8B-B14F-4D97-AF65-F5344CB8AC3E}">
        <p14:creationId xmlns:p14="http://schemas.microsoft.com/office/powerpoint/2010/main" val="1292978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In</a:t>
            </a:r>
            <a:r>
              <a:rPr lang="hu-HU" dirty="0" smtClean="0"/>
              <a:t> </a:t>
            </a:r>
            <a:r>
              <a:rPr lang="hu-HU" dirty="0" err="1" smtClean="0"/>
              <a:t>the</a:t>
            </a:r>
            <a:r>
              <a:rPr lang="hu-HU" dirty="0" smtClean="0"/>
              <a:t> </a:t>
            </a:r>
            <a:r>
              <a:rPr lang="hu-HU" dirty="0" err="1" smtClean="0"/>
              <a:t>first</a:t>
            </a:r>
            <a:r>
              <a:rPr lang="hu-HU" dirty="0" smtClean="0"/>
              <a:t> </a:t>
            </a:r>
            <a:r>
              <a:rPr lang="hu-HU" dirty="0" err="1" smtClean="0"/>
              <a:t>step</a:t>
            </a:r>
            <a:r>
              <a:rPr lang="hu-HU" baseline="0" dirty="0" smtClean="0"/>
              <a:t> </a:t>
            </a:r>
            <a:r>
              <a:rPr lang="hu-HU" baseline="0" dirty="0" err="1" smtClean="0"/>
              <a:t>we</a:t>
            </a:r>
            <a:r>
              <a:rPr lang="hu-HU" baseline="0" dirty="0" smtClean="0"/>
              <a:t> </a:t>
            </a:r>
            <a:r>
              <a:rPr lang="hu-HU" baseline="0" dirty="0" err="1" smtClean="0"/>
              <a:t>apply</a:t>
            </a:r>
            <a:r>
              <a:rPr lang="hu-HU" baseline="0" dirty="0" smtClean="0"/>
              <a:t> (</a:t>
            </a:r>
            <a:r>
              <a:rPr lang="hu-HU" baseline="0" dirty="0" err="1" smtClean="0"/>
              <a:t>fire</a:t>
            </a:r>
            <a:r>
              <a:rPr lang="hu-HU" baseline="0" dirty="0" smtClean="0"/>
              <a:t>) </a:t>
            </a:r>
            <a:r>
              <a:rPr lang="hu-HU" baseline="0" dirty="0" err="1" smtClean="0"/>
              <a:t>the</a:t>
            </a:r>
            <a:r>
              <a:rPr lang="hu-HU" baseline="0" dirty="0" smtClean="0"/>
              <a:t> </a:t>
            </a:r>
            <a:r>
              <a:rPr lang="hu-HU" baseline="0" dirty="0" err="1" smtClean="0"/>
              <a:t>first</a:t>
            </a:r>
            <a:r>
              <a:rPr lang="hu-HU" baseline="0" dirty="0" smtClean="0"/>
              <a:t> </a:t>
            </a:r>
            <a:r>
              <a:rPr lang="hu-HU" baseline="0" dirty="0" err="1" smtClean="0"/>
              <a:t>rule</a:t>
            </a:r>
            <a:r>
              <a:rPr lang="hu-HU" baseline="0" dirty="0" smtClean="0"/>
              <a:t>, </a:t>
            </a:r>
            <a:r>
              <a:rPr lang="hu-HU" baseline="0" dirty="0" err="1" smtClean="0"/>
              <a:t>we</a:t>
            </a:r>
            <a:r>
              <a:rPr lang="hu-HU" baseline="0" dirty="0" smtClean="0"/>
              <a:t> </a:t>
            </a:r>
            <a:r>
              <a:rPr lang="hu-HU" baseline="0" dirty="0" err="1" smtClean="0"/>
              <a:t>apply</a:t>
            </a:r>
            <a:r>
              <a:rPr lang="hu-HU" baseline="0" dirty="0" smtClean="0"/>
              <a:t> a </a:t>
            </a:r>
            <a:r>
              <a:rPr lang="hu-HU" baseline="0" dirty="0" err="1" smtClean="0"/>
              <a:t>so</a:t>
            </a:r>
            <a:r>
              <a:rPr lang="hu-HU" baseline="0" dirty="0" smtClean="0"/>
              <a:t> </a:t>
            </a:r>
            <a:r>
              <a:rPr lang="hu-HU" baseline="0" dirty="0" err="1" smtClean="0"/>
              <a:t>called</a:t>
            </a:r>
            <a:r>
              <a:rPr lang="hu-HU" baseline="0" dirty="0" smtClean="0"/>
              <a:t> </a:t>
            </a:r>
            <a:r>
              <a:rPr lang="hu-HU" baseline="0" dirty="0" err="1" smtClean="0"/>
              <a:t>t-norm</a:t>
            </a:r>
            <a:r>
              <a:rPr lang="hu-HU" baseline="0" dirty="0" smtClean="0"/>
              <a:t> (</a:t>
            </a:r>
            <a:r>
              <a:rPr lang="hu-HU" baseline="0" dirty="0" err="1" smtClean="0"/>
              <a:t>intersection</a:t>
            </a:r>
            <a:r>
              <a:rPr lang="hu-HU" baseline="0" dirty="0" smtClean="0"/>
              <a:t>)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observation</a:t>
            </a:r>
            <a:r>
              <a:rPr lang="hu-HU" baseline="0" dirty="0" smtClean="0"/>
              <a:t> </a:t>
            </a:r>
            <a:r>
              <a:rPr lang="hu-HU" baseline="0" dirty="0" err="1" smtClean="0"/>
              <a:t>sets</a:t>
            </a:r>
            <a:r>
              <a:rPr lang="hu-HU" baseline="0" dirty="0" smtClean="0"/>
              <a:t> X1, X2 and </a:t>
            </a:r>
            <a:r>
              <a:rPr lang="hu-HU" baseline="0" dirty="0" err="1" smtClean="0"/>
              <a:t>the</a:t>
            </a:r>
            <a:r>
              <a:rPr lang="hu-HU" baseline="0" dirty="0" smtClean="0"/>
              <a:t> </a:t>
            </a:r>
            <a:r>
              <a:rPr lang="hu-HU" baseline="0" dirty="0" err="1" smtClean="0"/>
              <a:t>antecedent</a:t>
            </a:r>
            <a:r>
              <a:rPr lang="hu-HU" baseline="0" dirty="0" smtClean="0"/>
              <a:t> </a:t>
            </a:r>
            <a:r>
              <a:rPr lang="hu-HU" baseline="0" dirty="0" err="1" smtClean="0"/>
              <a:t>sets</a:t>
            </a:r>
            <a:r>
              <a:rPr lang="hu-HU" baseline="0" dirty="0" smtClean="0"/>
              <a:t> A2,B3 of </a:t>
            </a:r>
            <a:r>
              <a:rPr lang="hu-HU" baseline="0" dirty="0" err="1" smtClean="0"/>
              <a:t>the</a:t>
            </a:r>
            <a:r>
              <a:rPr lang="hu-HU" baseline="0" dirty="0" smtClean="0"/>
              <a:t> </a:t>
            </a:r>
            <a:r>
              <a:rPr lang="hu-HU" baseline="0" dirty="0" err="1" smtClean="0"/>
              <a:t>rule</a:t>
            </a:r>
            <a:r>
              <a:rPr lang="hu-HU" baseline="0" dirty="0" smtClean="0"/>
              <a:t>. </a:t>
            </a:r>
            <a:r>
              <a:rPr lang="hu-HU" baseline="0" dirty="0" err="1" smtClean="0"/>
              <a:t>As</a:t>
            </a:r>
            <a:r>
              <a:rPr lang="hu-HU" baseline="0" dirty="0" smtClean="0"/>
              <a:t> a </a:t>
            </a:r>
            <a:r>
              <a:rPr lang="hu-HU" baseline="0" dirty="0" err="1" smtClean="0"/>
              <a:t>result</a:t>
            </a:r>
            <a:r>
              <a:rPr lang="hu-HU" baseline="0" dirty="0" smtClean="0"/>
              <a:t> </a:t>
            </a:r>
            <a:r>
              <a:rPr lang="hu-HU" baseline="0" dirty="0" err="1" smtClean="0"/>
              <a:t>we</a:t>
            </a:r>
            <a:r>
              <a:rPr lang="hu-HU" baseline="0" dirty="0" smtClean="0"/>
              <a:t> </a:t>
            </a:r>
            <a:r>
              <a:rPr lang="hu-HU" baseline="0" dirty="0" err="1" smtClean="0"/>
              <a:t>get</a:t>
            </a:r>
            <a:r>
              <a:rPr lang="hu-HU" baseline="0" dirty="0" smtClean="0"/>
              <a:t> </a:t>
            </a:r>
            <a:r>
              <a:rPr lang="hu-HU" baseline="0" dirty="0" err="1" smtClean="0"/>
              <a:t>two</a:t>
            </a:r>
            <a:r>
              <a:rPr lang="hu-HU" baseline="0" dirty="0" smtClean="0"/>
              <a:t> </a:t>
            </a:r>
            <a:r>
              <a:rPr lang="hu-HU" baseline="0" dirty="0" err="1" smtClean="0"/>
              <a:t>membership</a:t>
            </a:r>
            <a:r>
              <a:rPr lang="hu-HU" baseline="0" dirty="0" smtClean="0"/>
              <a:t> </a:t>
            </a:r>
            <a:r>
              <a:rPr lang="hu-HU" baseline="0" dirty="0" err="1" smtClean="0"/>
              <a:t>values</a:t>
            </a:r>
            <a:r>
              <a:rPr lang="hu-HU" baseline="0" dirty="0" smtClean="0"/>
              <a:t>: 0.58 and 0.38, </a:t>
            </a:r>
            <a:r>
              <a:rPr lang="hu-HU" baseline="0" dirty="0" err="1" smtClean="0"/>
              <a:t>respectively</a:t>
            </a:r>
            <a:r>
              <a:rPr lang="hu-HU" baseline="0" dirty="0" smtClean="0"/>
              <a:t>. The </a:t>
            </a:r>
            <a:r>
              <a:rPr lang="hu-HU" baseline="0" dirty="0" err="1" smtClean="0"/>
              <a:t>final</a:t>
            </a:r>
            <a:r>
              <a:rPr lang="hu-HU" baseline="0" dirty="0" smtClean="0"/>
              <a:t> </a:t>
            </a:r>
            <a:r>
              <a:rPr lang="hu-HU" baseline="0" dirty="0" err="1" smtClean="0"/>
              <a:t>firing</a:t>
            </a:r>
            <a:r>
              <a:rPr lang="hu-HU" baseline="0" dirty="0" smtClean="0"/>
              <a:t> </a:t>
            </a:r>
            <a:r>
              <a:rPr lang="hu-HU" baseline="0" dirty="0" err="1" smtClean="0"/>
              <a:t>strength</a:t>
            </a:r>
            <a:r>
              <a:rPr lang="hu-HU" baseline="0" dirty="0" smtClean="0"/>
              <a:t> of </a:t>
            </a:r>
            <a:r>
              <a:rPr lang="hu-HU" baseline="0" dirty="0" err="1" smtClean="0"/>
              <a:t>the</a:t>
            </a:r>
            <a:r>
              <a:rPr lang="hu-HU" baseline="0" dirty="0" smtClean="0"/>
              <a:t> </a:t>
            </a:r>
            <a:r>
              <a:rPr lang="hu-HU" baseline="0" dirty="0" err="1" smtClean="0"/>
              <a:t>rule</a:t>
            </a:r>
            <a:r>
              <a:rPr lang="hu-HU" baseline="0" dirty="0" smtClean="0"/>
              <a:t> </a:t>
            </a:r>
            <a:r>
              <a:rPr lang="hu-HU" baseline="0" dirty="0" err="1" smtClean="0"/>
              <a:t>will</a:t>
            </a:r>
            <a:r>
              <a:rPr lang="hu-HU" baseline="0" dirty="0" smtClean="0"/>
              <a:t> be </a:t>
            </a:r>
            <a:r>
              <a:rPr lang="hu-HU" baseline="0" dirty="0" err="1" smtClean="0"/>
              <a:t>given</a:t>
            </a:r>
            <a:r>
              <a:rPr lang="hu-HU" baseline="0" dirty="0" smtClean="0"/>
              <a:t> </a:t>
            </a:r>
            <a:r>
              <a:rPr lang="hu-HU" baseline="0" dirty="0" err="1" smtClean="0"/>
              <a:t>by</a:t>
            </a:r>
            <a:r>
              <a:rPr lang="hu-HU" baseline="0" dirty="0" smtClean="0"/>
              <a:t> </a:t>
            </a:r>
            <a:r>
              <a:rPr lang="hu-HU" baseline="0" dirty="0" err="1" smtClean="0"/>
              <a:t>the</a:t>
            </a:r>
            <a:r>
              <a:rPr lang="hu-HU" baseline="0" dirty="0" smtClean="0"/>
              <a:t> minimum of </a:t>
            </a:r>
            <a:r>
              <a:rPr lang="hu-HU" baseline="0" dirty="0" err="1" smtClean="0"/>
              <a:t>these</a:t>
            </a:r>
            <a:r>
              <a:rPr lang="hu-HU" baseline="0" dirty="0" smtClean="0"/>
              <a:t> </a:t>
            </a:r>
            <a:r>
              <a:rPr lang="hu-HU" baseline="0" dirty="0" err="1" smtClean="0"/>
              <a:t>two</a:t>
            </a:r>
            <a:r>
              <a:rPr lang="hu-HU" baseline="0" dirty="0" smtClean="0"/>
              <a:t> </a:t>
            </a:r>
            <a:r>
              <a:rPr lang="hu-HU" baseline="0" dirty="0" err="1" smtClean="0"/>
              <a:t>values</a:t>
            </a:r>
            <a:r>
              <a:rPr lang="hu-HU" baseline="0" dirty="0" smtClean="0"/>
              <a:t>. The </a:t>
            </a:r>
            <a:r>
              <a:rPr lang="hu-HU" baseline="0" dirty="0" err="1" smtClean="0"/>
              <a:t>result</a:t>
            </a:r>
            <a:r>
              <a:rPr lang="hu-HU" baseline="0" dirty="0" smtClean="0"/>
              <a:t> </a:t>
            </a:r>
            <a:r>
              <a:rPr lang="hu-HU" baseline="0" dirty="0" err="1" smtClean="0"/>
              <a:t>will</a:t>
            </a:r>
            <a:r>
              <a:rPr lang="hu-HU" baseline="0" dirty="0" smtClean="0"/>
              <a:t> be a fuzzy </a:t>
            </a:r>
            <a:r>
              <a:rPr lang="hu-HU" baseline="0" dirty="0" err="1" smtClean="0"/>
              <a:t>set</a:t>
            </a:r>
            <a:r>
              <a:rPr lang="hu-HU" baseline="0" dirty="0" smtClean="0"/>
              <a:t> </a:t>
            </a:r>
            <a:r>
              <a:rPr lang="hu-HU" baseline="0" dirty="0" err="1" smtClean="0"/>
              <a:t>gained</a:t>
            </a:r>
            <a:r>
              <a:rPr lang="hu-HU" baseline="0" dirty="0" smtClean="0"/>
              <a:t> </a:t>
            </a:r>
            <a:r>
              <a:rPr lang="hu-HU" baseline="0" dirty="0" err="1" smtClean="0"/>
              <a:t>by</a:t>
            </a:r>
            <a:r>
              <a:rPr lang="hu-HU" baseline="0" dirty="0" smtClean="0"/>
              <a:t> </a:t>
            </a:r>
            <a:r>
              <a:rPr lang="hu-HU" baseline="0" dirty="0" err="1" smtClean="0"/>
              <a:t>cutting</a:t>
            </a:r>
            <a:r>
              <a:rPr lang="hu-HU" baseline="0" dirty="0" smtClean="0"/>
              <a:t> </a:t>
            </a:r>
            <a:r>
              <a:rPr lang="hu-HU" baseline="0" dirty="0" err="1" smtClean="0"/>
              <a:t>the</a:t>
            </a:r>
            <a:r>
              <a:rPr lang="hu-HU" baseline="0" dirty="0" smtClean="0"/>
              <a:t> </a:t>
            </a:r>
            <a:r>
              <a:rPr lang="hu-HU" baseline="0" dirty="0" err="1" smtClean="0"/>
              <a:t>consequent</a:t>
            </a:r>
            <a:r>
              <a:rPr lang="hu-HU" baseline="0" dirty="0" smtClean="0"/>
              <a:t> </a:t>
            </a:r>
            <a:r>
              <a:rPr lang="hu-HU" baseline="0" dirty="0" err="1" smtClean="0"/>
              <a:t>set</a:t>
            </a:r>
            <a:r>
              <a:rPr lang="hu-HU" baseline="0" dirty="0" smtClean="0"/>
              <a:t> of </a:t>
            </a:r>
            <a:r>
              <a:rPr lang="hu-HU" baseline="0" dirty="0" err="1" smtClean="0"/>
              <a:t>the</a:t>
            </a:r>
            <a:r>
              <a:rPr lang="hu-HU" baseline="0" dirty="0" smtClean="0"/>
              <a:t> </a:t>
            </a:r>
            <a:r>
              <a:rPr lang="hu-HU" baseline="0" dirty="0" err="1" smtClean="0"/>
              <a:t>rule</a:t>
            </a:r>
            <a:r>
              <a:rPr lang="hu-HU" baseline="0" dirty="0" smtClean="0"/>
              <a:t> </a:t>
            </a:r>
            <a:r>
              <a:rPr lang="hu-HU" baseline="0" dirty="0" err="1" smtClean="0"/>
              <a:t>at</a:t>
            </a:r>
            <a:r>
              <a:rPr lang="hu-HU" baseline="0" dirty="0" smtClean="0"/>
              <a:t> </a:t>
            </a:r>
            <a:r>
              <a:rPr lang="hu-HU" baseline="0" dirty="0" err="1" smtClean="0"/>
              <a:t>the</a:t>
            </a:r>
            <a:r>
              <a:rPr lang="hu-HU" baseline="0" dirty="0" smtClean="0"/>
              <a:t> </a:t>
            </a:r>
            <a:r>
              <a:rPr lang="hu-HU" baseline="0" dirty="0" err="1" smtClean="0"/>
              <a:t>membership</a:t>
            </a:r>
            <a:r>
              <a:rPr lang="hu-HU" baseline="0" dirty="0" smtClean="0"/>
              <a:t> </a:t>
            </a:r>
            <a:r>
              <a:rPr lang="hu-HU" baseline="0" dirty="0" err="1" smtClean="0"/>
              <a:t>value</a:t>
            </a:r>
            <a:r>
              <a:rPr lang="hu-HU" baseline="0" dirty="0" smtClean="0"/>
              <a:t> </a:t>
            </a:r>
            <a:r>
              <a:rPr lang="hu-HU" baseline="0" dirty="0" err="1" smtClean="0"/>
              <a:t>defined</a:t>
            </a:r>
            <a:r>
              <a:rPr lang="hu-HU" baseline="0" dirty="0" smtClean="0"/>
              <a:t> </a:t>
            </a:r>
            <a:r>
              <a:rPr lang="hu-HU" baseline="0" dirty="0" err="1" smtClean="0"/>
              <a:t>by</a:t>
            </a:r>
            <a:r>
              <a:rPr lang="hu-HU" baseline="0" dirty="0" smtClean="0"/>
              <a:t> </a:t>
            </a:r>
            <a:r>
              <a:rPr lang="hu-HU" baseline="0" dirty="0" err="1" smtClean="0"/>
              <a:t>the</a:t>
            </a:r>
            <a:r>
              <a:rPr lang="hu-HU" baseline="0" dirty="0" smtClean="0"/>
              <a:t> </a:t>
            </a:r>
            <a:r>
              <a:rPr lang="hu-HU" baseline="0" dirty="0" err="1" smtClean="0"/>
              <a:t>firing</a:t>
            </a:r>
            <a:r>
              <a:rPr lang="hu-HU" baseline="0" dirty="0" smtClean="0"/>
              <a:t> </a:t>
            </a:r>
            <a:r>
              <a:rPr lang="hu-HU" baseline="0" dirty="0" err="1" smtClean="0"/>
              <a:t>strength</a:t>
            </a:r>
            <a:r>
              <a:rPr lang="hu-HU" baseline="0" dirty="0" smtClean="0"/>
              <a:t>.</a:t>
            </a:r>
          </a:p>
        </p:txBody>
      </p:sp>
      <p:sp>
        <p:nvSpPr>
          <p:cNvPr id="4" name="Dia számának helye 3"/>
          <p:cNvSpPr>
            <a:spLocks noGrp="1"/>
          </p:cNvSpPr>
          <p:nvPr>
            <p:ph type="sldNum" sz="quarter" idx="10"/>
          </p:nvPr>
        </p:nvSpPr>
        <p:spPr/>
        <p:txBody>
          <a:bodyPr/>
          <a:lstStyle/>
          <a:p>
            <a:fld id="{1FDD2340-3905-4B0F-89E7-B3BE281A028E}" type="slidenum">
              <a:rPr lang="hu-HU" smtClean="0"/>
              <a:t>33</a:t>
            </a:fld>
            <a:endParaRPr lang="hu-HU"/>
          </a:p>
        </p:txBody>
      </p:sp>
    </p:spTree>
    <p:extLst>
      <p:ext uri="{BB962C8B-B14F-4D97-AF65-F5344CB8AC3E}">
        <p14:creationId xmlns:p14="http://schemas.microsoft.com/office/powerpoint/2010/main" val="459998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Next</a:t>
            </a:r>
            <a:r>
              <a:rPr lang="hu-HU" dirty="0" smtClean="0"/>
              <a:t>, </a:t>
            </a:r>
            <a:r>
              <a:rPr lang="hu-HU" dirty="0" err="1" smtClean="0"/>
              <a:t>we</a:t>
            </a:r>
            <a:r>
              <a:rPr lang="hu-HU" dirty="0" smtClean="0"/>
              <a:t> </a:t>
            </a:r>
            <a:r>
              <a:rPr lang="hu-HU" dirty="0" err="1" smtClean="0"/>
              <a:t>do</a:t>
            </a:r>
            <a:r>
              <a:rPr lang="hu-HU" baseline="0" dirty="0" smtClean="0"/>
              <a:t> </a:t>
            </a:r>
            <a:r>
              <a:rPr lang="hu-HU" baseline="0" dirty="0" err="1" smtClean="0"/>
              <a:t>the</a:t>
            </a:r>
            <a:r>
              <a:rPr lang="hu-HU" baseline="0" dirty="0" smtClean="0"/>
              <a:t> </a:t>
            </a:r>
            <a:r>
              <a:rPr lang="hu-HU" baseline="0" dirty="0" err="1" smtClean="0"/>
              <a:t>same</a:t>
            </a:r>
            <a:r>
              <a:rPr lang="hu-HU" baseline="0" dirty="0" smtClean="0"/>
              <a:t> </a:t>
            </a:r>
            <a:r>
              <a:rPr lang="hu-HU" baseline="0" dirty="0" err="1" smtClean="0"/>
              <a:t>thing</a:t>
            </a:r>
            <a:r>
              <a:rPr lang="hu-HU" baseline="0" dirty="0" smtClean="0"/>
              <a:t> </a:t>
            </a:r>
            <a:r>
              <a:rPr lang="hu-HU" baseline="0" dirty="0" err="1" smtClean="0"/>
              <a:t>in</a:t>
            </a:r>
            <a:r>
              <a:rPr lang="hu-HU" baseline="0" dirty="0" smtClean="0"/>
              <a:t> </a:t>
            </a:r>
            <a:r>
              <a:rPr lang="hu-HU" baseline="0" dirty="0" err="1" smtClean="0"/>
              <a:t>case</a:t>
            </a:r>
            <a:r>
              <a:rPr lang="hu-HU" baseline="0" dirty="0" smtClean="0"/>
              <a:t> of </a:t>
            </a:r>
            <a:r>
              <a:rPr lang="hu-HU" baseline="0" dirty="0" err="1" smtClean="0"/>
              <a:t>the</a:t>
            </a:r>
            <a:r>
              <a:rPr lang="hu-HU" baseline="0" dirty="0" smtClean="0"/>
              <a:t> </a:t>
            </a:r>
            <a:r>
              <a:rPr lang="hu-HU" baseline="0" dirty="0" err="1" smtClean="0"/>
              <a:t>second</a:t>
            </a:r>
            <a:r>
              <a:rPr lang="hu-HU" baseline="0" dirty="0" smtClean="0"/>
              <a:t> </a:t>
            </a:r>
            <a:r>
              <a:rPr lang="hu-HU" baseline="0" dirty="0" err="1" smtClean="0"/>
              <a:t>rule</a:t>
            </a:r>
            <a:r>
              <a:rPr lang="hu-HU" baseline="0" dirty="0" smtClean="0"/>
              <a:t> </a:t>
            </a:r>
            <a:r>
              <a:rPr lang="hu-HU" baseline="0" dirty="0" err="1" smtClean="0"/>
              <a:t>as</a:t>
            </a:r>
            <a:r>
              <a:rPr lang="hu-HU" baseline="0" dirty="0" smtClean="0"/>
              <a:t> </a:t>
            </a:r>
            <a:r>
              <a:rPr lang="hu-HU" baseline="0" dirty="0" err="1" smtClean="0"/>
              <a:t>well</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34</a:t>
            </a:fld>
            <a:endParaRPr lang="hu-HU"/>
          </a:p>
        </p:txBody>
      </p:sp>
    </p:spTree>
    <p:extLst>
      <p:ext uri="{BB962C8B-B14F-4D97-AF65-F5344CB8AC3E}">
        <p14:creationId xmlns:p14="http://schemas.microsoft.com/office/powerpoint/2010/main" val="3612552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As</a:t>
            </a:r>
            <a:r>
              <a:rPr lang="hu-HU" dirty="0" smtClean="0"/>
              <a:t> a </a:t>
            </a:r>
            <a:r>
              <a:rPr lang="hu-HU" dirty="0" err="1" smtClean="0"/>
              <a:t>result</a:t>
            </a:r>
            <a:r>
              <a:rPr lang="hu-HU" dirty="0" smtClean="0"/>
              <a:t> of </a:t>
            </a:r>
            <a:r>
              <a:rPr lang="hu-HU" dirty="0" err="1" smtClean="0"/>
              <a:t>activating</a:t>
            </a:r>
            <a:r>
              <a:rPr lang="hu-HU" dirty="0" smtClean="0"/>
              <a:t> (</a:t>
            </a:r>
            <a:r>
              <a:rPr lang="hu-HU" dirty="0" err="1" smtClean="0"/>
              <a:t>firing</a:t>
            </a:r>
            <a:r>
              <a:rPr lang="hu-HU" dirty="0" smtClean="0"/>
              <a:t>) </a:t>
            </a:r>
            <a:r>
              <a:rPr lang="hu-HU" dirty="0" err="1" smtClean="0"/>
              <a:t>the</a:t>
            </a:r>
            <a:r>
              <a:rPr lang="hu-HU" dirty="0" smtClean="0"/>
              <a:t> </a:t>
            </a:r>
            <a:r>
              <a:rPr lang="hu-HU" dirty="0" err="1" smtClean="0"/>
              <a:t>two</a:t>
            </a:r>
            <a:r>
              <a:rPr lang="hu-HU" dirty="0" smtClean="0"/>
              <a:t> </a:t>
            </a:r>
            <a:r>
              <a:rPr lang="hu-HU" dirty="0" err="1" smtClean="0"/>
              <a:t>rules</a:t>
            </a:r>
            <a:r>
              <a:rPr lang="hu-HU" dirty="0" smtClean="0"/>
              <a:t> </a:t>
            </a:r>
            <a:r>
              <a:rPr lang="hu-HU" dirty="0" err="1" smtClean="0"/>
              <a:t>we</a:t>
            </a:r>
            <a:r>
              <a:rPr lang="hu-HU" dirty="0" smtClean="0"/>
              <a:t> </a:t>
            </a:r>
            <a:r>
              <a:rPr lang="hu-HU" dirty="0" err="1" smtClean="0"/>
              <a:t>got</a:t>
            </a:r>
            <a:r>
              <a:rPr lang="hu-HU" dirty="0" smtClean="0"/>
              <a:t> </a:t>
            </a:r>
            <a:r>
              <a:rPr lang="hu-HU" dirty="0" err="1" smtClean="0"/>
              <a:t>two</a:t>
            </a:r>
            <a:r>
              <a:rPr lang="hu-HU" dirty="0" smtClean="0"/>
              <a:t> </a:t>
            </a:r>
            <a:r>
              <a:rPr lang="hu-HU" dirty="0" err="1" smtClean="0"/>
              <a:t>parly</a:t>
            </a:r>
            <a:r>
              <a:rPr lang="hu-HU" baseline="0" dirty="0" smtClean="0"/>
              <a:t> </a:t>
            </a:r>
            <a:r>
              <a:rPr lang="hu-HU" baseline="0" dirty="0" err="1" smtClean="0"/>
              <a:t>overlapping</a:t>
            </a:r>
            <a:r>
              <a:rPr lang="hu-HU" baseline="0" dirty="0" smtClean="0"/>
              <a:t> fuzzy </a:t>
            </a:r>
            <a:r>
              <a:rPr lang="hu-HU" baseline="0" dirty="0" err="1" smtClean="0"/>
              <a:t>sets</a:t>
            </a:r>
            <a:r>
              <a:rPr lang="hu-HU" baseline="0" dirty="0" smtClean="0"/>
              <a:t>. </a:t>
            </a:r>
            <a:r>
              <a:rPr lang="hu-HU" baseline="0" dirty="0" err="1" smtClean="0"/>
              <a:t>We</a:t>
            </a:r>
            <a:r>
              <a:rPr lang="hu-HU" baseline="0" dirty="0" smtClean="0"/>
              <a:t> </a:t>
            </a:r>
            <a:r>
              <a:rPr lang="hu-HU" baseline="0" dirty="0" err="1" smtClean="0"/>
              <a:t>apply</a:t>
            </a:r>
            <a:r>
              <a:rPr lang="hu-HU" baseline="0" dirty="0" smtClean="0"/>
              <a:t> an </a:t>
            </a:r>
            <a:r>
              <a:rPr lang="hu-HU" baseline="0" dirty="0" err="1" smtClean="0"/>
              <a:t>s-norm</a:t>
            </a:r>
            <a:r>
              <a:rPr lang="hu-HU" baseline="0" dirty="0" smtClean="0"/>
              <a:t> (</a:t>
            </a:r>
            <a:r>
              <a:rPr lang="hu-HU" baseline="0" dirty="0" err="1" smtClean="0"/>
              <a:t>union</a:t>
            </a:r>
            <a:r>
              <a:rPr lang="hu-HU" baseline="0" dirty="0" smtClean="0"/>
              <a:t>) </a:t>
            </a:r>
            <a:r>
              <a:rPr lang="hu-HU" baseline="0" dirty="0" err="1" smtClean="0"/>
              <a:t>to</a:t>
            </a:r>
            <a:r>
              <a:rPr lang="hu-HU" baseline="0" dirty="0" smtClean="0"/>
              <a:t> </a:t>
            </a:r>
            <a:r>
              <a:rPr lang="hu-HU" baseline="0" dirty="0" err="1" smtClean="0"/>
              <a:t>them</a:t>
            </a:r>
            <a:r>
              <a:rPr lang="hu-HU" baseline="0" dirty="0" smtClean="0"/>
              <a:t>. </a:t>
            </a:r>
            <a:r>
              <a:rPr lang="hu-HU" dirty="0" err="1" smtClean="0"/>
              <a:t>Thus</a:t>
            </a:r>
            <a:r>
              <a:rPr lang="hu-HU" dirty="0" smtClean="0"/>
              <a:t> </a:t>
            </a:r>
            <a:r>
              <a:rPr lang="hu-HU" dirty="0" err="1" smtClean="0"/>
              <a:t>the</a:t>
            </a:r>
            <a:r>
              <a:rPr lang="hu-HU" dirty="0" smtClean="0"/>
              <a:t> fuzzy output of </a:t>
            </a:r>
            <a:r>
              <a:rPr lang="hu-HU" dirty="0" err="1" smtClean="0"/>
              <a:t>the</a:t>
            </a:r>
            <a:r>
              <a:rPr lang="hu-HU" dirty="0" smtClean="0"/>
              <a:t> </a:t>
            </a:r>
            <a:r>
              <a:rPr lang="hu-HU" dirty="0" err="1" smtClean="0"/>
              <a:t>inference</a:t>
            </a:r>
            <a:r>
              <a:rPr lang="hu-HU" dirty="0" smtClean="0"/>
              <a:t> </a:t>
            </a:r>
            <a:r>
              <a:rPr lang="hu-HU" dirty="0" err="1" smtClean="0"/>
              <a:t>will</a:t>
            </a:r>
            <a:r>
              <a:rPr lang="hu-HU" baseline="0" dirty="0" smtClean="0"/>
              <a:t> be </a:t>
            </a:r>
            <a:r>
              <a:rPr lang="hu-HU" dirty="0" err="1" smtClean="0"/>
              <a:t>the</a:t>
            </a:r>
            <a:r>
              <a:rPr lang="hu-HU" dirty="0" smtClean="0"/>
              <a:t> </a:t>
            </a:r>
            <a:r>
              <a:rPr lang="hu-HU" dirty="0" err="1" smtClean="0"/>
              <a:t>blue-painted</a:t>
            </a:r>
            <a:r>
              <a:rPr lang="hu-HU" baseline="0" dirty="0" smtClean="0"/>
              <a:t> </a:t>
            </a:r>
            <a:r>
              <a:rPr lang="hu-HU" baseline="0" dirty="0" err="1" smtClean="0"/>
              <a:t>area</a:t>
            </a:r>
            <a:r>
              <a:rPr lang="hu-HU" baseline="0" dirty="0" smtClean="0"/>
              <a:t>. </a:t>
            </a:r>
            <a:r>
              <a:rPr lang="hu-HU" baseline="0" dirty="0" err="1" smtClean="0"/>
              <a:t>After</a:t>
            </a:r>
            <a:r>
              <a:rPr lang="hu-HU" baseline="0" dirty="0" smtClean="0"/>
              <a:t> </a:t>
            </a:r>
            <a:r>
              <a:rPr lang="hu-HU" baseline="0" dirty="0" err="1" smtClean="0"/>
              <a:t>defuzzification</a:t>
            </a:r>
            <a:r>
              <a:rPr lang="hu-HU" baseline="0" dirty="0" smtClean="0"/>
              <a:t> </a:t>
            </a:r>
            <a:r>
              <a:rPr lang="hu-HU" baseline="0" dirty="0" err="1" smtClean="0"/>
              <a:t>we</a:t>
            </a:r>
            <a:r>
              <a:rPr lang="hu-HU" baseline="0" dirty="0" smtClean="0"/>
              <a:t> </a:t>
            </a:r>
            <a:r>
              <a:rPr lang="hu-HU" baseline="0" dirty="0" err="1" smtClean="0"/>
              <a:t>get</a:t>
            </a:r>
            <a:r>
              <a:rPr lang="hu-HU" baseline="0" dirty="0" smtClean="0"/>
              <a:t> </a:t>
            </a:r>
            <a:r>
              <a:rPr lang="hu-HU" baseline="0" dirty="0" err="1" smtClean="0"/>
              <a:t>the</a:t>
            </a:r>
            <a:r>
              <a:rPr lang="hu-HU" baseline="0" dirty="0" smtClean="0"/>
              <a:t> </a:t>
            </a:r>
            <a:r>
              <a:rPr lang="hu-HU" baseline="0" dirty="0" err="1" smtClean="0"/>
              <a:t>crisp</a:t>
            </a:r>
            <a:r>
              <a:rPr lang="hu-HU" baseline="0" dirty="0" smtClean="0"/>
              <a:t> output z. </a:t>
            </a:r>
            <a:r>
              <a:rPr lang="hu-HU" baseline="0" dirty="0" err="1" smtClean="0"/>
              <a:t>Its</a:t>
            </a:r>
            <a:r>
              <a:rPr lang="hu-HU" baseline="0" dirty="0" smtClean="0"/>
              <a:t> </a:t>
            </a:r>
            <a:r>
              <a:rPr lang="hu-HU" baseline="0" dirty="0" err="1" smtClean="0"/>
              <a:t>actual</a:t>
            </a:r>
            <a:r>
              <a:rPr lang="hu-HU" baseline="0" dirty="0" smtClean="0"/>
              <a:t> </a:t>
            </a:r>
            <a:r>
              <a:rPr lang="hu-HU" baseline="0" dirty="0" err="1" smtClean="0"/>
              <a:t>value</a:t>
            </a:r>
            <a:r>
              <a:rPr lang="hu-HU" baseline="0" dirty="0" smtClean="0"/>
              <a:t> </a:t>
            </a:r>
            <a:r>
              <a:rPr lang="hu-HU" baseline="0" dirty="0" err="1" smtClean="0"/>
              <a:t>depends</a:t>
            </a:r>
            <a:r>
              <a:rPr lang="hu-HU" baseline="0" dirty="0" smtClean="0"/>
              <a:t> </a:t>
            </a:r>
            <a:r>
              <a:rPr lang="hu-HU" baseline="0" dirty="0" err="1" smtClean="0"/>
              <a:t>on</a:t>
            </a:r>
            <a:r>
              <a:rPr lang="hu-HU" baseline="0" dirty="0" smtClean="0"/>
              <a:t> </a:t>
            </a:r>
            <a:r>
              <a:rPr lang="hu-HU" baseline="0" dirty="0" err="1" smtClean="0"/>
              <a:t>the</a:t>
            </a:r>
            <a:r>
              <a:rPr lang="hu-HU" baseline="0" dirty="0" smtClean="0"/>
              <a:t> </a:t>
            </a:r>
            <a:r>
              <a:rPr lang="hu-HU" baseline="0" dirty="0" err="1" smtClean="0"/>
              <a:t>chosen</a:t>
            </a:r>
            <a:r>
              <a:rPr lang="hu-HU" baseline="0" dirty="0" smtClean="0"/>
              <a:t> </a:t>
            </a:r>
            <a:r>
              <a:rPr lang="hu-HU" baseline="0" dirty="0" err="1" smtClean="0"/>
              <a:t>defuzzification</a:t>
            </a:r>
            <a:r>
              <a:rPr lang="hu-HU" baseline="0" dirty="0" smtClean="0"/>
              <a:t> </a:t>
            </a:r>
            <a:r>
              <a:rPr lang="hu-HU" baseline="0" dirty="0" err="1" smtClean="0"/>
              <a:t>method</a:t>
            </a:r>
            <a:r>
              <a:rPr lang="hu-HU" baseline="0" dirty="0" smtClean="0"/>
              <a:t>. </a:t>
            </a:r>
            <a:r>
              <a:rPr lang="hu-HU" baseline="0" dirty="0" err="1" smtClean="0"/>
              <a:t>So</a:t>
            </a:r>
            <a:r>
              <a:rPr lang="hu-HU" baseline="0" dirty="0" smtClean="0"/>
              <a:t> </a:t>
            </a:r>
            <a:r>
              <a:rPr lang="hu-HU" baseline="0" dirty="0" err="1" smtClean="0"/>
              <a:t>that</a:t>
            </a:r>
            <a:r>
              <a:rPr lang="hu-HU" baseline="0" dirty="0" smtClean="0"/>
              <a:t> is </a:t>
            </a:r>
            <a:r>
              <a:rPr lang="hu-HU" baseline="0" dirty="0" err="1" smtClean="0"/>
              <a:t>how</a:t>
            </a:r>
            <a:r>
              <a:rPr lang="hu-HU" baseline="0" dirty="0" smtClean="0"/>
              <a:t> </a:t>
            </a:r>
            <a:r>
              <a:rPr lang="hu-HU" baseline="0" dirty="0" err="1" smtClean="0"/>
              <a:t>it</a:t>
            </a:r>
            <a:r>
              <a:rPr lang="hu-HU" baseline="0" dirty="0" smtClean="0"/>
              <a:t> </a:t>
            </a:r>
            <a:r>
              <a:rPr lang="hu-HU" baseline="0" dirty="0" err="1" smtClean="0"/>
              <a:t>works</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35</a:t>
            </a:fld>
            <a:endParaRPr lang="hu-HU"/>
          </a:p>
        </p:txBody>
      </p:sp>
    </p:spTree>
    <p:extLst>
      <p:ext uri="{BB962C8B-B14F-4D97-AF65-F5344CB8AC3E}">
        <p14:creationId xmlns:p14="http://schemas.microsoft.com/office/powerpoint/2010/main" val="2898459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err="1" smtClean="0">
                <a:solidFill>
                  <a:schemeClr val="tx1"/>
                </a:solidFill>
                <a:effectLst/>
                <a:latin typeface="+mn-lt"/>
                <a:ea typeface="+mn-ea"/>
                <a:cs typeface="+mn-cs"/>
              </a:rPr>
              <a:t>In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next</a:t>
            </a:r>
            <a:r>
              <a:rPr lang="hu-HU" sz="1200" kern="1200" dirty="0" smtClean="0">
                <a:solidFill>
                  <a:schemeClr val="tx1"/>
                </a:solidFill>
                <a:effectLst/>
                <a:latin typeface="+mn-lt"/>
                <a:ea typeface="+mn-ea"/>
                <a:cs typeface="+mn-cs"/>
              </a:rPr>
              <a:t> part of </a:t>
            </a:r>
            <a:r>
              <a:rPr lang="hu-HU" sz="1200" kern="1200" dirty="0" err="1" smtClean="0">
                <a:solidFill>
                  <a:schemeClr val="tx1"/>
                </a:solidFill>
                <a:effectLst/>
                <a:latin typeface="+mn-lt"/>
                <a:ea typeface="+mn-ea"/>
                <a:cs typeface="+mn-cs"/>
              </a:rPr>
              <a:t>my</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presentation</a:t>
            </a:r>
            <a:r>
              <a:rPr lang="hu-HU" sz="1200" kern="1200" dirty="0" smtClean="0">
                <a:solidFill>
                  <a:schemeClr val="tx1"/>
                </a:solidFill>
                <a:effectLst/>
                <a:latin typeface="+mn-lt"/>
                <a:ea typeface="+mn-ea"/>
                <a:cs typeface="+mn-cs"/>
              </a:rPr>
              <a:t> I</a:t>
            </a:r>
            <a:r>
              <a:rPr lang="hu-HU" sz="1200" kern="1200" baseline="0" dirty="0" smtClean="0">
                <a:solidFill>
                  <a:schemeClr val="tx1"/>
                </a:solidFill>
                <a:effectLst/>
                <a:latin typeface="+mn-lt"/>
                <a:ea typeface="+mn-ea"/>
                <a:cs typeface="+mn-cs"/>
              </a:rPr>
              <a:t> am </a:t>
            </a:r>
            <a:r>
              <a:rPr lang="hu-HU" sz="1200" kern="1200" baseline="0" dirty="0" err="1" smtClean="0">
                <a:solidFill>
                  <a:schemeClr val="tx1"/>
                </a:solidFill>
                <a:effectLst/>
                <a:latin typeface="+mn-lt"/>
                <a:ea typeface="+mn-ea"/>
                <a:cs typeface="+mn-cs"/>
              </a:rPr>
              <a:t>going</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to</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talk</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about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inference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sparse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rule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bases</a:t>
            </a:r>
            <a:r>
              <a:rPr lang="hu-HU" sz="1200" kern="1200" baseline="0" dirty="0" smtClean="0">
                <a:solidFill>
                  <a:schemeClr val="tx1"/>
                </a:solidFill>
                <a:effectLst/>
                <a:latin typeface="+mn-lt"/>
                <a:ea typeface="+mn-ea"/>
                <a:cs typeface="+mn-cs"/>
              </a:rPr>
              <a:t>.</a:t>
            </a:r>
            <a:endParaRPr lang="hu-HU" sz="1200" kern="1200" dirty="0" smtClean="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36</a:t>
            </a:fld>
            <a:endParaRPr lang="hu-HU"/>
          </a:p>
        </p:txBody>
      </p:sp>
    </p:spTree>
    <p:extLst>
      <p:ext uri="{BB962C8B-B14F-4D97-AF65-F5344CB8AC3E}">
        <p14:creationId xmlns:p14="http://schemas.microsoft.com/office/powerpoint/2010/main" val="740518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BDCECC-C2F6-407C-8CA9-73DF318A52BD}" type="slidenum">
              <a:rPr lang="hu-HU" smtClean="0"/>
              <a:pPr eaLnBrk="1" hangingPunct="1"/>
              <a:t>37</a:t>
            </a:fld>
            <a:endParaRPr lang="hu-HU"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dirty="0" smtClean="0"/>
              <a:t>A </a:t>
            </a:r>
            <a:r>
              <a:rPr lang="en-US" dirty="0" smtClean="0"/>
              <a:t>disadvantage of the classical compositional fuzzy reasoning techniques (e.g. </a:t>
            </a:r>
            <a:r>
              <a:rPr lang="hu-HU" dirty="0" err="1" smtClean="0"/>
              <a:t>Mamdani</a:t>
            </a:r>
            <a:r>
              <a:rPr lang="hu-HU" dirty="0" smtClean="0"/>
              <a:t>, </a:t>
            </a:r>
            <a:r>
              <a:rPr lang="hu-HU" dirty="0" err="1" smtClean="0"/>
              <a:t>Takagi-Sugeno</a:t>
            </a:r>
            <a:r>
              <a:rPr lang="en-US" dirty="0" smtClean="0"/>
              <a:t>) </a:t>
            </a:r>
            <a:r>
              <a:rPr lang="hu-HU" dirty="0" smtClean="0"/>
              <a:t>is </a:t>
            </a:r>
            <a:r>
              <a:rPr lang="en-US" dirty="0" smtClean="0"/>
              <a:t>their demand on a full coverage of the input space by rules. This requirement can be only fulfilled with a high number of rules, which number increases exponentially with the number of linguistic values per antecedent dimension and the number of dimensions, which could make difficult their application in real time or embedded systems.</a:t>
            </a:r>
            <a:r>
              <a:rPr lang="hu-HU" dirty="0" smtClean="0"/>
              <a:t> </a:t>
            </a:r>
            <a:r>
              <a:rPr lang="hu-HU" dirty="0" err="1" smtClean="0"/>
              <a:t>Besides</a:t>
            </a:r>
            <a:r>
              <a:rPr lang="hu-HU" dirty="0" smtClean="0"/>
              <a:t>, f</a:t>
            </a:r>
            <a:r>
              <a:rPr lang="en-GB" sz="1200" kern="1200" dirty="0" smtClean="0">
                <a:solidFill>
                  <a:schemeClr val="tx1"/>
                </a:solidFill>
                <a:effectLst/>
                <a:latin typeface="+mn-lt"/>
                <a:ea typeface="+mn-ea"/>
                <a:cs typeface="+mn-cs"/>
              </a:rPr>
              <a:t>or several possible reasons (e.g. missing or insufficient expertise/available sample data or storage/computational complexity constraints) rule-base construction may produce sparse or incomplete rule bases</a:t>
            </a:r>
            <a:r>
              <a:rPr lang="hu-HU" sz="1200"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Such rule bases thus do not completely (or sufficiently) cover the range of possible input. In sparse or incomplete rule bases, classical fuzzy inference approaches do not always generate meaningful output because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actual input is not guaranteed to fire any rule.</a:t>
            </a:r>
            <a:r>
              <a:rPr lang="hu-HU"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t>The recognition of the problem of reasoning in sparse rule bases led in the early 1990s to the emergence of inference methods capable of dealing with sparse rule bases. These approximate reasoning techniques usually apply </a:t>
            </a:r>
            <a:r>
              <a:rPr lang="en-US" sz="1200" b="1" noProof="0" dirty="0" smtClean="0"/>
              <a:t>fuzzy rule interpolation </a:t>
            </a:r>
            <a:r>
              <a:rPr lang="en-US" sz="1200" noProof="0" dirty="0" smtClean="0"/>
              <a:t>(FRI) methods in order to calculate interpretable results even in regions of the antecedent space where the rule base does not contain any applicable rules.</a:t>
            </a:r>
          </a:p>
          <a:p>
            <a:pPr eaLnBrk="1" hangingPunct="1"/>
            <a:endParaRPr lang="hu-HU" dirty="0" smtClean="0"/>
          </a:p>
          <a:p>
            <a:pPr eaLnBrk="1" hangingPunct="1"/>
            <a:endParaRPr lang="hu-HU"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In</a:t>
            </a:r>
            <a:r>
              <a:rPr lang="hu-HU" dirty="0" smtClean="0"/>
              <a:t> </a:t>
            </a:r>
            <a:r>
              <a:rPr lang="hu-HU" dirty="0" err="1" smtClean="0"/>
              <a:t>this</a:t>
            </a:r>
            <a:r>
              <a:rPr lang="hu-HU" dirty="0" smtClean="0"/>
              <a:t> </a:t>
            </a:r>
            <a:r>
              <a:rPr lang="hu-HU" dirty="0" err="1" smtClean="0"/>
              <a:t>slide</a:t>
            </a:r>
            <a:r>
              <a:rPr lang="hu-HU" dirty="0" smtClean="0"/>
              <a:t> </a:t>
            </a:r>
            <a:r>
              <a:rPr lang="hu-HU" dirty="0" err="1" smtClean="0"/>
              <a:t>the</a:t>
            </a:r>
            <a:r>
              <a:rPr lang="hu-HU" dirty="0" smtClean="0"/>
              <a:t> </a:t>
            </a:r>
            <a:r>
              <a:rPr lang="hu-HU" dirty="0" err="1" smtClean="0"/>
              <a:t>first</a:t>
            </a:r>
            <a:r>
              <a:rPr lang="hu-HU" dirty="0" smtClean="0"/>
              <a:t> </a:t>
            </a:r>
            <a:r>
              <a:rPr lang="hu-HU" dirty="0" err="1" smtClean="0"/>
              <a:t>figure</a:t>
            </a:r>
            <a:r>
              <a:rPr lang="hu-HU" dirty="0" smtClean="0"/>
              <a:t> </a:t>
            </a:r>
            <a:r>
              <a:rPr lang="hu-HU" dirty="0" err="1" smtClean="0"/>
              <a:t>illustrates</a:t>
            </a:r>
            <a:r>
              <a:rPr lang="hu-HU" dirty="0" smtClean="0"/>
              <a:t> a </a:t>
            </a:r>
            <a:r>
              <a:rPr lang="hu-HU" dirty="0" err="1" smtClean="0"/>
              <a:t>two-dimensional</a:t>
            </a:r>
            <a:r>
              <a:rPr lang="hu-HU" baseline="0" dirty="0" smtClean="0"/>
              <a:t> </a:t>
            </a:r>
            <a:r>
              <a:rPr lang="hu-HU" baseline="0" dirty="0" err="1" smtClean="0"/>
              <a:t>antecedent</a:t>
            </a:r>
            <a:r>
              <a:rPr lang="hu-HU" baseline="0" dirty="0" smtClean="0"/>
              <a:t> </a:t>
            </a:r>
            <a:r>
              <a:rPr lang="hu-HU" baseline="0" dirty="0" err="1" smtClean="0"/>
              <a:t>space</a:t>
            </a:r>
            <a:r>
              <a:rPr lang="hu-HU" baseline="0" dirty="0" smtClean="0"/>
              <a:t> </a:t>
            </a:r>
            <a:r>
              <a:rPr lang="hu-HU" baseline="0" dirty="0" err="1" smtClean="0"/>
              <a:t>with</a:t>
            </a:r>
            <a:r>
              <a:rPr lang="hu-HU" baseline="0" dirty="0" smtClean="0"/>
              <a:t> </a:t>
            </a:r>
            <a:r>
              <a:rPr lang="hu-HU" baseline="0" dirty="0" err="1" smtClean="0"/>
              <a:t>a</a:t>
            </a:r>
            <a:r>
              <a:rPr lang="hu-HU" baseline="0" dirty="0" smtClean="0"/>
              <a:t> </a:t>
            </a:r>
            <a:r>
              <a:rPr lang="hu-HU" baseline="0" dirty="0" err="1" smtClean="0"/>
              <a:t>full-covering</a:t>
            </a:r>
            <a:r>
              <a:rPr lang="hu-HU" baseline="0" dirty="0" smtClean="0"/>
              <a:t> </a:t>
            </a:r>
            <a:r>
              <a:rPr lang="hu-HU" baseline="0" dirty="0" err="1" smtClean="0"/>
              <a:t>rule</a:t>
            </a:r>
            <a:r>
              <a:rPr lang="hu-HU" baseline="0" dirty="0" smtClean="0"/>
              <a:t> </a:t>
            </a:r>
            <a:r>
              <a:rPr lang="hu-HU" baseline="0" dirty="0" err="1" smtClean="0"/>
              <a:t>base</a:t>
            </a:r>
            <a:r>
              <a:rPr lang="hu-HU" baseline="0" dirty="0" smtClean="0"/>
              <a:t>. The </a:t>
            </a:r>
            <a:r>
              <a:rPr lang="hu-HU" baseline="0" dirty="0" err="1" smtClean="0"/>
              <a:t>truncated</a:t>
            </a:r>
            <a:r>
              <a:rPr lang="hu-HU" baseline="0" dirty="0" smtClean="0"/>
              <a:t> </a:t>
            </a:r>
            <a:r>
              <a:rPr lang="hu-HU" baseline="0" dirty="0" err="1" smtClean="0"/>
              <a:t>piramids</a:t>
            </a:r>
            <a:r>
              <a:rPr lang="hu-HU" baseline="0" dirty="0" smtClean="0"/>
              <a:t> </a:t>
            </a:r>
            <a:r>
              <a:rPr lang="hu-HU" baseline="0" dirty="0" err="1" smtClean="0"/>
              <a:t>represent</a:t>
            </a:r>
            <a:r>
              <a:rPr lang="hu-HU" baseline="0" dirty="0" smtClean="0"/>
              <a:t> </a:t>
            </a:r>
            <a:r>
              <a:rPr lang="hu-HU" baseline="0" dirty="0" err="1" smtClean="0"/>
              <a:t>the</a:t>
            </a:r>
            <a:r>
              <a:rPr lang="hu-HU" baseline="0" dirty="0" smtClean="0"/>
              <a:t> </a:t>
            </a:r>
            <a:r>
              <a:rPr lang="hu-HU" baseline="0" dirty="0" err="1" smtClean="0"/>
              <a:t>rule</a:t>
            </a:r>
            <a:r>
              <a:rPr lang="hu-HU" baseline="0" dirty="0" smtClean="0"/>
              <a:t> </a:t>
            </a:r>
            <a:r>
              <a:rPr lang="hu-HU" baseline="0" dirty="0" err="1" smtClean="0"/>
              <a:t>antecedents</a:t>
            </a:r>
            <a:r>
              <a:rPr lang="hu-HU" baseline="0" dirty="0" smtClean="0"/>
              <a:t> (</a:t>
            </a:r>
            <a:r>
              <a:rPr lang="hu-HU" baseline="0" dirty="0" err="1" smtClean="0"/>
              <a:t>trapezoidal</a:t>
            </a:r>
            <a:r>
              <a:rPr lang="hu-HU" baseline="0" dirty="0" smtClean="0"/>
              <a:t> </a:t>
            </a:r>
            <a:r>
              <a:rPr lang="hu-HU" baseline="0" dirty="0" err="1" smtClean="0"/>
              <a:t>fuzy</a:t>
            </a:r>
            <a:r>
              <a:rPr lang="hu-HU" baseline="0" dirty="0" smtClean="0"/>
              <a:t> </a:t>
            </a:r>
            <a:r>
              <a:rPr lang="hu-HU" baseline="0" dirty="0" err="1" smtClean="0"/>
              <a:t>sets</a:t>
            </a:r>
            <a:r>
              <a:rPr lang="hu-HU" baseline="0" dirty="0" smtClean="0"/>
              <a:t>). The </a:t>
            </a:r>
            <a:r>
              <a:rPr lang="hu-HU" baseline="0" dirty="0" err="1" smtClean="0"/>
              <a:t>second</a:t>
            </a:r>
            <a:r>
              <a:rPr lang="hu-HU" baseline="0" dirty="0" smtClean="0"/>
              <a:t> </a:t>
            </a:r>
            <a:r>
              <a:rPr lang="hu-HU" baseline="0" dirty="0" err="1" smtClean="0"/>
              <a:t>figure</a:t>
            </a:r>
            <a:r>
              <a:rPr lang="hu-HU" baseline="0" dirty="0" smtClean="0"/>
              <a:t> </a:t>
            </a:r>
            <a:r>
              <a:rPr lang="hu-HU" baseline="0" dirty="0" err="1" smtClean="0"/>
              <a:t>contains</a:t>
            </a:r>
            <a:r>
              <a:rPr lang="hu-HU" baseline="0" dirty="0" smtClean="0"/>
              <a:t> a </a:t>
            </a:r>
            <a:r>
              <a:rPr lang="hu-HU" baseline="0" dirty="0" err="1" smtClean="0"/>
              <a:t>sparse</a:t>
            </a:r>
            <a:r>
              <a:rPr lang="hu-HU" baseline="0" dirty="0" smtClean="0"/>
              <a:t> </a:t>
            </a:r>
            <a:r>
              <a:rPr lang="hu-HU" baseline="0" dirty="0" err="1" smtClean="0"/>
              <a:t>rule</a:t>
            </a:r>
            <a:r>
              <a:rPr lang="hu-HU" baseline="0" dirty="0" smtClean="0"/>
              <a:t> </a:t>
            </a:r>
            <a:r>
              <a:rPr lang="hu-HU" baseline="0" dirty="0" err="1" smtClean="0"/>
              <a:t>base</a:t>
            </a:r>
            <a:r>
              <a:rPr lang="hu-HU" baseline="0" dirty="0" smtClean="0"/>
              <a:t> </a:t>
            </a:r>
            <a:r>
              <a:rPr lang="hu-HU" baseline="0" dirty="0" err="1" smtClean="0"/>
              <a:t>with</a:t>
            </a:r>
            <a:r>
              <a:rPr lang="hu-HU" baseline="0" dirty="0" smtClean="0"/>
              <a:t> </a:t>
            </a:r>
            <a:r>
              <a:rPr lang="hu-HU" baseline="0" dirty="0" err="1" smtClean="0"/>
              <a:t>three</a:t>
            </a:r>
            <a:r>
              <a:rPr lang="hu-HU" baseline="0" dirty="0" smtClean="0"/>
              <a:t> </a:t>
            </a:r>
            <a:r>
              <a:rPr lang="hu-HU" baseline="0" dirty="0" err="1" smtClean="0"/>
              <a:t>rules</a:t>
            </a:r>
            <a:r>
              <a:rPr lang="hu-HU" baseline="0" dirty="0" smtClean="0"/>
              <a:t> and an </a:t>
            </a:r>
            <a:r>
              <a:rPr lang="hu-HU" baseline="0" dirty="0" err="1" smtClean="0"/>
              <a:t>observation</a:t>
            </a:r>
            <a:r>
              <a:rPr lang="hu-HU" baseline="0" dirty="0" smtClean="0"/>
              <a:t> </a:t>
            </a:r>
            <a:r>
              <a:rPr lang="hu-HU" baseline="0" dirty="0" err="1" smtClean="0"/>
              <a:t>that</a:t>
            </a:r>
            <a:r>
              <a:rPr lang="hu-HU" baseline="0" dirty="0" smtClean="0"/>
              <a:t> </a:t>
            </a:r>
            <a:r>
              <a:rPr lang="hu-HU" baseline="0" dirty="0" err="1" smtClean="0"/>
              <a:t>does</a:t>
            </a:r>
            <a:r>
              <a:rPr lang="hu-HU" baseline="0" dirty="0" smtClean="0"/>
              <a:t> </a:t>
            </a:r>
            <a:r>
              <a:rPr lang="hu-HU" baseline="0" dirty="0" err="1" smtClean="0"/>
              <a:t>not</a:t>
            </a:r>
            <a:r>
              <a:rPr lang="hu-HU" baseline="0" dirty="0" smtClean="0"/>
              <a:t> </a:t>
            </a:r>
            <a:r>
              <a:rPr lang="hu-HU" baseline="0" smtClean="0"/>
              <a:t>intersect </a:t>
            </a:r>
            <a:r>
              <a:rPr lang="hu-HU" baseline="0" dirty="0" err="1" smtClean="0"/>
              <a:t>any</a:t>
            </a:r>
            <a:r>
              <a:rPr lang="hu-HU" baseline="0" dirty="0" smtClean="0"/>
              <a:t> </a:t>
            </a:r>
            <a:r>
              <a:rPr lang="hu-HU" baseline="0" dirty="0" err="1" smtClean="0"/>
              <a:t>rule</a:t>
            </a:r>
            <a:r>
              <a:rPr lang="hu-HU" baseline="0" dirty="0" smtClean="0"/>
              <a:t> </a:t>
            </a:r>
            <a:r>
              <a:rPr lang="hu-HU" baseline="0" dirty="0" err="1" smtClean="0"/>
              <a:t>antecedent</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38</a:t>
            </a:fld>
            <a:endParaRPr lang="hu-HU"/>
          </a:p>
        </p:txBody>
      </p:sp>
    </p:spTree>
    <p:extLst>
      <p:ext uri="{BB962C8B-B14F-4D97-AF65-F5344CB8AC3E}">
        <p14:creationId xmlns:p14="http://schemas.microsoft.com/office/powerpoint/2010/main" val="3973532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E78DAB-6B40-40FA-A951-6886CBF6838E}" type="slidenum">
              <a:rPr lang="hu-HU" smtClean="0"/>
              <a:pPr eaLnBrk="1" hangingPunct="1"/>
              <a:t>39</a:t>
            </a:fld>
            <a:endParaRPr lang="hu-HU"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noProof="0" dirty="0" smtClean="0"/>
              <a:t>The FRI methods form two main groups: the one-step and the two-step methods. The FRI techniques belonging to the first group calculate the conclusion directly from the observation and the known rules of the rule base. The most relevant representatives of this group are the linear interpolation that is also called KH method after its developers (</a:t>
            </a:r>
            <a:r>
              <a:rPr lang="en-US" sz="1200" noProof="0" dirty="0" err="1" smtClean="0"/>
              <a:t>Kóczy</a:t>
            </a:r>
            <a:r>
              <a:rPr lang="en-US" sz="1200" noProof="0" dirty="0" smtClean="0"/>
              <a:t> and </a:t>
            </a:r>
            <a:r>
              <a:rPr lang="en-US" sz="1200" noProof="0" dirty="0" err="1" smtClean="0"/>
              <a:t>Hirota</a:t>
            </a:r>
            <a:r>
              <a:rPr lang="en-US" sz="1200" noProof="0" dirty="0" smtClean="0"/>
              <a:t>) and which also proved to be an universal function </a:t>
            </a:r>
            <a:r>
              <a:rPr lang="en-US" sz="1200" noProof="0" dirty="0" err="1" smtClean="0"/>
              <a:t>approximator</a:t>
            </a:r>
            <a:r>
              <a:rPr lang="en-US" sz="1200" noProof="0" dirty="0" smtClean="0"/>
              <a:t>, the vague environment based reasoning FIVE developed by </a:t>
            </a:r>
            <a:r>
              <a:rPr lang="en-US" sz="1200" noProof="0" dirty="0" err="1" smtClean="0"/>
              <a:t>Kovács</a:t>
            </a:r>
            <a:r>
              <a:rPr lang="en-US" sz="1200" noProof="0" dirty="0" smtClean="0"/>
              <a:t>, the modified α-cut based interpolation (MACI) published by </a:t>
            </a:r>
            <a:r>
              <a:rPr lang="en-US" sz="1200" noProof="0" dirty="0" err="1" smtClean="0"/>
              <a:t>Tikk</a:t>
            </a:r>
            <a:r>
              <a:rPr lang="en-US" sz="1200" noProof="0" dirty="0" smtClean="0"/>
              <a:t> and </a:t>
            </a:r>
            <a:r>
              <a:rPr lang="en-US" sz="1200" noProof="0" dirty="0" err="1" smtClean="0"/>
              <a:t>Baranyi</a:t>
            </a:r>
            <a:r>
              <a:rPr lang="en-US" sz="1200" noProof="0" dirty="0" smtClean="0"/>
              <a:t> that avoids the abnormal conclusion by applying a coordinate transformation, the CRF (</a:t>
            </a:r>
            <a:r>
              <a:rPr lang="en-US" sz="1200" noProof="0" dirty="0" err="1" smtClean="0"/>
              <a:t>Kóczy</a:t>
            </a:r>
            <a:r>
              <a:rPr lang="en-US" sz="1200" noProof="0" dirty="0" smtClean="0"/>
              <a:t>, </a:t>
            </a:r>
            <a:r>
              <a:rPr lang="en-US" sz="1200" noProof="0" dirty="0" err="1" smtClean="0"/>
              <a:t>Hirota</a:t>
            </a:r>
            <a:r>
              <a:rPr lang="en-US" sz="1200" noProof="0" dirty="0" smtClean="0"/>
              <a:t>, and </a:t>
            </a:r>
            <a:r>
              <a:rPr lang="en-US" sz="1200" noProof="0" dirty="0" err="1" smtClean="0"/>
              <a:t>Gedeon</a:t>
            </a:r>
            <a:r>
              <a:rPr lang="en-US" sz="1200" noProof="0" dirty="0" smtClean="0"/>
              <a:t>) whose key idea is the conservation of the relative fuzziness, the IMUL method suggested by Wong, </a:t>
            </a:r>
            <a:r>
              <a:rPr lang="en-US" sz="1200" noProof="0" dirty="0" err="1" smtClean="0"/>
              <a:t>Tikk</a:t>
            </a:r>
            <a:r>
              <a:rPr lang="en-US" sz="1200" noProof="0" dirty="0" smtClean="0"/>
              <a:t>, </a:t>
            </a:r>
            <a:r>
              <a:rPr lang="en-US" sz="1200" noProof="0" dirty="0" err="1" smtClean="0"/>
              <a:t>Gedeon</a:t>
            </a:r>
            <a:r>
              <a:rPr lang="en-US" sz="1200" noProof="0" dirty="0" smtClean="0"/>
              <a:t> and </a:t>
            </a:r>
            <a:r>
              <a:rPr lang="en-US" sz="1200" noProof="0" dirty="0" err="1" smtClean="0"/>
              <a:t>Kóczy</a:t>
            </a:r>
            <a:r>
              <a:rPr lang="en-US" sz="1200" noProof="0" dirty="0" smtClean="0"/>
              <a:t> that combines the advantages of the MACI and CRM approaches, and FRISUV which</a:t>
            </a:r>
            <a:r>
              <a:rPr lang="en-US" sz="1200" baseline="0" noProof="0" dirty="0" smtClean="0"/>
              <a:t> applies the concept of fuzzy </a:t>
            </a:r>
            <a:r>
              <a:rPr lang="en-US" sz="1200" baseline="0" noProof="0" dirty="0" err="1" smtClean="0"/>
              <a:t>subsethood</a:t>
            </a:r>
            <a:r>
              <a:rPr lang="en-US" sz="1200" baseline="0" noProof="0" dirty="0" smtClean="0"/>
              <a:t> values</a:t>
            </a:r>
            <a:r>
              <a:rPr lang="en-US" sz="1200" noProof="0" dirty="0" smtClean="0"/>
              <a:t>. </a:t>
            </a:r>
          </a:p>
          <a:p>
            <a:pPr eaLnBrk="1" hangingPunct="1"/>
            <a:r>
              <a:rPr lang="en-US" sz="1200" noProof="0" dirty="0" smtClean="0"/>
              <a:t>The members of the second group determine the conclusion in two steps by first interpolating a new rule in the position corresponding to the observation and next, they infer the result using only the observation and the new rule applying a single rule reasoning technique. These methods follow the concept of the Generalized Methodology of fuzzy rule interpolation (GM) developed by </a:t>
            </a:r>
            <a:r>
              <a:rPr lang="en-US" sz="1200" noProof="0" dirty="0" err="1" smtClean="0"/>
              <a:t>Baranyi</a:t>
            </a:r>
            <a:r>
              <a:rPr lang="en-US" sz="1200" noProof="0" dirty="0" smtClean="0"/>
              <a:t>, </a:t>
            </a:r>
            <a:r>
              <a:rPr lang="en-US" sz="1200" noProof="0" dirty="0" err="1" smtClean="0"/>
              <a:t>Kóczy</a:t>
            </a:r>
            <a:r>
              <a:rPr lang="en-US" sz="1200" noProof="0" dirty="0" smtClean="0"/>
              <a:t> and </a:t>
            </a:r>
            <a:r>
              <a:rPr lang="en-US" sz="1200" noProof="0" dirty="0" err="1" smtClean="0"/>
              <a:t>Gedeon</a:t>
            </a:r>
            <a:r>
              <a:rPr lang="en-US" sz="1200" noProof="0" dirty="0" smtClean="0"/>
              <a:t>. Relevant members of this group are the LESFRI that applies the method of least squares for the calculation of the membership functions, the IGRV developed by Huang and Shen, the transformation based technique published by Chen and </a:t>
            </a:r>
            <a:r>
              <a:rPr lang="en-US" sz="1200" noProof="0" dirty="0" err="1" smtClean="0"/>
              <a:t>Ko</a:t>
            </a:r>
            <a:r>
              <a:rPr lang="en-US" sz="1200" noProof="0" dirty="0" smtClean="0"/>
              <a:t> as well as the polar cut based FRIPOC suggested by </a:t>
            </a:r>
            <a:r>
              <a:rPr lang="en-US" sz="1200" noProof="0" dirty="0" err="1" smtClean="0"/>
              <a:t>Johanyák</a:t>
            </a:r>
            <a:r>
              <a:rPr lang="en-US" sz="1200" noProof="0" dirty="0" smtClean="0"/>
              <a:t> and </a:t>
            </a:r>
            <a:r>
              <a:rPr lang="en-US" sz="1200" noProof="0" dirty="0" err="1" smtClean="0"/>
              <a:t>Kovács</a:t>
            </a:r>
            <a:r>
              <a:rPr lang="en-US" sz="1200" noProof="0" dirty="0" smtClean="0"/>
              <a:t> ,</a:t>
            </a:r>
            <a:r>
              <a:rPr lang="en-US" sz="1200" baseline="0" noProof="0" dirty="0" smtClean="0"/>
              <a:t> VEIN</a:t>
            </a:r>
            <a:r>
              <a:rPr lang="en-US" sz="1200" noProof="0" dirty="0" smtClean="0"/>
              <a:t>.</a:t>
            </a:r>
            <a:r>
              <a:rPr lang="hu-HU" sz="1200" noProof="0" dirty="0" smtClean="0"/>
              <a:t> </a:t>
            </a:r>
            <a:r>
              <a:rPr lang="hu-HU" sz="1200" noProof="0" dirty="0" err="1" smtClean="0"/>
              <a:t>Some</a:t>
            </a:r>
            <a:r>
              <a:rPr lang="hu-HU" sz="1200" noProof="0" dirty="0" smtClean="0"/>
              <a:t> of </a:t>
            </a:r>
            <a:r>
              <a:rPr lang="hu-HU" sz="1200" noProof="0" dirty="0" err="1" smtClean="0"/>
              <a:t>the</a:t>
            </a:r>
            <a:r>
              <a:rPr lang="hu-HU" sz="1200" noProof="0" dirty="0" smtClean="0"/>
              <a:t> </a:t>
            </a:r>
            <a:r>
              <a:rPr lang="hu-HU" sz="1200" noProof="0" dirty="0" err="1" smtClean="0"/>
              <a:t>methods</a:t>
            </a:r>
            <a:r>
              <a:rPr lang="hu-HU" sz="1200" noProof="0" dirty="0" smtClean="0"/>
              <a:t> </a:t>
            </a:r>
            <a:r>
              <a:rPr lang="hu-HU" sz="1200" noProof="0" dirty="0" err="1" smtClean="0"/>
              <a:t>enlisted</a:t>
            </a:r>
            <a:r>
              <a:rPr lang="hu-HU" sz="1200" noProof="0" dirty="0" smtClean="0"/>
              <a:t> </a:t>
            </a:r>
            <a:r>
              <a:rPr lang="hu-HU" sz="1200" noProof="0" dirty="0" err="1" smtClean="0"/>
              <a:t>in</a:t>
            </a:r>
            <a:r>
              <a:rPr lang="hu-HU" sz="1200" noProof="0" dirty="0" smtClean="0"/>
              <a:t> </a:t>
            </a:r>
            <a:r>
              <a:rPr lang="hu-HU" sz="1200" noProof="0" dirty="0" err="1" smtClean="0"/>
              <a:t>this</a:t>
            </a:r>
            <a:r>
              <a:rPr lang="hu-HU" sz="1200" noProof="0" dirty="0" smtClean="0"/>
              <a:t> </a:t>
            </a:r>
            <a:r>
              <a:rPr lang="hu-HU" sz="1200" noProof="0" dirty="0" err="1" smtClean="0"/>
              <a:t>slide</a:t>
            </a:r>
            <a:r>
              <a:rPr lang="hu-HU" sz="1200" noProof="0" dirty="0" smtClean="0"/>
              <a:t> </a:t>
            </a:r>
            <a:r>
              <a:rPr lang="hu-HU" sz="1200" noProof="0" dirty="0" err="1" smtClean="0"/>
              <a:t>are</a:t>
            </a:r>
            <a:r>
              <a:rPr lang="hu-HU" sz="1200" noProof="0" dirty="0" smtClean="0"/>
              <a:t> </a:t>
            </a:r>
            <a:r>
              <a:rPr lang="hu-HU" sz="1200" noProof="0" dirty="0" err="1" smtClean="0"/>
              <a:t>emphasized</a:t>
            </a:r>
            <a:r>
              <a:rPr lang="hu-HU" sz="1200" noProof="0" dirty="0" smtClean="0"/>
              <a:t> </a:t>
            </a:r>
            <a:r>
              <a:rPr lang="hu-HU" sz="1200" noProof="0" dirty="0" err="1" smtClean="0"/>
              <a:t>in</a:t>
            </a:r>
            <a:r>
              <a:rPr lang="hu-HU" sz="1200" noProof="0" dirty="0" smtClean="0"/>
              <a:t> </a:t>
            </a:r>
            <a:r>
              <a:rPr lang="hu-HU" sz="1200" noProof="0" dirty="0" err="1" smtClean="0"/>
              <a:t>bold</a:t>
            </a:r>
            <a:r>
              <a:rPr lang="hu-HU" sz="1200" noProof="0" dirty="0" smtClean="0"/>
              <a:t>. </a:t>
            </a:r>
            <a:r>
              <a:rPr lang="hu-HU" sz="1200" noProof="0" dirty="0" err="1" smtClean="0"/>
              <a:t>These</a:t>
            </a:r>
            <a:r>
              <a:rPr lang="hu-HU" sz="1200" baseline="0" noProof="0" dirty="0" smtClean="0"/>
              <a:t> </a:t>
            </a:r>
            <a:r>
              <a:rPr lang="hu-HU" sz="1200" baseline="0" noProof="0" dirty="0" err="1" smtClean="0"/>
              <a:t>are</a:t>
            </a:r>
            <a:r>
              <a:rPr lang="hu-HU" sz="1200" baseline="0" noProof="0" dirty="0" smtClean="0"/>
              <a:t> </a:t>
            </a:r>
            <a:r>
              <a:rPr lang="hu-HU" sz="1200" baseline="0" noProof="0" dirty="0" err="1" smtClean="0"/>
              <a:t>the</a:t>
            </a:r>
            <a:r>
              <a:rPr lang="hu-HU" sz="1200" baseline="0" noProof="0" dirty="0" smtClean="0"/>
              <a:t> </a:t>
            </a:r>
            <a:r>
              <a:rPr lang="hu-HU" sz="1200" baseline="0" noProof="0" dirty="0" err="1" smtClean="0"/>
              <a:t>methods</a:t>
            </a:r>
            <a:r>
              <a:rPr lang="hu-HU" sz="1200" baseline="0" noProof="0" dirty="0" smtClean="0"/>
              <a:t> I am </a:t>
            </a:r>
            <a:r>
              <a:rPr lang="hu-HU" sz="1200" baseline="0" noProof="0" dirty="0" err="1" smtClean="0"/>
              <a:t>going</a:t>
            </a:r>
            <a:r>
              <a:rPr lang="hu-HU" sz="1200" baseline="0" noProof="0" dirty="0" smtClean="0"/>
              <a:t> </a:t>
            </a:r>
            <a:r>
              <a:rPr lang="hu-HU" sz="1200" baseline="0" noProof="0" dirty="0" err="1" smtClean="0"/>
              <a:t>to</a:t>
            </a:r>
            <a:r>
              <a:rPr lang="hu-HU" sz="1200" baseline="0" noProof="0" dirty="0" smtClean="0"/>
              <a:t> </a:t>
            </a:r>
            <a:r>
              <a:rPr lang="hu-HU" sz="1200" baseline="0" noProof="0" dirty="0" err="1" smtClean="0"/>
              <a:t>present</a:t>
            </a:r>
            <a:r>
              <a:rPr lang="hu-HU" sz="1200" baseline="0" noProof="0" dirty="0" smtClean="0"/>
              <a:t> </a:t>
            </a:r>
            <a:r>
              <a:rPr lang="hu-HU" sz="1200" baseline="0" noProof="0" dirty="0" err="1" smtClean="0"/>
              <a:t>in</a:t>
            </a:r>
            <a:r>
              <a:rPr lang="hu-HU" sz="1200" baseline="0" noProof="0" dirty="0" smtClean="0"/>
              <a:t> </a:t>
            </a:r>
            <a:r>
              <a:rPr lang="hu-HU" sz="1200" baseline="0" noProof="0" dirty="0" err="1" smtClean="0"/>
              <a:t>the</a:t>
            </a:r>
            <a:r>
              <a:rPr lang="hu-HU" sz="1200" baseline="0" noProof="0" dirty="0" smtClean="0"/>
              <a:t> </a:t>
            </a:r>
            <a:r>
              <a:rPr lang="hu-HU" sz="1200" baseline="0" noProof="0" dirty="0" err="1" smtClean="0"/>
              <a:t>next</a:t>
            </a:r>
            <a:r>
              <a:rPr lang="hu-HU" sz="1200" baseline="0" noProof="0" dirty="0" smtClean="0"/>
              <a:t> part of </a:t>
            </a:r>
            <a:r>
              <a:rPr lang="hu-HU" sz="1200" baseline="0" noProof="0" dirty="0" err="1" smtClean="0"/>
              <a:t>the</a:t>
            </a:r>
            <a:r>
              <a:rPr lang="hu-HU" sz="1200" baseline="0" noProof="0" dirty="0" smtClean="0"/>
              <a:t> </a:t>
            </a:r>
            <a:r>
              <a:rPr lang="hu-HU" sz="1200" baseline="0" noProof="0" dirty="0" err="1" smtClean="0"/>
              <a:t>presentation</a:t>
            </a:r>
            <a:r>
              <a:rPr lang="hu-HU" sz="1200" baseline="0" noProof="0" dirty="0" smtClean="0"/>
              <a:t>.</a:t>
            </a:r>
            <a:endParaRPr lang="en-US" sz="1200" noProof="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err="1" smtClean="0">
                <a:solidFill>
                  <a:schemeClr val="tx1"/>
                </a:solidFill>
                <a:effectLst/>
                <a:latin typeface="+mn-lt"/>
                <a:ea typeface="+mn-ea"/>
                <a:cs typeface="+mn-cs"/>
              </a:rPr>
              <a:t>As</a:t>
            </a:r>
            <a:r>
              <a:rPr lang="hu-HU" sz="1200" kern="1200" dirty="0" smtClean="0">
                <a:solidFill>
                  <a:schemeClr val="tx1"/>
                </a:solidFill>
                <a:effectLst/>
                <a:latin typeface="+mn-lt"/>
                <a:ea typeface="+mn-ea"/>
                <a:cs typeface="+mn-cs"/>
              </a:rPr>
              <a:t> an </a:t>
            </a:r>
            <a:r>
              <a:rPr lang="hu-HU" sz="1200" kern="1200" dirty="0" err="1" smtClean="0">
                <a:solidFill>
                  <a:schemeClr val="tx1"/>
                </a:solidFill>
                <a:effectLst/>
                <a:latin typeface="+mn-lt"/>
                <a:ea typeface="+mn-ea"/>
                <a:cs typeface="+mn-cs"/>
              </a:rPr>
              <a:t>example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for</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one-step</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methods</a:t>
            </a:r>
            <a:r>
              <a:rPr lang="hu-HU" sz="1200" kern="1200" baseline="0" dirty="0" smtClean="0">
                <a:solidFill>
                  <a:schemeClr val="tx1"/>
                </a:solidFill>
                <a:effectLst/>
                <a:latin typeface="+mn-lt"/>
                <a:ea typeface="+mn-ea"/>
                <a:cs typeface="+mn-cs"/>
              </a:rPr>
              <a:t> I am </a:t>
            </a:r>
            <a:r>
              <a:rPr lang="hu-HU" sz="1200" kern="1200" baseline="0" dirty="0" err="1" smtClean="0">
                <a:solidFill>
                  <a:schemeClr val="tx1"/>
                </a:solidFill>
                <a:effectLst/>
                <a:latin typeface="+mn-lt"/>
                <a:ea typeface="+mn-ea"/>
                <a:cs typeface="+mn-cs"/>
              </a:rPr>
              <a:t>going</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to</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present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method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called</a:t>
            </a:r>
            <a:r>
              <a:rPr lang="hu-HU" sz="1200" kern="1200" baseline="0" dirty="0" smtClean="0">
                <a:solidFill>
                  <a:schemeClr val="tx1"/>
                </a:solidFill>
                <a:effectLst/>
                <a:latin typeface="+mn-lt"/>
                <a:ea typeface="+mn-ea"/>
                <a:cs typeface="+mn-cs"/>
              </a:rPr>
              <a:t> FRISUV. The main </a:t>
            </a:r>
            <a:r>
              <a:rPr lang="hu-HU" sz="1200" kern="1200" baseline="0" dirty="0" err="1" smtClean="0">
                <a:solidFill>
                  <a:schemeClr val="tx1"/>
                </a:solidFill>
                <a:effectLst/>
                <a:latin typeface="+mn-lt"/>
                <a:ea typeface="+mn-ea"/>
                <a:cs typeface="+mn-cs"/>
              </a:rPr>
              <a:t>goal</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during</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its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development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was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to</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create</a:t>
            </a:r>
            <a:r>
              <a:rPr lang="hu-HU" sz="1200" kern="1200" baseline="0" dirty="0" smtClean="0">
                <a:solidFill>
                  <a:schemeClr val="tx1"/>
                </a:solidFill>
                <a:effectLst/>
                <a:latin typeface="+mn-lt"/>
                <a:ea typeface="+mn-ea"/>
                <a:cs typeface="+mn-cs"/>
              </a:rPr>
              <a:t> a </a:t>
            </a:r>
            <a:r>
              <a:rPr lang="hu-HU" sz="1200" kern="1200" baseline="0" dirty="0" err="1" smtClean="0">
                <a:solidFill>
                  <a:schemeClr val="tx1"/>
                </a:solidFill>
                <a:effectLst/>
                <a:latin typeface="+mn-lt"/>
                <a:ea typeface="+mn-ea"/>
                <a:cs typeface="+mn-cs"/>
              </a:rPr>
              <a:t>fast</a:t>
            </a:r>
            <a:r>
              <a:rPr lang="hu-H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technique with low computational complexity and applicability in case of all the valid (convex and normal) fuzzy (CNF) sets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to</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make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possible</a:t>
            </a:r>
            <a:r>
              <a:rPr lang="hu-HU"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application of FRI methods in real-time or embedded systems.</a:t>
            </a:r>
            <a:r>
              <a:rPr lang="hu-HU" sz="1200" kern="1200" dirty="0" smtClean="0">
                <a:solidFill>
                  <a:schemeClr val="tx1"/>
                </a:solidFill>
                <a:effectLst/>
                <a:latin typeface="+mn-lt"/>
                <a:ea typeface="+mn-ea"/>
                <a:cs typeface="+mn-cs"/>
              </a:rPr>
              <a:t> </a:t>
            </a:r>
            <a:r>
              <a:rPr lang="hu-HU" sz="1200" dirty="0" err="1" smtClean="0"/>
              <a:t>It</a:t>
            </a:r>
            <a:r>
              <a:rPr lang="hu-HU" sz="1200" dirty="0" smtClean="0"/>
              <a:t> </a:t>
            </a:r>
            <a:r>
              <a:rPr lang="en-US" sz="1200" dirty="0" smtClean="0"/>
              <a:t>extends </a:t>
            </a:r>
            <a:r>
              <a:rPr lang="hu-HU" sz="1200" dirty="0" err="1" smtClean="0"/>
              <a:t>the</a:t>
            </a:r>
            <a:r>
              <a:rPr lang="hu-HU" sz="1200" dirty="0" smtClean="0"/>
              <a:t> </a:t>
            </a:r>
            <a:r>
              <a:rPr lang="en-US" sz="1200" dirty="0" smtClean="0"/>
              <a:t>concept of fuzzy </a:t>
            </a:r>
            <a:r>
              <a:rPr lang="en-US" sz="1200" dirty="0" err="1" smtClean="0"/>
              <a:t>subsethood</a:t>
            </a:r>
            <a:r>
              <a:rPr lang="en-US" sz="1200" dirty="0" smtClean="0"/>
              <a:t> values and applies it in conjunction with a relative distance aiming the measurement of the similarity between rule antecedents and observations. Later the conclusion is calculated based on this similarity. </a:t>
            </a: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40</a:t>
            </a:fld>
            <a:endParaRPr lang="hu-HU"/>
          </a:p>
        </p:txBody>
      </p:sp>
    </p:spTree>
    <p:extLst>
      <p:ext uri="{BB962C8B-B14F-4D97-AF65-F5344CB8AC3E}">
        <p14:creationId xmlns:p14="http://schemas.microsoft.com/office/powerpoint/2010/main" val="421699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In</a:t>
            </a:r>
            <a:r>
              <a:rPr lang="hu-HU" dirty="0" smtClean="0"/>
              <a:t> Hungary </a:t>
            </a:r>
            <a:r>
              <a:rPr lang="hu-HU" dirty="0" err="1" smtClean="0"/>
              <a:t>in</a:t>
            </a:r>
            <a:r>
              <a:rPr lang="hu-HU" dirty="0" smtClean="0"/>
              <a:t> </a:t>
            </a:r>
            <a:r>
              <a:rPr lang="hu-HU" dirty="0" err="1" smtClean="0"/>
              <a:t>some</a:t>
            </a:r>
            <a:r>
              <a:rPr lang="hu-HU" dirty="0" smtClean="0"/>
              <a:t> </a:t>
            </a:r>
            <a:r>
              <a:rPr lang="hu-HU" dirty="0" err="1" smtClean="0"/>
              <a:t>cities</a:t>
            </a:r>
            <a:r>
              <a:rPr lang="hu-HU" dirty="0" smtClean="0"/>
              <a:t> a </a:t>
            </a:r>
            <a:r>
              <a:rPr lang="hu-HU" dirty="0" err="1" smtClean="0"/>
              <a:t>child</a:t>
            </a:r>
            <a:r>
              <a:rPr lang="hu-HU" baseline="0" dirty="0" smtClean="0"/>
              <a:t> </a:t>
            </a:r>
            <a:r>
              <a:rPr lang="hu-HU" baseline="0" dirty="0" err="1" smtClean="0"/>
              <a:t>can</a:t>
            </a:r>
            <a:r>
              <a:rPr lang="hu-HU" baseline="0" dirty="0" smtClean="0"/>
              <a:t> </a:t>
            </a:r>
            <a:r>
              <a:rPr lang="hu-HU" baseline="0" dirty="0" err="1" smtClean="0"/>
              <a:t>get</a:t>
            </a:r>
            <a:r>
              <a:rPr lang="hu-HU" baseline="0" dirty="0" smtClean="0"/>
              <a:t> IT </a:t>
            </a:r>
            <a:r>
              <a:rPr lang="hu-HU" baseline="0" dirty="0" err="1" smtClean="0"/>
              <a:t>related</a:t>
            </a:r>
            <a:r>
              <a:rPr lang="hu-HU" baseline="0" dirty="0" smtClean="0"/>
              <a:t> </a:t>
            </a:r>
            <a:r>
              <a:rPr lang="hu-HU" baseline="0" dirty="0" err="1" smtClean="0"/>
              <a:t>knowledge</a:t>
            </a:r>
            <a:r>
              <a:rPr lang="hu-HU" baseline="0" dirty="0" smtClean="0"/>
              <a:t> </a:t>
            </a:r>
            <a:r>
              <a:rPr lang="hu-HU" baseline="0" dirty="0" err="1" smtClean="0"/>
              <a:t>already</a:t>
            </a:r>
            <a:r>
              <a:rPr lang="hu-HU" baseline="0" dirty="0" smtClean="0"/>
              <a:t> </a:t>
            </a:r>
            <a:r>
              <a:rPr lang="hu-HU" baseline="0" dirty="0" err="1" smtClean="0"/>
              <a:t>in</a:t>
            </a:r>
            <a:r>
              <a:rPr lang="hu-HU" baseline="0" dirty="0" smtClean="0"/>
              <a:t> </a:t>
            </a:r>
            <a:r>
              <a:rPr lang="hu-HU" baseline="0" dirty="0" err="1" smtClean="0"/>
              <a:t>kindergarten</a:t>
            </a:r>
            <a:r>
              <a:rPr lang="hu-HU" baseline="0" dirty="0" smtClean="0"/>
              <a:t>. Bee </a:t>
            </a:r>
            <a:r>
              <a:rPr lang="hu-HU" baseline="0" dirty="0" err="1" smtClean="0"/>
              <a:t>bots</a:t>
            </a:r>
            <a:r>
              <a:rPr lang="hu-HU" baseline="0" dirty="0" smtClean="0"/>
              <a:t> </a:t>
            </a:r>
            <a:r>
              <a:rPr lang="hu-HU" baseline="0" dirty="0" err="1" smtClean="0"/>
              <a:t>or</a:t>
            </a:r>
            <a:r>
              <a:rPr lang="hu-HU" baseline="0" dirty="0" smtClean="0"/>
              <a:t> </a:t>
            </a:r>
            <a:r>
              <a:rPr lang="hu-HU" baseline="0" dirty="0" err="1" smtClean="0"/>
              <a:t>other</a:t>
            </a:r>
            <a:r>
              <a:rPr lang="hu-HU" baseline="0" dirty="0" smtClean="0"/>
              <a:t> </a:t>
            </a:r>
            <a:r>
              <a:rPr lang="hu-HU" baseline="0" dirty="0" err="1" smtClean="0"/>
              <a:t>simple</a:t>
            </a:r>
            <a:r>
              <a:rPr lang="hu-HU" baseline="0" dirty="0" smtClean="0"/>
              <a:t> </a:t>
            </a:r>
            <a:r>
              <a:rPr lang="hu-HU" baseline="0" dirty="0" err="1" smtClean="0"/>
              <a:t>robots</a:t>
            </a:r>
            <a:r>
              <a:rPr lang="hu-HU" baseline="0" dirty="0" smtClean="0"/>
              <a:t> </a:t>
            </a:r>
            <a:r>
              <a:rPr lang="hu-HU" baseline="0" dirty="0" err="1" smtClean="0"/>
              <a:t>are</a:t>
            </a:r>
            <a:r>
              <a:rPr lang="hu-HU" baseline="0" dirty="0" smtClean="0"/>
              <a:t> </a:t>
            </a:r>
            <a:r>
              <a:rPr lang="hu-HU" baseline="0" dirty="0" err="1" smtClean="0"/>
              <a:t>used</a:t>
            </a:r>
            <a:r>
              <a:rPr lang="hu-HU" baseline="0" dirty="0" smtClean="0"/>
              <a:t> </a:t>
            </a:r>
            <a:r>
              <a:rPr lang="hu-HU" baseline="0" dirty="0" err="1" smtClean="0"/>
              <a:t>in</a:t>
            </a:r>
            <a:r>
              <a:rPr lang="hu-HU" baseline="0" dirty="0" smtClean="0"/>
              <a:t> </a:t>
            </a:r>
            <a:r>
              <a:rPr lang="hu-HU" baseline="0" dirty="0" err="1" smtClean="0"/>
              <a:t>several</a:t>
            </a:r>
            <a:r>
              <a:rPr lang="hu-HU" baseline="0" dirty="0" smtClean="0"/>
              <a:t> </a:t>
            </a:r>
            <a:r>
              <a:rPr lang="hu-HU" baseline="0" dirty="0" err="1" smtClean="0"/>
              <a:t>institutions</a:t>
            </a:r>
            <a:r>
              <a:rPr lang="hu-HU" baseline="0" dirty="0" smtClean="0"/>
              <a:t> </a:t>
            </a:r>
            <a:r>
              <a:rPr lang="hu-HU" baseline="0" dirty="0" err="1" smtClean="0"/>
              <a:t>to</a:t>
            </a:r>
            <a:r>
              <a:rPr lang="hu-HU" baseline="0" dirty="0" smtClean="0"/>
              <a:t> </a:t>
            </a:r>
            <a:r>
              <a:rPr lang="hu-HU" baseline="0" dirty="0" err="1" smtClean="0"/>
              <a:t>teach</a:t>
            </a:r>
            <a:r>
              <a:rPr lang="hu-HU" baseline="0" dirty="0" smtClean="0"/>
              <a:t> </a:t>
            </a:r>
            <a:r>
              <a:rPr lang="hu-HU" baseline="0" dirty="0" err="1" smtClean="0"/>
              <a:t>basic</a:t>
            </a:r>
            <a:r>
              <a:rPr lang="hu-HU" baseline="0" dirty="0" smtClean="0"/>
              <a:t> </a:t>
            </a:r>
            <a:r>
              <a:rPr lang="hu-HU" baseline="0" dirty="0" err="1" smtClean="0"/>
              <a:t>control</a:t>
            </a:r>
            <a:r>
              <a:rPr lang="hu-HU" baseline="0" dirty="0" smtClean="0"/>
              <a:t> </a:t>
            </a:r>
            <a:r>
              <a:rPr lang="hu-HU" baseline="0" dirty="0" err="1" smtClean="0"/>
              <a:t>skills</a:t>
            </a:r>
            <a:r>
              <a:rPr lang="hu-HU" baseline="0" dirty="0" smtClean="0"/>
              <a:t>. </a:t>
            </a:r>
            <a:r>
              <a:rPr lang="hu-HU" baseline="0" dirty="0" err="1" smtClean="0"/>
              <a:t>They</a:t>
            </a:r>
            <a:r>
              <a:rPr lang="hu-HU" baseline="0" dirty="0" smtClean="0"/>
              <a:t> </a:t>
            </a:r>
            <a:r>
              <a:rPr lang="hu-HU" baseline="0" dirty="0" err="1" smtClean="0"/>
              <a:t>can</a:t>
            </a:r>
            <a:r>
              <a:rPr lang="hu-HU" baseline="0" dirty="0" smtClean="0"/>
              <a:t> be </a:t>
            </a:r>
            <a:r>
              <a:rPr lang="hu-HU" baseline="0" dirty="0" err="1" smtClean="0"/>
              <a:t>controlled</a:t>
            </a:r>
            <a:r>
              <a:rPr lang="hu-HU" baseline="0" dirty="0" smtClean="0"/>
              <a:t>/</a:t>
            </a:r>
            <a:r>
              <a:rPr lang="hu-HU" baseline="0" dirty="0" err="1" smtClean="0"/>
              <a:t>programmed</a:t>
            </a:r>
            <a:r>
              <a:rPr lang="hu-HU" baseline="0" dirty="0" smtClean="0"/>
              <a:t> </a:t>
            </a:r>
            <a:r>
              <a:rPr lang="hu-HU" baseline="0" dirty="0" err="1" smtClean="0"/>
              <a:t>using</a:t>
            </a:r>
            <a:r>
              <a:rPr lang="hu-HU" baseline="0" dirty="0" smtClean="0"/>
              <a:t> a </a:t>
            </a:r>
            <a:r>
              <a:rPr lang="hu-HU" baseline="0" dirty="0" err="1" smtClean="0"/>
              <a:t>few</a:t>
            </a:r>
            <a:r>
              <a:rPr lang="hu-HU" baseline="0" dirty="0" smtClean="0"/>
              <a:t> </a:t>
            </a:r>
            <a:r>
              <a:rPr lang="hu-HU" baseline="0" dirty="0" err="1" smtClean="0"/>
              <a:t>buttons</a:t>
            </a:r>
            <a:r>
              <a:rPr lang="hu-HU" baseline="0" dirty="0" smtClean="0"/>
              <a:t>. </a:t>
            </a:r>
            <a:r>
              <a:rPr lang="hu-HU" baseline="0" dirty="0" err="1" smtClean="0"/>
              <a:t>However</a:t>
            </a:r>
            <a:r>
              <a:rPr lang="hu-HU" baseline="0" dirty="0" smtClean="0"/>
              <a:t>, </a:t>
            </a:r>
            <a:r>
              <a:rPr lang="hu-HU" baseline="0" dirty="0" err="1" smtClean="0"/>
              <a:t>usually</a:t>
            </a:r>
            <a:r>
              <a:rPr lang="hu-HU" baseline="0" dirty="0" smtClean="0"/>
              <a:t> </a:t>
            </a:r>
            <a:r>
              <a:rPr lang="hu-HU" baseline="0" dirty="0" err="1" smtClean="0"/>
              <a:t>pupils</a:t>
            </a:r>
            <a:r>
              <a:rPr lang="hu-HU" baseline="0" dirty="0" smtClean="0"/>
              <a:t> </a:t>
            </a:r>
            <a:r>
              <a:rPr lang="hu-HU" baseline="0" dirty="0" err="1" smtClean="0"/>
              <a:t>meet</a:t>
            </a:r>
            <a:r>
              <a:rPr lang="hu-HU" baseline="0" dirty="0" smtClean="0"/>
              <a:t> computer </a:t>
            </a:r>
            <a:r>
              <a:rPr lang="hu-HU" baseline="0" dirty="0" err="1" smtClean="0"/>
              <a:t>science</a:t>
            </a:r>
            <a:r>
              <a:rPr lang="hu-HU" baseline="0" dirty="0" smtClean="0"/>
              <a:t> </a:t>
            </a:r>
            <a:r>
              <a:rPr lang="hu-HU" baseline="0" dirty="0" err="1" smtClean="0"/>
              <a:t>for</a:t>
            </a:r>
            <a:r>
              <a:rPr lang="hu-HU" baseline="0" dirty="0" smtClean="0"/>
              <a:t> </a:t>
            </a:r>
            <a:r>
              <a:rPr lang="hu-HU" baseline="0" dirty="0" err="1" smtClean="0"/>
              <a:t>the</a:t>
            </a:r>
            <a:r>
              <a:rPr lang="hu-HU" baseline="0" dirty="0" smtClean="0"/>
              <a:t> </a:t>
            </a:r>
            <a:r>
              <a:rPr lang="hu-HU" baseline="0" dirty="0" err="1" smtClean="0"/>
              <a:t>first</a:t>
            </a:r>
            <a:r>
              <a:rPr lang="hu-HU" baseline="0" dirty="0" smtClean="0"/>
              <a:t> </a:t>
            </a:r>
            <a:r>
              <a:rPr lang="hu-HU" baseline="0" dirty="0" err="1" smtClean="0"/>
              <a:t>time</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elementary</a:t>
            </a:r>
            <a:r>
              <a:rPr lang="hu-HU" baseline="0" dirty="0" smtClean="0"/>
              <a:t> </a:t>
            </a:r>
            <a:r>
              <a:rPr lang="hu-HU" baseline="0" dirty="0" err="1" smtClean="0"/>
              <a:t>school</a:t>
            </a:r>
            <a:r>
              <a:rPr lang="hu-HU" baseline="0" dirty="0" smtClean="0"/>
              <a:t> </a:t>
            </a:r>
            <a:r>
              <a:rPr lang="hu-HU" baseline="0" dirty="0" err="1" smtClean="0"/>
              <a:t>in</a:t>
            </a:r>
            <a:r>
              <a:rPr lang="hu-HU" baseline="0" dirty="0" smtClean="0"/>
              <a:t> </a:t>
            </a:r>
            <a:r>
              <a:rPr lang="hu-HU" baseline="0" dirty="0" err="1" smtClean="0"/>
              <a:t>their</a:t>
            </a:r>
            <a:r>
              <a:rPr lang="hu-HU" baseline="0" dirty="0" smtClean="0"/>
              <a:t> 3rd </a:t>
            </a:r>
            <a:r>
              <a:rPr lang="hu-HU" baseline="0" dirty="0" err="1" smtClean="0"/>
              <a:t>or</a:t>
            </a:r>
            <a:r>
              <a:rPr lang="hu-HU" baseline="0" dirty="0" smtClean="0"/>
              <a:t> 4rd </a:t>
            </a:r>
            <a:r>
              <a:rPr lang="hu-HU" baseline="0" dirty="0" err="1" smtClean="0"/>
              <a:t>grade</a:t>
            </a:r>
            <a:r>
              <a:rPr lang="hu-HU" baseline="0" dirty="0" smtClean="0"/>
              <a:t>. </a:t>
            </a:r>
            <a:r>
              <a:rPr lang="hu-HU" baseline="0" dirty="0" err="1" smtClean="0"/>
              <a:t>For</a:t>
            </a:r>
            <a:r>
              <a:rPr lang="hu-HU" baseline="0" dirty="0" smtClean="0"/>
              <a:t> </a:t>
            </a:r>
            <a:r>
              <a:rPr lang="hu-HU" baseline="0" dirty="0" err="1" smtClean="0"/>
              <a:t>example</a:t>
            </a:r>
            <a:r>
              <a:rPr lang="hu-HU" baseline="0" dirty="0" smtClean="0"/>
              <a:t> </a:t>
            </a:r>
            <a:r>
              <a:rPr lang="hu-HU" baseline="0" dirty="0" err="1" smtClean="0"/>
              <a:t>my</a:t>
            </a:r>
            <a:r>
              <a:rPr lang="hu-HU" baseline="0" dirty="0" smtClean="0"/>
              <a:t> </a:t>
            </a:r>
            <a:r>
              <a:rPr lang="hu-HU" baseline="0" dirty="0" err="1" smtClean="0"/>
              <a:t>son</a:t>
            </a:r>
            <a:r>
              <a:rPr lang="hu-HU" baseline="0" dirty="0" smtClean="0"/>
              <a:t> </a:t>
            </a:r>
            <a:r>
              <a:rPr lang="hu-HU" baseline="0" dirty="0" err="1" smtClean="0"/>
              <a:t>started</a:t>
            </a:r>
            <a:r>
              <a:rPr lang="hu-HU" baseline="0" dirty="0" smtClean="0"/>
              <a:t> </a:t>
            </a:r>
            <a:r>
              <a:rPr lang="hu-HU" baseline="0" dirty="0" err="1" smtClean="0"/>
              <a:t>it</a:t>
            </a:r>
            <a:r>
              <a:rPr lang="hu-HU" baseline="0" dirty="0" smtClean="0"/>
              <a:t> </a:t>
            </a:r>
            <a:r>
              <a:rPr lang="hu-HU" baseline="0" dirty="0" err="1" smtClean="0"/>
              <a:t>in</a:t>
            </a:r>
            <a:r>
              <a:rPr lang="hu-HU" baseline="0" dirty="0" smtClean="0"/>
              <a:t> </a:t>
            </a:r>
            <a:r>
              <a:rPr lang="hu-HU" baseline="0" dirty="0" err="1" smtClean="0"/>
              <a:t>his</a:t>
            </a:r>
            <a:r>
              <a:rPr lang="hu-HU" baseline="0" dirty="0" smtClean="0"/>
              <a:t> 3rd </a:t>
            </a:r>
            <a:r>
              <a:rPr lang="hu-HU" baseline="0" dirty="0" err="1" smtClean="0"/>
              <a:t>grade</a:t>
            </a:r>
            <a:r>
              <a:rPr lang="hu-HU" baseline="0" dirty="0" smtClean="0"/>
              <a:t>. The main </a:t>
            </a:r>
            <a:r>
              <a:rPr lang="hu-HU" baseline="0" dirty="0" err="1" smtClean="0"/>
              <a:t>purpose</a:t>
            </a:r>
            <a:r>
              <a:rPr lang="hu-HU" baseline="0" dirty="0" smtClean="0"/>
              <a:t> is </a:t>
            </a:r>
            <a:r>
              <a:rPr lang="hu-HU" baseline="0" dirty="0" err="1" smtClean="0"/>
              <a:t>to</a:t>
            </a:r>
            <a:r>
              <a:rPr lang="hu-HU" baseline="0" dirty="0" smtClean="0"/>
              <a:t> </a:t>
            </a:r>
            <a:r>
              <a:rPr lang="hu-HU" baseline="0" dirty="0" err="1" smtClean="0"/>
              <a:t>develop</a:t>
            </a:r>
            <a:r>
              <a:rPr lang="hu-HU" baseline="0" dirty="0" smtClean="0"/>
              <a:t> </a:t>
            </a:r>
            <a:r>
              <a:rPr lang="hu-HU" baseline="0" dirty="0" err="1" smtClean="0"/>
              <a:t>the</a:t>
            </a:r>
            <a:r>
              <a:rPr lang="hu-HU" baseline="0" dirty="0" smtClean="0"/>
              <a:t> </a:t>
            </a:r>
            <a:r>
              <a:rPr lang="hu-HU" baseline="0" dirty="0" err="1" smtClean="0"/>
              <a:t>algorithmic</a:t>
            </a:r>
            <a:r>
              <a:rPr lang="hu-HU" baseline="0" dirty="0" smtClean="0"/>
              <a:t> </a:t>
            </a:r>
            <a:r>
              <a:rPr lang="hu-HU" baseline="0" dirty="0" err="1" smtClean="0"/>
              <a:t>skills</a:t>
            </a:r>
            <a:r>
              <a:rPr lang="hu-HU" baseline="0" dirty="0" smtClean="0"/>
              <a:t>, </a:t>
            </a:r>
            <a:r>
              <a:rPr lang="hu-HU" baseline="0" dirty="0" err="1" smtClean="0"/>
              <a:t>as</a:t>
            </a:r>
            <a:r>
              <a:rPr lang="hu-HU" baseline="0" dirty="0" smtClean="0"/>
              <a:t> </a:t>
            </a:r>
            <a:r>
              <a:rPr lang="hu-HU" baseline="0" dirty="0" err="1" smtClean="0"/>
              <a:t>well</a:t>
            </a:r>
            <a:r>
              <a:rPr lang="hu-HU" baseline="0" dirty="0" smtClean="0"/>
              <a:t> </a:t>
            </a:r>
            <a:r>
              <a:rPr lang="hu-HU" baseline="0" dirty="0" err="1" smtClean="0"/>
              <a:t>as</a:t>
            </a:r>
            <a:r>
              <a:rPr lang="hu-HU" baseline="0" dirty="0" smtClean="0"/>
              <a:t> </a:t>
            </a:r>
            <a:r>
              <a:rPr lang="hu-HU" baseline="0" dirty="0" err="1" smtClean="0"/>
              <a:t>basic</a:t>
            </a:r>
            <a:r>
              <a:rPr lang="hu-HU" baseline="0" dirty="0" smtClean="0"/>
              <a:t> computer management </a:t>
            </a:r>
            <a:r>
              <a:rPr lang="hu-HU" baseline="0" dirty="0" err="1" smtClean="0"/>
              <a:t>skills</a:t>
            </a:r>
            <a:r>
              <a:rPr lang="hu-HU" baseline="0" dirty="0" smtClean="0"/>
              <a:t> and </a:t>
            </a:r>
            <a:r>
              <a:rPr lang="hu-HU" baseline="0" dirty="0" err="1" smtClean="0"/>
              <a:t>to</a:t>
            </a:r>
            <a:r>
              <a:rPr lang="hu-HU" baseline="0" dirty="0" smtClean="0"/>
              <a:t> </a:t>
            </a:r>
            <a:r>
              <a:rPr lang="hu-HU" baseline="0" dirty="0" err="1" smtClean="0"/>
              <a:t>acquire</a:t>
            </a:r>
            <a:r>
              <a:rPr lang="hu-HU" baseline="0" dirty="0" smtClean="0"/>
              <a:t> </a:t>
            </a:r>
            <a:r>
              <a:rPr lang="hu-HU" baseline="0" dirty="0" err="1" smtClean="0"/>
              <a:t>some</a:t>
            </a:r>
            <a:r>
              <a:rPr lang="hu-HU" baseline="0" dirty="0" smtClean="0"/>
              <a:t> </a:t>
            </a:r>
            <a:r>
              <a:rPr lang="hu-HU" baseline="0" dirty="0" err="1" smtClean="0"/>
              <a:t>office</a:t>
            </a:r>
            <a:r>
              <a:rPr lang="hu-HU" baseline="0" dirty="0" smtClean="0"/>
              <a:t> </a:t>
            </a:r>
            <a:r>
              <a:rPr lang="hu-HU" baseline="0" dirty="0" err="1" smtClean="0"/>
              <a:t>knowledge</a:t>
            </a:r>
            <a:r>
              <a:rPr lang="hu-HU" baseline="0" dirty="0" smtClean="0"/>
              <a:t>. The </a:t>
            </a:r>
            <a:r>
              <a:rPr lang="hu-HU" baseline="0" dirty="0" err="1" smtClean="0"/>
              <a:t>pupils</a:t>
            </a:r>
            <a:r>
              <a:rPr lang="hu-HU" baseline="0" dirty="0" smtClean="0"/>
              <a:t> </a:t>
            </a:r>
            <a:r>
              <a:rPr lang="hu-HU" baseline="0" dirty="0" err="1" smtClean="0"/>
              <a:t>at</a:t>
            </a:r>
            <a:r>
              <a:rPr lang="hu-HU" baseline="0" dirty="0" smtClean="0"/>
              <a:t> </a:t>
            </a:r>
            <a:r>
              <a:rPr lang="hu-HU" baseline="0" dirty="0" err="1" smtClean="0"/>
              <a:t>this</a:t>
            </a:r>
            <a:r>
              <a:rPr lang="hu-HU" baseline="0" dirty="0" smtClean="0"/>
              <a:t> </a:t>
            </a:r>
            <a:r>
              <a:rPr lang="hu-HU" baseline="0" dirty="0" err="1" smtClean="0"/>
              <a:t>age</a:t>
            </a:r>
            <a:r>
              <a:rPr lang="hu-HU" baseline="0" dirty="0" smtClean="0"/>
              <a:t> </a:t>
            </a:r>
            <a:r>
              <a:rPr lang="hu-HU" baseline="0" dirty="0" err="1" smtClean="0"/>
              <a:t>also</a:t>
            </a:r>
            <a:r>
              <a:rPr lang="hu-HU" baseline="0" dirty="0" smtClean="0"/>
              <a:t> </a:t>
            </a:r>
            <a:r>
              <a:rPr lang="hu-HU" baseline="0" dirty="0" err="1" smtClean="0"/>
              <a:t>learn</a:t>
            </a:r>
            <a:r>
              <a:rPr lang="hu-HU" baseline="0" dirty="0" smtClean="0"/>
              <a:t> </a:t>
            </a:r>
            <a:r>
              <a:rPr lang="hu-HU" baseline="0" dirty="0" err="1" smtClean="0"/>
              <a:t>basics</a:t>
            </a:r>
            <a:r>
              <a:rPr lang="hu-HU" baseline="0" dirty="0" smtClean="0"/>
              <a:t> of </a:t>
            </a:r>
            <a:r>
              <a:rPr lang="hu-HU" baseline="0" dirty="0" err="1" smtClean="0"/>
              <a:t>the</a:t>
            </a:r>
            <a:r>
              <a:rPr lang="hu-HU" baseline="0" dirty="0" smtClean="0"/>
              <a:t> </a:t>
            </a:r>
            <a:r>
              <a:rPr lang="hu-HU" baseline="0" dirty="0" err="1" smtClean="0"/>
              <a:t>Logo</a:t>
            </a:r>
            <a:r>
              <a:rPr lang="hu-HU" baseline="0" dirty="0" smtClean="0"/>
              <a:t> </a:t>
            </a:r>
            <a:r>
              <a:rPr lang="hu-HU" baseline="0" dirty="0" err="1" smtClean="0"/>
              <a:t>language</a:t>
            </a:r>
            <a:r>
              <a:rPr lang="hu-HU" baseline="0" dirty="0" smtClean="0"/>
              <a:t>.</a:t>
            </a:r>
            <a:endParaRPr lang="hu-HU" dirty="0"/>
          </a:p>
        </p:txBody>
      </p:sp>
      <p:sp>
        <p:nvSpPr>
          <p:cNvPr id="4" name="Dia számának helye 3"/>
          <p:cNvSpPr>
            <a:spLocks noGrp="1"/>
          </p:cNvSpPr>
          <p:nvPr>
            <p:ph type="sldNum" sz="quarter" idx="10"/>
          </p:nvPr>
        </p:nvSpPr>
        <p:spPr/>
        <p:txBody>
          <a:bodyPr/>
          <a:lstStyle/>
          <a:p>
            <a:fld id="{322012C4-518E-4C7E-A463-23881F21D9C9}" type="slidenum">
              <a:rPr lang="hu-HU" smtClean="0"/>
              <a:t>4</a:t>
            </a:fld>
            <a:endParaRPr lang="hu-HU"/>
          </a:p>
        </p:txBody>
      </p:sp>
    </p:spTree>
    <p:extLst>
      <p:ext uri="{BB962C8B-B14F-4D97-AF65-F5344CB8AC3E}">
        <p14:creationId xmlns:p14="http://schemas.microsoft.com/office/powerpoint/2010/main" val="3393405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1D31A-5B49-4BAC-AA90-10F630F87985}" type="slidenum">
              <a:rPr lang="hu-HU"/>
              <a:pPr/>
              <a:t>41</a:t>
            </a:fld>
            <a:endParaRPr lang="hu-HU"/>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dirty="0" err="1" smtClean="0">
                <a:effectLst/>
              </a:rPr>
              <a:t>Let</a:t>
            </a:r>
            <a:r>
              <a:rPr lang="hu-HU" sz="1200" dirty="0" smtClean="0">
                <a:effectLst/>
              </a:rPr>
              <a:t> </a:t>
            </a:r>
            <a:r>
              <a:rPr lang="hu-HU" sz="1200" dirty="0" err="1" smtClean="0">
                <a:effectLst/>
              </a:rPr>
              <a:t>us</a:t>
            </a:r>
            <a:r>
              <a:rPr lang="hu-HU" sz="1200" dirty="0" smtClean="0">
                <a:effectLst/>
              </a:rPr>
              <a:t> start </a:t>
            </a:r>
            <a:r>
              <a:rPr lang="hu-HU" sz="1200" dirty="0" err="1" smtClean="0">
                <a:effectLst/>
              </a:rPr>
              <a:t>with</a:t>
            </a:r>
            <a:r>
              <a:rPr lang="hu-HU" sz="1200" dirty="0" smtClean="0">
                <a:effectLst/>
              </a:rPr>
              <a:t> </a:t>
            </a:r>
            <a:r>
              <a:rPr lang="hu-HU" sz="1200" dirty="0" err="1" smtClean="0">
                <a:effectLst/>
              </a:rPr>
              <a:t>the</a:t>
            </a:r>
            <a:r>
              <a:rPr lang="hu-HU" sz="1200" dirty="0" smtClean="0">
                <a:effectLst/>
              </a:rPr>
              <a:t> </a:t>
            </a:r>
            <a:r>
              <a:rPr lang="hu-HU" sz="1200" dirty="0" err="1" smtClean="0">
                <a:effectLst/>
              </a:rPr>
              <a:t>concept</a:t>
            </a:r>
            <a:r>
              <a:rPr lang="hu-HU" sz="1200" dirty="0" smtClean="0">
                <a:effectLst/>
              </a:rPr>
              <a:t> of </a:t>
            </a:r>
            <a:r>
              <a:rPr lang="hu-HU" sz="1200" dirty="0" err="1" smtClean="0">
                <a:effectLst/>
              </a:rPr>
              <a:t>reference</a:t>
            </a:r>
            <a:r>
              <a:rPr lang="hu-HU" sz="1200" dirty="0" smtClean="0">
                <a:effectLst/>
              </a:rPr>
              <a:t> </a:t>
            </a:r>
            <a:r>
              <a:rPr lang="hu-HU" sz="1200" dirty="0" err="1" smtClean="0">
                <a:effectLst/>
              </a:rPr>
              <a:t>point</a:t>
            </a:r>
            <a:r>
              <a:rPr lang="hu-HU" sz="1200" dirty="0" smtClean="0">
                <a:effectLst/>
              </a:rPr>
              <a:t> and </a:t>
            </a:r>
            <a:r>
              <a:rPr lang="hu-HU" sz="1200" dirty="0" err="1" smtClean="0">
                <a:effectLst/>
              </a:rPr>
              <a:t>similarity</a:t>
            </a:r>
            <a:r>
              <a:rPr lang="hu-HU" sz="1200" dirty="0" smtClean="0">
                <a:effectLst/>
              </a:rPr>
              <a:t>. </a:t>
            </a:r>
            <a:r>
              <a:rPr lang="en-US" sz="1200" dirty="0" smtClean="0">
                <a:effectLst/>
              </a:rPr>
              <a:t>The reference point of a fuzzy set ( </a:t>
            </a:r>
            <a:r>
              <a:rPr lang="en-US" sz="1200" i="1" dirty="0" smtClean="0">
                <a:effectLst/>
              </a:rPr>
              <a:t>RP</a:t>
            </a:r>
            <a:r>
              <a:rPr lang="en-US" sz="1200" dirty="0" smtClean="0">
                <a:effectLst/>
              </a:rPr>
              <a:t>(.) ) is that point of the universe of discourse, which is most characteristic to the set. Generally it is used for the definition of the set’s position and for the determination of the distance between t</a:t>
            </a:r>
            <a:r>
              <a:rPr lang="hu-HU" sz="1200" dirty="0" err="1" smtClean="0">
                <a:effectLst/>
              </a:rPr>
              <a:t>wo</a:t>
            </a:r>
            <a:r>
              <a:rPr lang="en-US" sz="1200" dirty="0" smtClean="0">
                <a:effectLst/>
              </a:rPr>
              <a:t> fuzzy sets. </a:t>
            </a:r>
            <a:r>
              <a:rPr lang="en-US" sz="1200" kern="1200" dirty="0" smtClean="0">
                <a:solidFill>
                  <a:schemeClr val="tx1"/>
                </a:solidFill>
                <a:effectLst/>
                <a:latin typeface="+mn-lt"/>
                <a:ea typeface="+mn-ea"/>
                <a:cs typeface="+mn-cs"/>
              </a:rPr>
              <a:t>Most often applied choices for its selection are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the core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the support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SC</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gravity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GC</a:t>
            </a:r>
            <a:r>
              <a:rPr lang="en-US" sz="1200" kern="1200" dirty="0" smtClean="0">
                <a:solidFill>
                  <a:schemeClr val="tx1"/>
                </a:solidFill>
                <a:effectLst/>
                <a:latin typeface="+mn-lt"/>
                <a:ea typeface="+mn-ea"/>
                <a:cs typeface="+mn-cs"/>
              </a:rPr>
              <a:t>) and the </a:t>
            </a:r>
            <a:r>
              <a:rPr lang="en-US" sz="1200" kern="1200" dirty="0" err="1" smtClean="0">
                <a:solidFill>
                  <a:schemeClr val="tx1"/>
                </a:solidFill>
                <a:effectLst/>
                <a:latin typeface="+mn-lt"/>
                <a:ea typeface="+mn-ea"/>
                <a:cs typeface="+mn-cs"/>
              </a:rPr>
              <a:t>unweighted</a:t>
            </a:r>
            <a:r>
              <a:rPr lang="en-US" sz="1200" kern="1200" dirty="0" smtClean="0">
                <a:solidFill>
                  <a:schemeClr val="tx1"/>
                </a:solidFill>
                <a:effectLst/>
                <a:latin typeface="+mn-lt"/>
                <a:ea typeface="+mn-ea"/>
                <a:cs typeface="+mn-cs"/>
              </a:rPr>
              <a:t> or weighted average of the abscissas of the characteristic (break) points of the shape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UAV</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WAV</a:t>
            </a:r>
            <a:r>
              <a:rPr lang="en-US" sz="1200" kern="1200" dirty="0" smtClean="0">
                <a:solidFill>
                  <a:schemeClr val="tx1"/>
                </a:solidFill>
                <a:effectLst/>
                <a:latin typeface="+mn-lt"/>
                <a:ea typeface="+mn-ea"/>
                <a:cs typeface="+mn-cs"/>
              </a:rPr>
              <a:t>). </a:t>
            </a:r>
            <a:r>
              <a:rPr lang="hu-HU" sz="1200" kern="1200" dirty="0" smtClean="0">
                <a:solidFill>
                  <a:schemeClr val="tx1"/>
                </a:solidFill>
                <a:effectLst/>
                <a:latin typeface="+mn-lt"/>
                <a:ea typeface="+mn-ea"/>
                <a:cs typeface="+mn-cs"/>
              </a:rPr>
              <a:t>The </a:t>
            </a:r>
            <a:r>
              <a:rPr lang="hu-HU" sz="1200" kern="1200" dirty="0" err="1" smtClean="0">
                <a:solidFill>
                  <a:schemeClr val="tx1"/>
                </a:solidFill>
                <a:effectLst/>
                <a:latin typeface="+mn-lt"/>
                <a:ea typeface="+mn-ea"/>
                <a:cs typeface="+mn-cs"/>
              </a:rPr>
              <a:t>figure</a:t>
            </a:r>
            <a:r>
              <a:rPr lang="en-US" sz="1200" kern="1200" dirty="0" smtClean="0">
                <a:solidFill>
                  <a:schemeClr val="tx1"/>
                </a:solidFill>
                <a:effectLst/>
                <a:latin typeface="+mn-lt"/>
                <a:ea typeface="+mn-ea"/>
                <a:cs typeface="+mn-cs"/>
              </a:rPr>
              <a:t> presents the listed reference point types in case of trapezoid shaped fuzzy set</a:t>
            </a:r>
            <a:r>
              <a:rPr lang="hu-HU" sz="1200"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a:t>
            </a:r>
            <a:r>
              <a:rPr lang="hu-HU" sz="1200" kern="1200" dirty="0" smtClean="0">
                <a:solidFill>
                  <a:schemeClr val="tx1"/>
                </a:solidFill>
                <a:effectLst/>
                <a:latin typeface="+mn-lt"/>
                <a:ea typeface="+mn-ea"/>
                <a:cs typeface="+mn-cs"/>
              </a:rPr>
              <a:t>The most</a:t>
            </a:r>
            <a:r>
              <a:rPr lang="en-US" sz="1200" kern="1200" dirty="0" smtClean="0">
                <a:solidFill>
                  <a:schemeClr val="tx1"/>
                </a:solidFill>
                <a:effectLst/>
                <a:latin typeface="+mn-lt"/>
                <a:ea typeface="+mn-ea"/>
                <a:cs typeface="+mn-cs"/>
              </a:rPr>
              <a:t> use</a:t>
            </a:r>
            <a:r>
              <a:rPr lang="hu-HU" sz="1200" kern="1200" dirty="0" smtClean="0">
                <a:solidFill>
                  <a:schemeClr val="tx1"/>
                </a:solidFill>
                <a:effectLst/>
                <a:latin typeface="+mn-lt"/>
                <a:ea typeface="+mn-ea"/>
                <a:cs typeface="+mn-cs"/>
              </a:rPr>
              <a:t>d </a:t>
            </a:r>
            <a:r>
              <a:rPr lang="hu-HU" sz="1200" kern="1200" dirty="0" err="1" smtClean="0">
                <a:solidFill>
                  <a:schemeClr val="tx1"/>
                </a:solidFill>
                <a:effectLst/>
                <a:latin typeface="+mn-lt"/>
                <a:ea typeface="+mn-ea"/>
                <a:cs typeface="+mn-cs"/>
              </a:rPr>
              <a:t>option</a:t>
            </a:r>
            <a:r>
              <a:rPr lang="hu-HU" sz="1200" kern="1200" dirty="0" smtClean="0">
                <a:solidFill>
                  <a:schemeClr val="tx1"/>
                </a:solidFill>
                <a:effectLst/>
                <a:latin typeface="+mn-lt"/>
                <a:ea typeface="+mn-ea"/>
                <a:cs typeface="+mn-cs"/>
              </a:rPr>
              <a:t> is</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the core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is the </a:t>
            </a:r>
            <a:r>
              <a:rPr lang="hu-HU" sz="1200" kern="1200" dirty="0" err="1" smtClean="0">
                <a:solidFill>
                  <a:schemeClr val="tx1"/>
                </a:solidFill>
                <a:effectLst/>
                <a:latin typeface="+mn-lt"/>
                <a:ea typeface="+mn-ea"/>
                <a:cs typeface="+mn-cs"/>
              </a:rPr>
              <a:t>alpha</a:t>
            </a:r>
            <a:r>
              <a:rPr lang="en-US" sz="1200" kern="1200" dirty="0" smtClean="0">
                <a:solidFill>
                  <a:schemeClr val="tx1"/>
                </a:solidFill>
                <a:effectLst/>
                <a:latin typeface="+mn-lt"/>
                <a:ea typeface="+mn-ea"/>
                <a:cs typeface="+mn-cs"/>
              </a:rPr>
              <a:t>-cut of the fuzzy set </a:t>
            </a: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at the level of </a:t>
            </a:r>
            <a:r>
              <a:rPr lang="hu-HU" sz="1200" kern="1200" dirty="0" err="1" smtClean="0">
                <a:solidFill>
                  <a:schemeClr val="tx1"/>
                </a:solidFill>
                <a:effectLst/>
                <a:latin typeface="+mn-lt"/>
                <a:ea typeface="+mn-ea"/>
                <a:cs typeface="+mn-cs"/>
              </a:rPr>
              <a:t>alpha</a:t>
            </a:r>
            <a:r>
              <a:rPr lang="en-US" sz="1200" kern="1200" dirty="0" smtClean="0">
                <a:solidFill>
                  <a:schemeClr val="tx1"/>
                </a:solidFill>
                <a:effectLst/>
                <a:latin typeface="+mn-lt"/>
                <a:ea typeface="+mn-ea"/>
                <a:cs typeface="+mn-cs"/>
              </a:rPr>
              <a:t>=1.</a:t>
            </a:r>
            <a:r>
              <a:rPr lang="hu-HU" sz="1200" kern="1200" dirty="0" smtClean="0">
                <a:solidFill>
                  <a:schemeClr val="tx1"/>
                </a:solidFill>
                <a:effectLst/>
                <a:latin typeface="+mn-lt"/>
                <a:ea typeface="+mn-ea"/>
                <a:cs typeface="+mn-cs"/>
              </a:rPr>
              <a:t> </a:t>
            </a:r>
            <a:r>
              <a:rPr lang="en-US" sz="1200" dirty="0" smtClean="0"/>
              <a:t>In </a:t>
            </a:r>
            <a:r>
              <a:rPr lang="en-US" sz="1200" dirty="0"/>
              <a:t>the case of the</a:t>
            </a:r>
            <a:r>
              <a:rPr lang="hu-HU" sz="1200" dirty="0"/>
              <a:t> </a:t>
            </a:r>
            <a:r>
              <a:rPr lang="en-US" sz="1200" dirty="0"/>
              <a:t>polar cut based set interpolation and single rule reasoning methods </a:t>
            </a:r>
            <a:r>
              <a:rPr lang="hu-HU" sz="1200" dirty="0" err="1" smtClean="0"/>
              <a:t>RPcc</a:t>
            </a:r>
            <a:r>
              <a:rPr lang="hu-HU" sz="1200" dirty="0" smtClean="0"/>
              <a:t> </a:t>
            </a:r>
            <a:r>
              <a:rPr lang="en-US" sz="1200" dirty="0" smtClean="0"/>
              <a:t>offers </a:t>
            </a:r>
            <a:r>
              <a:rPr lang="en-US" sz="1200" dirty="0"/>
              <a:t>the most advantages. Besides its information content about the</a:t>
            </a:r>
            <a:r>
              <a:rPr lang="hu-HU" sz="1200" dirty="0"/>
              <a:t> </a:t>
            </a:r>
            <a:r>
              <a:rPr lang="en-US" sz="1200" dirty="0"/>
              <a:t>middle one from the most relevant (having the maximal membership value) elements</a:t>
            </a:r>
            <a:r>
              <a:rPr lang="hu-HU" sz="1200" dirty="0"/>
              <a:t> </a:t>
            </a:r>
            <a:r>
              <a:rPr lang="en-US" sz="1200" dirty="0"/>
              <a:t>of the set it also reduces the need for </a:t>
            </a:r>
            <a:r>
              <a:rPr lang="en-US" sz="1200" dirty="0" smtClean="0"/>
              <a:t>calculations. The </a:t>
            </a:r>
            <a:r>
              <a:rPr lang="en-US" sz="1200" dirty="0"/>
              <a:t>distance of</a:t>
            </a:r>
            <a:r>
              <a:rPr lang="hu-HU" sz="1200" dirty="0"/>
              <a:t> </a:t>
            </a:r>
            <a:r>
              <a:rPr lang="en-US" sz="1200" dirty="0"/>
              <a:t>the fuzzy sets is measured by the horizontal distance between</a:t>
            </a:r>
            <a:r>
              <a:rPr lang="hu-HU" sz="1200" dirty="0"/>
              <a:t> </a:t>
            </a:r>
            <a:r>
              <a:rPr lang="en-US" sz="1200" dirty="0"/>
              <a:t>the reference points of the sets</a:t>
            </a:r>
            <a:r>
              <a:rPr lang="en-US" sz="1200" dirty="0" smtClean="0"/>
              <a:t>.</a:t>
            </a:r>
            <a:r>
              <a:rPr lang="hu-HU" sz="1200" dirty="0" smtClean="0"/>
              <a:t> </a:t>
            </a:r>
            <a:r>
              <a:rPr lang="en-US" sz="1200" kern="1200" dirty="0" smtClean="0">
                <a:solidFill>
                  <a:schemeClr val="tx1"/>
                </a:solidFill>
                <a:effectLst/>
                <a:latin typeface="+mn-lt"/>
                <a:ea typeface="+mn-ea"/>
                <a:cs typeface="+mn-cs"/>
              </a:rPr>
              <a:t>The reference point of a relation  is that point of the multidimensional universe of discourse which is defined by the reference points of the component fuzzy sets</a:t>
            </a:r>
            <a:r>
              <a:rPr lang="hu-HU" sz="1200" kern="1200" dirty="0" smtClean="0">
                <a:solidFill>
                  <a:schemeClr val="tx1"/>
                </a:solidFill>
                <a:effectLst/>
                <a:latin typeface="+mn-lt"/>
                <a:ea typeface="+mn-ea"/>
                <a:cs typeface="+mn-cs"/>
              </a:rPr>
              <a:t>.</a:t>
            </a:r>
            <a:endParaRPr lang="hu-HU"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hu-HU" sz="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In interpolative fuzzy inference the similarity between the current fuzzy input and the antecedents of the known rules plays a determinant role in course of the calculation of the conclusion. The antecedent parts of the rules can be viewed as multidimensional fuzzy sets or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ary</a:t>
            </a:r>
            <a:r>
              <a:rPr lang="en-US" sz="1200" kern="1200" dirty="0" smtClean="0">
                <a:solidFill>
                  <a:schemeClr val="tx1"/>
                </a:solidFill>
                <a:effectLst/>
                <a:latin typeface="+mn-lt"/>
                <a:ea typeface="+mn-ea"/>
                <a:cs typeface="+mn-cs"/>
              </a:rPr>
              <a:t> fuzzy relations</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similarity between the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-dimensional observation represented by </a:t>
            </a:r>
            <a:r>
              <a:rPr lang="hu-HU" sz="1200" kern="1200" dirty="0" smtClean="0">
                <a:solidFill>
                  <a:schemeClr val="tx1"/>
                </a:solidFill>
                <a:effectLst/>
                <a:latin typeface="+mn-lt"/>
                <a:ea typeface="+mn-ea"/>
                <a:cs typeface="+mn-cs"/>
              </a:rPr>
              <a:t>an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ary</a:t>
            </a:r>
            <a:r>
              <a:rPr lang="en-US" sz="1200" kern="1200" dirty="0" smtClean="0">
                <a:solidFill>
                  <a:schemeClr val="tx1"/>
                </a:solidFill>
                <a:effectLst/>
                <a:latin typeface="+mn-lt"/>
                <a:ea typeface="+mn-ea"/>
                <a:cs typeface="+mn-cs"/>
              </a:rPr>
              <a:t> relation  and the rule antecedent represented by </a:t>
            </a:r>
            <a:r>
              <a:rPr lang="hu-HU" sz="1200" kern="1200" dirty="0" err="1" smtClean="0">
                <a:solidFill>
                  <a:schemeClr val="tx1"/>
                </a:solidFill>
                <a:effectLst/>
                <a:latin typeface="+mn-lt"/>
                <a:ea typeface="+mn-ea"/>
                <a:cs typeface="+mn-cs"/>
              </a:rPr>
              <a:t>another</a:t>
            </a:r>
            <a:r>
              <a:rPr lang="hu-HU"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ary</a:t>
            </a:r>
            <a:r>
              <a:rPr lang="en-US" sz="1200" kern="1200" dirty="0" smtClean="0">
                <a:solidFill>
                  <a:schemeClr val="tx1"/>
                </a:solidFill>
                <a:effectLst/>
                <a:latin typeface="+mn-lt"/>
                <a:ea typeface="+mn-ea"/>
                <a:cs typeface="+mn-cs"/>
              </a:rPr>
              <a:t> relation  depends on two components, i.e. the </a:t>
            </a:r>
            <a:r>
              <a:rPr lang="en-US" sz="1200" b="1" kern="1200" dirty="0" smtClean="0">
                <a:solidFill>
                  <a:schemeClr val="tx1"/>
                </a:solidFill>
                <a:effectLst/>
                <a:latin typeface="+mn-lt"/>
                <a:ea typeface="+mn-ea"/>
                <a:cs typeface="+mn-cs"/>
              </a:rPr>
              <a:t>shape similarity </a:t>
            </a:r>
            <a:r>
              <a:rPr lang="en-US" sz="1200" kern="1200" dirty="0" smtClean="0">
                <a:solidFill>
                  <a:schemeClr val="tx1"/>
                </a:solidFill>
                <a:effectLst/>
                <a:latin typeface="+mn-lt"/>
                <a:ea typeface="+mn-ea"/>
                <a:cs typeface="+mn-cs"/>
              </a:rPr>
              <a:t>and the </a:t>
            </a:r>
            <a:r>
              <a:rPr lang="en-US" sz="1200" b="1" kern="1200" dirty="0" smtClean="0">
                <a:solidFill>
                  <a:schemeClr val="tx1"/>
                </a:solidFill>
                <a:effectLst/>
                <a:latin typeface="+mn-lt"/>
                <a:ea typeface="+mn-ea"/>
                <a:cs typeface="+mn-cs"/>
              </a:rPr>
              <a:t>distance</a:t>
            </a:r>
            <a:r>
              <a:rPr lang="en-US" sz="1200" kern="1200" dirty="0" smtClean="0">
                <a:solidFill>
                  <a:schemeClr val="tx1"/>
                </a:solidFill>
                <a:effectLst/>
                <a:latin typeface="+mn-lt"/>
                <a:ea typeface="+mn-ea"/>
                <a:cs typeface="+mn-cs"/>
              </a:rPr>
              <a:t> between the reference points of the relations. </a:t>
            </a:r>
            <a:endParaRPr lang="hu-HU" sz="1200" kern="1200" dirty="0" smtClean="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42</a:t>
            </a:fld>
            <a:endParaRPr lang="hu-HU"/>
          </a:p>
        </p:txBody>
      </p:sp>
    </p:spTree>
    <p:extLst>
      <p:ext uri="{BB962C8B-B14F-4D97-AF65-F5344CB8AC3E}">
        <p14:creationId xmlns:p14="http://schemas.microsoft.com/office/powerpoint/2010/main" val="660289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The shape similarity measures the closeness of the shapes of two fuzzy sets that share the</a:t>
            </a:r>
            <a:r>
              <a:rPr lang="hu-HU"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reference point. </a:t>
            </a:r>
            <a:r>
              <a:rPr lang="hu-HU" sz="1200" kern="1200" dirty="0" smtClean="0">
                <a:solidFill>
                  <a:schemeClr val="tx1"/>
                </a:solidFill>
                <a:effectLst/>
                <a:latin typeface="+mn-lt"/>
                <a:ea typeface="+mn-ea"/>
                <a:cs typeface="+mn-cs"/>
              </a:rPr>
              <a:t>FRISUV </a:t>
            </a:r>
            <a:r>
              <a:rPr lang="en-US" sz="1200" kern="1200" dirty="0" smtClean="0">
                <a:solidFill>
                  <a:schemeClr val="tx1"/>
                </a:solidFill>
                <a:effectLst/>
                <a:latin typeface="+mn-lt"/>
                <a:ea typeface="+mn-ea"/>
                <a:cs typeface="+mn-cs"/>
              </a:rPr>
              <a:t>us</a:t>
            </a:r>
            <a:r>
              <a:rPr lang="hu-HU" sz="1200" kern="1200" dirty="0" smtClean="0">
                <a:solidFill>
                  <a:schemeClr val="tx1"/>
                </a:solidFill>
                <a:effectLst/>
                <a:latin typeface="+mn-lt"/>
                <a:ea typeface="+mn-ea"/>
                <a:cs typeface="+mn-cs"/>
              </a:rPr>
              <a:t>es</a:t>
            </a:r>
            <a:r>
              <a:rPr lang="en-US" sz="1200" kern="1200" dirty="0" smtClean="0">
                <a:solidFill>
                  <a:schemeClr val="tx1"/>
                </a:solidFill>
                <a:effectLst/>
                <a:latin typeface="+mn-lt"/>
                <a:ea typeface="+mn-ea"/>
                <a:cs typeface="+mn-cs"/>
              </a:rPr>
              <a:t> a similarity measure based on fuzzy </a:t>
            </a:r>
            <a:r>
              <a:rPr lang="en-US" sz="1200" kern="1200" dirty="0" err="1" smtClean="0">
                <a:solidFill>
                  <a:schemeClr val="tx1"/>
                </a:solidFill>
                <a:effectLst/>
                <a:latin typeface="+mn-lt"/>
                <a:ea typeface="+mn-ea"/>
                <a:cs typeface="+mn-cs"/>
              </a:rPr>
              <a:t>subsethood</a:t>
            </a:r>
            <a:r>
              <a:rPr lang="en-US" sz="1200" kern="1200" dirty="0" smtClean="0">
                <a:solidFill>
                  <a:schemeClr val="tx1"/>
                </a:solidFill>
                <a:effectLst/>
                <a:latin typeface="+mn-lt"/>
                <a:ea typeface="+mn-ea"/>
                <a:cs typeface="+mn-cs"/>
              </a:rPr>
              <a:t> values. </a:t>
            </a:r>
            <a:r>
              <a:rPr lang="hu-HU" sz="1200" kern="1200" dirty="0" smtClean="0">
                <a:solidFill>
                  <a:schemeClr val="tx1"/>
                </a:solidFill>
                <a:effectLst/>
                <a:latin typeface="+mn-lt"/>
                <a:ea typeface="+mn-ea"/>
                <a:cs typeface="+mn-cs"/>
              </a:rPr>
              <a:t>A f</a:t>
            </a:r>
            <a:r>
              <a:rPr lang="en-US" sz="1200" kern="1200" dirty="0" err="1" smtClean="0">
                <a:solidFill>
                  <a:schemeClr val="tx1"/>
                </a:solidFill>
                <a:effectLst/>
                <a:latin typeface="+mn-lt"/>
                <a:ea typeface="+mn-ea"/>
                <a:cs typeface="+mn-cs"/>
              </a:rPr>
              <a:t>uzzy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subsethood</a:t>
            </a:r>
            <a:r>
              <a:rPr lang="en-US" sz="1200" kern="1200" dirty="0" smtClean="0">
                <a:solidFill>
                  <a:schemeClr val="tx1"/>
                </a:solidFill>
                <a:effectLst/>
                <a:latin typeface="+mn-lt"/>
                <a:ea typeface="+mn-ea"/>
                <a:cs typeface="+mn-cs"/>
              </a:rPr>
              <a:t> value represents the degree to which a fuzzy set is a subset of another fuzzy set. For example in case of two discrete fuzzy sets </a:t>
            </a: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belonging to the universe </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the fuzzy </a:t>
            </a:r>
            <a:r>
              <a:rPr lang="en-US" sz="1200" kern="1200" dirty="0" err="1" smtClean="0">
                <a:solidFill>
                  <a:schemeClr val="tx1"/>
                </a:solidFill>
                <a:effectLst/>
                <a:latin typeface="+mn-lt"/>
                <a:ea typeface="+mn-ea"/>
                <a:cs typeface="+mn-cs"/>
              </a:rPr>
              <a:t>subsethood</a:t>
            </a:r>
            <a:r>
              <a:rPr lang="en-US" sz="1200" kern="1200" dirty="0" smtClean="0">
                <a:solidFill>
                  <a:schemeClr val="tx1"/>
                </a:solidFill>
                <a:effectLst/>
                <a:latin typeface="+mn-lt"/>
                <a:ea typeface="+mn-ea"/>
                <a:cs typeface="+mn-cs"/>
              </a:rPr>
              <a:t> value of </a:t>
            </a: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to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is</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expressed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by</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first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equation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this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slide</a:t>
            </a:r>
            <a:r>
              <a:rPr lang="hu-HU" sz="1200" kern="1200" baseline="0" dirty="0" smtClean="0">
                <a:solidFill>
                  <a:schemeClr val="tx1"/>
                </a:solidFill>
                <a:effectLst/>
                <a:latin typeface="+mn-lt"/>
                <a:ea typeface="+mn-ea"/>
                <a:cs typeface="+mn-cs"/>
              </a:rPr>
              <a:t>.</a:t>
            </a:r>
            <a:r>
              <a:rPr lang="hu-HU" sz="1200" kern="1200" dirty="0" smtClean="0">
                <a:solidFill>
                  <a:schemeClr val="tx1"/>
                </a:solidFill>
                <a:effectLst/>
                <a:latin typeface="+mn-lt"/>
                <a:ea typeface="+mn-ea"/>
                <a:cs typeface="+mn-cs"/>
              </a:rPr>
              <a:t> He</a:t>
            </a:r>
            <a:r>
              <a:rPr lang="en-US" sz="1200" kern="1200" dirty="0" smtClean="0">
                <a:solidFill>
                  <a:schemeClr val="tx1"/>
                </a:solidFill>
                <a:effectLst/>
                <a:latin typeface="+mn-lt"/>
                <a:ea typeface="+mn-ea"/>
                <a:cs typeface="+mn-cs"/>
              </a:rPr>
              <a:t>re ∩ is an arbitrary t-norm. In order to apply </a:t>
            </a:r>
            <a:r>
              <a:rPr lang="en-US" sz="1200" i="1" kern="1200" dirty="0" smtClean="0">
                <a:solidFill>
                  <a:schemeClr val="tx1"/>
                </a:solidFill>
                <a:effectLst/>
                <a:latin typeface="+mn-lt"/>
                <a:ea typeface="+mn-ea"/>
                <a:cs typeface="+mn-cs"/>
              </a:rPr>
              <a:t>FSV</a:t>
            </a:r>
            <a:r>
              <a:rPr lang="en-US" sz="1200" kern="1200" dirty="0" smtClean="0">
                <a:solidFill>
                  <a:schemeClr val="tx1"/>
                </a:solidFill>
                <a:effectLst/>
                <a:latin typeface="+mn-lt"/>
                <a:ea typeface="+mn-ea"/>
                <a:cs typeface="+mn-cs"/>
              </a:rPr>
              <a:t> to the measurement of the similarity between fuzzy relations having an identical reference point we extend it to the multidimensional case. Thus the fuzzy </a:t>
            </a:r>
            <a:r>
              <a:rPr lang="en-US" sz="1200" kern="1200" dirty="0" err="1" smtClean="0">
                <a:solidFill>
                  <a:schemeClr val="tx1"/>
                </a:solidFill>
                <a:effectLst/>
                <a:latin typeface="+mn-lt"/>
                <a:ea typeface="+mn-ea"/>
                <a:cs typeface="+mn-cs"/>
              </a:rPr>
              <a:t>subsethood</a:t>
            </a:r>
            <a:r>
              <a:rPr lang="en-US" sz="1200" kern="1200" dirty="0" smtClean="0">
                <a:solidFill>
                  <a:schemeClr val="tx1"/>
                </a:solidFill>
                <a:effectLst/>
                <a:latin typeface="+mn-lt"/>
                <a:ea typeface="+mn-ea"/>
                <a:cs typeface="+mn-cs"/>
              </a:rPr>
              <a:t> value of the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ary</a:t>
            </a:r>
            <a:r>
              <a:rPr lang="en-US" sz="1200" kern="1200" dirty="0" smtClean="0">
                <a:solidFill>
                  <a:schemeClr val="tx1"/>
                </a:solidFill>
                <a:effectLst/>
                <a:latin typeface="+mn-lt"/>
                <a:ea typeface="+mn-ea"/>
                <a:cs typeface="+mn-cs"/>
              </a:rPr>
              <a:t> relation</a:t>
            </a:r>
            <a:r>
              <a:rPr lang="hu-HU" sz="1200" kern="1200" dirty="0" smtClean="0">
                <a:solidFill>
                  <a:schemeClr val="tx1"/>
                </a:solidFill>
                <a:effectLst/>
                <a:latin typeface="+mn-lt"/>
                <a:ea typeface="+mn-ea"/>
                <a:cs typeface="+mn-cs"/>
              </a:rPr>
              <a:t> Q</a:t>
            </a:r>
            <a:r>
              <a:rPr lang="en-US" sz="1200" kern="1200" dirty="0" smtClean="0">
                <a:solidFill>
                  <a:schemeClr val="tx1"/>
                </a:solidFill>
                <a:effectLst/>
                <a:latin typeface="+mn-lt"/>
                <a:ea typeface="+mn-ea"/>
                <a:cs typeface="+mn-cs"/>
              </a:rPr>
              <a:t>  to the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ary</a:t>
            </a:r>
            <a:r>
              <a:rPr lang="en-US" sz="1200" kern="1200" dirty="0" smtClean="0">
                <a:solidFill>
                  <a:schemeClr val="tx1"/>
                </a:solidFill>
                <a:effectLst/>
                <a:latin typeface="+mn-lt"/>
                <a:ea typeface="+mn-ea"/>
                <a:cs typeface="+mn-cs"/>
              </a:rPr>
              <a:t> relation  </a:t>
            </a:r>
            <a:r>
              <a:rPr lang="hu-HU" sz="1200" kern="1200" dirty="0" smtClean="0">
                <a:solidFill>
                  <a:schemeClr val="tx1"/>
                </a:solidFill>
                <a:effectLst/>
                <a:latin typeface="+mn-lt"/>
                <a:ea typeface="+mn-ea"/>
                <a:cs typeface="+mn-cs"/>
              </a:rPr>
              <a:t>R is </a:t>
            </a:r>
            <a:r>
              <a:rPr lang="hu-HU" sz="1200" kern="1200" dirty="0" err="1" smtClean="0">
                <a:solidFill>
                  <a:schemeClr val="tx1"/>
                </a:solidFill>
                <a:effectLst/>
                <a:latin typeface="+mn-lt"/>
                <a:ea typeface="+mn-ea"/>
                <a:cs typeface="+mn-cs"/>
              </a:rPr>
              <a:t>presented</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by</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second</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equation</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order to keep low the computational complexity of the similarity measurement we introduce a simplified measure of the fuzzy </a:t>
            </a:r>
            <a:r>
              <a:rPr lang="en-US" sz="1200" kern="1200" dirty="0" err="1" smtClean="0">
                <a:solidFill>
                  <a:schemeClr val="tx1"/>
                </a:solidFill>
                <a:effectLst/>
                <a:latin typeface="+mn-lt"/>
                <a:ea typeface="+mn-ea"/>
                <a:cs typeface="+mn-cs"/>
              </a:rPr>
              <a:t>subsethood</a:t>
            </a:r>
            <a:r>
              <a:rPr lang="en-US" sz="1200" kern="1200" dirty="0" smtClean="0">
                <a:solidFill>
                  <a:schemeClr val="tx1"/>
                </a:solidFill>
                <a:effectLst/>
                <a:latin typeface="+mn-lt"/>
                <a:ea typeface="+mn-ea"/>
                <a:cs typeface="+mn-cs"/>
              </a:rPr>
              <a:t> value (</a:t>
            </a:r>
            <a:r>
              <a:rPr lang="en-US" sz="1200" i="1" kern="1200" dirty="0" smtClean="0">
                <a:solidFill>
                  <a:schemeClr val="tx1"/>
                </a:solidFill>
                <a:effectLst/>
                <a:latin typeface="+mn-lt"/>
                <a:ea typeface="+mn-ea"/>
                <a:cs typeface="+mn-cs"/>
              </a:rPr>
              <a:t>SFSV</a:t>
            </a:r>
            <a:r>
              <a:rPr lang="en-US" sz="1200" kern="1200" dirty="0" smtClean="0">
                <a:solidFill>
                  <a:schemeClr val="tx1"/>
                </a:solidFill>
                <a:effectLst/>
                <a:latin typeface="+mn-lt"/>
                <a:ea typeface="+mn-ea"/>
                <a:cs typeface="+mn-cs"/>
              </a:rPr>
              <a:t>) of two fuzzy relations. SFSV works with the projections of the relations in each dimension</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where </a:t>
            </a:r>
            <a:r>
              <a:rPr lang="en-US" sz="1200" i="1" kern="1200" dirty="0" smtClean="0">
                <a:solidFill>
                  <a:schemeClr val="tx1"/>
                </a:solidFill>
                <a:effectLst/>
                <a:latin typeface="+mn-lt"/>
                <a:ea typeface="+mn-ea"/>
                <a:cs typeface="+mn-cs"/>
              </a:rPr>
              <a:t>P</a:t>
            </a:r>
            <a:r>
              <a:rPr lang="en-US" sz="1200" i="1" kern="1200" baseline="-250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is the projection of the relation to the dimension </a:t>
            </a:r>
            <a:r>
              <a:rPr lang="en-US" sz="1200" i="1"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i.e. the component fuzzy set of the relation in </a:t>
            </a:r>
            <a:r>
              <a:rPr lang="en-US" sz="1200" i="1" kern="1200" dirty="0" err="1" smtClean="0">
                <a:solidFill>
                  <a:schemeClr val="tx1"/>
                </a:solidFill>
                <a:effectLst/>
                <a:latin typeface="+mn-lt"/>
                <a:ea typeface="+mn-ea"/>
                <a:cs typeface="+mn-cs"/>
              </a:rPr>
              <a:t>i</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dimension. </a:t>
            </a:r>
            <a:endParaRPr lang="hu-HU" sz="120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1FDD2340-3905-4B0F-89E7-B3BE281A028E}" type="slidenum">
              <a:rPr lang="hu-HU" smtClean="0"/>
              <a:t>43</a:t>
            </a:fld>
            <a:endParaRPr lang="hu-HU"/>
          </a:p>
        </p:txBody>
      </p:sp>
    </p:spTree>
    <p:extLst>
      <p:ext uri="{BB962C8B-B14F-4D97-AF65-F5344CB8AC3E}">
        <p14:creationId xmlns:p14="http://schemas.microsoft.com/office/powerpoint/2010/main" val="2945464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second component of the similarity measure aiming the comparison of the observation and the rule antecedents is their relative distance. One calculates first the Euclidean distance between the reference points of the corresponding fuzzy relations</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Next, we determine the relative distance by dividing </a:t>
            </a:r>
            <a:r>
              <a:rPr lang="en-US" sz="1200" i="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with the maximum possible distance, i.e. the distance between the point defined by the lower endpoints of the input ranges and the point defined by the upper endpoints of the input ranges</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Thus the relative distance will be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fraction</a:t>
            </a:r>
            <a:r>
              <a:rPr lang="hu-HU" sz="1200" kern="1200" baseline="0" dirty="0" smtClean="0">
                <a:solidFill>
                  <a:schemeClr val="tx1"/>
                </a:solidFill>
                <a:effectLst/>
                <a:latin typeface="+mn-lt"/>
                <a:ea typeface="+mn-ea"/>
                <a:cs typeface="+mn-cs"/>
              </a:rPr>
              <a:t> of d and </a:t>
            </a:r>
            <a:r>
              <a:rPr lang="hu-HU" sz="1200" kern="1200" baseline="0" dirty="0" err="1" smtClean="0">
                <a:solidFill>
                  <a:schemeClr val="tx1"/>
                </a:solidFill>
                <a:effectLst/>
                <a:latin typeface="+mn-lt"/>
                <a:ea typeface="+mn-ea"/>
                <a:cs typeface="+mn-cs"/>
              </a:rPr>
              <a:t>drel</a:t>
            </a:r>
            <a:r>
              <a:rPr lang="hu-HU" sz="1200" kern="1200" dirty="0" smtClean="0">
                <a:solidFill>
                  <a:schemeClr val="tx1"/>
                </a:solidFill>
                <a:effectLst/>
                <a:latin typeface="+mn-lt"/>
                <a:ea typeface="+mn-ea"/>
                <a:cs typeface="+mn-cs"/>
              </a:rPr>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44</a:t>
            </a:fld>
            <a:endParaRPr lang="hu-HU"/>
          </a:p>
        </p:txBody>
      </p:sp>
    </p:spTree>
    <p:extLst>
      <p:ext uri="{BB962C8B-B14F-4D97-AF65-F5344CB8AC3E}">
        <p14:creationId xmlns:p14="http://schemas.microsoft.com/office/powerpoint/2010/main" val="2582769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err="1" smtClean="0">
                <a:solidFill>
                  <a:schemeClr val="tx1"/>
                </a:solidFill>
                <a:effectLst/>
                <a:latin typeface="+mn-lt"/>
                <a:ea typeface="+mn-ea"/>
                <a:cs typeface="+mn-cs"/>
              </a:rPr>
              <a:t>Having</a:t>
            </a:r>
            <a:r>
              <a:rPr lang="en-US" sz="1200" kern="1200" dirty="0" smtClean="0">
                <a:solidFill>
                  <a:schemeClr val="tx1"/>
                </a:solidFill>
                <a:effectLst/>
                <a:latin typeface="+mn-lt"/>
                <a:ea typeface="+mn-ea"/>
                <a:cs typeface="+mn-cs"/>
              </a:rPr>
              <a:t> the </a:t>
            </a:r>
            <a:r>
              <a:rPr lang="hu-HU" sz="1200" kern="1200" dirty="0" err="1" smtClean="0">
                <a:solidFill>
                  <a:schemeClr val="tx1"/>
                </a:solidFill>
                <a:effectLst/>
                <a:latin typeface="+mn-lt"/>
                <a:ea typeface="+mn-ea"/>
                <a:cs typeface="+mn-cs"/>
              </a:rPr>
              <a:t>previously</a:t>
            </a:r>
            <a:r>
              <a:rPr lang="en-US" sz="1200" kern="1200" dirty="0" smtClean="0">
                <a:solidFill>
                  <a:schemeClr val="tx1"/>
                </a:solidFill>
                <a:effectLst/>
                <a:latin typeface="+mn-lt"/>
                <a:ea typeface="+mn-ea"/>
                <a:cs typeface="+mn-cs"/>
              </a:rPr>
              <a:t> mentioned two components the similarity of the relation  describing the observation to the relation  describing a rule antecedent will be </a:t>
            </a:r>
            <a:r>
              <a:rPr lang="hu-HU" sz="1200" kern="1200" dirty="0" err="1" smtClean="0">
                <a:solidFill>
                  <a:schemeClr val="tx1"/>
                </a:solidFill>
                <a:effectLst/>
                <a:latin typeface="+mn-lt"/>
                <a:ea typeface="+mn-ea"/>
                <a:cs typeface="+mn-cs"/>
              </a:rPr>
              <a:t>calculated</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by</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first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equation</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supposing that both components have the same importance. Likewise, we can define the dissimilarity of two fuzzy relations</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as</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well</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key idea of the method is that the reference point of the conclusion should be calculated from the position of the known rules’ conclusion sets using the similarity between the current observation and the rule antecedents. The functional relationship is an extension of the well known Shepard crisp interpolation</a:t>
            </a:r>
            <a:r>
              <a:rPr lang="hu-H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which interpolates by calculating the weighted average of the known points’ ordinates. Supposing that the shapes of the consequent partitions’ linguistic terms are identical and the sets differ only in their position the shape of the interpolated conclusion also has to adhere to this regularity. Thus its form will be identical with the shapes of the known sets.</a:t>
            </a:r>
            <a:endParaRPr lang="hu-HU" sz="1200" kern="1200" dirty="0" smtClean="0">
              <a:solidFill>
                <a:schemeClr val="tx1"/>
              </a:solidFill>
              <a:effectLst/>
              <a:latin typeface="+mn-lt"/>
              <a:ea typeface="+mn-ea"/>
              <a:cs typeface="+mn-cs"/>
            </a:endParaRPr>
          </a:p>
          <a:p>
            <a:endParaRPr lang="hu-HU" sz="1200" kern="1200" dirty="0" smtClean="0">
              <a:solidFill>
                <a:schemeClr val="tx1"/>
              </a:solidFill>
              <a:effectLst/>
              <a:latin typeface="+mn-lt"/>
              <a:ea typeface="+mn-ea"/>
              <a:cs typeface="+mn-cs"/>
            </a:endParaRPr>
          </a:p>
          <a:p>
            <a:endParaRPr lang="hu-HU" dirty="0" smtClean="0"/>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45</a:t>
            </a:fld>
            <a:endParaRPr lang="hu-HU"/>
          </a:p>
        </p:txBody>
      </p:sp>
    </p:spTree>
    <p:extLst>
      <p:ext uri="{BB962C8B-B14F-4D97-AF65-F5344CB8AC3E}">
        <p14:creationId xmlns:p14="http://schemas.microsoft.com/office/powerpoint/2010/main" val="16026855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Some</a:t>
            </a:r>
            <a:r>
              <a:rPr lang="hu-HU" dirty="0" smtClean="0"/>
              <a:t> </a:t>
            </a:r>
            <a:r>
              <a:rPr lang="hu-HU" dirty="0" err="1" smtClean="0"/>
              <a:t>important</a:t>
            </a:r>
            <a:r>
              <a:rPr lang="hu-HU" baseline="0" dirty="0" smtClean="0"/>
              <a:t> </a:t>
            </a:r>
            <a:r>
              <a:rPr lang="hu-HU" baseline="0" dirty="0" err="1" smtClean="0"/>
              <a:t>features</a:t>
            </a:r>
            <a:r>
              <a:rPr lang="hu-HU" baseline="0" dirty="0" smtClean="0"/>
              <a:t> of </a:t>
            </a:r>
            <a:r>
              <a:rPr lang="hu-HU" baseline="0" dirty="0" err="1" smtClean="0"/>
              <a:t>the</a:t>
            </a:r>
            <a:r>
              <a:rPr lang="hu-HU" baseline="0" dirty="0" smtClean="0"/>
              <a:t> </a:t>
            </a:r>
            <a:r>
              <a:rPr lang="hu-HU" baseline="0" dirty="0" err="1" smtClean="0"/>
              <a:t>method</a:t>
            </a:r>
            <a:r>
              <a:rPr lang="hu-HU" baseline="0" dirty="0" smtClean="0"/>
              <a:t> </a:t>
            </a:r>
            <a:r>
              <a:rPr lang="hu-HU" baseline="0" dirty="0" err="1" smtClean="0"/>
              <a:t>are</a:t>
            </a:r>
            <a:r>
              <a:rPr lang="hu-HU" baseline="0" dirty="0" smtClean="0"/>
              <a:t> </a:t>
            </a:r>
            <a:r>
              <a:rPr lang="hu-HU" baseline="0" dirty="0" err="1" smtClean="0"/>
              <a:t>presented</a:t>
            </a:r>
            <a:r>
              <a:rPr lang="hu-HU" baseline="0" dirty="0" smtClean="0"/>
              <a:t> </a:t>
            </a:r>
            <a:r>
              <a:rPr lang="hu-HU" baseline="0" dirty="0" err="1" smtClean="0"/>
              <a:t>in</a:t>
            </a:r>
            <a:r>
              <a:rPr lang="hu-HU" baseline="0" dirty="0" smtClean="0"/>
              <a:t> </a:t>
            </a:r>
            <a:r>
              <a:rPr lang="hu-HU" baseline="0" dirty="0" err="1" smtClean="0"/>
              <a:t>this</a:t>
            </a:r>
            <a:r>
              <a:rPr lang="hu-HU" baseline="0" dirty="0" smtClean="0"/>
              <a:t> </a:t>
            </a:r>
            <a:r>
              <a:rPr lang="hu-HU" baseline="0" dirty="0" err="1" smtClean="0"/>
              <a:t>slide</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46</a:t>
            </a:fld>
            <a:endParaRPr lang="hu-HU"/>
          </a:p>
        </p:txBody>
      </p:sp>
    </p:spTree>
    <p:extLst>
      <p:ext uri="{BB962C8B-B14F-4D97-AF65-F5344CB8AC3E}">
        <p14:creationId xmlns:p14="http://schemas.microsoft.com/office/powerpoint/2010/main" val="922439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noProof="0" dirty="0" err="1" smtClean="0"/>
              <a:t>Next</a:t>
            </a:r>
            <a:r>
              <a:rPr lang="hu-HU" sz="1200" noProof="0" dirty="0" smtClean="0"/>
              <a:t>, I am </a:t>
            </a:r>
            <a:r>
              <a:rPr lang="hu-HU" sz="1200" noProof="0" dirty="0" err="1" smtClean="0"/>
              <a:t>going</a:t>
            </a:r>
            <a:r>
              <a:rPr lang="hu-HU" sz="1200" noProof="0" dirty="0" smtClean="0"/>
              <a:t> </a:t>
            </a:r>
            <a:r>
              <a:rPr lang="hu-HU" sz="1200" noProof="0" dirty="0" err="1" smtClean="0"/>
              <a:t>to</a:t>
            </a:r>
            <a:r>
              <a:rPr lang="hu-HU" sz="1200" noProof="0" dirty="0" smtClean="0"/>
              <a:t> </a:t>
            </a:r>
            <a:r>
              <a:rPr lang="hu-HU" sz="1200" noProof="0" dirty="0" err="1" smtClean="0"/>
              <a:t>present</a:t>
            </a:r>
            <a:r>
              <a:rPr lang="hu-HU" sz="1200" noProof="0" dirty="0" smtClean="0"/>
              <a:t> </a:t>
            </a:r>
            <a:r>
              <a:rPr lang="hu-HU" sz="1200" noProof="0" dirty="0" err="1" smtClean="0"/>
              <a:t>two</a:t>
            </a:r>
            <a:r>
              <a:rPr lang="hu-HU" sz="1200" noProof="0" dirty="0" smtClean="0"/>
              <a:t> </a:t>
            </a:r>
            <a:r>
              <a:rPr lang="hu-HU" sz="1200" noProof="0" dirty="0" err="1" smtClean="0"/>
              <a:t>methods</a:t>
            </a:r>
            <a:r>
              <a:rPr lang="hu-HU" sz="1200" noProof="0" dirty="0" smtClean="0"/>
              <a:t> </a:t>
            </a:r>
            <a:r>
              <a:rPr lang="hu-HU" sz="1200" noProof="0" dirty="0" err="1" smtClean="0"/>
              <a:t>that</a:t>
            </a:r>
            <a:r>
              <a:rPr lang="hu-HU" sz="1200" noProof="0" dirty="0" smtClean="0"/>
              <a:t> </a:t>
            </a:r>
            <a:r>
              <a:rPr lang="hu-HU" sz="1200" noProof="0" dirty="0" err="1" smtClean="0"/>
              <a:t>belong</a:t>
            </a:r>
            <a:r>
              <a:rPr lang="hu-HU" sz="1200" noProof="0" dirty="0" smtClean="0"/>
              <a:t> </a:t>
            </a:r>
            <a:r>
              <a:rPr lang="hu-HU" sz="1200" noProof="0" dirty="0" err="1" smtClean="0"/>
              <a:t>to</a:t>
            </a:r>
            <a:r>
              <a:rPr lang="hu-HU" sz="1200" noProof="0" dirty="0" smtClean="0"/>
              <a:t> </a:t>
            </a:r>
            <a:r>
              <a:rPr lang="hu-HU" sz="1200" noProof="0" dirty="0" err="1" smtClean="0"/>
              <a:t>the</a:t>
            </a:r>
            <a:r>
              <a:rPr lang="hu-HU" sz="1200" noProof="0" dirty="0" smtClean="0"/>
              <a:t> </a:t>
            </a:r>
            <a:r>
              <a:rPr lang="hu-HU" sz="1200" noProof="0" dirty="0" err="1" smtClean="0"/>
              <a:t>group</a:t>
            </a:r>
            <a:r>
              <a:rPr lang="hu-HU" sz="1200" noProof="0" dirty="0" smtClean="0"/>
              <a:t> of </a:t>
            </a:r>
            <a:r>
              <a:rPr lang="hu-HU" sz="1200" noProof="0" dirty="0" err="1" smtClean="0"/>
              <a:t>two-step</a:t>
            </a:r>
            <a:r>
              <a:rPr lang="hu-HU" sz="1200" noProof="0" dirty="0" smtClean="0"/>
              <a:t> FRI </a:t>
            </a:r>
            <a:r>
              <a:rPr lang="hu-HU" sz="1200" noProof="0" dirty="0" err="1" smtClean="0"/>
              <a:t>methods</a:t>
            </a:r>
            <a:r>
              <a:rPr lang="hu-HU" sz="1200" noProof="0" dirty="0" smtClean="0"/>
              <a:t>. </a:t>
            </a:r>
            <a:r>
              <a:rPr lang="hu-HU" sz="1200" noProof="0" dirty="0" err="1" smtClean="0"/>
              <a:t>Firs</a:t>
            </a:r>
            <a:r>
              <a:rPr lang="hu-HU" sz="1200" baseline="0" noProof="0" dirty="0" err="1" smtClean="0"/>
              <a:t>t</a:t>
            </a:r>
            <a:r>
              <a:rPr lang="hu-HU" sz="1200" baseline="0" noProof="0" dirty="0" smtClean="0"/>
              <a:t>, I </a:t>
            </a:r>
            <a:r>
              <a:rPr lang="hu-HU" sz="1200" baseline="0" noProof="0" dirty="0" err="1" smtClean="0"/>
              <a:t>will</a:t>
            </a:r>
            <a:r>
              <a:rPr lang="hu-HU" sz="1200" baseline="0" noProof="0" dirty="0" smtClean="0"/>
              <a:t> </a:t>
            </a:r>
            <a:r>
              <a:rPr lang="hu-HU" sz="1200" baseline="0" noProof="0" dirty="0" err="1" smtClean="0"/>
              <a:t>present</a:t>
            </a:r>
            <a:r>
              <a:rPr lang="hu-HU" sz="1200" baseline="0" noProof="0" dirty="0" smtClean="0"/>
              <a:t> </a:t>
            </a:r>
            <a:r>
              <a:rPr lang="hu-HU" sz="1200" baseline="0" noProof="0" dirty="0" err="1" smtClean="0"/>
              <a:t>some</a:t>
            </a:r>
            <a:r>
              <a:rPr lang="hu-HU" sz="1200" baseline="0" noProof="0" dirty="0" smtClean="0"/>
              <a:t> </a:t>
            </a:r>
            <a:r>
              <a:rPr lang="hu-HU" sz="1200" baseline="0" noProof="0" dirty="0" err="1" smtClean="0"/>
              <a:t>general</a:t>
            </a:r>
            <a:r>
              <a:rPr lang="hu-HU" sz="1200" baseline="0" noProof="0" dirty="0" smtClean="0"/>
              <a:t> </a:t>
            </a:r>
            <a:r>
              <a:rPr lang="hu-HU" sz="1200" baseline="0" noProof="0" dirty="0" err="1" smtClean="0"/>
              <a:t>properties</a:t>
            </a:r>
            <a:r>
              <a:rPr lang="hu-HU" sz="1200" baseline="0" noProof="0" dirty="0" smtClean="0"/>
              <a:t> </a:t>
            </a:r>
            <a:r>
              <a:rPr lang="hu-HU" sz="1200" baseline="0" noProof="0" dirty="0" err="1" smtClean="0"/>
              <a:t>that</a:t>
            </a:r>
            <a:r>
              <a:rPr lang="hu-HU" sz="1200" baseline="0" noProof="0" dirty="0" smtClean="0"/>
              <a:t> </a:t>
            </a:r>
            <a:r>
              <a:rPr lang="hu-HU" sz="1200" baseline="0" noProof="0" dirty="0" err="1" smtClean="0"/>
              <a:t>are</a:t>
            </a:r>
            <a:r>
              <a:rPr lang="hu-HU" sz="1200" baseline="0" noProof="0" dirty="0" smtClean="0"/>
              <a:t> </a:t>
            </a:r>
            <a:r>
              <a:rPr lang="hu-HU" sz="1200" baseline="0" noProof="0" dirty="0" err="1" smtClean="0"/>
              <a:t>common</a:t>
            </a:r>
            <a:r>
              <a:rPr lang="hu-HU" sz="1200" baseline="0" noProof="0" dirty="0" smtClean="0"/>
              <a:t> </a:t>
            </a:r>
            <a:r>
              <a:rPr lang="hu-HU" sz="1200" baseline="0" noProof="0" dirty="0" err="1" smtClean="0"/>
              <a:t>for</a:t>
            </a:r>
            <a:r>
              <a:rPr lang="hu-HU" sz="1200" baseline="0" noProof="0" dirty="0" smtClean="0"/>
              <a:t> </a:t>
            </a:r>
            <a:r>
              <a:rPr lang="hu-HU" sz="1200" baseline="0" noProof="0" dirty="0" err="1" smtClean="0"/>
              <a:t>both</a:t>
            </a:r>
            <a:r>
              <a:rPr lang="hu-HU" sz="1200" baseline="0" noProof="0" dirty="0" smtClean="0"/>
              <a:t> of </a:t>
            </a:r>
            <a:r>
              <a:rPr lang="hu-HU" sz="1200" baseline="0" noProof="0" dirty="0" err="1" smtClean="0"/>
              <a:t>them</a:t>
            </a:r>
            <a:r>
              <a:rPr lang="hu-HU" sz="1200" baseline="0" noProof="0" dirty="0" smtClean="0"/>
              <a:t> </a:t>
            </a:r>
            <a:r>
              <a:rPr lang="hu-HU" sz="1200" baseline="0" noProof="0" dirty="0" err="1" smtClean="0"/>
              <a:t>followed</a:t>
            </a:r>
            <a:r>
              <a:rPr lang="hu-HU" sz="1200" baseline="0" noProof="0" dirty="0" smtClean="0"/>
              <a:t> </a:t>
            </a:r>
            <a:r>
              <a:rPr lang="hu-HU" sz="1200" baseline="0" noProof="0" dirty="0" err="1" smtClean="0"/>
              <a:t>by</a:t>
            </a:r>
            <a:r>
              <a:rPr lang="hu-HU" sz="1200" baseline="0" noProof="0" dirty="0" smtClean="0"/>
              <a:t> </a:t>
            </a:r>
            <a:r>
              <a:rPr lang="hu-HU" sz="1200" baseline="0" noProof="0" dirty="0" err="1" smtClean="0"/>
              <a:t>the</a:t>
            </a:r>
            <a:r>
              <a:rPr lang="hu-HU" sz="1200" baseline="0" noProof="0" dirty="0" smtClean="0"/>
              <a:t> </a:t>
            </a:r>
            <a:r>
              <a:rPr lang="hu-HU" sz="1200" baseline="0" noProof="0" dirty="0" err="1" smtClean="0"/>
              <a:t>presentation</a:t>
            </a:r>
            <a:r>
              <a:rPr lang="hu-HU" sz="1200" baseline="0" noProof="0" dirty="0" smtClean="0"/>
              <a:t> </a:t>
            </a:r>
            <a:r>
              <a:rPr lang="hu-HU" sz="1200" baseline="0" noProof="0" dirty="0" err="1" smtClean="0"/>
              <a:t>of</a:t>
            </a:r>
            <a:r>
              <a:rPr lang="hu-HU" sz="1200" baseline="0" noProof="0" dirty="0" smtClean="0"/>
              <a:t> </a:t>
            </a:r>
            <a:r>
              <a:rPr lang="hu-HU" sz="1200" baseline="0" noProof="0" dirty="0" err="1" smtClean="0"/>
              <a:t>the</a:t>
            </a:r>
            <a:r>
              <a:rPr lang="hu-HU" sz="1200" baseline="0" noProof="0" dirty="0" smtClean="0"/>
              <a:t> </a:t>
            </a:r>
            <a:r>
              <a:rPr lang="hu-HU" sz="1200" baseline="0" noProof="0" dirty="0" err="1" smtClean="0"/>
              <a:t>individual</a:t>
            </a:r>
            <a:r>
              <a:rPr lang="hu-HU" sz="1200" baseline="0" noProof="0" dirty="0" smtClean="0"/>
              <a:t> </a:t>
            </a:r>
            <a:r>
              <a:rPr lang="hu-HU" sz="1200" baseline="0" noProof="0" dirty="0" err="1" smtClean="0"/>
              <a:t>techniques</a:t>
            </a:r>
            <a:r>
              <a:rPr lang="hu-HU" sz="1200" baseline="0" noProof="0" dirty="0" smtClean="0"/>
              <a:t>.</a:t>
            </a:r>
            <a:endParaRPr lang="en-US" sz="1200" noProof="0" dirty="0" smtClean="0"/>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47</a:t>
            </a:fld>
            <a:endParaRPr lang="hu-HU"/>
          </a:p>
        </p:txBody>
      </p:sp>
    </p:spTree>
    <p:extLst>
      <p:ext uri="{BB962C8B-B14F-4D97-AF65-F5344CB8AC3E}">
        <p14:creationId xmlns:p14="http://schemas.microsoft.com/office/powerpoint/2010/main" val="4216990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50C53F-50D0-4824-AF14-65B240CF97D2}" type="slidenum">
              <a:rPr lang="hu-HU"/>
              <a:pPr/>
              <a:t>48</a:t>
            </a:fld>
            <a:endParaRPr lang="hu-HU"/>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hu-HU" sz="1400" dirty="0" err="1" smtClean="0"/>
              <a:t>In</a:t>
            </a:r>
            <a:r>
              <a:rPr lang="hu-HU" sz="1400" dirty="0" smtClean="0"/>
              <a:t> </a:t>
            </a:r>
            <a:r>
              <a:rPr lang="hu-HU" sz="1400" dirty="0" err="1" smtClean="0"/>
              <a:t>their</a:t>
            </a:r>
            <a:r>
              <a:rPr lang="hu-HU" sz="1400" dirty="0" smtClean="0"/>
              <a:t> f</a:t>
            </a:r>
            <a:r>
              <a:rPr lang="en-US" sz="1400" dirty="0" err="1" smtClean="0"/>
              <a:t>irst</a:t>
            </a:r>
            <a:r>
              <a:rPr lang="hu-HU" sz="1400" dirty="0" smtClean="0"/>
              <a:t> </a:t>
            </a:r>
            <a:r>
              <a:rPr lang="hu-HU" sz="1400" dirty="0" err="1" smtClean="0"/>
              <a:t>step</a:t>
            </a:r>
            <a:r>
              <a:rPr lang="hu-HU" sz="1400" dirty="0" smtClean="0"/>
              <a:t>,</a:t>
            </a:r>
            <a:r>
              <a:rPr lang="en-US" sz="1400" dirty="0" smtClean="0"/>
              <a:t> </a:t>
            </a:r>
            <a:r>
              <a:rPr lang="en-US" sz="1400" dirty="0"/>
              <a:t>a new intermediate rule is interpolated,</a:t>
            </a:r>
            <a:r>
              <a:rPr lang="hu-HU" sz="1400" dirty="0"/>
              <a:t> </a:t>
            </a:r>
            <a:r>
              <a:rPr lang="en-US" sz="1400" dirty="0"/>
              <a:t>of which antecedent part contains fuzzy sets </a:t>
            </a:r>
            <a:r>
              <a:rPr lang="en-US" sz="1400" dirty="0" smtClean="0"/>
              <a:t>position</a:t>
            </a:r>
            <a:r>
              <a:rPr lang="hu-HU" sz="1400" dirty="0" err="1" smtClean="0"/>
              <a:t>ed</a:t>
            </a:r>
            <a:r>
              <a:rPr lang="hu-HU" sz="1400" dirty="0" smtClean="0"/>
              <a:t> </a:t>
            </a:r>
            <a:r>
              <a:rPr lang="hu-HU" sz="1400" dirty="0" err="1" smtClean="0"/>
              <a:t>at</a:t>
            </a:r>
            <a:r>
              <a:rPr lang="hu-HU" sz="1400" dirty="0" smtClean="0"/>
              <a:t> </a:t>
            </a:r>
            <a:r>
              <a:rPr lang="hu-HU" sz="1400" dirty="0" err="1" smtClean="0"/>
              <a:t>the</a:t>
            </a:r>
            <a:r>
              <a:rPr lang="hu-HU" sz="1400" dirty="0" smtClean="0"/>
              <a:t> </a:t>
            </a:r>
            <a:r>
              <a:rPr lang="hu-HU" sz="1400" dirty="0" err="1" smtClean="0"/>
              <a:t>same</a:t>
            </a:r>
            <a:r>
              <a:rPr lang="hu-HU" sz="1400" dirty="0" smtClean="0"/>
              <a:t> </a:t>
            </a:r>
            <a:r>
              <a:rPr lang="hu-HU" sz="1400" dirty="0" err="1" smtClean="0"/>
              <a:t>reference</a:t>
            </a:r>
            <a:r>
              <a:rPr lang="hu-HU" sz="1400" dirty="0" smtClean="0"/>
              <a:t> </a:t>
            </a:r>
            <a:r>
              <a:rPr lang="hu-HU" sz="1400" dirty="0" err="1" smtClean="0"/>
              <a:t>points</a:t>
            </a:r>
            <a:r>
              <a:rPr lang="en-US" sz="1400" dirty="0" smtClean="0"/>
              <a:t> </a:t>
            </a:r>
            <a:r>
              <a:rPr lang="hu-HU" sz="1400" dirty="0" err="1" smtClean="0"/>
              <a:t>as</a:t>
            </a:r>
            <a:r>
              <a:rPr lang="en-US" sz="1400" dirty="0" smtClean="0"/>
              <a:t> </a:t>
            </a:r>
            <a:r>
              <a:rPr lang="en-US" sz="1400" dirty="0"/>
              <a:t>the sets describing the observation in each dimension. This task is done in three </a:t>
            </a:r>
            <a:r>
              <a:rPr lang="hu-HU" sz="1400" dirty="0" err="1" smtClean="0"/>
              <a:t>phases</a:t>
            </a:r>
            <a:r>
              <a:rPr lang="en-US" sz="1400" dirty="0" smtClean="0"/>
              <a:t>. </a:t>
            </a:r>
            <a:r>
              <a:rPr lang="en-US" sz="1400" dirty="0"/>
              <a:t>First the antecedent part of the new rule is determined through a set interpolation method. </a:t>
            </a:r>
            <a:r>
              <a:rPr lang="en-US" sz="1400" dirty="0" smtClean="0"/>
              <a:t>Next</a:t>
            </a:r>
            <a:r>
              <a:rPr lang="hu-HU" sz="1400" dirty="0" smtClean="0"/>
              <a:t> </a:t>
            </a:r>
            <a:r>
              <a:rPr lang="en-US" sz="1400" dirty="0"/>
              <a:t>the position of the fuzzy sets belonging to the consequent part of the new rule</a:t>
            </a:r>
            <a:r>
              <a:rPr lang="hu-HU" sz="1400" dirty="0"/>
              <a:t> </a:t>
            </a:r>
            <a:r>
              <a:rPr lang="en-US" sz="1400" dirty="0"/>
              <a:t>is calculated. Thirdly the shape of the consequent sets is determined using the same technique as in the case of the antecedent sets. The conclusion is determined in the second step by firing the interpolated rule. A special single rule reasoning </a:t>
            </a:r>
            <a:r>
              <a:rPr lang="en-US" sz="1400" dirty="0" smtClean="0"/>
              <a:t>technique </a:t>
            </a:r>
            <a:r>
              <a:rPr lang="en-US" sz="1400" dirty="0"/>
              <a:t>is</a:t>
            </a:r>
            <a:r>
              <a:rPr lang="hu-HU" sz="1400" dirty="0"/>
              <a:t> </a:t>
            </a:r>
            <a:r>
              <a:rPr lang="hu-HU" sz="1400" dirty="0" err="1" smtClean="0"/>
              <a:t>used</a:t>
            </a:r>
            <a:r>
              <a:rPr lang="hu-HU" sz="1400" dirty="0" smtClean="0"/>
              <a:t> </a:t>
            </a:r>
            <a:r>
              <a:rPr lang="en-US" sz="1400" dirty="0" smtClean="0"/>
              <a:t>for </a:t>
            </a:r>
            <a:r>
              <a:rPr lang="en-US" sz="1400" dirty="0"/>
              <a:t>this </a:t>
            </a:r>
            <a:r>
              <a:rPr lang="en-US" sz="1400" dirty="0" smtClean="0"/>
              <a:t>task</a:t>
            </a:r>
            <a:r>
              <a:rPr lang="hu-HU" sz="1400" dirty="0" smtClean="0"/>
              <a:t>.</a:t>
            </a:r>
            <a:endParaRPr lang="en-GB" sz="14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a:t>
            </a:r>
            <a:r>
              <a:rPr lang="hu-HU" dirty="0" err="1" smtClean="0"/>
              <a:t>two-step</a:t>
            </a:r>
            <a:r>
              <a:rPr lang="hu-HU" dirty="0" smtClean="0"/>
              <a:t> </a:t>
            </a:r>
            <a:r>
              <a:rPr lang="hu-HU" dirty="0" err="1" smtClean="0"/>
              <a:t>methods</a:t>
            </a:r>
            <a:r>
              <a:rPr lang="hu-HU" dirty="0" smtClean="0"/>
              <a:t> being </a:t>
            </a:r>
            <a:r>
              <a:rPr lang="hu-HU" dirty="0" err="1" smtClean="0"/>
              <a:t>presented</a:t>
            </a:r>
            <a:r>
              <a:rPr lang="hu-HU" dirty="0" smtClean="0"/>
              <a:t> </a:t>
            </a:r>
            <a:r>
              <a:rPr lang="hu-HU" dirty="0" err="1" smtClean="0"/>
              <a:t>follow</a:t>
            </a:r>
            <a:r>
              <a:rPr lang="hu-HU" dirty="0" smtClean="0"/>
              <a:t> </a:t>
            </a:r>
            <a:r>
              <a:rPr lang="hu-HU" dirty="0" err="1" smtClean="0"/>
              <a:t>the</a:t>
            </a:r>
            <a:r>
              <a:rPr lang="hu-HU" dirty="0" smtClean="0"/>
              <a:t> </a:t>
            </a:r>
            <a:r>
              <a:rPr lang="hu-HU" dirty="0" err="1" smtClean="0"/>
              <a:t>concept</a:t>
            </a:r>
            <a:r>
              <a:rPr lang="hu-HU" dirty="0" smtClean="0"/>
              <a:t> of </a:t>
            </a:r>
            <a:r>
              <a:rPr lang="hu-HU" dirty="0" err="1" smtClean="0"/>
              <a:t>linguistic</a:t>
            </a:r>
            <a:r>
              <a:rPr lang="hu-HU" dirty="0" smtClean="0"/>
              <a:t> </a:t>
            </a:r>
            <a:r>
              <a:rPr lang="hu-HU" dirty="0" err="1" smtClean="0"/>
              <a:t>term</a:t>
            </a:r>
            <a:r>
              <a:rPr lang="hu-HU" dirty="0" smtClean="0"/>
              <a:t> shifting.</a:t>
            </a:r>
            <a:r>
              <a:rPr lang="hu-HU" baseline="0" dirty="0" smtClean="0"/>
              <a:t> </a:t>
            </a:r>
            <a:r>
              <a:rPr lang="hu-HU" baseline="0" dirty="0" err="1" smtClean="0"/>
              <a:t>Its</a:t>
            </a:r>
            <a:r>
              <a:rPr lang="hu-HU" baseline="0" dirty="0" smtClean="0"/>
              <a:t> </a:t>
            </a:r>
            <a:r>
              <a:rPr lang="hu-HU" baseline="0" dirty="0" err="1" smtClean="0"/>
              <a:t>key</a:t>
            </a:r>
            <a:r>
              <a:rPr lang="hu-HU" baseline="0" dirty="0" smtClean="0"/>
              <a:t> idea is </a:t>
            </a:r>
            <a:r>
              <a:rPr lang="hu-HU" baseline="0" dirty="0" err="1" smtClean="0"/>
              <a:t>that</a:t>
            </a:r>
            <a:r>
              <a:rPr lang="hu-HU" baseline="0" dirty="0" smtClean="0"/>
              <a:t> </a:t>
            </a:r>
            <a:r>
              <a:rPr lang="hu-HU" baseline="0" dirty="0" err="1" smtClean="0"/>
              <a:t>in</a:t>
            </a:r>
            <a:r>
              <a:rPr lang="hu-HU" baseline="0" dirty="0" smtClean="0"/>
              <a:t> </a:t>
            </a:r>
            <a:r>
              <a:rPr lang="hu-HU" baseline="0" dirty="0" err="1" smtClean="0"/>
              <a:t>order</a:t>
            </a:r>
            <a:r>
              <a:rPr lang="hu-HU" baseline="0" dirty="0" smtClean="0"/>
              <a:t> </a:t>
            </a:r>
            <a:r>
              <a:rPr lang="hu-HU" baseline="0" dirty="0" err="1" smtClean="0"/>
              <a:t>to</a:t>
            </a:r>
            <a:r>
              <a:rPr lang="hu-HU" baseline="0" dirty="0" smtClean="0"/>
              <a:t> </a:t>
            </a:r>
            <a:r>
              <a:rPr lang="hu-HU" baseline="0" dirty="0" err="1" smtClean="0"/>
              <a:t>create</a:t>
            </a:r>
            <a:r>
              <a:rPr lang="hu-HU" baseline="0" dirty="0" smtClean="0"/>
              <a:t> a </a:t>
            </a:r>
            <a:r>
              <a:rPr lang="hu-HU" baseline="0" dirty="0" err="1" smtClean="0"/>
              <a:t>new</a:t>
            </a:r>
            <a:r>
              <a:rPr lang="hu-HU" baseline="0" dirty="0" smtClean="0"/>
              <a:t> </a:t>
            </a:r>
            <a:r>
              <a:rPr lang="hu-HU" baseline="0" dirty="0" err="1" smtClean="0"/>
              <a:t>set</a:t>
            </a:r>
            <a:r>
              <a:rPr lang="hu-HU" baseline="0" dirty="0" smtClean="0"/>
              <a:t> </a:t>
            </a:r>
            <a:r>
              <a:rPr lang="hu-HU" baseline="0" dirty="0" err="1" smtClean="0"/>
              <a:t>at</a:t>
            </a:r>
            <a:r>
              <a:rPr lang="hu-HU" baseline="0" dirty="0" smtClean="0"/>
              <a:t> </a:t>
            </a:r>
            <a:r>
              <a:rPr lang="hu-HU" baseline="0" dirty="0" err="1" smtClean="0"/>
              <a:t>a</a:t>
            </a:r>
            <a:r>
              <a:rPr lang="hu-HU" baseline="0" dirty="0" smtClean="0"/>
              <a:t> </a:t>
            </a:r>
            <a:r>
              <a:rPr lang="hu-HU" baseline="0" dirty="0" err="1" smtClean="0"/>
              <a:t>given</a:t>
            </a:r>
            <a:r>
              <a:rPr lang="hu-HU" baseline="0" dirty="0" smtClean="0"/>
              <a:t> </a:t>
            </a:r>
            <a:r>
              <a:rPr lang="hu-HU" baseline="0" dirty="0" err="1" smtClean="0"/>
              <a:t>position</a:t>
            </a:r>
            <a:r>
              <a:rPr lang="hu-HU" baseline="0" dirty="0" smtClean="0"/>
              <a:t> </a:t>
            </a:r>
            <a:r>
              <a:rPr lang="hu-HU" baseline="0" dirty="0" err="1" smtClean="0"/>
              <a:t>all</a:t>
            </a:r>
            <a:r>
              <a:rPr lang="hu-HU" baseline="0" dirty="0" smtClean="0"/>
              <a:t> </a:t>
            </a:r>
            <a:r>
              <a:rPr lang="hu-HU" baseline="0" dirty="0" err="1" smtClean="0"/>
              <a:t>the</a:t>
            </a:r>
            <a:r>
              <a:rPr lang="hu-HU" baseline="0" dirty="0" smtClean="0"/>
              <a:t> </a:t>
            </a:r>
            <a:r>
              <a:rPr lang="hu-HU" baseline="0" dirty="0" err="1" smtClean="0"/>
              <a:t>existent</a:t>
            </a:r>
            <a:r>
              <a:rPr lang="hu-HU" baseline="0" dirty="0" smtClean="0"/>
              <a:t> </a:t>
            </a:r>
            <a:r>
              <a:rPr lang="hu-HU" baseline="0" dirty="0" err="1" smtClean="0"/>
              <a:t>sets</a:t>
            </a:r>
            <a:r>
              <a:rPr lang="hu-HU" baseline="0" dirty="0" smtClean="0"/>
              <a:t> </a:t>
            </a:r>
            <a:r>
              <a:rPr lang="hu-HU" baseline="0" dirty="0" err="1" smtClean="0"/>
              <a:t>are</a:t>
            </a:r>
            <a:r>
              <a:rPr lang="hu-HU" baseline="0" dirty="0" smtClean="0"/>
              <a:t> shifted </a:t>
            </a:r>
            <a:r>
              <a:rPr lang="hu-HU" baseline="0" dirty="0" err="1" smtClean="0"/>
              <a:t>virtually</a:t>
            </a:r>
            <a:r>
              <a:rPr lang="hu-HU" baseline="0" dirty="0" smtClean="0"/>
              <a:t> </a:t>
            </a:r>
            <a:r>
              <a:rPr lang="hu-HU" baseline="0" dirty="0" err="1" smtClean="0"/>
              <a:t>horizontally</a:t>
            </a:r>
            <a:r>
              <a:rPr lang="hu-HU" baseline="0" dirty="0" smtClean="0"/>
              <a:t> </a:t>
            </a:r>
            <a:r>
              <a:rPr lang="hu-HU" baseline="0" dirty="0" err="1" smtClean="0"/>
              <a:t>so</a:t>
            </a:r>
            <a:r>
              <a:rPr lang="hu-HU" baseline="0" dirty="0" smtClean="0"/>
              <a:t> </a:t>
            </a:r>
            <a:r>
              <a:rPr lang="hu-HU" baseline="0" dirty="0" err="1" smtClean="0"/>
              <a:t>that</a:t>
            </a:r>
            <a:r>
              <a:rPr lang="hu-HU" baseline="0" dirty="0" smtClean="0"/>
              <a:t> </a:t>
            </a:r>
            <a:r>
              <a:rPr lang="hu-HU" baseline="0" dirty="0" err="1" smtClean="0"/>
              <a:t>their</a:t>
            </a:r>
            <a:r>
              <a:rPr lang="hu-HU" baseline="0" dirty="0" smtClean="0"/>
              <a:t> </a:t>
            </a:r>
            <a:r>
              <a:rPr lang="hu-HU" baseline="0" dirty="0" err="1" smtClean="0"/>
              <a:t>reference</a:t>
            </a:r>
            <a:r>
              <a:rPr lang="hu-HU" baseline="0" dirty="0" smtClean="0"/>
              <a:t> </a:t>
            </a:r>
            <a:r>
              <a:rPr lang="hu-HU" baseline="0" dirty="0" err="1" smtClean="0"/>
              <a:t>point</a:t>
            </a:r>
            <a:r>
              <a:rPr lang="hu-HU" baseline="0" dirty="0" smtClean="0"/>
              <a:t> </a:t>
            </a:r>
            <a:r>
              <a:rPr lang="hu-HU" baseline="0" dirty="0" err="1" smtClean="0"/>
              <a:t>becomes</a:t>
            </a:r>
            <a:r>
              <a:rPr lang="hu-HU" baseline="0" dirty="0" smtClean="0"/>
              <a:t> </a:t>
            </a:r>
            <a:r>
              <a:rPr lang="hu-HU" baseline="0" dirty="0" err="1" smtClean="0"/>
              <a:t>identical</a:t>
            </a:r>
            <a:r>
              <a:rPr lang="hu-HU" baseline="0" dirty="0" smtClean="0"/>
              <a:t> </a:t>
            </a:r>
            <a:r>
              <a:rPr lang="hu-HU" baseline="0" dirty="0" err="1" smtClean="0"/>
              <a:t>with</a:t>
            </a:r>
            <a:r>
              <a:rPr lang="hu-HU" baseline="0" dirty="0" smtClean="0"/>
              <a:t> </a:t>
            </a:r>
            <a:r>
              <a:rPr lang="hu-HU" baseline="0" dirty="0" err="1" smtClean="0"/>
              <a:t>the</a:t>
            </a:r>
            <a:r>
              <a:rPr lang="hu-HU" baseline="0" dirty="0" smtClean="0"/>
              <a:t> </a:t>
            </a:r>
            <a:r>
              <a:rPr lang="hu-HU" baseline="0" dirty="0" err="1" smtClean="0"/>
              <a:t>interpolation</a:t>
            </a:r>
            <a:r>
              <a:rPr lang="hu-HU" baseline="0" dirty="0" smtClean="0"/>
              <a:t> </a:t>
            </a:r>
            <a:r>
              <a:rPr lang="hu-HU" baseline="0" dirty="0" err="1" smtClean="0"/>
              <a:t>point</a:t>
            </a:r>
            <a:r>
              <a:rPr lang="hu-HU" baseline="0" dirty="0" smtClean="0"/>
              <a:t> (</a:t>
            </a:r>
            <a:r>
              <a:rPr lang="hu-HU" baseline="0" dirty="0" err="1" smtClean="0"/>
              <a:t>the</a:t>
            </a:r>
            <a:r>
              <a:rPr lang="hu-HU" baseline="0" dirty="0" smtClean="0"/>
              <a:t> </a:t>
            </a:r>
            <a:r>
              <a:rPr lang="hu-HU" baseline="0" dirty="0" err="1" smtClean="0"/>
              <a:t>point</a:t>
            </a:r>
            <a:r>
              <a:rPr lang="hu-HU" baseline="0" dirty="0" smtClean="0"/>
              <a:t> </a:t>
            </a:r>
            <a:r>
              <a:rPr lang="hu-HU" baseline="0" dirty="0" err="1" smtClean="0"/>
              <a:t>where</a:t>
            </a:r>
            <a:r>
              <a:rPr lang="hu-HU" baseline="0" dirty="0" smtClean="0"/>
              <a:t> </a:t>
            </a:r>
            <a:r>
              <a:rPr lang="hu-HU" baseline="0" dirty="0" err="1" smtClean="0"/>
              <a:t>we</a:t>
            </a:r>
            <a:r>
              <a:rPr lang="hu-HU" baseline="0" dirty="0" smtClean="0"/>
              <a:t> </a:t>
            </a:r>
            <a:r>
              <a:rPr lang="hu-HU" baseline="0" dirty="0" err="1" smtClean="0"/>
              <a:t>need</a:t>
            </a:r>
            <a:r>
              <a:rPr lang="hu-HU" baseline="0" dirty="0" smtClean="0"/>
              <a:t> </a:t>
            </a:r>
            <a:r>
              <a:rPr lang="hu-HU" baseline="0" dirty="0" err="1" smtClean="0"/>
              <a:t>the</a:t>
            </a:r>
            <a:r>
              <a:rPr lang="hu-HU" baseline="0" dirty="0" smtClean="0"/>
              <a:t> </a:t>
            </a:r>
            <a:r>
              <a:rPr lang="hu-HU" baseline="0" dirty="0" err="1" smtClean="0"/>
              <a:t>new</a:t>
            </a:r>
            <a:r>
              <a:rPr lang="hu-HU" baseline="0" dirty="0" smtClean="0"/>
              <a:t> </a:t>
            </a:r>
            <a:r>
              <a:rPr lang="hu-HU" baseline="0" dirty="0" err="1" smtClean="0"/>
              <a:t>set</a:t>
            </a:r>
            <a:r>
              <a:rPr lang="hu-HU" baseline="0" dirty="0" smtClean="0"/>
              <a:t>). </a:t>
            </a:r>
            <a:r>
              <a:rPr lang="hu-HU" baseline="0" dirty="0" err="1" smtClean="0"/>
              <a:t>Next</a:t>
            </a:r>
            <a:r>
              <a:rPr lang="hu-HU" baseline="0" dirty="0" smtClean="0"/>
              <a:t>, </a:t>
            </a:r>
            <a:r>
              <a:rPr lang="hu-HU" baseline="0" dirty="0" err="1" smtClean="0"/>
              <a:t>the</a:t>
            </a:r>
            <a:r>
              <a:rPr lang="hu-HU" baseline="0" dirty="0" smtClean="0"/>
              <a:t> </a:t>
            </a:r>
            <a:r>
              <a:rPr lang="hu-HU" baseline="0" dirty="0" err="1" smtClean="0"/>
              <a:t>shape</a:t>
            </a:r>
            <a:r>
              <a:rPr lang="hu-HU" baseline="0" dirty="0" smtClean="0"/>
              <a:t> (</a:t>
            </a:r>
            <a:r>
              <a:rPr lang="hu-HU" baseline="0" dirty="0" err="1" smtClean="0"/>
              <a:t>membership</a:t>
            </a:r>
            <a:r>
              <a:rPr lang="hu-HU" baseline="0" dirty="0" smtClean="0"/>
              <a:t> </a:t>
            </a:r>
            <a:r>
              <a:rPr lang="hu-HU" baseline="0" dirty="0" err="1" smtClean="0"/>
              <a:t>function</a:t>
            </a:r>
            <a:r>
              <a:rPr lang="hu-HU" baseline="0" dirty="0" smtClean="0"/>
              <a:t>) of </a:t>
            </a:r>
            <a:r>
              <a:rPr lang="hu-HU" baseline="0" dirty="0" err="1" smtClean="0"/>
              <a:t>the</a:t>
            </a:r>
            <a:r>
              <a:rPr lang="hu-HU" baseline="0" dirty="0" smtClean="0"/>
              <a:t> </a:t>
            </a:r>
            <a:r>
              <a:rPr lang="hu-HU" baseline="0" dirty="0" err="1" smtClean="0"/>
              <a:t>new</a:t>
            </a:r>
            <a:r>
              <a:rPr lang="hu-HU" baseline="0" dirty="0" smtClean="0"/>
              <a:t> </a:t>
            </a:r>
            <a:r>
              <a:rPr lang="hu-HU" baseline="0" dirty="0" err="1" smtClean="0"/>
              <a:t>set</a:t>
            </a:r>
            <a:r>
              <a:rPr lang="hu-HU" baseline="0" dirty="0" smtClean="0"/>
              <a:t> is </a:t>
            </a:r>
            <a:r>
              <a:rPr lang="hu-HU" baseline="0" dirty="0" err="1" smtClean="0"/>
              <a:t>determined</a:t>
            </a:r>
            <a:r>
              <a:rPr lang="hu-HU" baseline="0" dirty="0" smtClean="0"/>
              <a:t> </a:t>
            </a:r>
            <a:r>
              <a:rPr lang="hu-HU" baseline="0" dirty="0" err="1" smtClean="0"/>
              <a:t>from</a:t>
            </a:r>
            <a:r>
              <a:rPr lang="hu-HU" baseline="0" dirty="0" smtClean="0"/>
              <a:t> </a:t>
            </a:r>
            <a:r>
              <a:rPr lang="hu-HU" baseline="0" dirty="0" err="1" smtClean="0"/>
              <a:t>the</a:t>
            </a:r>
            <a:r>
              <a:rPr lang="hu-HU" baseline="0" dirty="0" smtClean="0"/>
              <a:t> </a:t>
            </a:r>
            <a:r>
              <a:rPr lang="hu-HU" baseline="0" dirty="0" err="1" smtClean="0"/>
              <a:t>shapes</a:t>
            </a:r>
            <a:r>
              <a:rPr lang="hu-HU" baseline="0" dirty="0" smtClean="0"/>
              <a:t> of </a:t>
            </a:r>
            <a:r>
              <a:rPr lang="hu-HU" baseline="0" dirty="0" err="1" smtClean="0"/>
              <a:t>the</a:t>
            </a:r>
            <a:r>
              <a:rPr lang="hu-HU" baseline="0" dirty="0" smtClean="0"/>
              <a:t> </a:t>
            </a:r>
            <a:r>
              <a:rPr lang="hu-HU" baseline="0" dirty="0" err="1" smtClean="0"/>
              <a:t>overlapping</a:t>
            </a:r>
            <a:r>
              <a:rPr lang="hu-HU" baseline="0" dirty="0" smtClean="0"/>
              <a:t> </a:t>
            </a:r>
            <a:r>
              <a:rPr lang="hu-HU" baseline="0" dirty="0" err="1" smtClean="0"/>
              <a:t>sets</a:t>
            </a:r>
            <a:r>
              <a:rPr lang="hu-HU" baseline="0" dirty="0" smtClean="0"/>
              <a:t> </a:t>
            </a:r>
            <a:r>
              <a:rPr lang="hu-HU" baseline="0" dirty="0" err="1" smtClean="0"/>
              <a:t>using</a:t>
            </a:r>
            <a:r>
              <a:rPr lang="hu-HU" baseline="0" dirty="0" smtClean="0"/>
              <a:t> a fuzzy </a:t>
            </a:r>
            <a:r>
              <a:rPr lang="hu-HU" baseline="0" dirty="0" err="1" smtClean="0"/>
              <a:t>set</a:t>
            </a:r>
            <a:r>
              <a:rPr lang="hu-HU" baseline="0" dirty="0" smtClean="0"/>
              <a:t> </a:t>
            </a:r>
            <a:r>
              <a:rPr lang="hu-HU" baseline="0" dirty="0" err="1" smtClean="0"/>
              <a:t>interpolation</a:t>
            </a:r>
            <a:r>
              <a:rPr lang="hu-HU" baseline="0" dirty="0" smtClean="0"/>
              <a:t> </a:t>
            </a:r>
            <a:r>
              <a:rPr lang="hu-HU" baseline="0" dirty="0" err="1" smtClean="0"/>
              <a:t>technique</a:t>
            </a:r>
            <a:r>
              <a:rPr lang="hu-HU" baseline="0" dirty="0" smtClean="0"/>
              <a:t>. Here </a:t>
            </a:r>
            <a:r>
              <a:rPr lang="hu-HU" baseline="0" dirty="0" err="1" smtClean="0"/>
              <a:t>i</a:t>
            </a:r>
            <a:r>
              <a:rPr lang="hu-HU" dirty="0" err="1" smtClean="0"/>
              <a:t>t</a:t>
            </a:r>
            <a:r>
              <a:rPr lang="hu-HU" dirty="0" smtClean="0"/>
              <a:t> is </a:t>
            </a:r>
            <a:r>
              <a:rPr lang="en-US" dirty="0" err="1" smtClean="0"/>
              <a:t>assum</a:t>
            </a:r>
            <a:r>
              <a:rPr lang="hu-HU" dirty="0" err="1" smtClean="0"/>
              <a:t>ed</a:t>
            </a:r>
            <a:r>
              <a:rPr lang="en-US" dirty="0" smtClean="0"/>
              <a:t> that a better set approximation  can be attained by taking into consideration not only the two sets flanking the</a:t>
            </a:r>
            <a:r>
              <a:rPr lang="hu-HU" dirty="0" smtClean="0"/>
              <a:t> </a:t>
            </a:r>
            <a:r>
              <a:rPr lang="en-US" dirty="0" smtClean="0"/>
              <a:t>observation/conclusion</a:t>
            </a:r>
            <a:r>
              <a:rPr lang="hu-HU" dirty="0" smtClean="0"/>
              <a:t> </a:t>
            </a:r>
            <a:r>
              <a:rPr lang="hu-HU" dirty="0" err="1" smtClean="0"/>
              <a:t>like</a:t>
            </a:r>
            <a:r>
              <a:rPr lang="hu-HU" dirty="0" smtClean="0"/>
              <a:t> </a:t>
            </a:r>
            <a:r>
              <a:rPr lang="hu-HU" dirty="0" err="1" smtClean="0"/>
              <a:t>in</a:t>
            </a:r>
            <a:r>
              <a:rPr lang="hu-HU" dirty="0" smtClean="0"/>
              <a:t> </a:t>
            </a:r>
            <a:r>
              <a:rPr lang="hu-HU" dirty="0" err="1" smtClean="0"/>
              <a:t>case</a:t>
            </a:r>
            <a:r>
              <a:rPr lang="hu-HU" dirty="0" smtClean="0"/>
              <a:t> of </a:t>
            </a:r>
            <a:r>
              <a:rPr lang="hu-HU" dirty="0" err="1" smtClean="0"/>
              <a:t>several</a:t>
            </a:r>
            <a:r>
              <a:rPr lang="hu-HU" dirty="0" smtClean="0"/>
              <a:t> </a:t>
            </a:r>
            <a:r>
              <a:rPr lang="hu-HU" dirty="0" err="1" smtClean="0"/>
              <a:t>other</a:t>
            </a:r>
            <a:r>
              <a:rPr lang="hu-HU" dirty="0" smtClean="0"/>
              <a:t> </a:t>
            </a:r>
            <a:r>
              <a:rPr lang="hu-HU" dirty="0" err="1" smtClean="0"/>
              <a:t>methods</a:t>
            </a:r>
            <a:r>
              <a:rPr lang="hu-HU" dirty="0" smtClean="0"/>
              <a:t>,</a:t>
            </a:r>
            <a:r>
              <a:rPr lang="en-US" dirty="0" smtClean="0"/>
              <a:t> but all the available linguistic terms in the partition. </a:t>
            </a:r>
            <a:r>
              <a:rPr lang="hu-HU" dirty="0" err="1" smtClean="0"/>
              <a:t>Besides</a:t>
            </a:r>
            <a:r>
              <a:rPr lang="hu-HU" dirty="0" smtClean="0"/>
              <a:t> </a:t>
            </a:r>
            <a:r>
              <a:rPr lang="hu-HU" dirty="0" err="1" smtClean="0"/>
              <a:t>this</a:t>
            </a:r>
            <a:r>
              <a:rPr lang="hu-HU" dirty="0" smtClean="0"/>
              <a:t> </a:t>
            </a:r>
            <a:r>
              <a:rPr lang="hu-HU" dirty="0" err="1" smtClean="0"/>
              <a:t>approach</a:t>
            </a:r>
            <a:r>
              <a:rPr lang="hu-HU" dirty="0" smtClean="0"/>
              <a:t> </a:t>
            </a:r>
            <a:r>
              <a:rPr lang="hu-HU" dirty="0" err="1" smtClean="0"/>
              <a:t>makes</a:t>
            </a:r>
            <a:r>
              <a:rPr lang="hu-HU" dirty="0" smtClean="0"/>
              <a:t> </a:t>
            </a:r>
            <a:r>
              <a:rPr lang="hu-HU" dirty="0" err="1" smtClean="0"/>
              <a:t>possible</a:t>
            </a:r>
            <a:r>
              <a:rPr lang="hu-HU" dirty="0" smtClean="0"/>
              <a:t> </a:t>
            </a:r>
            <a:r>
              <a:rPr lang="hu-HU" dirty="0" err="1" smtClean="0"/>
              <a:t>the</a:t>
            </a:r>
            <a:r>
              <a:rPr lang="hu-HU" dirty="0" smtClean="0"/>
              <a:t> </a:t>
            </a:r>
            <a:r>
              <a:rPr lang="hu-HU" dirty="0" err="1" smtClean="0"/>
              <a:t>set</a:t>
            </a:r>
            <a:r>
              <a:rPr lang="hu-HU" dirty="0" smtClean="0"/>
              <a:t> </a:t>
            </a:r>
            <a:r>
              <a:rPr lang="hu-HU" dirty="0" err="1" smtClean="0"/>
              <a:t>interpolation</a:t>
            </a:r>
            <a:r>
              <a:rPr lang="hu-HU" dirty="0" smtClean="0"/>
              <a:t> </a:t>
            </a:r>
            <a:r>
              <a:rPr lang="hu-HU" dirty="0" err="1" smtClean="0"/>
              <a:t>technique</a:t>
            </a:r>
            <a:r>
              <a:rPr lang="hu-HU" dirty="0" smtClean="0"/>
              <a:t> </a:t>
            </a:r>
            <a:r>
              <a:rPr lang="hu-HU" dirty="0" err="1" smtClean="0"/>
              <a:t>to</a:t>
            </a:r>
            <a:r>
              <a:rPr lang="hu-HU" dirty="0" smtClean="0"/>
              <a:t> be </a:t>
            </a:r>
            <a:r>
              <a:rPr lang="hu-HU" dirty="0" err="1" smtClean="0"/>
              <a:t>applied</a:t>
            </a:r>
            <a:r>
              <a:rPr lang="hu-HU" dirty="0" smtClean="0"/>
              <a:t> </a:t>
            </a:r>
            <a:r>
              <a:rPr lang="hu-HU" dirty="0" err="1" smtClean="0"/>
              <a:t>for</a:t>
            </a:r>
            <a:r>
              <a:rPr lang="hu-HU" dirty="0" smtClean="0"/>
              <a:t> </a:t>
            </a:r>
            <a:r>
              <a:rPr lang="hu-HU" dirty="0" err="1" smtClean="0"/>
              <a:t>extrapolation</a:t>
            </a:r>
            <a:r>
              <a:rPr lang="hu-HU" dirty="0" smtClean="0"/>
              <a:t>, </a:t>
            </a:r>
            <a:r>
              <a:rPr lang="hu-HU" dirty="0" err="1" smtClean="0"/>
              <a:t>too</a:t>
            </a:r>
            <a:r>
              <a:rPr lang="hu-HU" dirty="0" smtClean="0"/>
              <a:t>. </a:t>
            </a:r>
            <a:r>
              <a:rPr lang="hu-HU" baseline="0" dirty="0" err="1" smtClean="0"/>
              <a:t>There</a:t>
            </a:r>
            <a:r>
              <a:rPr lang="hu-HU" baseline="0" dirty="0" smtClean="0"/>
              <a:t> </a:t>
            </a:r>
            <a:r>
              <a:rPr lang="hu-HU" baseline="0" dirty="0" err="1" smtClean="0"/>
              <a:t>are</a:t>
            </a:r>
            <a:r>
              <a:rPr lang="hu-HU" baseline="0" dirty="0" smtClean="0"/>
              <a:t> </a:t>
            </a:r>
            <a:r>
              <a:rPr lang="hu-HU" baseline="0" dirty="0" err="1" smtClean="0"/>
              <a:t>some</a:t>
            </a:r>
            <a:r>
              <a:rPr lang="hu-HU" baseline="0" dirty="0" smtClean="0"/>
              <a:t> </a:t>
            </a:r>
            <a:r>
              <a:rPr lang="hu-HU" baseline="0" dirty="0" err="1" smtClean="0"/>
              <a:t>applicable</a:t>
            </a:r>
            <a:r>
              <a:rPr lang="hu-HU" baseline="0" dirty="0" smtClean="0"/>
              <a:t> </a:t>
            </a:r>
            <a:r>
              <a:rPr lang="hu-HU" baseline="0" dirty="0" err="1" smtClean="0"/>
              <a:t>methods</a:t>
            </a:r>
            <a:r>
              <a:rPr lang="hu-HU" baseline="0" dirty="0" smtClean="0"/>
              <a:t> </a:t>
            </a:r>
            <a:r>
              <a:rPr lang="hu-HU" baseline="0" dirty="0" err="1" smtClean="0"/>
              <a:t>for</a:t>
            </a:r>
            <a:r>
              <a:rPr lang="hu-HU" baseline="0" dirty="0" smtClean="0"/>
              <a:t> </a:t>
            </a:r>
            <a:r>
              <a:rPr lang="hu-HU" baseline="0" dirty="0" err="1" smtClean="0"/>
              <a:t>this</a:t>
            </a:r>
            <a:r>
              <a:rPr lang="hu-HU" baseline="0" dirty="0" smtClean="0"/>
              <a:t> </a:t>
            </a:r>
            <a:r>
              <a:rPr lang="hu-HU" baseline="0" dirty="0" err="1" smtClean="0"/>
              <a:t>task</a:t>
            </a:r>
            <a:r>
              <a:rPr lang="hu-HU" baseline="0" dirty="0" smtClean="0"/>
              <a:t>. </a:t>
            </a:r>
            <a:r>
              <a:rPr lang="hu-HU" baseline="0" dirty="0" err="1" smtClean="0"/>
              <a:t>Two</a:t>
            </a:r>
            <a:r>
              <a:rPr lang="hu-HU" baseline="0" dirty="0" smtClean="0"/>
              <a:t> of </a:t>
            </a:r>
            <a:r>
              <a:rPr lang="hu-HU" baseline="0" dirty="0" err="1" smtClean="0"/>
              <a:t>them</a:t>
            </a:r>
            <a:r>
              <a:rPr lang="hu-HU" baseline="0" dirty="0" smtClean="0"/>
              <a:t> </a:t>
            </a:r>
            <a:r>
              <a:rPr lang="hu-HU" baseline="0" dirty="0" err="1" smtClean="0"/>
              <a:t>are</a:t>
            </a:r>
            <a:r>
              <a:rPr lang="hu-HU" baseline="0" dirty="0" smtClean="0"/>
              <a:t> </a:t>
            </a:r>
            <a:r>
              <a:rPr lang="hu-HU" baseline="0" dirty="0" err="1" smtClean="0"/>
              <a:t>going</a:t>
            </a:r>
            <a:r>
              <a:rPr lang="hu-HU" baseline="0" dirty="0" smtClean="0"/>
              <a:t> </a:t>
            </a:r>
            <a:r>
              <a:rPr lang="hu-HU" baseline="0" dirty="0" err="1" smtClean="0"/>
              <a:t>to</a:t>
            </a:r>
            <a:r>
              <a:rPr lang="hu-HU" baseline="0" dirty="0" smtClean="0"/>
              <a:t> be </a:t>
            </a:r>
            <a:r>
              <a:rPr lang="hu-HU" baseline="0" dirty="0" err="1" smtClean="0"/>
              <a:t>presented</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following</a:t>
            </a:r>
            <a:r>
              <a:rPr lang="hu-HU" baseline="0" dirty="0" smtClean="0"/>
              <a:t> </a:t>
            </a:r>
            <a:r>
              <a:rPr lang="hu-HU" baseline="0" dirty="0" err="1" smtClean="0"/>
              <a:t>slides</a:t>
            </a:r>
            <a:r>
              <a:rPr lang="hu-HU" baseline="0" dirty="0" smtClean="0"/>
              <a:t>. </a:t>
            </a:r>
          </a:p>
          <a:p>
            <a:r>
              <a:rPr lang="hu-HU" baseline="0" dirty="0" smtClean="0"/>
              <a:t>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49</a:t>
            </a:fld>
            <a:endParaRPr lang="hu-HU"/>
          </a:p>
        </p:txBody>
      </p:sp>
    </p:spTree>
    <p:extLst>
      <p:ext uri="{BB962C8B-B14F-4D97-AF65-F5344CB8AC3E}">
        <p14:creationId xmlns:p14="http://schemas.microsoft.com/office/powerpoint/2010/main" val="1908630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98931-E14E-4C1F-9C64-C6B441C076EC}" type="slidenum">
              <a:rPr lang="hu-HU"/>
              <a:pPr/>
              <a:t>50</a:t>
            </a:fld>
            <a:endParaRPr lang="hu-HU"/>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task of </a:t>
            </a:r>
            <a:r>
              <a:rPr lang="en-US" sz="1200" dirty="0" smtClean="0"/>
              <a:t>fuzzy </a:t>
            </a:r>
            <a:r>
              <a:rPr lang="en-US" sz="1200" dirty="0"/>
              <a:t>set interpolation is to determine the antecedent and</a:t>
            </a:r>
            <a:r>
              <a:rPr lang="hu-HU" sz="1200" dirty="0"/>
              <a:t> </a:t>
            </a:r>
            <a:r>
              <a:rPr lang="en-US" sz="1200" dirty="0"/>
              <a:t>consequent sets that belong to the new rule. </a:t>
            </a:r>
            <a:r>
              <a:rPr lang="hu-HU" sz="1200" dirty="0" smtClean="0"/>
              <a:t>The </a:t>
            </a:r>
            <a:r>
              <a:rPr lang="hu-HU" sz="1200" dirty="0" err="1" smtClean="0"/>
              <a:t>method</a:t>
            </a:r>
            <a:r>
              <a:rPr lang="hu-HU" sz="1200" dirty="0" smtClean="0"/>
              <a:t> </a:t>
            </a:r>
            <a:r>
              <a:rPr lang="hu-HU" sz="1200" dirty="0" err="1" smtClean="0"/>
              <a:t>FEAT-p</a:t>
            </a:r>
            <a:r>
              <a:rPr lang="hu-HU" sz="1200" dirty="0" smtClean="0"/>
              <a:t> </a:t>
            </a:r>
            <a:r>
              <a:rPr lang="hu-HU" sz="1200" dirty="0" err="1" smtClean="0"/>
              <a:t>introduces</a:t>
            </a:r>
            <a:r>
              <a:rPr lang="hu-HU" sz="1200" dirty="0" smtClean="0"/>
              <a:t> t</a:t>
            </a:r>
            <a:r>
              <a:rPr lang="en-US" sz="1200" dirty="0" smtClean="0"/>
              <a:t>he concept of polar cut </a:t>
            </a:r>
            <a:r>
              <a:rPr lang="hu-HU" sz="1200" dirty="0" err="1" smtClean="0"/>
              <a:t>for</a:t>
            </a:r>
            <a:r>
              <a:rPr lang="hu-HU" sz="1200" dirty="0" smtClean="0"/>
              <a:t> </a:t>
            </a:r>
            <a:r>
              <a:rPr lang="hu-HU" sz="1200" dirty="0" err="1" smtClean="0"/>
              <a:t>this</a:t>
            </a:r>
            <a:r>
              <a:rPr lang="hu-HU" sz="1200" dirty="0" smtClean="0"/>
              <a:t> </a:t>
            </a:r>
            <a:r>
              <a:rPr lang="hu-HU" sz="1200" dirty="0" err="1" smtClean="0"/>
              <a:t>task</a:t>
            </a:r>
            <a:r>
              <a:rPr lang="hu-HU" sz="1200" dirty="0" smtClean="0"/>
              <a:t>. </a:t>
            </a:r>
            <a:r>
              <a:rPr lang="hu-HU" sz="1200" dirty="0" err="1" smtClean="0"/>
              <a:t>It</a:t>
            </a:r>
            <a:r>
              <a:rPr lang="hu-HU" sz="1200" dirty="0" smtClean="0"/>
              <a:t> </a:t>
            </a:r>
            <a:r>
              <a:rPr lang="en-US" sz="1200" dirty="0" smtClean="0"/>
              <a:t>is strong related to the application of a polar co-ordinate system whose origin coincides with the</a:t>
            </a:r>
            <a:r>
              <a:rPr lang="hu-HU" sz="1200" dirty="0" smtClean="0"/>
              <a:t> </a:t>
            </a:r>
            <a:r>
              <a:rPr lang="en-US" sz="1200" dirty="0" smtClean="0"/>
              <a:t>reference point of the observation</a:t>
            </a:r>
            <a:r>
              <a:rPr lang="hu-HU" sz="1200" dirty="0" smtClean="0"/>
              <a:t> (</a:t>
            </a:r>
            <a:r>
              <a:rPr lang="hu-HU" sz="1200" dirty="0" err="1" smtClean="0"/>
              <a:t>conclusion</a:t>
            </a:r>
            <a:r>
              <a:rPr lang="hu-HU" sz="1200" dirty="0" smtClean="0"/>
              <a:t>)</a:t>
            </a:r>
            <a:r>
              <a:rPr lang="en-US" sz="1200" dirty="0" smtClean="0"/>
              <a:t>. A polar cut is defined by a</a:t>
            </a:r>
            <a:r>
              <a:rPr lang="hu-HU" sz="1200" dirty="0" smtClean="0"/>
              <a:t> </a:t>
            </a:r>
            <a:r>
              <a:rPr lang="en-US" sz="1200" dirty="0" smtClean="0"/>
              <a:t>value pair </a:t>
            </a:r>
            <a:r>
              <a:rPr lang="en-GB" sz="1200" dirty="0" smtClean="0">
                <a:sym typeface="Symbol" pitchFamily="18" charset="2"/>
              </a:rPr>
              <a:t>{</a:t>
            </a:r>
            <a:r>
              <a:rPr lang="en-GB" sz="1200" i="1" dirty="0" smtClean="0">
                <a:sym typeface="Symbol" pitchFamily="18" charset="2"/>
              </a:rPr>
              <a:t>rho</a:t>
            </a:r>
            <a:r>
              <a:rPr lang="en-GB" sz="1200" dirty="0" smtClean="0">
                <a:sym typeface="Symbol" pitchFamily="18" charset="2"/>
              </a:rPr>
              <a:t>, </a:t>
            </a:r>
            <a:r>
              <a:rPr lang="en-GB" sz="1200" i="1" dirty="0" smtClean="0">
                <a:sym typeface="Symbol" pitchFamily="18" charset="2"/>
              </a:rPr>
              <a:t>θ</a:t>
            </a:r>
            <a:r>
              <a:rPr lang="en-GB" sz="1200" dirty="0" smtClean="0">
                <a:sym typeface="Symbol" pitchFamily="18" charset="2"/>
              </a:rPr>
              <a:t>} </a:t>
            </a:r>
            <a:r>
              <a:rPr lang="en-US" sz="1200" dirty="0" smtClean="0"/>
              <a:t>that determines a point on</a:t>
            </a:r>
            <a:r>
              <a:rPr lang="hu-HU" sz="1200" dirty="0" smtClean="0"/>
              <a:t> </a:t>
            </a:r>
            <a:r>
              <a:rPr lang="en-US" sz="1200" dirty="0" smtClean="0"/>
              <a:t>the shape of the</a:t>
            </a:r>
            <a:r>
              <a:rPr lang="hu-HU" sz="1200" dirty="0" smtClean="0"/>
              <a:t> </a:t>
            </a:r>
            <a:r>
              <a:rPr lang="en-US" sz="1200" dirty="0" smtClean="0"/>
              <a:t>linguistic term. The value </a:t>
            </a:r>
            <a:r>
              <a:rPr lang="hu-HU" sz="1200" dirty="0" smtClean="0"/>
              <a:t>r</a:t>
            </a:r>
            <a:r>
              <a:rPr lang="en-US" sz="1200" dirty="0" smtClean="0"/>
              <a:t>ho denotes the polar distance at the angle theta. The </a:t>
            </a:r>
            <a:r>
              <a:rPr lang="hu-HU" sz="1200" dirty="0" err="1" smtClean="0"/>
              <a:t>basic</a:t>
            </a:r>
            <a:r>
              <a:rPr lang="hu-HU" sz="1200" dirty="0" smtClean="0"/>
              <a:t> </a:t>
            </a:r>
            <a:r>
              <a:rPr lang="en-US" sz="1200" dirty="0" smtClean="0"/>
              <a:t>assumption </a:t>
            </a:r>
            <a:r>
              <a:rPr lang="hu-HU" sz="1200" dirty="0" smtClean="0"/>
              <a:t>is </a:t>
            </a:r>
            <a:r>
              <a:rPr lang="en-US" sz="1200" dirty="0" smtClean="0"/>
              <a:t>that an</a:t>
            </a:r>
            <a:r>
              <a:rPr lang="hu-HU" sz="1200" dirty="0" smtClean="0"/>
              <a:t> </a:t>
            </a:r>
            <a:r>
              <a:rPr lang="en-US" sz="1200" dirty="0" smtClean="0"/>
              <a:t>extension and a resolution principle of the fuzzy sets can be defined for polar</a:t>
            </a:r>
            <a:r>
              <a:rPr lang="hu-HU" sz="1200" dirty="0" smtClean="0"/>
              <a:t> </a:t>
            </a:r>
            <a:r>
              <a:rPr lang="en-US" sz="1200" dirty="0" smtClean="0"/>
              <a:t>cuts, too. This </a:t>
            </a:r>
            <a:r>
              <a:rPr lang="en-US" sz="1200" b="1" dirty="0" smtClean="0"/>
              <a:t>extension principle </a:t>
            </a:r>
            <a:r>
              <a:rPr lang="en-US" sz="1200" dirty="0" smtClean="0"/>
              <a:t>states that the solution of a problem for</a:t>
            </a:r>
            <a:r>
              <a:rPr lang="hu-HU" sz="1200" dirty="0" smtClean="0"/>
              <a:t> </a:t>
            </a:r>
            <a:r>
              <a:rPr lang="en-US" sz="1200" dirty="0" smtClean="0"/>
              <a:t>fuzzy sets can be found in the form of solving it first for its polar cuts and then</a:t>
            </a:r>
            <a:r>
              <a:rPr lang="hu-HU" sz="1200" dirty="0" smtClean="0"/>
              <a:t> </a:t>
            </a:r>
            <a:r>
              <a:rPr lang="en-US" sz="1200" dirty="0" smtClean="0"/>
              <a:t>extending the solution to the fuzzy case. The </a:t>
            </a:r>
            <a:r>
              <a:rPr lang="en-US" sz="1200" b="1" dirty="0" smtClean="0"/>
              <a:t>resolution principle </a:t>
            </a:r>
            <a:r>
              <a:rPr lang="en-US" sz="1200" dirty="0" smtClean="0"/>
              <a:t>states in</a:t>
            </a:r>
            <a:r>
              <a:rPr lang="hu-HU" sz="1200" dirty="0" smtClean="0"/>
              <a:t> </a:t>
            </a:r>
            <a:r>
              <a:rPr lang="en-US" sz="1200" dirty="0" smtClean="0"/>
              <a:t>this case that a fuzzy set can be decomposed into polar cuts.</a:t>
            </a:r>
          </a:p>
          <a:p>
            <a:pPr>
              <a:lnSpc>
                <a:spcPct val="80000"/>
              </a:lnSpc>
            </a:pPr>
            <a:r>
              <a:rPr lang="en-US" sz="1200" dirty="0" smtClean="0"/>
              <a:t>The shape calculation technique </a:t>
            </a:r>
            <a:r>
              <a:rPr lang="hu-HU" sz="1200" dirty="0" smtClean="0"/>
              <a:t>of </a:t>
            </a:r>
            <a:r>
              <a:rPr lang="en-US" sz="1200" dirty="0" smtClean="0"/>
              <a:t>FEAT-p is based on </a:t>
            </a:r>
            <a:r>
              <a:rPr lang="en-US" sz="1200" dirty="0" err="1" smtClean="0"/>
              <a:t>th</a:t>
            </a:r>
            <a:r>
              <a:rPr lang="hu-HU" sz="1200" dirty="0" smtClean="0"/>
              <a:t>is</a:t>
            </a:r>
            <a:r>
              <a:rPr lang="en-US" sz="1200" dirty="0" smtClean="0"/>
              <a:t> extension</a:t>
            </a:r>
            <a:r>
              <a:rPr lang="hu-HU" sz="1200" dirty="0" smtClean="0"/>
              <a:t> and </a:t>
            </a:r>
            <a:r>
              <a:rPr lang="hu-HU" sz="1200" dirty="0" err="1" smtClean="0"/>
              <a:t>resolution</a:t>
            </a:r>
            <a:r>
              <a:rPr lang="hu-HU" sz="1200" dirty="0" smtClean="0"/>
              <a:t> </a:t>
            </a:r>
            <a:r>
              <a:rPr lang="en-US" sz="1200" dirty="0" smtClean="0"/>
              <a:t>principle.</a:t>
            </a:r>
            <a:r>
              <a:rPr lang="hu-HU" sz="1200" dirty="0" smtClean="0"/>
              <a:t> The </a:t>
            </a:r>
            <a:r>
              <a:rPr lang="en-US" sz="1200" dirty="0" smtClean="0"/>
              <a:t>interpolated set </a:t>
            </a:r>
            <a:r>
              <a:rPr lang="hu-HU" sz="1200" dirty="0" smtClean="0"/>
              <a:t>is </a:t>
            </a:r>
            <a:r>
              <a:rPr lang="hu-HU" sz="1200" dirty="0" err="1" smtClean="0"/>
              <a:t>determined</a:t>
            </a:r>
            <a:r>
              <a:rPr lang="hu-HU" sz="1200" dirty="0" smtClean="0"/>
              <a:t> </a:t>
            </a:r>
            <a:r>
              <a:rPr lang="hu-HU" sz="1200" dirty="0" err="1" smtClean="0"/>
              <a:t>by</a:t>
            </a:r>
            <a:r>
              <a:rPr lang="hu-HU" sz="1200" dirty="0" smtClean="0"/>
              <a:t> </a:t>
            </a:r>
            <a:r>
              <a:rPr lang="hu-HU" sz="1200" dirty="0" err="1" smtClean="0"/>
              <a:t>its</a:t>
            </a:r>
            <a:r>
              <a:rPr lang="hu-HU" sz="1200" dirty="0" smtClean="0"/>
              <a:t> </a:t>
            </a:r>
            <a:r>
              <a:rPr lang="hu-HU" sz="1200" dirty="0" err="1" smtClean="0"/>
              <a:t>polar</a:t>
            </a:r>
            <a:r>
              <a:rPr lang="hu-HU" sz="1200" dirty="0" smtClean="0"/>
              <a:t> </a:t>
            </a:r>
            <a:r>
              <a:rPr lang="hu-HU" sz="1200" dirty="0" err="1" smtClean="0"/>
              <a:t>cuts</a:t>
            </a:r>
            <a:r>
              <a:rPr lang="hu-HU" sz="1200" dirty="0" smtClean="0"/>
              <a:t>, </a:t>
            </a:r>
            <a:r>
              <a:rPr lang="hu-HU" sz="1200" dirty="0" err="1" smtClean="0"/>
              <a:t>whose</a:t>
            </a:r>
            <a:r>
              <a:rPr lang="hu-HU" sz="1200" dirty="0" smtClean="0"/>
              <a:t> </a:t>
            </a:r>
            <a:r>
              <a:rPr lang="hu-HU" sz="1200" dirty="0" err="1" smtClean="0"/>
              <a:t>polar</a:t>
            </a:r>
            <a:r>
              <a:rPr lang="hu-HU" sz="1200" dirty="0" smtClean="0"/>
              <a:t> </a:t>
            </a:r>
            <a:r>
              <a:rPr lang="hu-HU" sz="1200" dirty="0" err="1" smtClean="0"/>
              <a:t>distances</a:t>
            </a:r>
            <a:r>
              <a:rPr lang="hu-HU" sz="1200" dirty="0" smtClean="0"/>
              <a:t> </a:t>
            </a:r>
            <a:r>
              <a:rPr lang="hu-HU" sz="1200" dirty="0" err="1" smtClean="0"/>
              <a:t>are</a:t>
            </a:r>
            <a:r>
              <a:rPr lang="hu-HU" sz="1200" dirty="0" smtClean="0"/>
              <a:t> </a:t>
            </a:r>
            <a:r>
              <a:rPr lang="hu-HU" sz="1200" dirty="0" err="1" smtClean="0"/>
              <a:t>calculated</a:t>
            </a:r>
            <a:r>
              <a:rPr lang="en-US" sz="1200" dirty="0" smtClean="0"/>
              <a:t> as</a:t>
            </a:r>
            <a:r>
              <a:rPr lang="hu-HU" sz="1200" dirty="0" smtClean="0"/>
              <a:t> </a:t>
            </a:r>
            <a:r>
              <a:rPr lang="en-US" sz="1200" dirty="0" smtClean="0"/>
              <a:t>weighted average</a:t>
            </a:r>
            <a:r>
              <a:rPr lang="hu-HU" sz="1200" dirty="0" smtClean="0"/>
              <a:t>s</a:t>
            </a:r>
            <a:r>
              <a:rPr lang="en-US" sz="1200" dirty="0" smtClean="0"/>
              <a:t> of the polar distances of the shifted sets for the same</a:t>
            </a:r>
            <a:r>
              <a:rPr lang="hu-HU" sz="1200" dirty="0" smtClean="0"/>
              <a:t> </a:t>
            </a:r>
            <a:r>
              <a:rPr lang="en-US" sz="1200" dirty="0" smtClean="0"/>
              <a:t>theta</a:t>
            </a:r>
            <a:r>
              <a:rPr lang="hu-HU" sz="1200" dirty="0" smtClean="0"/>
              <a:t> a</a:t>
            </a:r>
            <a:r>
              <a:rPr lang="en-US" sz="1200" dirty="0" err="1" smtClean="0"/>
              <a:t>ngle</a:t>
            </a:r>
            <a:r>
              <a:rPr lang="en-US" sz="1200" dirty="0" smtClean="0"/>
              <a:t> using the formula</a:t>
            </a:r>
            <a:r>
              <a:rPr lang="hu-HU" sz="1200" dirty="0" smtClean="0"/>
              <a:t> </a:t>
            </a:r>
            <a:r>
              <a:rPr lang="hu-HU" sz="1200" dirty="0" err="1" smtClean="0"/>
              <a:t>presented</a:t>
            </a:r>
            <a:r>
              <a:rPr lang="hu-HU" sz="1200" dirty="0" smtClean="0"/>
              <a:t> </a:t>
            </a:r>
            <a:r>
              <a:rPr lang="hu-HU" sz="1200" dirty="0" err="1" smtClean="0"/>
              <a:t>on</a:t>
            </a:r>
            <a:r>
              <a:rPr lang="hu-HU" sz="1200" dirty="0" smtClean="0"/>
              <a:t> </a:t>
            </a:r>
            <a:r>
              <a:rPr lang="hu-HU" sz="1200" dirty="0" err="1" smtClean="0"/>
              <a:t>the</a:t>
            </a:r>
            <a:r>
              <a:rPr lang="hu-HU" sz="1200" dirty="0" smtClean="0"/>
              <a:t> </a:t>
            </a:r>
            <a:r>
              <a:rPr lang="hu-HU" sz="1200" dirty="0" err="1" smtClean="0"/>
              <a:t>next</a:t>
            </a:r>
            <a:r>
              <a:rPr lang="hu-HU" sz="1200" dirty="0" smtClean="0"/>
              <a:t> </a:t>
            </a:r>
            <a:r>
              <a:rPr lang="hu-HU" sz="1200" dirty="0" err="1" smtClean="0"/>
              <a:t>slide</a:t>
            </a:r>
            <a:r>
              <a:rPr lang="hu-HU" sz="1200" dirty="0" smtClean="0"/>
              <a:t>.</a:t>
            </a:r>
            <a:endParaRPr lang="en-US" sz="1200" dirty="0" smtClean="0"/>
          </a:p>
          <a:p>
            <a:endParaRPr lang="en-GB" sz="8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Most of </a:t>
            </a:r>
            <a:r>
              <a:rPr lang="hu-HU" dirty="0" err="1" smtClean="0"/>
              <a:t>the</a:t>
            </a:r>
            <a:r>
              <a:rPr lang="hu-HU" dirty="0" smtClean="0"/>
              <a:t> </a:t>
            </a:r>
            <a:r>
              <a:rPr lang="hu-HU" dirty="0" err="1" smtClean="0"/>
              <a:t>schools</a:t>
            </a:r>
            <a:r>
              <a:rPr lang="hu-HU" dirty="0" smtClean="0"/>
              <a:t> </a:t>
            </a:r>
            <a:r>
              <a:rPr lang="hu-HU" dirty="0" err="1" smtClean="0"/>
              <a:t>use</a:t>
            </a:r>
            <a:r>
              <a:rPr lang="hu-HU" dirty="0" smtClean="0"/>
              <a:t> </a:t>
            </a:r>
            <a:r>
              <a:rPr lang="hu-HU" dirty="0" err="1" smtClean="0"/>
              <a:t>interactive</a:t>
            </a:r>
            <a:r>
              <a:rPr lang="hu-HU" dirty="0" smtClean="0"/>
              <a:t> </a:t>
            </a:r>
            <a:r>
              <a:rPr lang="hu-HU" dirty="0" err="1" smtClean="0"/>
              <a:t>white</a:t>
            </a:r>
            <a:r>
              <a:rPr lang="hu-HU" baseline="0" dirty="0" smtClean="0"/>
              <a:t> </a:t>
            </a:r>
            <a:r>
              <a:rPr lang="hu-HU" baseline="0" dirty="0" err="1" smtClean="0"/>
              <a:t>boards</a:t>
            </a:r>
            <a:r>
              <a:rPr lang="hu-HU" baseline="0" dirty="0" smtClean="0"/>
              <a:t>. The </a:t>
            </a:r>
            <a:r>
              <a:rPr lang="hu-HU" baseline="0" dirty="0" err="1" smtClean="0"/>
              <a:t>pupils</a:t>
            </a:r>
            <a:r>
              <a:rPr lang="hu-HU" baseline="0" dirty="0" smtClean="0"/>
              <a:t> </a:t>
            </a:r>
            <a:r>
              <a:rPr lang="hu-HU" baseline="0" dirty="0" err="1" smtClean="0"/>
              <a:t>not</a:t>
            </a:r>
            <a:r>
              <a:rPr lang="hu-HU" baseline="0" dirty="0" smtClean="0"/>
              <a:t> </a:t>
            </a:r>
            <a:r>
              <a:rPr lang="hu-HU" baseline="0" dirty="0" err="1" smtClean="0"/>
              <a:t>only</a:t>
            </a:r>
            <a:r>
              <a:rPr lang="hu-HU" baseline="0" dirty="0" smtClean="0"/>
              <a:t> </a:t>
            </a:r>
            <a:r>
              <a:rPr lang="hu-HU" baseline="0" dirty="0" err="1" smtClean="0"/>
              <a:t>passively</a:t>
            </a:r>
            <a:r>
              <a:rPr lang="hu-HU" baseline="0" dirty="0" smtClean="0"/>
              <a:t> </a:t>
            </a:r>
            <a:r>
              <a:rPr lang="hu-HU" baseline="0" dirty="0" err="1" smtClean="0"/>
              <a:t>use</a:t>
            </a:r>
            <a:r>
              <a:rPr lang="hu-HU" baseline="0" dirty="0" smtClean="0"/>
              <a:t> </a:t>
            </a:r>
            <a:r>
              <a:rPr lang="hu-HU" baseline="0" dirty="0" err="1" smtClean="0"/>
              <a:t>the</a:t>
            </a:r>
            <a:r>
              <a:rPr lang="hu-HU" baseline="0" dirty="0" smtClean="0"/>
              <a:t> </a:t>
            </a:r>
            <a:r>
              <a:rPr lang="hu-HU" baseline="0" dirty="0" err="1" smtClean="0"/>
              <a:t>boards</a:t>
            </a:r>
            <a:r>
              <a:rPr lang="hu-HU" baseline="0" dirty="0" smtClean="0"/>
              <a:t> </a:t>
            </a:r>
            <a:r>
              <a:rPr lang="hu-HU" baseline="0" dirty="0" err="1" smtClean="0"/>
              <a:t>by</a:t>
            </a:r>
            <a:r>
              <a:rPr lang="hu-HU" baseline="0" dirty="0" smtClean="0"/>
              <a:t> </a:t>
            </a:r>
            <a:r>
              <a:rPr lang="hu-HU" baseline="0" dirty="0" err="1" smtClean="0"/>
              <a:t>looking</a:t>
            </a:r>
            <a:r>
              <a:rPr lang="hu-HU" baseline="0" dirty="0" smtClean="0"/>
              <a:t> </a:t>
            </a:r>
            <a:r>
              <a:rPr lang="hu-HU" baseline="0" dirty="0" err="1" smtClean="0"/>
              <a:t>at</a:t>
            </a:r>
            <a:r>
              <a:rPr lang="hu-HU" baseline="0" dirty="0" smtClean="0"/>
              <a:t> </a:t>
            </a:r>
            <a:r>
              <a:rPr lang="hu-HU" baseline="0" dirty="0" err="1" smtClean="0"/>
              <a:t>the</a:t>
            </a:r>
            <a:r>
              <a:rPr lang="hu-HU" baseline="0" dirty="0" smtClean="0"/>
              <a:t> </a:t>
            </a:r>
            <a:r>
              <a:rPr lang="hu-HU" baseline="0" dirty="0" err="1" smtClean="0"/>
              <a:t>explanations</a:t>
            </a:r>
            <a:r>
              <a:rPr lang="hu-HU" baseline="0" dirty="0" smtClean="0"/>
              <a:t>, </a:t>
            </a:r>
            <a:r>
              <a:rPr lang="hu-HU" baseline="0" dirty="0" err="1" smtClean="0"/>
              <a:t>but</a:t>
            </a:r>
            <a:r>
              <a:rPr lang="hu-HU" baseline="0" dirty="0" smtClean="0"/>
              <a:t> </a:t>
            </a:r>
            <a:r>
              <a:rPr lang="hu-HU" baseline="0" dirty="0" err="1" smtClean="0"/>
              <a:t>they</a:t>
            </a:r>
            <a:r>
              <a:rPr lang="hu-HU" baseline="0" dirty="0" smtClean="0"/>
              <a:t> </a:t>
            </a:r>
            <a:r>
              <a:rPr lang="hu-HU" baseline="0" dirty="0" err="1" smtClean="0"/>
              <a:t>also</a:t>
            </a:r>
            <a:r>
              <a:rPr lang="hu-HU" baseline="0" dirty="0" smtClean="0"/>
              <a:t> </a:t>
            </a:r>
            <a:r>
              <a:rPr lang="hu-HU" baseline="0" dirty="0" err="1" smtClean="0"/>
              <a:t>prepare</a:t>
            </a:r>
            <a:r>
              <a:rPr lang="hu-HU" baseline="0" dirty="0" smtClean="0"/>
              <a:t> </a:t>
            </a:r>
            <a:r>
              <a:rPr lang="hu-HU" baseline="0" dirty="0" err="1" smtClean="0"/>
              <a:t>their</a:t>
            </a:r>
            <a:r>
              <a:rPr lang="hu-HU" baseline="0" dirty="0" smtClean="0"/>
              <a:t> </a:t>
            </a:r>
            <a:r>
              <a:rPr lang="hu-HU" baseline="0" dirty="0" err="1" smtClean="0"/>
              <a:t>own</a:t>
            </a:r>
            <a:r>
              <a:rPr lang="hu-HU" baseline="0" dirty="0" smtClean="0"/>
              <a:t> </a:t>
            </a:r>
            <a:r>
              <a:rPr lang="hu-HU" baseline="0" dirty="0" err="1" smtClean="0"/>
              <a:t>presentations</a:t>
            </a:r>
            <a:r>
              <a:rPr lang="hu-HU" baseline="0" dirty="0" smtClean="0"/>
              <a:t> </a:t>
            </a:r>
            <a:r>
              <a:rPr lang="hu-HU" baseline="0" dirty="0" err="1" smtClean="0"/>
              <a:t>often</a:t>
            </a:r>
            <a:r>
              <a:rPr lang="hu-HU" baseline="0" dirty="0" smtClean="0"/>
              <a:t> </a:t>
            </a:r>
            <a:r>
              <a:rPr lang="hu-HU" baseline="0" dirty="0" err="1" smtClean="0"/>
              <a:t>as</a:t>
            </a:r>
            <a:r>
              <a:rPr lang="hu-HU" baseline="0" dirty="0" smtClean="0"/>
              <a:t> a project </a:t>
            </a:r>
            <a:r>
              <a:rPr lang="hu-HU" baseline="0" dirty="0" err="1" smtClean="0"/>
              <a:t>work</a:t>
            </a:r>
            <a:r>
              <a:rPr lang="hu-HU" baseline="0" dirty="0" smtClean="0"/>
              <a:t> </a:t>
            </a:r>
            <a:r>
              <a:rPr lang="hu-HU" baseline="0" dirty="0" err="1" smtClean="0"/>
              <a:t>in</a:t>
            </a:r>
            <a:r>
              <a:rPr lang="hu-HU" baseline="0" dirty="0" smtClean="0"/>
              <a:t> </a:t>
            </a:r>
            <a:r>
              <a:rPr lang="hu-HU" baseline="0" dirty="0" err="1" smtClean="0"/>
              <a:t>small</a:t>
            </a:r>
            <a:r>
              <a:rPr lang="hu-HU" baseline="0" dirty="0" smtClean="0"/>
              <a:t> </a:t>
            </a:r>
            <a:r>
              <a:rPr lang="hu-HU" baseline="0" dirty="0" err="1" smtClean="0"/>
              <a:t>groups</a:t>
            </a:r>
            <a:r>
              <a:rPr lang="hu-HU" baseline="0" dirty="0" smtClean="0"/>
              <a:t>. The </a:t>
            </a:r>
            <a:r>
              <a:rPr lang="hu-HU" baseline="0" dirty="0" err="1" smtClean="0"/>
              <a:t>use</a:t>
            </a:r>
            <a:r>
              <a:rPr lang="hu-HU" baseline="0" dirty="0" smtClean="0"/>
              <a:t> of </a:t>
            </a:r>
            <a:r>
              <a:rPr lang="hu-HU" baseline="0" dirty="0" err="1" smtClean="0"/>
              <a:t>the</a:t>
            </a:r>
            <a:r>
              <a:rPr lang="hu-HU" baseline="0" dirty="0" smtClean="0"/>
              <a:t> </a:t>
            </a:r>
            <a:r>
              <a:rPr lang="hu-HU" baseline="0" dirty="0" err="1" smtClean="0"/>
              <a:t>programmable</a:t>
            </a:r>
            <a:r>
              <a:rPr lang="hu-HU" baseline="0" dirty="0" smtClean="0"/>
              <a:t> </a:t>
            </a:r>
            <a:r>
              <a:rPr lang="hu-HU" baseline="0" dirty="0" err="1" smtClean="0"/>
              <a:t>Lego</a:t>
            </a:r>
            <a:r>
              <a:rPr lang="hu-HU" baseline="0" dirty="0" smtClean="0"/>
              <a:t> </a:t>
            </a:r>
            <a:r>
              <a:rPr lang="hu-HU" baseline="0" dirty="0" err="1" smtClean="0"/>
              <a:t>Robots</a:t>
            </a:r>
            <a:r>
              <a:rPr lang="hu-HU" baseline="0" dirty="0" smtClean="0"/>
              <a:t> is </a:t>
            </a:r>
            <a:r>
              <a:rPr lang="hu-HU" baseline="0" dirty="0" err="1" smtClean="0"/>
              <a:t>also</a:t>
            </a:r>
            <a:r>
              <a:rPr lang="hu-HU" baseline="0" dirty="0" smtClean="0"/>
              <a:t> </a:t>
            </a:r>
            <a:r>
              <a:rPr lang="hu-HU" baseline="0" dirty="0" err="1" smtClean="0"/>
              <a:t>wide</a:t>
            </a:r>
            <a:r>
              <a:rPr lang="hu-HU" baseline="0" dirty="0" smtClean="0"/>
              <a:t> </a:t>
            </a:r>
            <a:r>
              <a:rPr lang="hu-HU" baseline="0" dirty="0" err="1" smtClean="0"/>
              <a:t>spread</a:t>
            </a:r>
            <a:r>
              <a:rPr lang="hu-HU" baseline="0" dirty="0" smtClean="0"/>
              <a:t>. </a:t>
            </a:r>
            <a:r>
              <a:rPr lang="hu-HU" baseline="0" dirty="0" err="1" smtClean="0"/>
              <a:t>There</a:t>
            </a:r>
            <a:r>
              <a:rPr lang="hu-HU" baseline="0" dirty="0" smtClean="0"/>
              <a:t> </a:t>
            </a:r>
            <a:r>
              <a:rPr lang="hu-HU" baseline="0" dirty="0" err="1" smtClean="0"/>
              <a:t>are</a:t>
            </a:r>
            <a:r>
              <a:rPr lang="hu-HU" baseline="0" dirty="0" smtClean="0"/>
              <a:t> </a:t>
            </a:r>
            <a:r>
              <a:rPr lang="hu-HU" baseline="0" dirty="0" err="1" smtClean="0"/>
              <a:t>several</a:t>
            </a:r>
            <a:r>
              <a:rPr lang="hu-HU" baseline="0" dirty="0" smtClean="0"/>
              <a:t> </a:t>
            </a:r>
            <a:r>
              <a:rPr lang="hu-HU" baseline="0" dirty="0" err="1" smtClean="0"/>
              <a:t>competions</a:t>
            </a:r>
            <a:r>
              <a:rPr lang="hu-HU" baseline="0" dirty="0" smtClean="0"/>
              <a:t> </a:t>
            </a:r>
            <a:r>
              <a:rPr lang="hu-HU" baseline="0" dirty="0" err="1" smtClean="0"/>
              <a:t>which</a:t>
            </a:r>
            <a:r>
              <a:rPr lang="hu-HU" baseline="0" dirty="0" smtClean="0"/>
              <a:t> </a:t>
            </a:r>
            <a:r>
              <a:rPr lang="hu-HU" baseline="0" dirty="0" err="1" smtClean="0"/>
              <a:t>are</a:t>
            </a:r>
            <a:r>
              <a:rPr lang="hu-HU" baseline="0" dirty="0" smtClean="0"/>
              <a:t> </a:t>
            </a:r>
            <a:r>
              <a:rPr lang="hu-HU" baseline="0" dirty="0" err="1" smtClean="0"/>
              <a:t>very</a:t>
            </a:r>
            <a:r>
              <a:rPr lang="hu-HU" baseline="0" dirty="0" smtClean="0"/>
              <a:t> </a:t>
            </a:r>
            <a:r>
              <a:rPr lang="hu-HU" baseline="0" dirty="0" err="1" smtClean="0"/>
              <a:t>popular</a:t>
            </a:r>
            <a:r>
              <a:rPr lang="hu-HU" baseline="0" dirty="0" smtClean="0"/>
              <a:t> </a:t>
            </a:r>
            <a:r>
              <a:rPr lang="hu-HU" baseline="0" dirty="0" err="1" smtClean="0"/>
              <a:t>among</a:t>
            </a:r>
            <a:r>
              <a:rPr lang="hu-HU" baseline="0" dirty="0" smtClean="0"/>
              <a:t> </a:t>
            </a:r>
            <a:r>
              <a:rPr lang="hu-HU" baseline="0" dirty="0" err="1" smtClean="0"/>
              <a:t>the</a:t>
            </a:r>
            <a:r>
              <a:rPr lang="hu-HU" baseline="0" dirty="0" smtClean="0"/>
              <a:t> </a:t>
            </a:r>
            <a:r>
              <a:rPr lang="hu-HU" baseline="0" dirty="0" err="1" smtClean="0"/>
              <a:t>pupils</a:t>
            </a:r>
            <a:r>
              <a:rPr lang="hu-HU" baseline="0" dirty="0" smtClean="0"/>
              <a:t>.</a:t>
            </a:r>
            <a:endParaRPr lang="hu-HU" dirty="0"/>
          </a:p>
        </p:txBody>
      </p:sp>
      <p:sp>
        <p:nvSpPr>
          <p:cNvPr id="4" name="Dia számának helye 3"/>
          <p:cNvSpPr>
            <a:spLocks noGrp="1"/>
          </p:cNvSpPr>
          <p:nvPr>
            <p:ph type="sldNum" sz="quarter" idx="10"/>
          </p:nvPr>
        </p:nvSpPr>
        <p:spPr/>
        <p:txBody>
          <a:bodyPr/>
          <a:lstStyle/>
          <a:p>
            <a:fld id="{322012C4-518E-4C7E-A463-23881F21D9C9}" type="slidenum">
              <a:rPr lang="hu-HU" smtClean="0"/>
              <a:t>5</a:t>
            </a:fld>
            <a:endParaRPr lang="hu-HU"/>
          </a:p>
        </p:txBody>
      </p:sp>
    </p:spTree>
    <p:extLst>
      <p:ext uri="{BB962C8B-B14F-4D97-AF65-F5344CB8AC3E}">
        <p14:creationId xmlns:p14="http://schemas.microsoft.com/office/powerpoint/2010/main" val="4191534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1176C-7D86-4F40-B45A-C14370F7AA1B}" type="slidenum">
              <a:rPr lang="hu-HU"/>
              <a:pPr/>
              <a:t>51</a:t>
            </a:fld>
            <a:endParaRPr lang="hu-HU"/>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hu-HU" sz="1200" dirty="0" smtClean="0"/>
              <a:t>H</a:t>
            </a:r>
            <a:r>
              <a:rPr lang="en-US" sz="1200" dirty="0" smtClean="0"/>
              <a:t>ere </a:t>
            </a:r>
            <a:r>
              <a:rPr lang="en-US" sz="1200" dirty="0"/>
              <a:t>rho denotes the length of a polar cut, j is the </a:t>
            </a:r>
            <a:r>
              <a:rPr lang="hu-HU" sz="1200" dirty="0" err="1"/>
              <a:t>current</a:t>
            </a:r>
            <a:r>
              <a:rPr lang="en-US" sz="1200" dirty="0"/>
              <a:t> antecedent</a:t>
            </a:r>
            <a:r>
              <a:rPr lang="hu-HU" sz="1200" dirty="0"/>
              <a:t> </a:t>
            </a:r>
            <a:r>
              <a:rPr lang="en-US" sz="1200" dirty="0"/>
              <a:t>(consequent) dimension, theta is the angle of the actual cut, n_{j} is the number of the sets in</a:t>
            </a:r>
            <a:r>
              <a:rPr lang="hu-HU" sz="1200" dirty="0"/>
              <a:t> </a:t>
            </a:r>
            <a:r>
              <a:rPr lang="en-US" sz="1200" dirty="0"/>
              <a:t>the partition, A_{</a:t>
            </a:r>
            <a:r>
              <a:rPr lang="en-US" sz="1200" dirty="0" err="1"/>
              <a:t>jk</a:t>
            </a:r>
            <a:r>
              <a:rPr lang="en-US" sz="1200" dirty="0"/>
              <a:t>\theta} is the polar cut of the k^{</a:t>
            </a:r>
            <a:r>
              <a:rPr lang="en-US" sz="1200" dirty="0" err="1"/>
              <a:t>th</a:t>
            </a:r>
            <a:r>
              <a:rPr lang="en-US" sz="1200" dirty="0"/>
              <a:t>} set, w_{</a:t>
            </a:r>
            <a:r>
              <a:rPr lang="en-US" sz="1200" dirty="0" err="1"/>
              <a:t>jk</a:t>
            </a:r>
            <a:r>
              <a:rPr lang="en-US" sz="1200" dirty="0"/>
              <a:t>} </a:t>
            </a:r>
            <a:r>
              <a:rPr lang="en-US" sz="1200" dirty="0" err="1"/>
              <a:t>i</a:t>
            </a:r>
            <a:r>
              <a:rPr lang="hu-HU" sz="1200" dirty="0"/>
              <a:t>s </a:t>
            </a:r>
            <a:r>
              <a:rPr lang="en-US" sz="1200" dirty="0"/>
              <a:t>the weighting factor of the k^{</a:t>
            </a:r>
            <a:r>
              <a:rPr lang="en-US" sz="1200" dirty="0" err="1"/>
              <a:t>th</a:t>
            </a:r>
            <a:r>
              <a:rPr lang="en-US" sz="1200" dirty="0"/>
              <a:t>} set, A^{</a:t>
            </a:r>
            <a:r>
              <a:rPr lang="en-US" sz="1200" dirty="0" err="1"/>
              <a:t>i</a:t>
            </a:r>
            <a:r>
              <a:rPr lang="en-US" sz="1200" dirty="0"/>
              <a:t>}_{j\theta} is the</a:t>
            </a:r>
            <a:r>
              <a:rPr lang="hu-HU" sz="1200" dirty="0"/>
              <a:t> </a:t>
            </a:r>
            <a:r>
              <a:rPr lang="en-US" sz="1200" dirty="0"/>
              <a:t>interpolated polar cut and the superscript </a:t>
            </a:r>
            <a:r>
              <a:rPr lang="en-US" sz="1200" dirty="0" err="1"/>
              <a:t>i</a:t>
            </a:r>
            <a:r>
              <a:rPr lang="en-US" sz="1200" dirty="0"/>
              <a:t> denotes that the</a:t>
            </a:r>
            <a:r>
              <a:rPr lang="hu-HU" sz="1200" dirty="0"/>
              <a:t> </a:t>
            </a:r>
            <a:r>
              <a:rPr lang="en-US" sz="1200" dirty="0"/>
              <a:t>set is an interpolated one. The collection of the angles, the so called polar levels, for which the calculations are done, should be set-up in such mode to include the values 0, pi/2 and pi.</a:t>
            </a:r>
          </a:p>
          <a:p>
            <a:r>
              <a:rPr lang="en-US" sz="1200" dirty="0"/>
              <a:t>The formula separates the case when the position of the</a:t>
            </a:r>
            <a:r>
              <a:rPr lang="hu-HU" sz="1200" dirty="0"/>
              <a:t> </a:t>
            </a:r>
            <a:r>
              <a:rPr lang="en-US" sz="1200" dirty="0"/>
              <a:t>interpolation coincides with the </a:t>
            </a:r>
            <a:r>
              <a:rPr lang="hu-HU" sz="1200" dirty="0" err="1"/>
              <a:t>current</a:t>
            </a:r>
            <a:r>
              <a:rPr lang="en-US" sz="1200" dirty="0"/>
              <a:t> set of the partition (d(A^{*}_{j},A_{</a:t>
            </a:r>
            <a:r>
              <a:rPr lang="en-US" sz="1200" dirty="0" err="1"/>
              <a:t>jk</a:t>
            </a:r>
            <a:r>
              <a:rPr lang="en-US" sz="1200" dirty="0"/>
              <a:t>})=0. Its reason is that the weighting factor contains the distance in the denominator. Thus if the reference point of the</a:t>
            </a:r>
            <a:r>
              <a:rPr lang="hu-HU" sz="1200" dirty="0"/>
              <a:t> </a:t>
            </a:r>
            <a:r>
              <a:rPr lang="en-US" sz="1200" dirty="0"/>
              <a:t>observation (conclusion) is the same as one of the original sets of the</a:t>
            </a:r>
            <a:r>
              <a:rPr lang="hu-HU" sz="1200" dirty="0"/>
              <a:t> </a:t>
            </a:r>
            <a:r>
              <a:rPr lang="en-US" sz="1200" dirty="0"/>
              <a:t>partition the interpolated set will be the same as that linguistic term. This</a:t>
            </a:r>
            <a:r>
              <a:rPr lang="hu-HU" sz="1200" dirty="0"/>
              <a:t> </a:t>
            </a:r>
            <a:r>
              <a:rPr lang="en-US" sz="1200" dirty="0"/>
              <a:t>feature ensures the fulfilment of</a:t>
            </a:r>
            <a:r>
              <a:rPr lang="hu-HU" sz="1200" dirty="0"/>
              <a:t> </a:t>
            </a:r>
            <a:r>
              <a:rPr lang="en-US" sz="1200" dirty="0"/>
              <a:t>the condition </a:t>
            </a:r>
            <a:r>
              <a:rPr lang="hu-HU" sz="1200" dirty="0" err="1"/>
              <a:t>on</a:t>
            </a:r>
            <a:r>
              <a:rPr lang="hu-HU" sz="1200" dirty="0"/>
              <a:t> </a:t>
            </a:r>
            <a:r>
              <a:rPr lang="en-US" sz="1200" dirty="0"/>
              <a:t> the compatibility with the</a:t>
            </a:r>
            <a:r>
              <a:rPr lang="hu-HU" sz="1200" dirty="0"/>
              <a:t> </a:t>
            </a:r>
            <a:r>
              <a:rPr lang="en-US" sz="1200" dirty="0"/>
              <a:t>rule base, for the rule interpolation method based on the method</a:t>
            </a:r>
            <a:r>
              <a:rPr lang="hu-HU" sz="1200" dirty="0"/>
              <a:t> </a:t>
            </a:r>
            <a:r>
              <a:rPr lang="hu-HU" sz="1200" dirty="0" err="1"/>
              <a:t>FEAT-p</a:t>
            </a:r>
            <a:r>
              <a:rPr lang="en-US" sz="1200" dirty="0" smtClean="0"/>
              <a:t>.</a:t>
            </a:r>
            <a:r>
              <a:rPr lang="hu-HU" sz="1200" dirty="0" smtClean="0"/>
              <a:t> </a:t>
            </a:r>
            <a:r>
              <a:rPr lang="en-US" sz="1200" dirty="0" smtClean="0"/>
              <a:t>It seems to be natural that the sets whose original position were in the</a:t>
            </a:r>
            <a:r>
              <a:rPr lang="hu-HU" sz="1200" dirty="0" smtClean="0"/>
              <a:t> </a:t>
            </a:r>
            <a:r>
              <a:rPr lang="en-US" sz="1200" dirty="0" err="1" smtClean="0"/>
              <a:t>neighbourhood</a:t>
            </a:r>
            <a:r>
              <a:rPr lang="en-US" sz="1200" dirty="0" smtClean="0"/>
              <a:t> of the reference point of the observation to exercise higher</a:t>
            </a:r>
            <a:r>
              <a:rPr lang="hu-HU" sz="1200" dirty="0" smtClean="0"/>
              <a:t> </a:t>
            </a:r>
            <a:r>
              <a:rPr lang="en-US" sz="1200" dirty="0" smtClean="0"/>
              <a:t>influence as those ones situated in farther regions of the </a:t>
            </a:r>
            <a:r>
              <a:rPr lang="hu-HU" sz="1200" dirty="0" err="1" smtClean="0"/>
              <a:t>partition</a:t>
            </a:r>
            <a:r>
              <a:rPr lang="en-US" sz="1200" dirty="0" smtClean="0"/>
              <a:t>. Therefore the weighting factor is the reciprocal value of the distance</a:t>
            </a:r>
            <a:r>
              <a:rPr lang="hu-HU" sz="1200" dirty="0" smtClean="0"/>
              <a:t>.</a:t>
            </a:r>
            <a:endParaRPr lang="en-GB" sz="12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A25B0-97C5-491E-820F-85D50C50AFDB}" type="slidenum">
              <a:rPr lang="hu-HU"/>
              <a:pPr/>
              <a:t>53</a:t>
            </a:fld>
            <a:endParaRPr lang="hu-HU"/>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0" indent="0"/>
            <a:r>
              <a:rPr lang="en-US" dirty="0" smtClean="0"/>
              <a:t>The </a:t>
            </a:r>
            <a:r>
              <a:rPr lang="en-US" dirty="0" err="1" smtClean="0"/>
              <a:t>secon</a:t>
            </a:r>
            <a:r>
              <a:rPr lang="hu-HU" dirty="0" smtClean="0"/>
              <a:t>d</a:t>
            </a:r>
            <a:r>
              <a:rPr lang="en-US" dirty="0" smtClean="0"/>
              <a:t> fuzzy set interpolation </a:t>
            </a:r>
            <a:r>
              <a:rPr lang="hu-HU" dirty="0" err="1" smtClean="0"/>
              <a:t>method</a:t>
            </a:r>
            <a:r>
              <a:rPr lang="en-US" dirty="0" smtClean="0"/>
              <a:t> being presented is Fuzzy </a:t>
            </a:r>
            <a:r>
              <a:rPr lang="en-US" dirty="0" err="1" smtClean="0"/>
              <a:t>sEt</a:t>
            </a:r>
            <a:r>
              <a:rPr lang="en-US" dirty="0" smtClean="0"/>
              <a:t> </a:t>
            </a:r>
            <a:r>
              <a:rPr lang="en-US" dirty="0" err="1" smtClean="0"/>
              <a:t>interpolAtion</a:t>
            </a:r>
            <a:r>
              <a:rPr lang="en-US" dirty="0" smtClean="0"/>
              <a:t> Technique based on the method of weighted Least Squares (FEAT-LS)</a:t>
            </a:r>
            <a:r>
              <a:rPr lang="hu-HU" dirty="0" smtClean="0"/>
              <a:t>.</a:t>
            </a:r>
            <a:r>
              <a:rPr lang="hu-HU" baseline="0" dirty="0" smtClean="0"/>
              <a:t> </a:t>
            </a:r>
            <a:r>
              <a:rPr lang="hu-HU" baseline="0" dirty="0" err="1" smtClean="0"/>
              <a:t>It</a:t>
            </a:r>
            <a:r>
              <a:rPr lang="en-US" dirty="0" smtClean="0"/>
              <a:t> was developed especially for the case when all sets of a partition belong to the same shape type and the characteristic (break) points of the membership function are also situated at the same alpha-level. In such cases it seems to be a natural condition on the new linguistic term created in the interpolation point to suit this regularity as well.</a:t>
            </a:r>
            <a:endParaRPr lang="hu-H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hu-HU" dirty="0" smtClean="0"/>
              <a:t> </a:t>
            </a:r>
            <a:r>
              <a:rPr lang="hu-HU" dirty="0" err="1" smtClean="0"/>
              <a:t>abscissas</a:t>
            </a:r>
            <a:r>
              <a:rPr lang="hu-HU" dirty="0" smtClean="0"/>
              <a:t> of </a:t>
            </a:r>
            <a:r>
              <a:rPr lang="hu-HU" dirty="0" err="1" smtClean="0"/>
              <a:t>the</a:t>
            </a:r>
            <a:r>
              <a:rPr lang="hu-HU" dirty="0" smtClean="0"/>
              <a:t> </a:t>
            </a:r>
            <a:r>
              <a:rPr lang="hu-HU" dirty="0" err="1" smtClean="0"/>
              <a:t>characterisic</a:t>
            </a:r>
            <a:r>
              <a:rPr lang="hu-HU" dirty="0" smtClean="0"/>
              <a:t> </a:t>
            </a:r>
            <a:r>
              <a:rPr lang="hu-HU" dirty="0" err="1" smtClean="0"/>
              <a:t>points</a:t>
            </a:r>
            <a:r>
              <a:rPr lang="en-GB" dirty="0" smtClean="0"/>
              <a:t> are determined from the corresponding points of the overlapped sets applying the method of weighted least squares in light of the requirement that the resulting set should be a valid one and should fit the typical shape type of the partition. The weighting here also expresses that the neighbouring sets should have a higher influence by the calculations.</a:t>
            </a:r>
            <a:r>
              <a:rPr lang="hu-HU" dirty="0" smtClean="0"/>
              <a:t> Here </a:t>
            </a:r>
            <a:r>
              <a:rPr lang="hu-HU" dirty="0" err="1" smtClean="0"/>
              <a:t>one</a:t>
            </a:r>
            <a:r>
              <a:rPr lang="hu-HU" dirty="0" smtClean="0"/>
              <a:t> </a:t>
            </a:r>
            <a:r>
              <a:rPr lang="hu-HU" dirty="0" err="1" smtClean="0"/>
              <a:t>can</a:t>
            </a:r>
            <a:r>
              <a:rPr lang="hu-HU" dirty="0" smtClean="0"/>
              <a:t> </a:t>
            </a:r>
            <a:r>
              <a:rPr lang="hu-HU" dirty="0" err="1" smtClean="0"/>
              <a:t>use</a:t>
            </a:r>
            <a:r>
              <a:rPr lang="hu-HU" dirty="0" smtClean="0"/>
              <a:t> </a:t>
            </a:r>
            <a:r>
              <a:rPr lang="hu-HU" dirty="0" err="1" smtClean="0"/>
              <a:t>the</a:t>
            </a:r>
            <a:r>
              <a:rPr lang="hu-HU" dirty="0" smtClean="0"/>
              <a:t> </a:t>
            </a:r>
            <a:r>
              <a:rPr lang="hu-HU" dirty="0" err="1" smtClean="0"/>
              <a:t>same</a:t>
            </a:r>
            <a:r>
              <a:rPr lang="hu-HU" dirty="0" smtClean="0"/>
              <a:t> </a:t>
            </a:r>
            <a:r>
              <a:rPr lang="hu-HU" dirty="0" err="1" smtClean="0"/>
              <a:t>weighting</a:t>
            </a:r>
            <a:r>
              <a:rPr lang="hu-HU" dirty="0" smtClean="0"/>
              <a:t> </a:t>
            </a:r>
            <a:r>
              <a:rPr lang="hu-HU" dirty="0" err="1" smtClean="0"/>
              <a:t>factors</a:t>
            </a:r>
            <a:r>
              <a:rPr lang="hu-HU" dirty="0" smtClean="0"/>
              <a:t> </a:t>
            </a:r>
            <a:r>
              <a:rPr lang="hu-HU" dirty="0" err="1" smtClean="0"/>
              <a:t>as</a:t>
            </a:r>
            <a:r>
              <a:rPr lang="hu-HU" dirty="0" smtClean="0"/>
              <a:t> </a:t>
            </a:r>
            <a:r>
              <a:rPr lang="hu-HU" dirty="0" err="1" smtClean="0"/>
              <a:t>in</a:t>
            </a:r>
            <a:r>
              <a:rPr lang="hu-HU" dirty="0" smtClean="0"/>
              <a:t> </a:t>
            </a:r>
            <a:r>
              <a:rPr lang="hu-HU" dirty="0" err="1" smtClean="0"/>
              <a:t>case</a:t>
            </a:r>
            <a:r>
              <a:rPr lang="hu-HU" dirty="0" smtClean="0"/>
              <a:t> of </a:t>
            </a:r>
            <a:r>
              <a:rPr lang="hu-HU" dirty="0" err="1" smtClean="0"/>
              <a:t>FEAT-p</a:t>
            </a:r>
            <a:r>
              <a:rPr lang="hu-HU" dirty="0" smtClean="0"/>
              <a:t>.</a:t>
            </a:r>
          </a:p>
          <a:p>
            <a:pPr marL="0" indent="0"/>
            <a:endParaRPr lang="hu-H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BAB718-155A-473A-ABD2-C1E244D82AFB}" type="slidenum">
              <a:rPr lang="hu-HU"/>
              <a:pPr/>
              <a:t>54</a:t>
            </a:fld>
            <a:endParaRPr lang="hu-HU"/>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hu-H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55</a:t>
            </a:fld>
            <a:endParaRPr lang="hu-HU"/>
          </a:p>
        </p:txBody>
      </p:sp>
    </p:spTree>
    <p:extLst>
      <p:ext uri="{BB962C8B-B14F-4D97-AF65-F5344CB8AC3E}">
        <p14:creationId xmlns:p14="http://schemas.microsoft.com/office/powerpoint/2010/main" val="3696867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75B87-30A2-4FF4-8240-D597EB811258}" type="slidenum">
              <a:rPr lang="hu-HU"/>
              <a:pPr/>
              <a:t>56</a:t>
            </a:fld>
            <a:endParaRPr lang="hu-HU"/>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hu-HU" sz="1200" dirty="0"/>
              <a:t>The </a:t>
            </a:r>
            <a:r>
              <a:rPr lang="hu-HU" sz="1200" dirty="0" err="1"/>
              <a:t>second</a:t>
            </a:r>
            <a:r>
              <a:rPr lang="hu-HU" sz="1200" dirty="0"/>
              <a:t> </a:t>
            </a:r>
            <a:r>
              <a:rPr lang="hu-HU" sz="1200" dirty="0" err="1"/>
              <a:t>stage</a:t>
            </a:r>
            <a:r>
              <a:rPr lang="hu-HU" sz="1200" dirty="0"/>
              <a:t> of </a:t>
            </a:r>
            <a:r>
              <a:rPr lang="hu-HU" sz="1200" dirty="0" err="1"/>
              <a:t>the</a:t>
            </a:r>
            <a:r>
              <a:rPr lang="hu-HU" sz="1200" dirty="0"/>
              <a:t> </a:t>
            </a:r>
            <a:r>
              <a:rPr lang="hu-HU" sz="1200" dirty="0" err="1"/>
              <a:t>first</a:t>
            </a:r>
            <a:r>
              <a:rPr lang="hu-HU" sz="1200" dirty="0"/>
              <a:t> </a:t>
            </a:r>
            <a:r>
              <a:rPr lang="hu-HU" sz="1200" dirty="0" err="1"/>
              <a:t>step</a:t>
            </a:r>
            <a:r>
              <a:rPr lang="hu-HU" sz="1200" dirty="0"/>
              <a:t> </a:t>
            </a:r>
            <a:r>
              <a:rPr lang="hu-HU" sz="1200" dirty="0" err="1"/>
              <a:t>of</a:t>
            </a:r>
            <a:r>
              <a:rPr lang="hu-HU" sz="1200" dirty="0"/>
              <a:t> </a:t>
            </a:r>
            <a:r>
              <a:rPr lang="hu-HU" sz="1200" dirty="0" err="1"/>
              <a:t>the</a:t>
            </a:r>
            <a:r>
              <a:rPr lang="hu-HU" sz="1200" dirty="0"/>
              <a:t> </a:t>
            </a:r>
            <a:r>
              <a:rPr lang="hu-HU" sz="1200" dirty="0" err="1"/>
              <a:t>method</a:t>
            </a:r>
            <a:r>
              <a:rPr lang="hu-HU" sz="1200" dirty="0"/>
              <a:t> </a:t>
            </a:r>
            <a:r>
              <a:rPr lang="hu-HU" sz="1200" dirty="0" smtClean="0"/>
              <a:t>FRIPOC/LESFRI </a:t>
            </a:r>
            <a:r>
              <a:rPr lang="hu-HU" sz="1200" dirty="0"/>
              <a:t>is </a:t>
            </a:r>
            <a:r>
              <a:rPr lang="hu-HU" sz="1200" dirty="0" err="1"/>
              <a:t>the</a:t>
            </a:r>
            <a:r>
              <a:rPr lang="hu-HU" sz="1200" dirty="0"/>
              <a:t> </a:t>
            </a:r>
            <a:r>
              <a:rPr lang="hu-HU" sz="1200" dirty="0" err="1"/>
              <a:t>determination</a:t>
            </a:r>
            <a:r>
              <a:rPr lang="hu-HU" sz="1200" dirty="0"/>
              <a:t> of </a:t>
            </a:r>
            <a:r>
              <a:rPr lang="hu-HU" sz="1200" dirty="0" err="1"/>
              <a:t>the</a:t>
            </a:r>
            <a:r>
              <a:rPr lang="hu-HU" sz="1200" dirty="0"/>
              <a:t> </a:t>
            </a:r>
            <a:r>
              <a:rPr lang="en-US" sz="1200" dirty="0"/>
              <a:t>position of the fuzzy sets belonging to the consequent part of the new rule</a:t>
            </a:r>
            <a:r>
              <a:rPr lang="hu-HU" sz="1200" dirty="0"/>
              <a:t>. </a:t>
            </a:r>
            <a:r>
              <a:rPr lang="hu-HU" sz="1200" dirty="0" err="1"/>
              <a:t>They</a:t>
            </a:r>
            <a:r>
              <a:rPr lang="hu-HU" sz="1200" dirty="0"/>
              <a:t> </a:t>
            </a:r>
            <a:r>
              <a:rPr lang="hu-HU" sz="1200" dirty="0" err="1"/>
              <a:t>are</a:t>
            </a:r>
            <a:r>
              <a:rPr lang="en-US" sz="1200" dirty="0"/>
              <a:t> </a:t>
            </a:r>
            <a:r>
              <a:rPr lang="hu-HU" sz="1200" dirty="0" err="1"/>
              <a:t>calculated</a:t>
            </a:r>
            <a:r>
              <a:rPr lang="en-US" sz="1200" dirty="0"/>
              <a:t> independently in each output dimension. The task can be defined as</a:t>
            </a:r>
            <a:r>
              <a:rPr lang="hu-HU" sz="1200" dirty="0"/>
              <a:t> </a:t>
            </a:r>
            <a:r>
              <a:rPr lang="en-US" sz="1200" dirty="0"/>
              <a:t>a problem of finding a point on a hyper-surface defined by the reference points</a:t>
            </a:r>
            <a:r>
              <a:rPr lang="hu-HU" sz="1200" dirty="0"/>
              <a:t> </a:t>
            </a:r>
            <a:r>
              <a:rPr lang="en-US" sz="1200" dirty="0"/>
              <a:t>of the antecedent sets (sets belonging to the antecedent parts of the existing</a:t>
            </a:r>
            <a:r>
              <a:rPr lang="hu-HU" sz="1200" dirty="0"/>
              <a:t> </a:t>
            </a:r>
            <a:r>
              <a:rPr lang="en-US" sz="1200" dirty="0"/>
              <a:t>rules) and the consequent sets in the </a:t>
            </a:r>
            <a:r>
              <a:rPr lang="hu-HU" sz="1200" dirty="0" err="1"/>
              <a:t>current</a:t>
            </a:r>
            <a:r>
              <a:rPr lang="en-US" sz="1200" dirty="0"/>
              <a:t> output dimension. Due to the sparse</a:t>
            </a:r>
            <a:r>
              <a:rPr lang="hu-HU" sz="1200" dirty="0"/>
              <a:t> </a:t>
            </a:r>
            <a:r>
              <a:rPr lang="en-US" sz="1200" dirty="0"/>
              <a:t>character of the rule base an n_{a} dimensional interpolation has to be done</a:t>
            </a:r>
            <a:r>
              <a:rPr lang="hu-HU" sz="1200" dirty="0"/>
              <a:t> </a:t>
            </a:r>
            <a:r>
              <a:rPr lang="en-US" sz="1200" dirty="0"/>
              <a:t>for irregularly spaced data, where n_{a} is the number of the </a:t>
            </a:r>
            <a:r>
              <a:rPr lang="hu-HU" sz="1200" dirty="0"/>
              <a:t>input </a:t>
            </a:r>
            <a:r>
              <a:rPr lang="en-US" sz="1200" dirty="0"/>
              <a:t>dimensions. It can be expressed in general by the </a:t>
            </a:r>
            <a:r>
              <a:rPr lang="en-US" sz="1200" dirty="0" smtClean="0"/>
              <a:t>formula</a:t>
            </a:r>
            <a:r>
              <a:rPr lang="hu-HU" sz="1200" dirty="0" smtClean="0"/>
              <a:t> </a:t>
            </a:r>
            <a:r>
              <a:rPr lang="hu-HU" sz="1200" dirty="0" err="1" smtClean="0"/>
              <a:t>presented</a:t>
            </a:r>
            <a:r>
              <a:rPr lang="hu-HU" sz="1200" dirty="0" smtClean="0"/>
              <a:t> </a:t>
            </a:r>
            <a:r>
              <a:rPr lang="hu-HU" sz="1200" dirty="0" err="1" smtClean="0"/>
              <a:t>on</a:t>
            </a:r>
            <a:r>
              <a:rPr lang="hu-HU" sz="1200" dirty="0" smtClean="0"/>
              <a:t> </a:t>
            </a:r>
            <a:r>
              <a:rPr lang="hu-HU" sz="1200" dirty="0" err="1" smtClean="0"/>
              <a:t>the</a:t>
            </a:r>
            <a:r>
              <a:rPr lang="hu-HU" sz="1200" dirty="0" smtClean="0"/>
              <a:t> </a:t>
            </a:r>
            <a:r>
              <a:rPr lang="hu-HU" sz="1200" dirty="0" err="1" smtClean="0"/>
              <a:t>next</a:t>
            </a:r>
            <a:r>
              <a:rPr lang="hu-HU" sz="1200" dirty="0" smtClean="0"/>
              <a:t> </a:t>
            </a:r>
            <a:r>
              <a:rPr lang="hu-HU" sz="1200" dirty="0" err="1" smtClean="0"/>
              <a:t>slide</a:t>
            </a:r>
            <a:r>
              <a:rPr lang="en-US" sz="1200" dirty="0" smtClean="0"/>
              <a:t>.</a:t>
            </a:r>
            <a:r>
              <a:rPr lang="hu-HU" sz="1200" dirty="0" smtClean="0"/>
              <a:t> </a:t>
            </a:r>
            <a:endParaRPr lang="hu-HU" sz="12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F8C38-EE2A-4A0C-9632-4FC901216EEC}" type="slidenum">
              <a:rPr lang="hu-HU"/>
              <a:pPr/>
              <a:t>57</a:t>
            </a:fld>
            <a:endParaRPr lang="hu-HU"/>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hu-HU" sz="1400" dirty="0" smtClean="0"/>
              <a:t>W</a:t>
            </a:r>
            <a:r>
              <a:rPr lang="en-US" sz="1400" dirty="0" smtClean="0"/>
              <a:t>here RP( B^{</a:t>
            </a:r>
            <a:r>
              <a:rPr lang="en-US" sz="1400" dirty="0" err="1" smtClean="0"/>
              <a:t>i</a:t>
            </a:r>
            <a:r>
              <a:rPr lang="en-US" sz="1400" dirty="0" smtClean="0"/>
              <a:t>}_{l}) is the reference point of the interpolated</a:t>
            </a:r>
            <a:r>
              <a:rPr lang="hu-HU" sz="1400" dirty="0" smtClean="0"/>
              <a:t> </a:t>
            </a:r>
            <a:r>
              <a:rPr lang="en-US" sz="1400" dirty="0" smtClean="0"/>
              <a:t>consequent set in the l^{</a:t>
            </a:r>
            <a:r>
              <a:rPr lang="en-US" sz="1400" dirty="0" err="1" smtClean="0"/>
              <a:t>th</a:t>
            </a:r>
            <a:r>
              <a:rPr lang="en-US" sz="1400" dirty="0" smtClean="0"/>
              <a:t>} output dimension and RP( A^{</a:t>
            </a:r>
            <a:r>
              <a:rPr lang="en-US" sz="1400" dirty="0" err="1" smtClean="0"/>
              <a:t>i</a:t>
            </a:r>
            <a:r>
              <a:rPr lang="en-US" sz="1400" dirty="0" smtClean="0"/>
              <a:t>}_{j})</a:t>
            </a:r>
            <a:r>
              <a:rPr lang="hu-HU" sz="1400" dirty="0" smtClean="0"/>
              <a:t> </a:t>
            </a:r>
            <a:r>
              <a:rPr lang="en-US" sz="1400" dirty="0" smtClean="0"/>
              <a:t>is the reference point of the interpolated antecedent set in the j^{</a:t>
            </a:r>
            <a:r>
              <a:rPr lang="en-US" sz="1400" dirty="0" err="1" smtClean="0"/>
              <a:t>th</a:t>
            </a:r>
            <a:r>
              <a:rPr lang="en-US" sz="1400" dirty="0" smtClean="0"/>
              <a:t>} input</a:t>
            </a:r>
            <a:r>
              <a:rPr lang="hu-HU" sz="1400" dirty="0" smtClean="0"/>
              <a:t> </a:t>
            </a:r>
            <a:r>
              <a:rPr lang="en-US" sz="1400" dirty="0" smtClean="0"/>
              <a:t>dimension. The function should pass through the known points of the hyper-surface.</a:t>
            </a:r>
          </a:p>
          <a:p>
            <a:r>
              <a:rPr lang="en-US" sz="1400" dirty="0" smtClean="0"/>
              <a:t>There are several applicable linear or non-linear functions that take into</a:t>
            </a:r>
            <a:r>
              <a:rPr lang="hu-HU" sz="1400" dirty="0" smtClean="0"/>
              <a:t> </a:t>
            </a:r>
            <a:r>
              <a:rPr lang="en-US" sz="1400" dirty="0" smtClean="0"/>
              <a:t>consideration either only the points (rules) situated in the closest</a:t>
            </a:r>
            <a:r>
              <a:rPr lang="hu-HU" sz="1400" dirty="0" smtClean="0"/>
              <a:t> </a:t>
            </a:r>
            <a:r>
              <a:rPr lang="en-US" sz="1400" dirty="0" err="1" smtClean="0"/>
              <a:t>neighbourhood</a:t>
            </a:r>
            <a:r>
              <a:rPr lang="en-US" sz="1400" dirty="0" smtClean="0"/>
              <a:t> of the interpolation or all the known points. </a:t>
            </a:r>
            <a:r>
              <a:rPr lang="hu-HU" sz="1400" dirty="0" smtClean="0"/>
              <a:t>Both </a:t>
            </a:r>
            <a:r>
              <a:rPr lang="hu-HU" sz="1400" dirty="0" err="1" smtClean="0"/>
              <a:t>methods</a:t>
            </a:r>
            <a:r>
              <a:rPr lang="hu-HU" sz="1400" dirty="0" smtClean="0"/>
              <a:t> </a:t>
            </a:r>
            <a:r>
              <a:rPr lang="hu-HU" sz="1400" dirty="0" err="1" smtClean="0"/>
              <a:t>use</a:t>
            </a:r>
            <a:r>
              <a:rPr lang="en-US" sz="1400" dirty="0" smtClean="0"/>
              <a:t> an interpolation function that is an extension and adaptation</a:t>
            </a:r>
            <a:r>
              <a:rPr lang="hu-HU" sz="1400" dirty="0" smtClean="0"/>
              <a:t> </a:t>
            </a:r>
            <a:r>
              <a:rPr lang="en-US" sz="1400" dirty="0" smtClean="0"/>
              <a:t>of the Shepard interpolator for the case of arbitrary number of antecedent dimensions.</a:t>
            </a:r>
            <a:endParaRPr lang="hu-HU" sz="1400" dirty="0" smtClean="0"/>
          </a:p>
          <a:p>
            <a:r>
              <a:rPr lang="en-US" sz="1400" dirty="0" smtClean="0"/>
              <a:t>The antecedent part of each rule can be thought of as a point in the antecedent</a:t>
            </a:r>
            <a:r>
              <a:rPr lang="hu-HU" sz="1400" dirty="0" smtClean="0"/>
              <a:t> </a:t>
            </a:r>
            <a:r>
              <a:rPr lang="en-US" sz="1400" dirty="0" smtClean="0"/>
              <a:t>hyper-space. Its co-ordinates are given by the reference points of the sets belonging</a:t>
            </a:r>
            <a:r>
              <a:rPr lang="hu-HU" sz="1400" dirty="0" smtClean="0"/>
              <a:t> </a:t>
            </a:r>
            <a:r>
              <a:rPr lang="en-US" sz="1400" dirty="0" smtClean="0"/>
              <a:t>to it. The point corresponding to the antecedent </a:t>
            </a:r>
            <a:r>
              <a:rPr lang="hu-HU" sz="1400" dirty="0" smtClean="0"/>
              <a:t>part </a:t>
            </a:r>
            <a:r>
              <a:rPr lang="en-US" sz="1400" dirty="0" smtClean="0"/>
              <a:t>of the interpolated rule is</a:t>
            </a:r>
            <a:r>
              <a:rPr lang="hu-HU" sz="1400" dirty="0" smtClean="0"/>
              <a:t> </a:t>
            </a:r>
            <a:r>
              <a:rPr lang="en-US" sz="1400" dirty="0" smtClean="0"/>
              <a:t>at the same time also the representing point of the observation. Further on the</a:t>
            </a:r>
            <a:r>
              <a:rPr lang="hu-HU" sz="1400" dirty="0" smtClean="0"/>
              <a:t> </a:t>
            </a:r>
            <a:r>
              <a:rPr lang="en-US" sz="1400" dirty="0" smtClean="0"/>
              <a:t>Euclidean distance between these points is used as the measure of the closeness of the antecedents and by this means also the closeness of the rules.  The proposed interpolation function determines the reference point</a:t>
            </a:r>
            <a:r>
              <a:rPr lang="hu-HU" sz="1400" dirty="0" smtClean="0"/>
              <a:t> </a:t>
            </a:r>
            <a:r>
              <a:rPr lang="en-US" sz="1400" dirty="0" smtClean="0"/>
              <a:t>of the conclusion as a weighted</a:t>
            </a:r>
            <a:r>
              <a:rPr lang="hu-HU" sz="1400" dirty="0" smtClean="0"/>
              <a:t> </a:t>
            </a:r>
            <a:r>
              <a:rPr lang="en-US" sz="1400" dirty="0" smtClean="0"/>
              <a:t>average of the reference points of the</a:t>
            </a:r>
            <a:r>
              <a:rPr lang="hu-HU" sz="1400" dirty="0" smtClean="0"/>
              <a:t> </a:t>
            </a:r>
            <a:r>
              <a:rPr lang="en-US" sz="1400" dirty="0" smtClean="0"/>
              <a:t>consequent sets of the known rules in the </a:t>
            </a:r>
            <a:r>
              <a:rPr lang="hu-HU" sz="1400" dirty="0" err="1" smtClean="0"/>
              <a:t>current</a:t>
            </a:r>
            <a:r>
              <a:rPr lang="en-US" sz="1400" dirty="0" smtClean="0"/>
              <a:t> output dimension.</a:t>
            </a:r>
            <a:endParaRPr lang="hu-HU" sz="1400"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C6DBC-02F4-4EA7-A094-58830DDE0FA5}" type="slidenum">
              <a:rPr lang="hu-HU"/>
              <a:pPr/>
              <a:t>58</a:t>
            </a:fld>
            <a:endParaRPr lang="hu-HU"/>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second step of the inference the conclusion is generated by firing the</a:t>
            </a:r>
            <a:r>
              <a:rPr lang="hu-HU" dirty="0" smtClean="0"/>
              <a:t> </a:t>
            </a:r>
            <a:r>
              <a:rPr lang="en-US" dirty="0" smtClean="0"/>
              <a:t>new rule. The reference point of the interpolated conclusion in the current dimension will be the same as the reference point of the consequent set of the new rule in the current dimension. Usually the antecedent part of the rule does not fit perfectly the observation.</a:t>
            </a:r>
            <a:r>
              <a:rPr lang="hu-HU" dirty="0" smtClean="0"/>
              <a:t> </a:t>
            </a:r>
            <a:r>
              <a:rPr lang="en-US" dirty="0" smtClean="0"/>
              <a:t>Therefore a special single rule reasoning technique is needed.</a:t>
            </a:r>
            <a:r>
              <a:rPr lang="hu-HU" dirty="0" smtClean="0"/>
              <a:t> </a:t>
            </a:r>
            <a:r>
              <a:rPr lang="en-US" dirty="0" smtClean="0"/>
              <a:t>There are several methods for this task.</a:t>
            </a:r>
            <a:r>
              <a:rPr lang="hu-HU" dirty="0" smtClean="0"/>
              <a:t> </a:t>
            </a:r>
            <a:r>
              <a:rPr lang="hu-HU" dirty="0" err="1" smtClean="0"/>
              <a:t>Further</a:t>
            </a:r>
            <a:r>
              <a:rPr lang="hu-HU" dirty="0" smtClean="0"/>
              <a:t> </a:t>
            </a:r>
            <a:r>
              <a:rPr lang="hu-HU" dirty="0" err="1" smtClean="0"/>
              <a:t>on</a:t>
            </a:r>
            <a:r>
              <a:rPr lang="hu-HU" dirty="0" smtClean="0"/>
              <a:t> </a:t>
            </a:r>
            <a:r>
              <a:rPr lang="hu-HU" dirty="0" err="1" smtClean="0"/>
              <a:t>two</a:t>
            </a:r>
            <a:r>
              <a:rPr lang="hu-HU" dirty="0" smtClean="0"/>
              <a:t> of </a:t>
            </a:r>
            <a:r>
              <a:rPr lang="hu-HU" dirty="0" err="1" smtClean="0"/>
              <a:t>them</a:t>
            </a:r>
            <a:r>
              <a:rPr lang="hu-HU" dirty="0" smtClean="0"/>
              <a:t> </a:t>
            </a:r>
            <a:r>
              <a:rPr lang="hu-HU" dirty="0" err="1" smtClean="0"/>
              <a:t>are</a:t>
            </a:r>
            <a:r>
              <a:rPr lang="hu-HU" dirty="0" smtClean="0"/>
              <a:t> </a:t>
            </a:r>
            <a:r>
              <a:rPr lang="hu-HU" dirty="0" err="1" smtClean="0"/>
              <a:t>going</a:t>
            </a:r>
            <a:r>
              <a:rPr lang="hu-HU" dirty="0" smtClean="0"/>
              <a:t> </a:t>
            </a:r>
            <a:r>
              <a:rPr lang="hu-HU" dirty="0" err="1" smtClean="0"/>
              <a:t>to</a:t>
            </a:r>
            <a:r>
              <a:rPr lang="hu-HU" dirty="0" smtClean="0"/>
              <a:t> be </a:t>
            </a:r>
            <a:r>
              <a:rPr lang="hu-HU" dirty="0" err="1" smtClean="0"/>
              <a:t>presented</a:t>
            </a:r>
            <a:r>
              <a:rPr lang="hu-HU" dirty="0" smtClean="0"/>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2900C2-4FDC-4908-8EC8-656F5D2350DF}" type="slidenum">
              <a:rPr lang="hu-HU"/>
              <a:pPr/>
              <a:t>59</a:t>
            </a:fld>
            <a:endParaRPr lang="hu-HU"/>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a:lnSpc>
                <a:spcPct val="80000"/>
              </a:lnSpc>
            </a:pPr>
            <a:r>
              <a:rPr lang="en-US" dirty="0" smtClean="0"/>
              <a:t>The </a:t>
            </a:r>
            <a:r>
              <a:rPr lang="en-US" dirty="0"/>
              <a:t>technique SURE-p (Single </a:t>
            </a:r>
            <a:r>
              <a:rPr lang="en-US" dirty="0" err="1"/>
              <a:t>rUle</a:t>
            </a:r>
            <a:r>
              <a:rPr lang="en-US" dirty="0"/>
              <a:t> </a:t>
            </a:r>
            <a:r>
              <a:rPr lang="en-US" dirty="0" err="1"/>
              <a:t>REasoning</a:t>
            </a:r>
            <a:r>
              <a:rPr lang="en-US" dirty="0"/>
              <a:t> based on</a:t>
            </a:r>
            <a:r>
              <a:rPr lang="hu-HU" dirty="0"/>
              <a:t> </a:t>
            </a:r>
            <a:r>
              <a:rPr lang="en-US" dirty="0"/>
              <a:t>polar cuts) </a:t>
            </a:r>
            <a:r>
              <a:rPr lang="en-US" dirty="0" smtClean="0"/>
              <a:t>is </a:t>
            </a:r>
            <a:r>
              <a:rPr lang="en-US" dirty="0"/>
              <a:t>based on the concept of polar </a:t>
            </a:r>
            <a:r>
              <a:rPr lang="en-US" dirty="0" smtClean="0"/>
              <a:t>cut</a:t>
            </a:r>
            <a:r>
              <a:rPr lang="hu-HU" dirty="0" smtClean="0"/>
              <a:t>s</a:t>
            </a:r>
            <a:r>
              <a:rPr lang="en-US" dirty="0" smtClean="0"/>
              <a:t>. </a:t>
            </a:r>
            <a:r>
              <a:rPr lang="hu-HU" dirty="0" err="1" smtClean="0"/>
              <a:t>First</a:t>
            </a:r>
            <a:r>
              <a:rPr lang="hu-HU" dirty="0" smtClean="0"/>
              <a:t>, </a:t>
            </a:r>
            <a:r>
              <a:rPr lang="en-US" dirty="0" smtClean="0"/>
              <a:t>in each</a:t>
            </a:r>
            <a:r>
              <a:rPr lang="hu-HU" dirty="0" smtClean="0"/>
              <a:t> </a:t>
            </a:r>
            <a:r>
              <a:rPr lang="en-US" dirty="0" smtClean="0"/>
              <a:t>dimension </a:t>
            </a:r>
            <a:r>
              <a:rPr lang="hu-HU" dirty="0" smtClean="0"/>
              <a:t>and f</a:t>
            </a:r>
            <a:r>
              <a:rPr lang="en-US" dirty="0" smtClean="0"/>
              <a:t>or</a:t>
            </a:r>
            <a:r>
              <a:rPr lang="hu-HU" dirty="0" smtClean="0"/>
              <a:t> </a:t>
            </a:r>
            <a:r>
              <a:rPr lang="en-US" dirty="0"/>
              <a:t>each polar cut </a:t>
            </a:r>
            <a:r>
              <a:rPr lang="hu-HU" dirty="0" err="1" smtClean="0"/>
              <a:t>one</a:t>
            </a:r>
            <a:r>
              <a:rPr lang="hu-HU" dirty="0" smtClean="0"/>
              <a:t> </a:t>
            </a:r>
            <a:r>
              <a:rPr lang="hu-HU" dirty="0" err="1" smtClean="0"/>
              <a:t>calculates</a:t>
            </a:r>
            <a:r>
              <a:rPr lang="hu-HU" dirty="0" smtClean="0"/>
              <a:t> </a:t>
            </a:r>
            <a:r>
              <a:rPr lang="en-US" dirty="0" smtClean="0"/>
              <a:t>the </a:t>
            </a:r>
            <a:r>
              <a:rPr lang="en-US" dirty="0"/>
              <a:t>difference between the polar</a:t>
            </a:r>
            <a:r>
              <a:rPr lang="hu-HU" dirty="0"/>
              <a:t> </a:t>
            </a:r>
            <a:r>
              <a:rPr lang="en-US" dirty="0"/>
              <a:t>distance of the antecedent set and the polar distance of the </a:t>
            </a:r>
            <a:r>
              <a:rPr lang="en-US" dirty="0" smtClean="0"/>
              <a:t>observation</a:t>
            </a:r>
            <a:r>
              <a:rPr lang="hu-HU" dirty="0" smtClean="0"/>
              <a:t> </a:t>
            </a:r>
            <a:r>
              <a:rPr lang="en-US" dirty="0" smtClean="0"/>
              <a:t>and </a:t>
            </a:r>
            <a:r>
              <a:rPr lang="en-US" dirty="0"/>
              <a:t>the result is divided by the range of the linguistic </a:t>
            </a:r>
            <a:r>
              <a:rPr lang="en-US" dirty="0" smtClean="0"/>
              <a:t>variable.</a:t>
            </a:r>
            <a:r>
              <a:rPr lang="hu-HU" dirty="0" smtClean="0"/>
              <a:t> H</a:t>
            </a:r>
            <a:r>
              <a:rPr lang="en-US" dirty="0" smtClean="0"/>
              <a:t>ere </a:t>
            </a:r>
            <a:r>
              <a:rPr lang="en-US" dirty="0"/>
              <a:t>r_{j</a:t>
            </a:r>
            <a:r>
              <a:rPr lang="hu-HU" dirty="0"/>
              <a:t> </a:t>
            </a:r>
            <a:r>
              <a:rPr lang="en-US" dirty="0"/>
              <a:t>theta} is the relative difference at the \theta</a:t>
            </a:r>
            <a:r>
              <a:rPr lang="hu-HU" dirty="0"/>
              <a:t> </a:t>
            </a:r>
            <a:r>
              <a:rPr lang="en-US" dirty="0"/>
              <a:t>level in the j^{</a:t>
            </a:r>
            <a:r>
              <a:rPr lang="en-US" dirty="0" err="1"/>
              <a:t>th</a:t>
            </a:r>
            <a:r>
              <a:rPr lang="en-US" dirty="0"/>
              <a:t>} antecedent dimension, rho( A^{</a:t>
            </a:r>
            <a:r>
              <a:rPr lang="en-US" dirty="0" err="1"/>
              <a:t>i</a:t>
            </a:r>
            <a:r>
              <a:rPr lang="en-US" dirty="0"/>
              <a:t>}_{j</a:t>
            </a:r>
            <a:r>
              <a:rPr lang="hu-HU" dirty="0"/>
              <a:t> </a:t>
            </a:r>
            <a:r>
              <a:rPr lang="en-US" dirty="0"/>
              <a:t>theta}) the polar distance of the antecedent set, rho( A^{*}_{j}) is the polar distance of the observation and $range_{</a:t>
            </a:r>
            <a:r>
              <a:rPr lang="en-US" dirty="0" err="1"/>
              <a:t>aj</a:t>
            </a:r>
            <a:r>
              <a:rPr lang="en-US" dirty="0"/>
              <a:t>}$ is the range of the antecedent linguistic variable in the j^{</a:t>
            </a:r>
            <a:r>
              <a:rPr lang="en-US" dirty="0" err="1"/>
              <a:t>th</a:t>
            </a:r>
            <a:r>
              <a:rPr lang="en-US" dirty="0"/>
              <a:t>} dimension. </a:t>
            </a:r>
            <a:r>
              <a:rPr lang="en-US" dirty="0" smtClean="0"/>
              <a:t>Next</a:t>
            </a:r>
            <a:r>
              <a:rPr lang="hu-HU" dirty="0" smtClean="0"/>
              <a:t>,</a:t>
            </a:r>
            <a:r>
              <a:rPr lang="en-US" dirty="0" smtClean="0"/>
              <a:t> </a:t>
            </a:r>
            <a:r>
              <a:rPr lang="en-US" dirty="0"/>
              <a:t>an</a:t>
            </a:r>
            <a:r>
              <a:rPr lang="hu-HU" dirty="0"/>
              <a:t> </a:t>
            </a:r>
            <a:r>
              <a:rPr lang="en-US" dirty="0"/>
              <a:t>average relative difference is calculated taking into consideration </a:t>
            </a:r>
            <a:r>
              <a:rPr lang="en-US" dirty="0" smtClean="0"/>
              <a:t>the</a:t>
            </a:r>
            <a:r>
              <a:rPr lang="hu-HU" dirty="0" smtClean="0"/>
              <a:t> </a:t>
            </a:r>
            <a:r>
              <a:rPr lang="en-US" dirty="0" smtClean="0"/>
              <a:t>relative </a:t>
            </a:r>
            <a:r>
              <a:rPr lang="en-US" dirty="0"/>
              <a:t>differences in all antecedent </a:t>
            </a:r>
            <a:r>
              <a:rPr lang="en-US" dirty="0" smtClean="0"/>
              <a:t>dimensions.</a:t>
            </a:r>
            <a:r>
              <a:rPr lang="hu-HU" dirty="0" smtClean="0"/>
              <a:t> H</a:t>
            </a:r>
            <a:r>
              <a:rPr lang="en-US" dirty="0" smtClean="0"/>
              <a:t>ere </a:t>
            </a:r>
            <a:r>
              <a:rPr lang="en-US" dirty="0"/>
              <a:t>\</a:t>
            </a:r>
            <a:r>
              <a:rPr lang="en-US" dirty="0" err="1"/>
              <a:t>overline</a:t>
            </a:r>
            <a:r>
              <a:rPr lang="en-US" dirty="0"/>
              <a:t>{r}_{theta} is the average relative difference at the</a:t>
            </a:r>
            <a:r>
              <a:rPr lang="hu-HU" dirty="0"/>
              <a:t> </a:t>
            </a:r>
            <a:r>
              <a:rPr lang="en-US" dirty="0"/>
              <a:t>theta</a:t>
            </a:r>
            <a:r>
              <a:rPr lang="hu-HU" dirty="0"/>
              <a:t> </a:t>
            </a:r>
            <a:r>
              <a:rPr lang="en-US" dirty="0"/>
              <a:t>level, n_{a} is the number of the antecedent dimensions</a:t>
            </a:r>
            <a:r>
              <a:rPr lang="en-US" dirty="0" smtClean="0"/>
              <a:t>.</a:t>
            </a:r>
            <a:r>
              <a:rPr lang="hu-HU" dirty="0" smtClean="0"/>
              <a:t> </a:t>
            </a:r>
            <a:r>
              <a:rPr lang="hu-HU" dirty="0" err="1" smtClean="0"/>
              <a:t>SURE-p</a:t>
            </a:r>
            <a:r>
              <a:rPr lang="hu-HU" dirty="0" smtClean="0"/>
              <a:t> is </a:t>
            </a:r>
            <a:r>
              <a:rPr lang="hu-HU" dirty="0" err="1" smtClean="0"/>
              <a:t>usualy</a:t>
            </a:r>
            <a:r>
              <a:rPr lang="hu-HU" baseline="0" dirty="0" smtClean="0"/>
              <a:t> </a:t>
            </a:r>
            <a:r>
              <a:rPr lang="hu-HU" baseline="0" dirty="0" err="1" smtClean="0"/>
              <a:t>used</a:t>
            </a:r>
            <a:r>
              <a:rPr lang="hu-HU" baseline="0" dirty="0" smtClean="0"/>
              <a:t> </a:t>
            </a:r>
            <a:r>
              <a:rPr lang="hu-HU" baseline="0" dirty="0" err="1" smtClean="0"/>
              <a:t>as</a:t>
            </a:r>
            <a:r>
              <a:rPr lang="hu-HU" baseline="0" dirty="0" smtClean="0"/>
              <a:t> a </a:t>
            </a:r>
            <a:r>
              <a:rPr lang="hu-HU" baseline="0" dirty="0" err="1" smtClean="0"/>
              <a:t>counterpart</a:t>
            </a:r>
            <a:r>
              <a:rPr lang="hu-HU" baseline="0" dirty="0" smtClean="0"/>
              <a:t> of </a:t>
            </a:r>
            <a:r>
              <a:rPr lang="hu-HU" baseline="0" dirty="0" err="1" smtClean="0"/>
              <a:t>the</a:t>
            </a:r>
            <a:r>
              <a:rPr lang="hu-HU" baseline="0" dirty="0" smtClean="0"/>
              <a:t> </a:t>
            </a:r>
            <a:r>
              <a:rPr lang="hu-HU" baseline="0" dirty="0" err="1" smtClean="0"/>
              <a:t>FEAT-p</a:t>
            </a:r>
            <a:r>
              <a:rPr lang="hu-HU" baseline="0" dirty="0" smtClean="0"/>
              <a:t> </a:t>
            </a:r>
            <a:r>
              <a:rPr lang="hu-HU" baseline="0" dirty="0" err="1" smtClean="0"/>
              <a:t>method</a:t>
            </a:r>
            <a:r>
              <a:rPr lang="hu-HU" baseline="0" dirty="0" smtClean="0"/>
              <a:t>. </a:t>
            </a:r>
            <a:endParaRPr lang="hu-H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F71D3-5559-43CE-BBD4-600E60470EED}" type="slidenum">
              <a:rPr lang="hu-HU"/>
              <a:pPr/>
              <a:t>60</a:t>
            </a:fld>
            <a:endParaRPr lang="hu-HU"/>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hu-HU" sz="1800" dirty="0" err="1"/>
              <a:t>In</a:t>
            </a:r>
            <a:r>
              <a:rPr lang="hu-HU" sz="1800" dirty="0"/>
              <a:t> </a:t>
            </a:r>
            <a:r>
              <a:rPr lang="hu-HU" sz="1800" dirty="0" err="1"/>
              <a:t>each</a:t>
            </a:r>
            <a:r>
              <a:rPr lang="hu-HU" sz="1800" dirty="0"/>
              <a:t> </a:t>
            </a:r>
            <a:r>
              <a:rPr lang="hu-HU" sz="1800" dirty="0" err="1"/>
              <a:t>consequent</a:t>
            </a:r>
            <a:r>
              <a:rPr lang="hu-HU" sz="1800" dirty="0"/>
              <a:t> </a:t>
            </a:r>
            <a:r>
              <a:rPr lang="hu-HU" sz="1800" dirty="0" err="1"/>
              <a:t>dimension</a:t>
            </a:r>
            <a:r>
              <a:rPr lang="hu-HU" sz="1800" dirty="0"/>
              <a:t> </a:t>
            </a:r>
            <a:r>
              <a:rPr lang="hu-HU" sz="1800" dirty="0" err="1"/>
              <a:t>the</a:t>
            </a:r>
            <a:r>
              <a:rPr lang="hu-HU" sz="1800" dirty="0"/>
              <a:t> </a:t>
            </a:r>
            <a:r>
              <a:rPr lang="hu-HU" sz="1800" dirty="0" err="1"/>
              <a:t>corresponding</a:t>
            </a:r>
            <a:r>
              <a:rPr lang="hu-HU" sz="1800" dirty="0"/>
              <a:t> </a:t>
            </a:r>
            <a:r>
              <a:rPr lang="hu-HU" sz="1800" dirty="0" err="1"/>
              <a:t>polar</a:t>
            </a:r>
            <a:r>
              <a:rPr lang="hu-HU" sz="1800" dirty="0"/>
              <a:t> </a:t>
            </a:r>
            <a:r>
              <a:rPr lang="hu-HU" sz="1800" dirty="0" err="1" smtClean="0"/>
              <a:t>cut</a:t>
            </a:r>
            <a:r>
              <a:rPr lang="hu-HU" sz="1800" dirty="0" smtClean="0"/>
              <a:t> of </a:t>
            </a:r>
            <a:r>
              <a:rPr lang="hu-HU" sz="1800" dirty="0" err="1" smtClean="0"/>
              <a:t>the</a:t>
            </a:r>
            <a:r>
              <a:rPr lang="hu-HU" sz="1800" dirty="0" smtClean="0"/>
              <a:t> </a:t>
            </a:r>
            <a:r>
              <a:rPr lang="hu-HU" sz="1800" dirty="0" err="1" smtClean="0"/>
              <a:t>conclusion</a:t>
            </a:r>
            <a:r>
              <a:rPr lang="hu-HU" sz="1800" dirty="0" smtClean="0"/>
              <a:t> </a:t>
            </a:r>
            <a:r>
              <a:rPr lang="hu-HU" sz="1800" dirty="0"/>
              <a:t>is </a:t>
            </a:r>
            <a:r>
              <a:rPr lang="hu-HU" sz="1800" dirty="0" err="1"/>
              <a:t>calculated</a:t>
            </a:r>
            <a:r>
              <a:rPr lang="hu-HU" sz="1800" dirty="0"/>
              <a:t> </a:t>
            </a:r>
            <a:r>
              <a:rPr lang="hu-HU" sz="1800" dirty="0" err="1"/>
              <a:t>supposing</a:t>
            </a:r>
            <a:r>
              <a:rPr lang="hu-HU" sz="1800" dirty="0"/>
              <a:t> </a:t>
            </a:r>
            <a:r>
              <a:rPr lang="hu-HU" sz="1800" dirty="0" err="1"/>
              <a:t>that</a:t>
            </a:r>
            <a:r>
              <a:rPr lang="hu-HU" sz="1800" dirty="0"/>
              <a:t> </a:t>
            </a:r>
            <a:r>
              <a:rPr lang="hu-HU" sz="1800" dirty="0" err="1"/>
              <a:t>the</a:t>
            </a:r>
            <a:r>
              <a:rPr lang="hu-HU" sz="1800" dirty="0"/>
              <a:t> </a:t>
            </a:r>
            <a:r>
              <a:rPr lang="hu-HU" sz="1800" dirty="0" err="1"/>
              <a:t>relative</a:t>
            </a:r>
            <a:r>
              <a:rPr lang="hu-HU" sz="1800" dirty="0"/>
              <a:t> </a:t>
            </a:r>
            <a:r>
              <a:rPr lang="hu-HU" sz="1800" dirty="0" err="1"/>
              <a:t>difference</a:t>
            </a:r>
            <a:r>
              <a:rPr lang="hu-HU" sz="1800" dirty="0"/>
              <a:t> </a:t>
            </a:r>
            <a:r>
              <a:rPr lang="hu-HU" sz="1800" dirty="0" err="1"/>
              <a:t>at</a:t>
            </a:r>
            <a:r>
              <a:rPr lang="hu-HU" sz="1800" dirty="0"/>
              <a:t> </a:t>
            </a:r>
            <a:r>
              <a:rPr lang="hu-HU" sz="1800" dirty="0" err="1"/>
              <a:t>theta</a:t>
            </a:r>
            <a:r>
              <a:rPr lang="hu-HU" sz="1800" dirty="0"/>
              <a:t> </a:t>
            </a:r>
            <a:r>
              <a:rPr lang="hu-HU" sz="1800" dirty="0" err="1"/>
              <a:t>level</a:t>
            </a:r>
            <a:r>
              <a:rPr lang="hu-HU" sz="1800" dirty="0"/>
              <a:t> </a:t>
            </a:r>
            <a:r>
              <a:rPr lang="hu-HU" sz="1800" dirty="0" err="1"/>
              <a:t>between</a:t>
            </a:r>
            <a:r>
              <a:rPr lang="hu-HU" sz="1800" dirty="0"/>
              <a:t> </a:t>
            </a:r>
            <a:r>
              <a:rPr lang="hu-HU" sz="1800" dirty="0" err="1"/>
              <a:t>the</a:t>
            </a:r>
            <a:r>
              <a:rPr lang="hu-HU" sz="1800" dirty="0"/>
              <a:t> </a:t>
            </a:r>
            <a:r>
              <a:rPr lang="hu-HU" sz="1800" dirty="0" err="1"/>
              <a:t>polar</a:t>
            </a:r>
            <a:r>
              <a:rPr lang="hu-HU" sz="1800" dirty="0"/>
              <a:t> </a:t>
            </a:r>
            <a:r>
              <a:rPr lang="hu-HU" sz="1800" dirty="0" err="1"/>
              <a:t>distances</a:t>
            </a:r>
            <a:r>
              <a:rPr lang="hu-HU" sz="1800" dirty="0"/>
              <a:t> of </a:t>
            </a:r>
            <a:r>
              <a:rPr lang="hu-HU" sz="1800" dirty="0" err="1"/>
              <a:t>the</a:t>
            </a:r>
            <a:r>
              <a:rPr lang="hu-HU" sz="1800" dirty="0"/>
              <a:t> </a:t>
            </a:r>
            <a:r>
              <a:rPr lang="hu-HU" sz="1800" dirty="0" err="1"/>
              <a:t>rule</a:t>
            </a:r>
            <a:r>
              <a:rPr lang="hu-HU" sz="1800" dirty="0"/>
              <a:t> </a:t>
            </a:r>
            <a:r>
              <a:rPr lang="hu-HU" sz="1800" dirty="0" err="1"/>
              <a:t>consequent</a:t>
            </a:r>
            <a:r>
              <a:rPr lang="hu-HU" sz="1800" dirty="0"/>
              <a:t> and </a:t>
            </a:r>
            <a:r>
              <a:rPr lang="hu-HU" sz="1800" dirty="0" err="1"/>
              <a:t>the</a:t>
            </a:r>
            <a:r>
              <a:rPr lang="hu-HU" sz="1800" dirty="0"/>
              <a:t> </a:t>
            </a:r>
            <a:r>
              <a:rPr lang="hu-HU" sz="1800" dirty="0" err="1"/>
              <a:t>conclusion</a:t>
            </a:r>
            <a:r>
              <a:rPr lang="hu-HU" sz="1800" dirty="0"/>
              <a:t> is </a:t>
            </a:r>
            <a:r>
              <a:rPr lang="hu-HU" sz="1800" dirty="0" err="1"/>
              <a:t>equal</a:t>
            </a:r>
            <a:r>
              <a:rPr lang="hu-HU" sz="1800" dirty="0"/>
              <a:t> </a:t>
            </a:r>
            <a:r>
              <a:rPr lang="hu-HU" sz="1800" dirty="0" err="1"/>
              <a:t>to</a:t>
            </a:r>
            <a:r>
              <a:rPr lang="hu-HU" sz="1800" dirty="0"/>
              <a:t> </a:t>
            </a:r>
            <a:r>
              <a:rPr lang="hu-HU" sz="1800" dirty="0" err="1"/>
              <a:t>overline</a:t>
            </a:r>
            <a:r>
              <a:rPr lang="hu-HU" sz="1800" dirty="0"/>
              <a:t>{r}_{</a:t>
            </a:r>
            <a:r>
              <a:rPr lang="hu-HU" sz="1800" dirty="0" err="1"/>
              <a:t>theta</a:t>
            </a:r>
            <a:r>
              <a:rPr lang="hu-HU" sz="1800" dirty="0" smtClean="0"/>
              <a:t>}. Here </a:t>
            </a:r>
            <a:r>
              <a:rPr lang="hu-HU" sz="1800" dirty="0" err="1"/>
              <a:t>rho</a:t>
            </a:r>
            <a:r>
              <a:rPr lang="hu-HU" sz="1800" dirty="0"/>
              <a:t>( B^{i}_{l </a:t>
            </a:r>
            <a:r>
              <a:rPr lang="hu-HU" sz="1800" dirty="0" err="1"/>
              <a:t>theta</a:t>
            </a:r>
            <a:r>
              <a:rPr lang="hu-HU" sz="1800" dirty="0"/>
              <a:t>}) </a:t>
            </a:r>
            <a:r>
              <a:rPr lang="hu-HU" sz="1800" dirty="0" err="1"/>
              <a:t>the</a:t>
            </a:r>
            <a:r>
              <a:rPr lang="hu-HU" sz="1800" dirty="0"/>
              <a:t> </a:t>
            </a:r>
            <a:r>
              <a:rPr lang="hu-HU" sz="1800" dirty="0" err="1"/>
              <a:t>polar</a:t>
            </a:r>
            <a:r>
              <a:rPr lang="hu-HU" sz="1800" dirty="0"/>
              <a:t> </a:t>
            </a:r>
            <a:r>
              <a:rPr lang="hu-HU" sz="1800" dirty="0" err="1"/>
              <a:t>distance</a:t>
            </a:r>
            <a:r>
              <a:rPr lang="hu-HU" sz="1800" dirty="0"/>
              <a:t> of </a:t>
            </a:r>
            <a:r>
              <a:rPr lang="hu-HU" sz="1800" dirty="0" err="1"/>
              <a:t>the</a:t>
            </a:r>
            <a:r>
              <a:rPr lang="hu-HU" sz="1800" dirty="0"/>
              <a:t> </a:t>
            </a:r>
            <a:r>
              <a:rPr lang="hu-HU" sz="1800" dirty="0" err="1"/>
              <a:t>interpolated</a:t>
            </a:r>
            <a:r>
              <a:rPr lang="hu-HU" sz="1800" dirty="0"/>
              <a:t> </a:t>
            </a:r>
            <a:r>
              <a:rPr lang="hu-HU" sz="1800" dirty="0" err="1"/>
              <a:t>consequent</a:t>
            </a:r>
            <a:r>
              <a:rPr lang="hu-HU" sz="1800" dirty="0"/>
              <a:t> </a:t>
            </a:r>
            <a:r>
              <a:rPr lang="hu-HU" sz="1800" dirty="0" err="1"/>
              <a:t>set</a:t>
            </a:r>
            <a:r>
              <a:rPr lang="hu-HU" sz="1800" dirty="0"/>
              <a:t>, </a:t>
            </a:r>
            <a:r>
              <a:rPr lang="hu-HU" sz="1800" dirty="0" err="1"/>
              <a:t>rho</a:t>
            </a:r>
            <a:r>
              <a:rPr lang="hu-HU" sz="1800" dirty="0"/>
              <a:t>( B^{*}_{l </a:t>
            </a:r>
            <a:r>
              <a:rPr lang="hu-HU" sz="1800" dirty="0" err="1"/>
              <a:t>theta</a:t>
            </a:r>
            <a:r>
              <a:rPr lang="hu-HU" sz="1800" dirty="0"/>
              <a:t>}) is </a:t>
            </a:r>
            <a:r>
              <a:rPr lang="hu-HU" sz="1800" dirty="0" err="1"/>
              <a:t>the</a:t>
            </a:r>
            <a:r>
              <a:rPr lang="hu-HU" sz="1800" dirty="0"/>
              <a:t> </a:t>
            </a:r>
            <a:r>
              <a:rPr lang="hu-HU" sz="1800" dirty="0" err="1"/>
              <a:t>polar</a:t>
            </a:r>
            <a:r>
              <a:rPr lang="hu-HU" sz="1800" dirty="0"/>
              <a:t> </a:t>
            </a:r>
            <a:r>
              <a:rPr lang="hu-HU" sz="1800" dirty="0" err="1"/>
              <a:t>distance</a:t>
            </a:r>
            <a:r>
              <a:rPr lang="hu-HU" sz="1800" dirty="0"/>
              <a:t> of </a:t>
            </a:r>
            <a:r>
              <a:rPr lang="hu-HU" sz="1800" dirty="0" err="1"/>
              <a:t>the</a:t>
            </a:r>
            <a:r>
              <a:rPr lang="hu-HU" sz="1800" dirty="0"/>
              <a:t> </a:t>
            </a:r>
            <a:r>
              <a:rPr lang="hu-HU" sz="1800" dirty="0" err="1"/>
              <a:t>conclusion</a:t>
            </a:r>
            <a:r>
              <a:rPr lang="hu-HU" sz="1800" dirty="0"/>
              <a:t>, </a:t>
            </a:r>
            <a:r>
              <a:rPr lang="hu-HU" sz="1800" dirty="0" err="1"/>
              <a:t>range</a:t>
            </a:r>
            <a:r>
              <a:rPr lang="hu-HU" sz="1800" dirty="0"/>
              <a:t>_{cl} is </a:t>
            </a:r>
            <a:r>
              <a:rPr lang="hu-HU" sz="1800" dirty="0" err="1"/>
              <a:t>the</a:t>
            </a:r>
            <a:r>
              <a:rPr lang="hu-HU" sz="1800" dirty="0"/>
              <a:t> </a:t>
            </a:r>
            <a:r>
              <a:rPr lang="hu-HU" sz="1800" dirty="0" err="1"/>
              <a:t>range</a:t>
            </a:r>
            <a:r>
              <a:rPr lang="hu-HU" sz="1800" dirty="0"/>
              <a:t> of </a:t>
            </a:r>
            <a:r>
              <a:rPr lang="hu-HU" sz="1800" dirty="0" err="1"/>
              <a:t>the</a:t>
            </a:r>
            <a:r>
              <a:rPr lang="hu-HU" sz="1800" dirty="0"/>
              <a:t> </a:t>
            </a:r>
            <a:r>
              <a:rPr lang="hu-HU" sz="1800" dirty="0" err="1"/>
              <a:t>consequent</a:t>
            </a:r>
            <a:r>
              <a:rPr lang="hu-HU" sz="1800" dirty="0"/>
              <a:t> </a:t>
            </a:r>
            <a:r>
              <a:rPr lang="hu-HU" sz="1800" dirty="0" err="1"/>
              <a:t>linguistic</a:t>
            </a:r>
            <a:r>
              <a:rPr lang="hu-HU" sz="1800" dirty="0"/>
              <a:t> </a:t>
            </a:r>
            <a:r>
              <a:rPr lang="hu-HU" sz="1800" dirty="0" err="1"/>
              <a:t>variable</a:t>
            </a:r>
            <a:r>
              <a:rPr lang="hu-HU" sz="1800" dirty="0"/>
              <a:t> </a:t>
            </a:r>
            <a:r>
              <a:rPr lang="hu-HU" sz="1800" dirty="0" err="1"/>
              <a:t>in</a:t>
            </a:r>
            <a:r>
              <a:rPr lang="hu-HU" sz="1800" dirty="0"/>
              <a:t> </a:t>
            </a:r>
            <a:r>
              <a:rPr lang="hu-HU" sz="1800" dirty="0" err="1"/>
              <a:t>the</a:t>
            </a:r>
            <a:r>
              <a:rPr lang="hu-HU" sz="1800" dirty="0"/>
              <a:t> l^{th} output </a:t>
            </a:r>
            <a:r>
              <a:rPr lang="hu-HU" sz="1800" dirty="0" err="1"/>
              <a:t>dimension</a:t>
            </a:r>
            <a:r>
              <a:rPr lang="hu-HU" sz="1800" dirty="0"/>
              <a:t> and </a:t>
            </a:r>
            <a:r>
              <a:rPr lang="hu-HU" sz="1800" dirty="0" err="1"/>
              <a:t>theta</a:t>
            </a:r>
            <a:r>
              <a:rPr lang="hu-HU" sz="1800" dirty="0"/>
              <a:t> is </a:t>
            </a:r>
            <a:r>
              <a:rPr lang="hu-HU" sz="1800" dirty="0" err="1"/>
              <a:t>the</a:t>
            </a:r>
            <a:r>
              <a:rPr lang="hu-HU" sz="1800" dirty="0"/>
              <a:t> </a:t>
            </a:r>
            <a:r>
              <a:rPr lang="hu-HU" sz="1800" dirty="0" err="1"/>
              <a:t>polar</a:t>
            </a:r>
            <a:r>
              <a:rPr lang="hu-HU" sz="1800" dirty="0"/>
              <a:t> </a:t>
            </a:r>
            <a:r>
              <a:rPr lang="hu-HU" sz="1800" dirty="0" err="1"/>
              <a:t>angle</a:t>
            </a:r>
            <a:r>
              <a:rPr lang="hu-HU" sz="1800" dirty="0"/>
              <a:t>. </a:t>
            </a:r>
            <a:r>
              <a:rPr lang="en-US" sz="1800" dirty="0"/>
              <a:t>Due to the nature of the fuzzy sets the resulting height of the conclusion has to be maximized to 1. Thus arises the </a:t>
            </a:r>
            <a:r>
              <a:rPr lang="hu-HU" sz="1800" dirty="0" err="1"/>
              <a:t>second</a:t>
            </a:r>
            <a:r>
              <a:rPr lang="hu-HU" sz="1800" dirty="0"/>
              <a:t> </a:t>
            </a:r>
            <a:r>
              <a:rPr lang="en-US" sz="1800" dirty="0"/>
              <a:t>formula</a:t>
            </a:r>
            <a:r>
              <a:rPr lang="hu-HU" sz="1800" dirty="0"/>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dirty="0" smtClean="0"/>
              <a:t>The </a:t>
            </a:r>
            <a:r>
              <a:rPr lang="hu-HU" dirty="0" err="1" smtClean="0"/>
              <a:t>second</a:t>
            </a:r>
            <a:r>
              <a:rPr lang="hu-HU" dirty="0" smtClean="0"/>
              <a:t> </a:t>
            </a:r>
            <a:r>
              <a:rPr lang="hu-HU" dirty="0" err="1" smtClean="0"/>
              <a:t>single</a:t>
            </a:r>
            <a:r>
              <a:rPr lang="hu-HU" dirty="0" smtClean="0"/>
              <a:t> </a:t>
            </a:r>
            <a:r>
              <a:rPr lang="hu-HU" dirty="0" err="1" smtClean="0"/>
              <a:t>rule</a:t>
            </a:r>
            <a:r>
              <a:rPr lang="hu-HU" baseline="0" dirty="0" smtClean="0"/>
              <a:t> </a:t>
            </a:r>
            <a:r>
              <a:rPr lang="hu-HU" baseline="0" dirty="0" err="1" smtClean="0"/>
              <a:t>reasoning</a:t>
            </a:r>
            <a:r>
              <a:rPr lang="hu-HU" baseline="0" dirty="0" smtClean="0"/>
              <a:t> </a:t>
            </a:r>
            <a:r>
              <a:rPr lang="en-GB" dirty="0" smtClean="0"/>
              <a:t>method </a:t>
            </a:r>
            <a:r>
              <a:rPr lang="hu-HU" dirty="0" smtClean="0"/>
              <a:t>being </a:t>
            </a:r>
            <a:r>
              <a:rPr lang="hu-HU" dirty="0" err="1" smtClean="0"/>
              <a:t>presented</a:t>
            </a:r>
            <a:r>
              <a:rPr lang="hu-HU" dirty="0" smtClean="0"/>
              <a:t> is </a:t>
            </a:r>
            <a:r>
              <a:rPr lang="en-GB" dirty="0" smtClean="0"/>
              <a:t>SURE-LS (Single </a:t>
            </a:r>
            <a:r>
              <a:rPr lang="en-GB" dirty="0" err="1" smtClean="0"/>
              <a:t>rUle</a:t>
            </a:r>
            <a:r>
              <a:rPr lang="en-GB" dirty="0" smtClean="0"/>
              <a:t> </a:t>
            </a:r>
            <a:r>
              <a:rPr lang="en-GB" dirty="0" err="1" smtClean="0"/>
              <a:t>REasoning</a:t>
            </a:r>
            <a:r>
              <a:rPr lang="en-GB" dirty="0" smtClean="0"/>
              <a:t> based on the method of Least Squares)</a:t>
            </a:r>
            <a:r>
              <a:rPr lang="hu-HU" dirty="0" smtClean="0"/>
              <a:t>. </a:t>
            </a:r>
            <a:r>
              <a:rPr lang="hu-HU" dirty="0" err="1" smtClean="0"/>
              <a:t>It</a:t>
            </a:r>
            <a:r>
              <a:rPr lang="en-GB" dirty="0" smtClean="0"/>
              <a:t> was developed for the case when all linguistic terms of a consequent partition belong to the same shape type (e.g. singleton, triangle, trapezoid, etc.) and all characteristic (break) points are situated at the same a</a:t>
            </a:r>
            <a:r>
              <a:rPr lang="hu-HU" dirty="0" err="1" smtClean="0"/>
              <a:t>lpha</a:t>
            </a:r>
            <a:r>
              <a:rPr lang="en-GB" dirty="0" smtClean="0"/>
              <a:t>-levels. It also means that the height of all sets is the same.</a:t>
            </a:r>
            <a:r>
              <a:rPr lang="hu-HU" dirty="0" smtClean="0"/>
              <a:t> </a:t>
            </a:r>
            <a:r>
              <a:rPr lang="en-GB" dirty="0" smtClean="0"/>
              <a:t>Thus the method seeks a special shape form with predetermined ordinate values of the characteristic points. Therefore only the abscissas of the characteristic points have to be calculated.</a:t>
            </a:r>
          </a:p>
          <a:p>
            <a:r>
              <a:rPr lang="en-GB" dirty="0" smtClean="0"/>
              <a:t>SURE-LS applies an a</a:t>
            </a:r>
            <a:r>
              <a:rPr lang="hu-HU" dirty="0" err="1" smtClean="0"/>
              <a:t>lpha</a:t>
            </a:r>
            <a:r>
              <a:rPr lang="en-GB" dirty="0" smtClean="0"/>
              <a:t>-cut based approach for this task. It uses a set of a</a:t>
            </a:r>
            <a:r>
              <a:rPr lang="hu-HU" dirty="0" err="1" smtClean="0"/>
              <a:t>lpha</a:t>
            </a:r>
            <a:r>
              <a:rPr lang="en-GB" dirty="0" smtClean="0"/>
              <a:t>-levels compiled together by taking into consideration the break-point levels of all antecedent dimensions and the current consequent partition. The calculations are done separately for the left and right flanks. On each side for each level it calculates the weighted average of the distances between the endpoints of the a-cuts of the rule antecedent and the observation set. The weighting makes possible to take into consideration the different antecedent dimensions (input state variables) with different influence.</a:t>
            </a:r>
            <a:endParaRPr lang="hu-H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hu-H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hu-H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hu-HU" dirty="0" smtClean="0"/>
              <a:t>Az </a:t>
            </a:r>
            <a:r>
              <a:rPr lang="hu-HU" dirty="0" err="1" smtClean="0"/>
              <a:t>antecedens</a:t>
            </a:r>
            <a:r>
              <a:rPr lang="hu-HU" dirty="0" smtClean="0"/>
              <a:t> oldalon </a:t>
            </a:r>
            <a:r>
              <a:rPr lang="el-GR" dirty="0" smtClean="0">
                <a:cs typeface="Arial" charset="0"/>
              </a:rPr>
              <a:t>α</a:t>
            </a:r>
            <a:r>
              <a:rPr lang="hu-HU" dirty="0" err="1" smtClean="0"/>
              <a:t>-vágatonként</a:t>
            </a:r>
            <a:r>
              <a:rPr lang="hu-HU" dirty="0" smtClean="0"/>
              <a:t> mért eltérések súlyozott átlaga határozza meg a konzekvens módosítását</a:t>
            </a: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62</a:t>
            </a:fld>
            <a:endParaRPr lang="hu-HU"/>
          </a:p>
        </p:txBody>
      </p:sp>
    </p:spTree>
    <p:extLst>
      <p:ext uri="{BB962C8B-B14F-4D97-AF65-F5344CB8AC3E}">
        <p14:creationId xmlns:p14="http://schemas.microsoft.com/office/powerpoint/2010/main" val="436979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err="1" smtClean="0"/>
              <a:t>There</a:t>
            </a:r>
            <a:r>
              <a:rPr lang="hu-HU" baseline="0" dirty="0" smtClean="0"/>
              <a:t> is a </a:t>
            </a:r>
            <a:r>
              <a:rPr lang="hu-HU" baseline="0" dirty="0" err="1" smtClean="0"/>
              <a:t>compulsory</a:t>
            </a:r>
            <a:r>
              <a:rPr lang="hu-HU" baseline="0" dirty="0" smtClean="0"/>
              <a:t> IT </a:t>
            </a:r>
            <a:r>
              <a:rPr lang="hu-HU" baseline="0" dirty="0" err="1" smtClean="0"/>
              <a:t>education</a:t>
            </a:r>
            <a:r>
              <a:rPr lang="hu-HU" baseline="0" dirty="0" smtClean="0"/>
              <a:t> </a:t>
            </a:r>
            <a:r>
              <a:rPr lang="hu-HU" baseline="0" dirty="0" err="1" smtClean="0"/>
              <a:t>until</a:t>
            </a:r>
            <a:r>
              <a:rPr lang="hu-HU" baseline="0" dirty="0" smtClean="0"/>
              <a:t> </a:t>
            </a:r>
            <a:r>
              <a:rPr lang="hu-HU" baseline="0" dirty="0" err="1" smtClean="0"/>
              <a:t>the</a:t>
            </a:r>
            <a:r>
              <a:rPr lang="hu-HU" baseline="0" dirty="0" smtClean="0"/>
              <a:t> 10th </a:t>
            </a:r>
            <a:r>
              <a:rPr lang="hu-HU" baseline="0" dirty="0" err="1" smtClean="0"/>
              <a:t>grade</a:t>
            </a:r>
            <a:r>
              <a:rPr lang="hu-HU" baseline="0" dirty="0" smtClean="0"/>
              <a:t>, </a:t>
            </a:r>
            <a:r>
              <a:rPr lang="hu-HU" baseline="0" dirty="0" err="1" smtClean="0"/>
              <a:t>wich</a:t>
            </a:r>
            <a:r>
              <a:rPr lang="hu-HU" baseline="0" dirty="0" smtClean="0"/>
              <a:t> </a:t>
            </a:r>
            <a:r>
              <a:rPr lang="hu-HU" baseline="0" dirty="0" err="1" smtClean="0"/>
              <a:t>comprises</a:t>
            </a:r>
            <a:r>
              <a:rPr lang="hu-HU" baseline="0" dirty="0" smtClean="0"/>
              <a:t> h</a:t>
            </a:r>
            <a:r>
              <a:rPr lang="hu-HU" dirty="0" smtClean="0"/>
              <a:t>ardware </a:t>
            </a:r>
            <a:r>
              <a:rPr lang="hu-HU" dirty="0" err="1" smtClean="0"/>
              <a:t>knowledge</a:t>
            </a:r>
            <a:r>
              <a:rPr lang="hu-HU" dirty="0" smtClean="0"/>
              <a:t>, MS Office/</a:t>
            </a:r>
            <a:r>
              <a:rPr lang="hu-HU" dirty="0" err="1" smtClean="0"/>
              <a:t>Libre</a:t>
            </a:r>
            <a:r>
              <a:rPr lang="hu-HU" dirty="0" smtClean="0"/>
              <a:t> </a:t>
            </a:r>
            <a:r>
              <a:rPr lang="hu-HU" dirty="0" err="1" smtClean="0"/>
              <a:t>Office</a:t>
            </a:r>
            <a:r>
              <a:rPr lang="hu-HU" dirty="0" smtClean="0"/>
              <a:t> </a:t>
            </a:r>
            <a:r>
              <a:rPr lang="hu-HU" dirty="0" err="1" smtClean="0"/>
              <a:t>knowledge</a:t>
            </a:r>
            <a:r>
              <a:rPr lang="hu-HU" dirty="0" smtClean="0"/>
              <a:t> and </a:t>
            </a:r>
            <a:r>
              <a:rPr lang="hu-HU" dirty="0" err="1" smtClean="0"/>
              <a:t>programming</a:t>
            </a:r>
            <a:r>
              <a:rPr lang="hu-HU" dirty="0" smtClean="0"/>
              <a:t> </a:t>
            </a:r>
            <a:r>
              <a:rPr lang="hu-HU" dirty="0" err="1" smtClean="0"/>
              <a:t>knowledge</a:t>
            </a:r>
            <a:r>
              <a:rPr lang="hu-HU" dirty="0" smtClean="0"/>
              <a:t> </a:t>
            </a:r>
            <a:r>
              <a:rPr lang="hu-HU" dirty="0" err="1" smtClean="0"/>
              <a:t>in</a:t>
            </a:r>
            <a:r>
              <a:rPr lang="hu-HU" dirty="0" smtClean="0"/>
              <a:t> </a:t>
            </a:r>
            <a:r>
              <a:rPr lang="hu-HU" dirty="0" err="1" smtClean="0"/>
              <a:t>one</a:t>
            </a:r>
            <a:r>
              <a:rPr lang="hu-HU" dirty="0" smtClean="0"/>
              <a:t> of </a:t>
            </a:r>
            <a:r>
              <a:rPr lang="hu-HU" dirty="0" err="1" smtClean="0"/>
              <a:t>the</a:t>
            </a:r>
            <a:r>
              <a:rPr lang="hu-HU" dirty="0" smtClean="0"/>
              <a:t> </a:t>
            </a:r>
            <a:r>
              <a:rPr lang="hu-HU" dirty="0" err="1" smtClean="0"/>
              <a:t>following</a:t>
            </a:r>
            <a:r>
              <a:rPr lang="hu-HU" dirty="0" smtClean="0"/>
              <a:t> </a:t>
            </a:r>
            <a:r>
              <a:rPr lang="hu-HU" dirty="0" err="1" smtClean="0"/>
              <a:t>languages</a:t>
            </a:r>
            <a:r>
              <a:rPr lang="hu-HU" dirty="0" smtClean="0"/>
              <a:t>: Pascal, Visual </a:t>
            </a:r>
            <a:r>
              <a:rPr lang="hu-HU" dirty="0" err="1" smtClean="0"/>
              <a:t>Basic.Net</a:t>
            </a:r>
            <a:r>
              <a:rPr lang="hu-HU" dirty="0" smtClean="0"/>
              <a:t>, C#, </a:t>
            </a:r>
            <a:r>
              <a:rPr lang="hu-HU" dirty="0" err="1" smtClean="0"/>
              <a:t>C</a:t>
            </a:r>
            <a:r>
              <a:rPr lang="hu-HU" dirty="0" smtClean="0"/>
              <a:t>/</a:t>
            </a:r>
            <a:r>
              <a:rPr lang="hu-HU" dirty="0" err="1" smtClean="0"/>
              <a:t>C</a:t>
            </a:r>
            <a:r>
              <a:rPr lang="hu-HU" dirty="0" smtClean="0"/>
              <a:t>++. </a:t>
            </a:r>
            <a:r>
              <a:rPr lang="hu-HU" dirty="0" err="1" smtClean="0"/>
              <a:t>Pupils</a:t>
            </a:r>
            <a:r>
              <a:rPr lang="hu-HU" dirty="0" smtClean="0"/>
              <a:t> </a:t>
            </a:r>
            <a:r>
              <a:rPr lang="hu-HU" dirty="0" err="1" smtClean="0"/>
              <a:t>can</a:t>
            </a:r>
            <a:r>
              <a:rPr lang="hu-HU" dirty="0" smtClean="0"/>
              <a:t> </a:t>
            </a:r>
            <a:r>
              <a:rPr lang="hu-HU" dirty="0" err="1" smtClean="0"/>
              <a:t>choose</a:t>
            </a:r>
            <a:r>
              <a:rPr lang="hu-HU" dirty="0" smtClean="0"/>
              <a:t> IT </a:t>
            </a:r>
            <a:r>
              <a:rPr lang="hu-HU" dirty="0" err="1" smtClean="0"/>
              <a:t>as</a:t>
            </a:r>
            <a:r>
              <a:rPr lang="hu-HU" dirty="0" smtClean="0"/>
              <a:t> </a:t>
            </a:r>
            <a:r>
              <a:rPr lang="hu-HU" dirty="0" err="1" smtClean="0"/>
              <a:t>one</a:t>
            </a:r>
            <a:r>
              <a:rPr lang="hu-HU" dirty="0" smtClean="0"/>
              <a:t> of </a:t>
            </a:r>
            <a:r>
              <a:rPr lang="hu-HU" dirty="0" err="1" smtClean="0"/>
              <a:t>the</a:t>
            </a:r>
            <a:r>
              <a:rPr lang="hu-HU" dirty="0" smtClean="0"/>
              <a:t> </a:t>
            </a:r>
            <a:r>
              <a:rPr lang="hu-HU" dirty="0" err="1" smtClean="0"/>
              <a:t>elective</a:t>
            </a:r>
            <a:r>
              <a:rPr lang="hu-HU" dirty="0" smtClean="0"/>
              <a:t> standard/</a:t>
            </a:r>
            <a:r>
              <a:rPr lang="hu-HU" dirty="0" err="1" smtClean="0"/>
              <a:t>advanced</a:t>
            </a:r>
            <a:r>
              <a:rPr lang="hu-HU" dirty="0" smtClean="0"/>
              <a:t> </a:t>
            </a:r>
            <a:r>
              <a:rPr lang="hu-HU" dirty="0" err="1" smtClean="0"/>
              <a:t>level</a:t>
            </a:r>
            <a:r>
              <a:rPr lang="hu-HU" dirty="0" smtClean="0"/>
              <a:t> </a:t>
            </a:r>
            <a:r>
              <a:rPr lang="hu-HU" dirty="0" err="1" smtClean="0"/>
              <a:t>secondary</a:t>
            </a:r>
            <a:r>
              <a:rPr lang="hu-HU" dirty="0" smtClean="0"/>
              <a:t> </a:t>
            </a:r>
            <a:r>
              <a:rPr lang="hu-HU" dirty="0" err="1" smtClean="0"/>
              <a:t>school</a:t>
            </a:r>
            <a:r>
              <a:rPr lang="hu-HU" dirty="0" smtClean="0"/>
              <a:t> </a:t>
            </a:r>
            <a:r>
              <a:rPr lang="hu-HU" dirty="0" err="1" smtClean="0"/>
              <a:t>final</a:t>
            </a:r>
            <a:r>
              <a:rPr lang="hu-HU" dirty="0" smtClean="0"/>
              <a:t> </a:t>
            </a:r>
            <a:r>
              <a:rPr lang="hu-HU" dirty="0" err="1" smtClean="0"/>
              <a:t>exams</a:t>
            </a:r>
            <a:r>
              <a:rPr lang="hu-HU" dirty="0" smtClean="0"/>
              <a:t>. </a:t>
            </a:r>
            <a:r>
              <a:rPr lang="hu-HU" dirty="0" err="1" smtClean="0"/>
              <a:t>There</a:t>
            </a:r>
            <a:r>
              <a:rPr lang="hu-HU" dirty="0" smtClean="0"/>
              <a:t> </a:t>
            </a:r>
            <a:r>
              <a:rPr lang="hu-HU" dirty="0" err="1" smtClean="0"/>
              <a:t>are</a:t>
            </a:r>
            <a:r>
              <a:rPr lang="hu-HU" dirty="0" smtClean="0"/>
              <a:t> </a:t>
            </a:r>
            <a:r>
              <a:rPr lang="hu-HU" dirty="0" err="1" smtClean="0"/>
              <a:t>also</a:t>
            </a:r>
            <a:r>
              <a:rPr lang="hu-HU" dirty="0" smtClean="0"/>
              <a:t> </a:t>
            </a:r>
            <a:r>
              <a:rPr lang="hu-HU" dirty="0" err="1" smtClean="0"/>
              <a:t>grammar</a:t>
            </a:r>
            <a:r>
              <a:rPr lang="hu-HU" dirty="0" smtClean="0"/>
              <a:t> </a:t>
            </a:r>
            <a:r>
              <a:rPr lang="hu-HU" dirty="0" err="1" smtClean="0"/>
              <a:t>schools</a:t>
            </a:r>
            <a:r>
              <a:rPr lang="hu-HU" dirty="0" smtClean="0"/>
              <a:t> </a:t>
            </a:r>
            <a:r>
              <a:rPr lang="hu-HU" dirty="0" err="1" smtClean="0"/>
              <a:t>with</a:t>
            </a:r>
            <a:r>
              <a:rPr lang="hu-HU" dirty="0" smtClean="0"/>
              <a:t> a </a:t>
            </a:r>
            <a:r>
              <a:rPr lang="hu-HU" dirty="0" err="1" smtClean="0"/>
              <a:t>specialization</a:t>
            </a:r>
            <a:r>
              <a:rPr lang="hu-HU" dirty="0" smtClean="0"/>
              <a:t> </a:t>
            </a:r>
            <a:r>
              <a:rPr lang="hu-HU" dirty="0" err="1" smtClean="0"/>
              <a:t>in</a:t>
            </a:r>
            <a:r>
              <a:rPr lang="hu-HU" dirty="0" smtClean="0"/>
              <a:t> IT </a:t>
            </a:r>
            <a:r>
              <a:rPr lang="hu-HU" dirty="0" err="1" smtClean="0"/>
              <a:t>where</a:t>
            </a:r>
            <a:r>
              <a:rPr lang="hu-HU" dirty="0" smtClean="0"/>
              <a:t> </a:t>
            </a:r>
            <a:r>
              <a:rPr lang="hu-HU" dirty="0" err="1" smtClean="0"/>
              <a:t>pupils</a:t>
            </a:r>
            <a:r>
              <a:rPr lang="hu-HU" dirty="0" smtClean="0"/>
              <a:t> </a:t>
            </a:r>
            <a:r>
              <a:rPr lang="hu-HU" dirty="0" err="1" smtClean="0"/>
              <a:t>can</a:t>
            </a:r>
            <a:r>
              <a:rPr lang="hu-HU" dirty="0" smtClean="0"/>
              <a:t> </a:t>
            </a:r>
            <a:r>
              <a:rPr lang="hu-HU" dirty="0" err="1" smtClean="0"/>
              <a:t>gain</a:t>
            </a:r>
            <a:r>
              <a:rPr lang="hu-HU" baseline="0" dirty="0" smtClean="0"/>
              <a:t> </a:t>
            </a:r>
            <a:r>
              <a:rPr lang="hu-HU" baseline="0" dirty="0" err="1" smtClean="0"/>
              <a:t>deeper</a:t>
            </a:r>
            <a:r>
              <a:rPr lang="hu-HU" baseline="0" dirty="0" smtClean="0"/>
              <a:t> </a:t>
            </a:r>
            <a:r>
              <a:rPr lang="hu-HU" baseline="0" dirty="0" err="1" smtClean="0"/>
              <a:t>programming</a:t>
            </a:r>
            <a:r>
              <a:rPr lang="hu-HU" baseline="0" dirty="0" smtClean="0"/>
              <a:t>, </a:t>
            </a:r>
            <a:r>
              <a:rPr lang="hu-HU" baseline="0" dirty="0" err="1" smtClean="0"/>
              <a:t>network</a:t>
            </a:r>
            <a:r>
              <a:rPr lang="hu-HU" baseline="0" dirty="0" smtClean="0"/>
              <a:t> </a:t>
            </a:r>
            <a:r>
              <a:rPr lang="hu-HU" baseline="0" dirty="0" err="1" smtClean="0"/>
              <a:t>administration</a:t>
            </a:r>
            <a:r>
              <a:rPr lang="hu-HU" baseline="0" dirty="0" smtClean="0"/>
              <a:t>, etc. </a:t>
            </a:r>
            <a:r>
              <a:rPr lang="hu-HU" baseline="0" dirty="0" err="1" smtClean="0"/>
              <a:t>Knowledge</a:t>
            </a:r>
            <a:r>
              <a:rPr lang="hu-HU" baseline="0" dirty="0" smtClean="0"/>
              <a:t>.</a:t>
            </a:r>
            <a:endParaRPr lang="hu-HU" dirty="0" smtClean="0"/>
          </a:p>
        </p:txBody>
      </p:sp>
      <p:sp>
        <p:nvSpPr>
          <p:cNvPr id="4" name="Dia számának helye 3"/>
          <p:cNvSpPr>
            <a:spLocks noGrp="1"/>
          </p:cNvSpPr>
          <p:nvPr>
            <p:ph type="sldNum" sz="quarter" idx="10"/>
          </p:nvPr>
        </p:nvSpPr>
        <p:spPr/>
        <p:txBody>
          <a:bodyPr/>
          <a:lstStyle/>
          <a:p>
            <a:fld id="{322012C4-518E-4C7E-A463-23881F21D9C9}" type="slidenum">
              <a:rPr lang="hu-HU" smtClean="0"/>
              <a:t>6</a:t>
            </a:fld>
            <a:endParaRPr lang="hu-HU"/>
          </a:p>
        </p:txBody>
      </p:sp>
    </p:spTree>
    <p:extLst>
      <p:ext uri="{BB962C8B-B14F-4D97-AF65-F5344CB8AC3E}">
        <p14:creationId xmlns:p14="http://schemas.microsoft.com/office/powerpoint/2010/main" val="3445652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5FA2A1-87DE-462E-8FFC-DFD2171FB842}" type="slidenum">
              <a:rPr lang="hu-HU"/>
              <a:pPr/>
              <a:t>63</a:t>
            </a:fld>
            <a:endParaRPr lang="hu-HU"/>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GB" dirty="0"/>
              <a:t>The basic idea of the method is the conservation of the weighted average differences measured on the antecedent side. Applying these modifications on the consequent side usually results in a set of characteristic points that do not fit the default set shape type of the partition. Therefore the method of Least Squares is used in order to find the break-points of an acceptable conclusion.</a:t>
            </a:r>
            <a:endParaRPr lang="hu-H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a:t>
            </a:r>
            <a:r>
              <a:rPr lang="hu-HU" dirty="0" err="1" smtClean="0"/>
              <a:t>next</a:t>
            </a:r>
            <a:r>
              <a:rPr lang="hu-HU" dirty="0" smtClean="0"/>
              <a:t> part of </a:t>
            </a:r>
            <a:r>
              <a:rPr lang="hu-HU" dirty="0" err="1" smtClean="0"/>
              <a:t>my</a:t>
            </a:r>
            <a:r>
              <a:rPr lang="hu-HU" dirty="0" smtClean="0"/>
              <a:t> </a:t>
            </a:r>
            <a:r>
              <a:rPr lang="hu-HU" dirty="0" err="1" smtClean="0"/>
              <a:t>presentation</a:t>
            </a:r>
            <a:r>
              <a:rPr lang="hu-HU" dirty="0" smtClean="0"/>
              <a:t> </a:t>
            </a:r>
            <a:r>
              <a:rPr lang="hu-HU" dirty="0" err="1" smtClean="0"/>
              <a:t>will</a:t>
            </a:r>
            <a:r>
              <a:rPr lang="hu-HU" dirty="0" smtClean="0"/>
              <a:t> be </a:t>
            </a:r>
            <a:r>
              <a:rPr lang="hu-HU" dirty="0" err="1" smtClean="0"/>
              <a:t>about</a:t>
            </a:r>
            <a:r>
              <a:rPr lang="hu-HU" dirty="0" smtClean="0"/>
              <a:t> </a:t>
            </a:r>
            <a:r>
              <a:rPr lang="hu-HU" dirty="0" err="1" smtClean="0"/>
              <a:t>some</a:t>
            </a:r>
            <a:r>
              <a:rPr lang="hu-HU" dirty="0" smtClean="0"/>
              <a:t> </a:t>
            </a:r>
            <a:r>
              <a:rPr lang="hu-HU" dirty="0" err="1" smtClean="0"/>
              <a:t>rule</a:t>
            </a:r>
            <a:r>
              <a:rPr lang="hu-HU" dirty="0" smtClean="0"/>
              <a:t> </a:t>
            </a:r>
            <a:r>
              <a:rPr lang="hu-HU" dirty="0" err="1" smtClean="0"/>
              <a:t>base</a:t>
            </a:r>
            <a:r>
              <a:rPr lang="hu-HU" dirty="0" smtClean="0"/>
              <a:t> </a:t>
            </a:r>
            <a:r>
              <a:rPr lang="hu-HU" dirty="0" err="1" smtClean="0"/>
              <a:t>identification</a:t>
            </a:r>
            <a:r>
              <a:rPr lang="hu-HU" dirty="0" smtClean="0"/>
              <a:t> </a:t>
            </a:r>
            <a:r>
              <a:rPr lang="hu-HU" dirty="0" err="1" smtClean="0"/>
              <a:t>methods</a:t>
            </a:r>
            <a:r>
              <a:rPr lang="hu-HU" dirty="0" smtClean="0"/>
              <a:t> </a:t>
            </a:r>
            <a:r>
              <a:rPr lang="en-US" dirty="0" smtClean="0"/>
              <a:t>that are implemented in the SFMI </a:t>
            </a:r>
            <a:r>
              <a:rPr lang="en-US" dirty="0" err="1" smtClean="0"/>
              <a:t>Matlab</a:t>
            </a:r>
            <a:r>
              <a:rPr lang="en-US" dirty="0" smtClean="0"/>
              <a:t> </a:t>
            </a:r>
            <a:r>
              <a:rPr lang="en-US" dirty="0" err="1" smtClean="0"/>
              <a:t>ToolBox</a:t>
            </a:r>
            <a:r>
              <a:rPr lang="en-US" dirty="0" smtClean="0"/>
              <a:t> (developed by the lecturer) and mostly aim the creation of a sparse rule base.</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65</a:t>
            </a:fld>
            <a:endParaRPr lang="hu-HU"/>
          </a:p>
        </p:txBody>
      </p:sp>
    </p:spTree>
    <p:extLst>
      <p:ext uri="{BB962C8B-B14F-4D97-AF65-F5344CB8AC3E}">
        <p14:creationId xmlns:p14="http://schemas.microsoft.com/office/powerpoint/2010/main" val="11499949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z="1200" kern="1200" dirty="0" smtClean="0">
                <a:solidFill>
                  <a:schemeClr val="tx1"/>
                </a:solidFill>
                <a:effectLst/>
                <a:latin typeface="+mn-lt"/>
                <a:ea typeface="+mn-ea"/>
                <a:cs typeface="+mn-cs"/>
              </a:rPr>
              <a:t>The performance of a fuzzy inference based system is determined in a significant measure by its rule base. The rule base can be compiled manually based entirely on human knowledge and expertise (based on </a:t>
            </a:r>
            <a:r>
              <a:rPr lang="en-GB" sz="1200" kern="1200" dirty="0" err="1" smtClean="0">
                <a:solidFill>
                  <a:schemeClr val="tx1"/>
                </a:solidFill>
                <a:effectLst/>
                <a:latin typeface="+mn-lt"/>
                <a:ea typeface="+mn-ea"/>
                <a:cs typeface="+mn-cs"/>
              </a:rPr>
              <a:t>Zadeh’s</a:t>
            </a:r>
            <a:r>
              <a:rPr lang="en-GB" sz="1200" kern="1200" dirty="0" smtClean="0">
                <a:solidFill>
                  <a:schemeClr val="tx1"/>
                </a:solidFill>
                <a:effectLst/>
                <a:latin typeface="+mn-lt"/>
                <a:ea typeface="+mn-ea"/>
                <a:cs typeface="+mn-cs"/>
              </a:rPr>
              <a:t> initial linguistic variable concept) and/or using methods and software that allow the automatic rule extraction and parameter tuning using machine learning approaches. </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Usually the </a:t>
            </a:r>
            <a:r>
              <a:rPr lang="hu-HU" sz="1200" kern="1200" dirty="0" err="1" smtClean="0">
                <a:solidFill>
                  <a:schemeClr val="tx1"/>
                </a:solidFill>
                <a:effectLst/>
                <a:latin typeface="+mn-lt"/>
                <a:ea typeface="+mn-ea"/>
                <a:cs typeface="+mn-cs"/>
              </a:rPr>
              <a:t>rule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base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generation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consists</a:t>
            </a:r>
            <a:r>
              <a:rPr lang="hu-HU" sz="1200" kern="120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two steps. First, an initial rule base is </a:t>
            </a:r>
            <a:r>
              <a:rPr lang="hu-HU" sz="1200" kern="1200" dirty="0" err="1" smtClean="0">
                <a:solidFill>
                  <a:schemeClr val="tx1"/>
                </a:solidFill>
                <a:effectLst/>
                <a:latin typeface="+mn-lt"/>
                <a:ea typeface="+mn-ea"/>
                <a:cs typeface="+mn-cs"/>
              </a:rPr>
              <a:t>created</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next, the quasi-optimal values of the parameters are determined through a process called parameter tuning.</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There are several different approaches supporting the first step, e.g. employing human experts, fuzzy clustering, grid partitioning, or finding the extreme values of the modeled functional relation. The second step </a:t>
            </a:r>
            <a:r>
              <a:rPr lang="hu-HU" sz="1200" kern="1200" dirty="0" err="1" smtClean="0">
                <a:solidFill>
                  <a:schemeClr val="tx1"/>
                </a:solidFill>
                <a:effectLst/>
                <a:latin typeface="+mn-lt"/>
                <a:ea typeface="+mn-ea"/>
                <a:cs typeface="+mn-cs"/>
              </a:rPr>
              <a:t>can</a:t>
            </a:r>
            <a:r>
              <a:rPr lang="hu-HU"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appl</a:t>
            </a:r>
            <a:r>
              <a:rPr lang="hu-HU" sz="1200" kern="1200" dirty="0" smtClean="0">
                <a:solidFill>
                  <a:schemeClr val="tx1"/>
                </a:solidFill>
                <a:effectLst/>
                <a:latin typeface="+mn-lt"/>
                <a:ea typeface="+mn-ea"/>
                <a:cs typeface="+mn-cs"/>
              </a:rPr>
              <a:t>y</a:t>
            </a:r>
            <a:r>
              <a:rPr lang="en-US" sz="1200" kern="1200" dirty="0" smtClean="0">
                <a:solidFill>
                  <a:schemeClr val="tx1"/>
                </a:solidFill>
                <a:effectLst/>
                <a:latin typeface="+mn-lt"/>
                <a:ea typeface="+mn-ea"/>
                <a:cs typeface="+mn-cs"/>
              </a:rPr>
              <a:t> a global, a local</a:t>
            </a:r>
            <a:r>
              <a:rPr lang="hu-H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or a hybrid search technique.</a:t>
            </a:r>
            <a:endParaRPr lang="hu-HU" sz="120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1FDD2340-3905-4B0F-89E7-B3BE281A028E}" type="slidenum">
              <a:rPr lang="hu-HU" smtClean="0"/>
              <a:t>66</a:t>
            </a:fld>
            <a:endParaRPr lang="hu-HU"/>
          </a:p>
        </p:txBody>
      </p:sp>
    </p:spTree>
    <p:extLst>
      <p:ext uri="{BB962C8B-B14F-4D97-AF65-F5344CB8AC3E}">
        <p14:creationId xmlns:p14="http://schemas.microsoft.com/office/powerpoint/2010/main" val="1789627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EBC29C-D67C-4ACA-8A93-EBECC93BE314}" type="slidenum">
              <a:rPr lang="hu-HU"/>
              <a:pPr/>
              <a:t>67</a:t>
            </a:fld>
            <a:endParaRPr lang="hu-HU"/>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hu-HU" sz="1000" dirty="0" err="1" smtClean="0"/>
              <a:t>Further</a:t>
            </a:r>
            <a:r>
              <a:rPr lang="hu-HU" sz="1000" dirty="0" smtClean="0"/>
              <a:t> </a:t>
            </a:r>
            <a:r>
              <a:rPr lang="hu-HU" sz="1000" dirty="0" err="1" smtClean="0"/>
              <a:t>on</a:t>
            </a:r>
            <a:r>
              <a:rPr lang="hu-HU" sz="1000" dirty="0" smtClean="0"/>
              <a:t> I </a:t>
            </a:r>
            <a:r>
              <a:rPr lang="hu-HU" sz="1000" dirty="0" err="1" smtClean="0"/>
              <a:t>will</a:t>
            </a:r>
            <a:r>
              <a:rPr lang="hu-HU" sz="1000" dirty="0" smtClean="0"/>
              <a:t> </a:t>
            </a:r>
            <a:r>
              <a:rPr lang="hu-HU" sz="1000" dirty="0" err="1" smtClean="0"/>
              <a:t>concentrate</a:t>
            </a:r>
            <a:r>
              <a:rPr lang="hu-HU" sz="1000" dirty="0" smtClean="0"/>
              <a:t> </a:t>
            </a:r>
            <a:r>
              <a:rPr lang="hu-HU" sz="1000" dirty="0" err="1" smtClean="0"/>
              <a:t>on</a:t>
            </a:r>
            <a:r>
              <a:rPr lang="hu-HU" sz="1000" dirty="0" smtClean="0"/>
              <a:t> </a:t>
            </a:r>
            <a:r>
              <a:rPr lang="hu-HU" sz="1000" dirty="0" err="1" smtClean="0"/>
              <a:t>the</a:t>
            </a:r>
            <a:r>
              <a:rPr lang="hu-HU" sz="1000" dirty="0" smtClean="0"/>
              <a:t> </a:t>
            </a:r>
            <a:r>
              <a:rPr lang="hu-HU" sz="1000" dirty="0" err="1" smtClean="0"/>
              <a:t>automatic</a:t>
            </a:r>
            <a:r>
              <a:rPr lang="hu-HU" sz="1000" dirty="0" smtClean="0"/>
              <a:t> </a:t>
            </a:r>
            <a:r>
              <a:rPr lang="hu-HU" sz="1000" dirty="0" err="1" smtClean="0"/>
              <a:t>creation</a:t>
            </a:r>
            <a:r>
              <a:rPr lang="hu-HU" sz="1000" dirty="0" smtClean="0"/>
              <a:t> of </a:t>
            </a:r>
            <a:r>
              <a:rPr lang="hu-HU" sz="1000" dirty="0" err="1" smtClean="0"/>
              <a:t>rule</a:t>
            </a:r>
            <a:r>
              <a:rPr lang="hu-HU" sz="1000" baseline="0" dirty="0" smtClean="0"/>
              <a:t> </a:t>
            </a:r>
            <a:r>
              <a:rPr lang="hu-HU" sz="1000" baseline="0" dirty="0" err="1" smtClean="0"/>
              <a:t>bases</a:t>
            </a:r>
            <a:r>
              <a:rPr lang="hu-HU" sz="1000" baseline="0" dirty="0" smtClean="0"/>
              <a:t> </a:t>
            </a:r>
            <a:r>
              <a:rPr lang="hu-HU" sz="1000" baseline="0" dirty="0" err="1" smtClean="0"/>
              <a:t>from</a:t>
            </a:r>
            <a:r>
              <a:rPr lang="hu-HU" sz="1000" baseline="0" dirty="0" smtClean="0"/>
              <a:t> </a:t>
            </a:r>
            <a:r>
              <a:rPr lang="hu-HU" sz="1000" baseline="0" dirty="0" err="1" smtClean="0"/>
              <a:t>sample</a:t>
            </a:r>
            <a:r>
              <a:rPr lang="hu-HU" sz="1000" baseline="0" dirty="0" smtClean="0"/>
              <a:t> </a:t>
            </a:r>
            <a:r>
              <a:rPr lang="hu-HU" sz="1000" baseline="0" dirty="0" err="1" smtClean="0"/>
              <a:t>data</a:t>
            </a:r>
            <a:r>
              <a:rPr lang="hu-HU" sz="1000" baseline="0" dirty="0" smtClean="0"/>
              <a:t>. </a:t>
            </a:r>
            <a:r>
              <a:rPr lang="en-US" sz="1000" dirty="0" smtClean="0"/>
              <a:t>In </a:t>
            </a:r>
            <a:r>
              <a:rPr lang="en-US" sz="1000" dirty="0"/>
              <a:t>case of automatic fuzzy model identification one possesses a training data set that describes the expected behavior of the system in several points, i.e. contains a list of mating input-output values. The model identification algorithm seeks for those values of the system parameters for which the difference between the output values of the training data set and the output provided by the current fuzzy system in case of the same input is small. In most of the cases especially when the training data set contains a large amount of data an exact match cannot be reached. Therefore the fuzzy system gives only a more or less good approximation of the modeled input-output relation described by the sample data. </a:t>
            </a:r>
            <a:r>
              <a:rPr lang="en-US" sz="1000" dirty="0" smtClean="0"/>
              <a:t>Usually </a:t>
            </a:r>
            <a:r>
              <a:rPr lang="en-US" sz="1000" dirty="0"/>
              <a:t>the approximation can be improved by increasing the number of linguistic terms and rules</a:t>
            </a:r>
            <a:r>
              <a:rPr lang="en-US" sz="1000" dirty="0" smtClean="0"/>
              <a:t>.</a:t>
            </a:r>
            <a:endParaRPr lang="hu-HU"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hu-HU" sz="1000" dirty="0" err="1" smtClean="0"/>
              <a:t>Further</a:t>
            </a:r>
            <a:r>
              <a:rPr lang="hu-HU" sz="1000" dirty="0" smtClean="0"/>
              <a:t> </a:t>
            </a:r>
            <a:r>
              <a:rPr lang="hu-HU" sz="1000" dirty="0" err="1" smtClean="0"/>
              <a:t>on</a:t>
            </a:r>
            <a:r>
              <a:rPr lang="hu-HU" sz="1000" dirty="0" smtClean="0"/>
              <a:t> I </a:t>
            </a:r>
            <a:r>
              <a:rPr lang="hu-HU" sz="1000" dirty="0" err="1" smtClean="0"/>
              <a:t>will</a:t>
            </a:r>
            <a:r>
              <a:rPr lang="hu-HU" sz="1000" dirty="0" smtClean="0"/>
              <a:t> </a:t>
            </a:r>
            <a:r>
              <a:rPr lang="hu-HU" sz="1000" dirty="0" err="1" smtClean="0"/>
              <a:t>present</a:t>
            </a:r>
            <a:r>
              <a:rPr lang="hu-HU" sz="1000" dirty="0" smtClean="0"/>
              <a:t> </a:t>
            </a:r>
            <a:r>
              <a:rPr lang="hu-HU" sz="1000" dirty="0" err="1" smtClean="0"/>
              <a:t>four</a:t>
            </a:r>
            <a:r>
              <a:rPr lang="hu-HU" sz="1000" dirty="0" smtClean="0"/>
              <a:t> </a:t>
            </a:r>
            <a:r>
              <a:rPr lang="hu-HU" sz="1000" dirty="0" err="1" smtClean="0"/>
              <a:t>initial</a:t>
            </a:r>
            <a:r>
              <a:rPr lang="hu-HU" sz="1000" dirty="0" smtClean="0"/>
              <a:t> </a:t>
            </a:r>
            <a:r>
              <a:rPr lang="hu-HU" sz="1000" dirty="0" err="1" smtClean="0"/>
              <a:t>rule</a:t>
            </a:r>
            <a:r>
              <a:rPr lang="hu-HU" sz="1000" dirty="0" smtClean="0"/>
              <a:t> </a:t>
            </a:r>
            <a:r>
              <a:rPr lang="hu-HU" sz="1000" baseline="0" dirty="0" smtClean="0"/>
              <a:t> </a:t>
            </a:r>
            <a:r>
              <a:rPr lang="hu-HU" sz="1000" baseline="0" dirty="0" err="1" smtClean="0"/>
              <a:t>base</a:t>
            </a:r>
            <a:r>
              <a:rPr lang="hu-HU" sz="1000" baseline="0" dirty="0" smtClean="0"/>
              <a:t> </a:t>
            </a:r>
            <a:r>
              <a:rPr lang="hu-HU" sz="1000" baseline="0" dirty="0" err="1" smtClean="0"/>
              <a:t>generation</a:t>
            </a:r>
            <a:r>
              <a:rPr lang="hu-HU" sz="1000" baseline="0" dirty="0" smtClean="0"/>
              <a:t> </a:t>
            </a:r>
            <a:r>
              <a:rPr lang="hu-HU" sz="1000" baseline="0" dirty="0" err="1" smtClean="0"/>
              <a:t>methods</a:t>
            </a:r>
            <a:r>
              <a:rPr lang="hu-HU" sz="1000" baseline="0" dirty="0" smtClean="0"/>
              <a:t> </a:t>
            </a:r>
            <a:r>
              <a:rPr lang="hu-HU" sz="1000" baseline="0" dirty="0" err="1" smtClean="0"/>
              <a:t>that</a:t>
            </a:r>
            <a:r>
              <a:rPr lang="hu-HU" sz="1000" baseline="0" dirty="0" smtClean="0"/>
              <a:t> </a:t>
            </a:r>
            <a:r>
              <a:rPr lang="hu-HU" sz="1000" baseline="0" dirty="0" err="1" smtClean="0"/>
              <a:t>are</a:t>
            </a:r>
            <a:r>
              <a:rPr lang="hu-HU" sz="1000" baseline="0" dirty="0" smtClean="0"/>
              <a:t> </a:t>
            </a:r>
            <a:r>
              <a:rPr lang="hu-HU" sz="1000" baseline="0" dirty="0" err="1" smtClean="0"/>
              <a:t>implemented</a:t>
            </a:r>
            <a:r>
              <a:rPr lang="hu-HU" sz="1000" baseline="0" dirty="0" smtClean="0"/>
              <a:t> </a:t>
            </a:r>
            <a:r>
              <a:rPr lang="hu-HU" sz="1000" baseline="0" dirty="0" err="1" smtClean="0"/>
              <a:t>in</a:t>
            </a:r>
            <a:r>
              <a:rPr lang="hu-HU" sz="1000" baseline="0" dirty="0" smtClean="0"/>
              <a:t> </a:t>
            </a:r>
            <a:r>
              <a:rPr lang="hu-HU" sz="1000" baseline="0" dirty="0" err="1" smtClean="0"/>
              <a:t>the</a:t>
            </a:r>
            <a:r>
              <a:rPr lang="hu-HU" sz="1000" baseline="0" dirty="0" smtClean="0"/>
              <a:t> SFMI </a:t>
            </a:r>
            <a:r>
              <a:rPr lang="hu-HU" sz="1000" baseline="0" dirty="0" err="1" smtClean="0"/>
              <a:t>toolbox</a:t>
            </a:r>
            <a:endParaRPr lang="hu-HU"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hu-HU" sz="1000"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ACP </a:t>
            </a:r>
            <a:r>
              <a:rPr lang="hu-HU" dirty="0" err="1" smtClean="0"/>
              <a:t>method</a:t>
            </a:r>
            <a:r>
              <a:rPr lang="hu-HU" dirty="0" smtClean="0"/>
              <a:t> </a:t>
            </a:r>
            <a:r>
              <a:rPr lang="hu-HU" dirty="0" err="1" smtClean="0"/>
              <a:t>consists</a:t>
            </a:r>
            <a:r>
              <a:rPr lang="hu-HU" dirty="0" smtClean="0"/>
              <a:t> of </a:t>
            </a:r>
            <a:r>
              <a:rPr lang="hu-HU" dirty="0" err="1" smtClean="0"/>
              <a:t>four</a:t>
            </a:r>
            <a:r>
              <a:rPr lang="hu-HU" dirty="0" smtClean="0"/>
              <a:t> </a:t>
            </a:r>
            <a:r>
              <a:rPr lang="hu-HU" dirty="0" err="1" smtClean="0"/>
              <a:t>steps</a:t>
            </a:r>
            <a:r>
              <a:rPr lang="hu-HU" dirty="0" smtClean="0"/>
              <a:t>. </a:t>
            </a:r>
            <a:r>
              <a:rPr lang="hu-HU" dirty="0" err="1" smtClean="0"/>
              <a:t>It</a:t>
            </a:r>
            <a:r>
              <a:rPr lang="hu-HU" dirty="0" smtClean="0"/>
              <a:t> </a:t>
            </a:r>
            <a:r>
              <a:rPr lang="en-US" dirty="0" smtClean="0"/>
              <a:t>starts with a one dimensional clustering of the sample output data. </a:t>
            </a:r>
            <a:r>
              <a:rPr lang="en-US" sz="1200" kern="1200" dirty="0" smtClean="0">
                <a:solidFill>
                  <a:schemeClr val="tx1"/>
                </a:solidFill>
                <a:effectLst/>
                <a:latin typeface="+mn-lt"/>
                <a:ea typeface="+mn-ea"/>
                <a:cs typeface="+mn-cs"/>
              </a:rPr>
              <a:t>Next, for each fuzzy set one selects the corresponding data rows from the sample data</a:t>
            </a:r>
            <a:r>
              <a:rPr lang="hu-H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which is followed by a one dimensional fuzzy c-mean clustering of the selected data in each antecedent dimension. This step is also called projection into the antecedent space.</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each antecedent dimension the obtained cluster centers are collected into a single group and are examined against some cluster </a:t>
            </a:r>
            <a:r>
              <a:rPr lang="en-US" sz="1200" kern="1200" dirty="0" err="1" smtClean="0">
                <a:solidFill>
                  <a:schemeClr val="tx1"/>
                </a:solidFill>
                <a:effectLst/>
                <a:latin typeface="+mn-lt"/>
                <a:ea typeface="+mn-ea"/>
                <a:cs typeface="+mn-cs"/>
              </a:rPr>
              <a:t>mergeability</a:t>
            </a:r>
            <a:r>
              <a:rPr lang="en-US" sz="1200" kern="1200" dirty="0" smtClean="0">
                <a:solidFill>
                  <a:schemeClr val="tx1"/>
                </a:solidFill>
                <a:effectLst/>
                <a:latin typeface="+mn-lt"/>
                <a:ea typeface="+mn-ea"/>
                <a:cs typeface="+mn-cs"/>
              </a:rPr>
              <a:t> conditions. The final fuzzy sets are generated from the remaining clusters using the same horizontal cut based technique as in the case of the consequent partition. Having the antecedent and consequent partitions generated the rules are created based on the sample data rows that correspond to the individual output fuzzy sets. </a:t>
            </a:r>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68</a:t>
            </a:fld>
            <a:endParaRPr lang="hu-HU"/>
          </a:p>
        </p:txBody>
      </p:sp>
    </p:spTree>
    <p:extLst>
      <p:ext uri="{BB962C8B-B14F-4D97-AF65-F5344CB8AC3E}">
        <p14:creationId xmlns:p14="http://schemas.microsoft.com/office/powerpoint/2010/main" val="25625369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fld id="{B4BB1686-841B-485C-94ED-0F7EB61C09D8}" type="slidenum">
              <a:rPr lang="hu-HU" smtClean="0"/>
              <a:pPr eaLnBrk="1" hangingPunct="1"/>
              <a:t>69</a:t>
            </a:fld>
            <a:endParaRPr lang="hu-HU"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rule base generation starts with the determination of the optimal cluster number for a fuzzy c‑mean (FCM) clustering of the output sample data. It is calculated by the help of a cluster validity index (CVI). ACP adapted the hybrid approach proposed by Chong, </a:t>
            </a:r>
            <a:r>
              <a:rPr lang="en-US" dirty="0" err="1" smtClean="0"/>
              <a:t>Gedeon</a:t>
            </a:r>
            <a:r>
              <a:rPr lang="en-US" dirty="0" smtClean="0"/>
              <a:t> and </a:t>
            </a:r>
            <a:r>
              <a:rPr lang="en-US" dirty="0" err="1" smtClean="0"/>
              <a:t>Kóczy</a:t>
            </a:r>
            <a:r>
              <a:rPr lang="en-US" dirty="0" smtClean="0"/>
              <a:t>  enhanced by the application of an upper limit for the cluster number. After </a:t>
            </a:r>
            <a:r>
              <a:rPr lang="hu-HU" dirty="0" smtClean="0"/>
              <a:t>d</a:t>
            </a:r>
            <a:r>
              <a:rPr lang="en-US" dirty="0" err="1" smtClean="0"/>
              <a:t>etermin</a:t>
            </a:r>
            <a:r>
              <a:rPr lang="hu-HU" dirty="0" smtClean="0"/>
              <a:t>ing</a:t>
            </a:r>
            <a:r>
              <a:rPr lang="en-US" dirty="0" smtClean="0"/>
              <a:t> the optimal output cluster number one does a one-dimensional FCM clustering on the output data. The applied technique is based on the FCM proposed by </a:t>
            </a:r>
            <a:r>
              <a:rPr lang="en-US" dirty="0" err="1" smtClean="0"/>
              <a:t>Bezdek</a:t>
            </a:r>
            <a:r>
              <a:rPr lang="en-US" dirty="0" smtClean="0"/>
              <a:t>. One estimates the output partition’s fuzzy sets from the previously identified clusters. The </a:t>
            </a:r>
            <a:r>
              <a:rPr lang="en-US" dirty="0" err="1" smtClean="0"/>
              <a:t>Ruspini</a:t>
            </a:r>
            <a:r>
              <a:rPr lang="en-US" dirty="0" smtClean="0"/>
              <a:t> type partition with trapezoidal shaped fuzzy sets is produced by cutting the clusters at an </a:t>
            </a:r>
            <a:r>
              <a:rPr lang="hu-HU" dirty="0" err="1" smtClean="0"/>
              <a:t>alpha</a:t>
            </a:r>
            <a:r>
              <a:rPr lang="en-US" dirty="0" smtClean="0"/>
              <a:t>-level (usually </a:t>
            </a:r>
            <a:r>
              <a:rPr lang="hu-HU" dirty="0" err="1" smtClean="0"/>
              <a:t>alpha</a:t>
            </a:r>
            <a:r>
              <a:rPr lang="en-US" dirty="0" smtClean="0"/>
              <a:t>=0.85) and creating the set’s cores from the width values of the cuts. One determines the supports of the sets automatically from the corresponding endpoints of the adjacent linguistic terms</a:t>
            </a:r>
            <a:r>
              <a:rPr lang="hu-HU" dirty="0" smtClean="0"/>
              <a:t>’ </a:t>
            </a:r>
            <a:r>
              <a:rPr lang="hu-HU" dirty="0" err="1" smtClean="0"/>
              <a:t>cores</a:t>
            </a:r>
            <a:r>
              <a:rPr lang="en-US" dirty="0" smtClean="0"/>
              <a:t>.</a:t>
            </a:r>
            <a:r>
              <a:rPr lang="hu-HU" dirty="0" smtClean="0"/>
              <a:t> </a:t>
            </a:r>
          </a:p>
          <a:p>
            <a:endParaRPr lang="hu-HU" sz="1000"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fld id="{18BA0DDE-F2CC-4B77-AF23-6C6A0196448E}" type="slidenum">
              <a:rPr lang="hu-HU" smtClean="0"/>
              <a:pPr eaLnBrk="1" hangingPunct="1"/>
              <a:t>70</a:t>
            </a:fld>
            <a:endParaRPr lang="hu-HU"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Next, the consequent linguistic terms are projected into the antecedent space. For each output fuzzy set one selects the data rows whose output fall into the support of the set. Then one does a one dimensional fuzzy clustering in each antecedent dimension on the current subset of the sample data. The cluster centers will be used later as reference points of the estimated antecedent fuzzy sets.</a:t>
            </a:r>
            <a:endParaRPr lang="hu-HU" dirty="0" smtClean="0"/>
          </a:p>
          <a:p>
            <a:r>
              <a:rPr lang="en-US" dirty="0" smtClean="0"/>
              <a:t>An identifier with three indices (</a:t>
            </a:r>
            <a:r>
              <a:rPr lang="en-US" i="1" dirty="0" err="1" smtClean="0"/>
              <a:t>A</a:t>
            </a:r>
            <a:r>
              <a:rPr lang="en-US" i="1" baseline="-25000" dirty="0" err="1" smtClean="0"/>
              <a:t>i,j,k</a:t>
            </a:r>
            <a:r>
              <a:rPr lang="en-US" dirty="0" smtClean="0"/>
              <a:t>) is assigned to each cluster, where </a:t>
            </a:r>
            <a:r>
              <a:rPr lang="en-US" i="1" dirty="0" err="1" smtClean="0"/>
              <a:t>i</a:t>
            </a:r>
            <a:r>
              <a:rPr lang="en-US" dirty="0" smtClean="0"/>
              <a:t> is the ordinal number of the antecedent dimension, </a:t>
            </a:r>
            <a:r>
              <a:rPr lang="en-US" i="1" dirty="0" smtClean="0"/>
              <a:t>j</a:t>
            </a:r>
            <a:r>
              <a:rPr lang="en-US" dirty="0" smtClean="0"/>
              <a:t> is the ordinal number of the consequent fuzzy set in its partition, and </a:t>
            </a:r>
            <a:r>
              <a:rPr lang="en-US" i="1" dirty="0" smtClean="0"/>
              <a:t>k</a:t>
            </a:r>
            <a:r>
              <a:rPr lang="en-US" dirty="0" smtClean="0"/>
              <a:t> is the ordinal number of the cluster in the current clustering.</a:t>
            </a:r>
            <a:endParaRPr lang="hu-HU" dirty="0" smtClean="0"/>
          </a:p>
          <a:p>
            <a:r>
              <a:rPr lang="en-US" dirty="0" smtClean="0"/>
              <a:t>One can generate two or more rules for each output fuzzy set</a:t>
            </a:r>
            <a:r>
              <a:rPr lang="hu-HU" dirty="0" smtClean="0"/>
              <a:t>.</a:t>
            </a:r>
            <a:r>
              <a:rPr lang="en-US" dirty="0" smtClean="0"/>
              <a:t> Thus one obtains several groups of cluster centers in each input dimension. Next, they are interleaved and renumbered in order to get a cluster partition in each dimension. Some of the cluster centers will be identical or nearly identical. They are united applying a prescribed distance threshold whose value is a parameter of the method. After a cluster union the related rules are also corrected or united.</a:t>
            </a:r>
            <a:r>
              <a:rPr lang="hu-HU" dirty="0" smtClean="0"/>
              <a:t> </a:t>
            </a:r>
            <a:r>
              <a:rPr lang="en-US" dirty="0" smtClean="0"/>
              <a:t>One estimates the antecedent partitions and linguistic terms using the same methods as in the case of the consequent partition. </a:t>
            </a:r>
            <a:endParaRPr lang="hu-HU" dirty="0" smtClean="0"/>
          </a:p>
          <a:p>
            <a:endParaRPr lang="hu-HU" sz="1000"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This</a:t>
            </a:r>
            <a:r>
              <a:rPr lang="hu-HU" dirty="0" smtClean="0"/>
              <a:t> </a:t>
            </a:r>
            <a:r>
              <a:rPr lang="hu-HU" dirty="0" err="1" smtClean="0"/>
              <a:t>slide</a:t>
            </a:r>
            <a:r>
              <a:rPr lang="hu-HU" dirty="0" smtClean="0"/>
              <a:t> </a:t>
            </a:r>
            <a:r>
              <a:rPr lang="hu-HU" dirty="0" err="1" smtClean="0"/>
              <a:t>shows</a:t>
            </a:r>
            <a:r>
              <a:rPr lang="hu-HU" dirty="0" smtClean="0"/>
              <a:t> </a:t>
            </a:r>
            <a:r>
              <a:rPr lang="hu-HU" dirty="0" err="1" smtClean="0"/>
              <a:t>the</a:t>
            </a:r>
            <a:r>
              <a:rPr lang="hu-HU" dirty="0" smtClean="0"/>
              <a:t> </a:t>
            </a:r>
            <a:r>
              <a:rPr lang="hu-HU" dirty="0" err="1" smtClean="0"/>
              <a:t>resulting</a:t>
            </a:r>
            <a:r>
              <a:rPr lang="hu-HU" baseline="0" dirty="0" smtClean="0"/>
              <a:t> </a:t>
            </a:r>
            <a:r>
              <a:rPr lang="hu-HU" baseline="0" dirty="0" err="1" smtClean="0"/>
              <a:t>rule</a:t>
            </a:r>
            <a:r>
              <a:rPr lang="hu-HU" baseline="0" dirty="0" smtClean="0"/>
              <a:t> </a:t>
            </a:r>
            <a:r>
              <a:rPr lang="hu-HU" baseline="0" dirty="0" err="1" smtClean="0"/>
              <a:t>base</a:t>
            </a:r>
            <a:r>
              <a:rPr lang="hu-HU" baseline="0" dirty="0" smtClean="0"/>
              <a:t> </a:t>
            </a:r>
            <a:r>
              <a:rPr lang="hu-HU" baseline="0" dirty="0" err="1" smtClean="0"/>
              <a:t>in</a:t>
            </a:r>
            <a:r>
              <a:rPr lang="hu-HU" baseline="0" dirty="0" smtClean="0"/>
              <a:t> </a:t>
            </a:r>
            <a:r>
              <a:rPr lang="hu-HU" baseline="0" dirty="0" err="1" smtClean="0"/>
              <a:t>case</a:t>
            </a:r>
            <a:r>
              <a:rPr lang="hu-HU" baseline="0" dirty="0" smtClean="0"/>
              <a:t> of a </a:t>
            </a:r>
            <a:r>
              <a:rPr lang="hu-HU" baseline="0" dirty="0" err="1" smtClean="0"/>
              <a:t>synthetic</a:t>
            </a:r>
            <a:r>
              <a:rPr lang="hu-HU" baseline="0" dirty="0" smtClean="0"/>
              <a:t> </a:t>
            </a:r>
            <a:r>
              <a:rPr lang="hu-HU" baseline="0" dirty="0" err="1" smtClean="0"/>
              <a:t>sample</a:t>
            </a:r>
            <a:r>
              <a:rPr lang="hu-HU" baseline="0" dirty="0" smtClean="0"/>
              <a:t> </a:t>
            </a:r>
            <a:r>
              <a:rPr lang="hu-HU" baseline="0" dirty="0" err="1" smtClean="0"/>
              <a:t>data</a:t>
            </a:r>
            <a:r>
              <a:rPr lang="hu-HU" baseline="0" dirty="0" smtClean="0"/>
              <a:t> </a:t>
            </a:r>
            <a:r>
              <a:rPr lang="hu-HU" baseline="0" dirty="0" err="1" smtClean="0"/>
              <a:t>obtained</a:t>
            </a:r>
            <a:r>
              <a:rPr lang="hu-HU" baseline="0" dirty="0" smtClean="0"/>
              <a:t> </a:t>
            </a:r>
            <a:r>
              <a:rPr lang="hu-HU" baseline="0" dirty="0" err="1" smtClean="0"/>
              <a:t>by</a:t>
            </a:r>
            <a:r>
              <a:rPr lang="hu-HU" baseline="0" dirty="0" smtClean="0"/>
              <a:t> </a:t>
            </a:r>
            <a:r>
              <a:rPr lang="hu-HU" baseline="0" dirty="0" err="1" smtClean="0"/>
              <a:t>the</a:t>
            </a:r>
            <a:r>
              <a:rPr lang="hu-HU" baseline="0" dirty="0" smtClean="0"/>
              <a:t> </a:t>
            </a:r>
            <a:r>
              <a:rPr lang="hu-HU" baseline="0" dirty="0" err="1" smtClean="0"/>
              <a:t>application</a:t>
            </a:r>
            <a:r>
              <a:rPr lang="hu-HU" baseline="0" dirty="0" smtClean="0"/>
              <a:t> of </a:t>
            </a:r>
            <a:r>
              <a:rPr lang="hu-HU" baseline="0" dirty="0" err="1" smtClean="0"/>
              <a:t>the</a:t>
            </a:r>
            <a:r>
              <a:rPr lang="hu-HU" baseline="0" dirty="0" smtClean="0"/>
              <a:t> </a:t>
            </a:r>
            <a:r>
              <a:rPr lang="hu-HU" baseline="0" dirty="0" err="1" smtClean="0"/>
              <a:t>function</a:t>
            </a:r>
            <a:r>
              <a:rPr lang="hu-HU" baseline="0" dirty="0" smtClean="0"/>
              <a:t> z. </a:t>
            </a:r>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71</a:t>
            </a:fld>
            <a:endParaRPr lang="hu-HU"/>
          </a:p>
        </p:txBody>
      </p:sp>
    </p:spTree>
    <p:extLst>
      <p:ext uri="{BB962C8B-B14F-4D97-AF65-F5344CB8AC3E}">
        <p14:creationId xmlns:p14="http://schemas.microsoft.com/office/powerpoint/2010/main" val="23613186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effectLst/>
              </a:rPr>
              <a:t>The “two initial rules” based method first selects two data rows from the sample data set: one that represents the lowest output value, and one that contains the highest output value. If more than one data row contains the same extreme output value that one is selected which is closer to the lower or upper bound of the antecedent space. Next, two rules are created that describe the two specified output values.</a:t>
            </a:r>
            <a:r>
              <a:rPr lang="hu-HU" dirty="0" smtClean="0">
                <a:effectLst/>
              </a:rPr>
              <a:t> </a:t>
            </a:r>
            <a:r>
              <a:rPr lang="en-US" sz="1200" kern="1200" dirty="0" smtClean="0">
                <a:solidFill>
                  <a:schemeClr val="tx1"/>
                </a:solidFill>
                <a:effectLst/>
                <a:latin typeface="+mn-lt"/>
                <a:ea typeface="+mn-ea"/>
                <a:cs typeface="+mn-cs"/>
              </a:rPr>
              <a:t>The fuzzy sets contained in the antecedent and consequent parts of the rules are created with trapezoidal membership functions where the width of the core (</a:t>
            </a:r>
            <a:r>
              <a:rPr lang="en-US" sz="1200" i="1" kern="1200" dirty="0" err="1" smtClean="0">
                <a:solidFill>
                  <a:schemeClr val="tx1"/>
                </a:solidFill>
                <a:effectLst/>
                <a:latin typeface="+mn-lt"/>
                <a:ea typeface="+mn-ea"/>
                <a:cs typeface="+mn-cs"/>
              </a:rPr>
              <a:t>w</a:t>
            </a:r>
            <a:r>
              <a:rPr lang="en-US" sz="1200" i="1" kern="1200" baseline="-25000" dirty="0" err="1"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and support (</a:t>
            </a:r>
            <a:r>
              <a:rPr lang="en-US" sz="1200" i="1" kern="1200" dirty="0" err="1" smtClean="0">
                <a:solidFill>
                  <a:schemeClr val="tx1"/>
                </a:solidFill>
                <a:effectLst/>
                <a:latin typeface="+mn-lt"/>
                <a:ea typeface="+mn-ea"/>
                <a:cs typeface="+mn-cs"/>
              </a:rPr>
              <a:t>w</a:t>
            </a:r>
            <a:r>
              <a:rPr lang="en-US" sz="1200" i="1" kern="1200" baseline="-25000" dirty="0" err="1"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are defined in function of the range of the actual partition and the reference point is identical with the respective element of the selected data row. Optionally one can select the application of the following two meta rules as well.</a:t>
            </a:r>
            <a:endParaRPr lang="hu-HU"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If the distance between the reference point of the new fuzzy set and the reference point of an old fuzzy set is smaller or equal than a specified threshold value </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d</a:t>
            </a:r>
            <a:r>
              <a:rPr lang="en-US" sz="1200" i="1" kern="1200" baseline="-25000" dirty="0" err="1" smtClean="0">
                <a:solidFill>
                  <a:schemeClr val="tx1"/>
                </a:solidFill>
                <a:effectLst/>
                <a:latin typeface="+mn-lt"/>
                <a:ea typeface="+mn-ea"/>
                <a:cs typeface="+mn-cs"/>
              </a:rPr>
              <a:t>min</a:t>
            </a:r>
            <a:r>
              <a:rPr lang="en-US" sz="1200" kern="1200" dirty="0" smtClean="0">
                <a:solidFill>
                  <a:schemeClr val="tx1"/>
                </a:solidFill>
                <a:effectLst/>
                <a:latin typeface="+mn-lt"/>
                <a:ea typeface="+mn-ea"/>
                <a:cs typeface="+mn-cs"/>
              </a:rPr>
              <a:t>), the old set is used as antecedent/consequent of the new rule in the current input/output dimension (the algorithm does not create a new fuzzy set).</a:t>
            </a:r>
            <a:endParaRPr lang="hu-HU" sz="1200" kern="1200" dirty="0" smtClean="0">
              <a:solidFill>
                <a:schemeClr val="tx1"/>
              </a:solidFill>
              <a:effectLst/>
              <a:latin typeface="+mn-lt"/>
              <a:ea typeface="+mn-ea"/>
              <a:cs typeface="+mn-cs"/>
            </a:endParaRPr>
          </a:p>
          <a:p>
            <a:pPr lvl="0"/>
            <a:r>
              <a:rPr lang="hu-HU" sz="1200" kern="12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If the average distance between the corresponding parameters of the new set and an old set is smaller or equal than a specified threshold (</a:t>
            </a:r>
            <a:r>
              <a:rPr lang="en-US" sz="1200" i="1" kern="1200" dirty="0" err="1" smtClean="0">
                <a:solidFill>
                  <a:schemeClr val="tx1"/>
                </a:solidFill>
                <a:effectLst/>
                <a:latin typeface="+mn-lt"/>
                <a:ea typeface="+mn-ea"/>
                <a:cs typeface="+mn-cs"/>
              </a:rPr>
              <a:t>dp</a:t>
            </a:r>
            <a:r>
              <a:rPr lang="en-US" sz="1200" i="1" kern="1200" baseline="-25000" dirty="0" err="1" smtClean="0">
                <a:solidFill>
                  <a:schemeClr val="tx1"/>
                </a:solidFill>
                <a:effectLst/>
                <a:latin typeface="+mn-lt"/>
                <a:ea typeface="+mn-ea"/>
                <a:cs typeface="+mn-cs"/>
              </a:rPr>
              <a:t>min</a:t>
            </a:r>
            <a:r>
              <a:rPr lang="en-US" sz="1200" kern="1200" dirty="0" smtClean="0">
                <a:solidFill>
                  <a:schemeClr val="tx1"/>
                </a:solidFill>
                <a:effectLst/>
                <a:latin typeface="+mn-lt"/>
                <a:ea typeface="+mn-ea"/>
                <a:cs typeface="+mn-cs"/>
              </a:rPr>
              <a:t>) the two sets are merged into one.</a:t>
            </a:r>
            <a:endParaRPr lang="hu-HU" sz="120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1B3A71EB-5C01-48DB-B6E5-AD4D6094D875}" type="slidenum">
              <a:rPr lang="hu-HU" smtClean="0"/>
              <a:t>72</a:t>
            </a:fld>
            <a:endParaRPr lang="hu-HU"/>
          </a:p>
        </p:txBody>
      </p:sp>
    </p:spTree>
    <p:extLst>
      <p:ext uri="{BB962C8B-B14F-4D97-AF65-F5344CB8AC3E}">
        <p14:creationId xmlns:p14="http://schemas.microsoft.com/office/powerpoint/2010/main" val="1178408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73</a:t>
            </a:fld>
            <a:endParaRPr lang="hu-HU"/>
          </a:p>
        </p:txBody>
      </p:sp>
    </p:spTree>
    <p:extLst>
      <p:ext uri="{BB962C8B-B14F-4D97-AF65-F5344CB8AC3E}">
        <p14:creationId xmlns:p14="http://schemas.microsoft.com/office/powerpoint/2010/main" val="2361318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hu-HU" dirty="0" smtClean="0"/>
              <a:t>Computer Economist=Gazdasági informatikus </a:t>
            </a:r>
            <a:r>
              <a:rPr lang="hu-HU" dirty="0" err="1" smtClean="0"/>
              <a:t>BSc</a:t>
            </a:r>
            <a:endParaRPr lang="hu-HU"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hu-HU" dirty="0" smtClean="0"/>
              <a:t>Master </a:t>
            </a:r>
            <a:r>
              <a:rPr lang="hu-HU" dirty="0" err="1" smtClean="0"/>
              <a:t>in</a:t>
            </a:r>
            <a:r>
              <a:rPr lang="hu-HU" dirty="0" smtClean="0"/>
              <a:t> Business </a:t>
            </a:r>
            <a:r>
              <a:rPr lang="hu-HU" dirty="0" err="1" smtClean="0"/>
              <a:t>Information</a:t>
            </a:r>
            <a:r>
              <a:rPr lang="hu-HU" dirty="0" smtClean="0"/>
              <a:t> Systems=Gazdasági informatikus </a:t>
            </a:r>
            <a:r>
              <a:rPr lang="hu-HU" dirty="0" err="1" smtClean="0"/>
              <a:t>MSc</a:t>
            </a:r>
            <a:endParaRPr lang="hu-HU"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hu-HU" dirty="0" smtClean="0"/>
              <a:t>Computer </a:t>
            </a:r>
            <a:r>
              <a:rPr lang="hu-HU" dirty="0" err="1" smtClean="0"/>
              <a:t>Engineer</a:t>
            </a:r>
            <a:r>
              <a:rPr lang="hu-HU" dirty="0" smtClean="0"/>
              <a:t>=Mérnökinformatikus</a:t>
            </a:r>
            <a:r>
              <a:rPr lang="hu-HU" baseline="0" dirty="0" smtClean="0"/>
              <a:t> </a:t>
            </a:r>
            <a:r>
              <a:rPr lang="hu-HU" baseline="0" dirty="0" err="1" smtClean="0"/>
              <a:t>BSc</a:t>
            </a:r>
            <a:endParaRPr lang="hu-HU"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Master in Computer Science and</a:t>
            </a:r>
            <a:r>
              <a:rPr lang="hu-HU" dirty="0" smtClean="0"/>
              <a:t> </a:t>
            </a:r>
            <a:r>
              <a:rPr lang="hu-HU" dirty="0" err="1" smtClean="0"/>
              <a:t>Engineering</a:t>
            </a:r>
            <a:r>
              <a:rPr lang="hu-HU" dirty="0" smtClean="0"/>
              <a:t>=Mérnökinformatikus</a:t>
            </a:r>
            <a:r>
              <a:rPr lang="hu-HU" baseline="0" dirty="0" smtClean="0"/>
              <a:t> </a:t>
            </a:r>
            <a:r>
              <a:rPr lang="hu-HU" baseline="0" dirty="0" err="1" smtClean="0"/>
              <a:t>MSc</a:t>
            </a:r>
            <a:endParaRPr lang="hu-HU"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hu-HU" dirty="0" smtClean="0"/>
              <a:t>Computer Program </a:t>
            </a:r>
            <a:r>
              <a:rPr lang="hu-HU" dirty="0" err="1" smtClean="0"/>
              <a:t>Designer</a:t>
            </a:r>
            <a:r>
              <a:rPr lang="hu-HU" dirty="0" smtClean="0"/>
              <a:t>=</a:t>
            </a:r>
            <a:r>
              <a:rPr lang="hu-HU" sz="1200" b="0" i="0" u="none" strike="noStrike" kern="1200" baseline="0" dirty="0" smtClean="0">
                <a:solidFill>
                  <a:schemeClr val="tx1"/>
                </a:solidFill>
                <a:latin typeface="+mn-lt"/>
                <a:ea typeface="+mn-ea"/>
                <a:cs typeface="+mn-cs"/>
              </a:rPr>
              <a:t>programtervező informatikus </a:t>
            </a:r>
            <a:r>
              <a:rPr lang="hu-HU" sz="1200" b="0" i="0" u="none" strike="noStrike" kern="1200" baseline="0" dirty="0" err="1" smtClean="0">
                <a:solidFill>
                  <a:schemeClr val="tx1"/>
                </a:solidFill>
                <a:latin typeface="+mn-lt"/>
                <a:ea typeface="+mn-ea"/>
                <a:cs typeface="+mn-cs"/>
              </a:rPr>
              <a:t>BSc</a:t>
            </a:r>
            <a:endParaRPr lang="hu-HU" sz="1200" b="0" i="0" u="none" strike="noStrike" kern="1200" baseline="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Master in Computer Science and</a:t>
            </a:r>
            <a:r>
              <a:rPr lang="hu-HU" dirty="0" smtClean="0"/>
              <a:t> </a:t>
            </a:r>
            <a:r>
              <a:rPr lang="hu-HU" dirty="0" err="1" smtClean="0"/>
              <a:t>Information</a:t>
            </a:r>
            <a:r>
              <a:rPr lang="hu-HU" dirty="0" smtClean="0"/>
              <a:t> </a:t>
            </a:r>
            <a:r>
              <a:rPr lang="hu-HU" dirty="0" err="1" smtClean="0"/>
              <a:t>Technology</a:t>
            </a:r>
            <a:r>
              <a:rPr lang="hu-HU" dirty="0" smtClean="0"/>
              <a:t>=</a:t>
            </a:r>
            <a:r>
              <a:rPr lang="hu-HU" sz="1200" b="0" i="0" u="none" strike="noStrike" kern="1200" baseline="0" dirty="0" smtClean="0">
                <a:solidFill>
                  <a:schemeClr val="tx1"/>
                </a:solidFill>
                <a:latin typeface="+mn-lt"/>
                <a:ea typeface="+mn-ea"/>
                <a:cs typeface="+mn-cs"/>
              </a:rPr>
              <a:t>programtervező informatikus </a:t>
            </a:r>
            <a:r>
              <a:rPr lang="hu-HU" sz="1200" b="0" i="0" u="none" strike="noStrike" kern="1200" baseline="0" dirty="0" err="1" smtClean="0">
                <a:solidFill>
                  <a:schemeClr val="tx1"/>
                </a:solidFill>
                <a:latin typeface="+mn-lt"/>
                <a:ea typeface="+mn-ea"/>
                <a:cs typeface="+mn-cs"/>
              </a:rPr>
              <a:t>MSc</a:t>
            </a:r>
            <a:endParaRPr lang="hu-HU" sz="1200" b="0" i="0" u="none" strike="noStrike" kern="1200" baseline="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hu-HU" dirty="0" smtClean="0"/>
              <a:t>The </a:t>
            </a:r>
            <a:r>
              <a:rPr lang="hu-HU" dirty="0" err="1" smtClean="0"/>
              <a:t>next</a:t>
            </a:r>
            <a:r>
              <a:rPr lang="hu-HU" baseline="0" dirty="0" smtClean="0"/>
              <a:t> </a:t>
            </a:r>
            <a:r>
              <a:rPr lang="hu-HU" baseline="0" dirty="0" err="1" smtClean="0"/>
              <a:t>stage</a:t>
            </a:r>
            <a:r>
              <a:rPr lang="hu-HU" baseline="0" dirty="0" smtClean="0"/>
              <a:t> is </a:t>
            </a:r>
            <a:r>
              <a:rPr lang="hu-HU" baseline="0" dirty="0" err="1" smtClean="0"/>
              <a:t>the</a:t>
            </a:r>
            <a:r>
              <a:rPr lang="hu-HU" baseline="0" dirty="0" smtClean="0"/>
              <a:t> </a:t>
            </a:r>
            <a:r>
              <a:rPr lang="hu-HU" baseline="0" dirty="0" err="1" smtClean="0"/>
              <a:t>higher</a:t>
            </a:r>
            <a:r>
              <a:rPr lang="hu-HU" baseline="0" dirty="0" smtClean="0"/>
              <a:t> </a:t>
            </a:r>
            <a:r>
              <a:rPr lang="hu-HU" baseline="0" dirty="0" err="1" smtClean="0"/>
              <a:t>education</a:t>
            </a:r>
            <a:r>
              <a:rPr lang="hu-HU" baseline="0" dirty="0" smtClean="0"/>
              <a:t>. </a:t>
            </a:r>
            <a:r>
              <a:rPr lang="hu-HU" baseline="0" dirty="0" err="1" smtClean="0"/>
              <a:t>One</a:t>
            </a:r>
            <a:r>
              <a:rPr lang="hu-HU" baseline="0" dirty="0" smtClean="0"/>
              <a:t> </a:t>
            </a:r>
            <a:r>
              <a:rPr lang="hu-HU" baseline="0" dirty="0" err="1" smtClean="0"/>
              <a:t>can</a:t>
            </a:r>
            <a:r>
              <a:rPr lang="hu-HU" baseline="0" dirty="0" smtClean="0"/>
              <a:t> </a:t>
            </a:r>
            <a:r>
              <a:rPr lang="hu-HU" baseline="0" dirty="0" err="1" smtClean="0"/>
              <a:t>distinguish</a:t>
            </a:r>
            <a:r>
              <a:rPr lang="hu-HU" baseline="0" dirty="0" smtClean="0"/>
              <a:t> here </a:t>
            </a:r>
            <a:r>
              <a:rPr lang="hu-HU" baseline="0" dirty="0" err="1" smtClean="0"/>
              <a:t>four</a:t>
            </a:r>
            <a:r>
              <a:rPr lang="hu-HU" baseline="0" dirty="0" smtClean="0"/>
              <a:t> </a:t>
            </a:r>
            <a:r>
              <a:rPr lang="hu-HU" baseline="0" dirty="0" err="1" smtClean="0"/>
              <a:t>levels</a:t>
            </a:r>
            <a:r>
              <a:rPr lang="hu-HU" baseline="0" dirty="0" smtClean="0"/>
              <a:t>. The </a:t>
            </a:r>
            <a:r>
              <a:rPr lang="hu-HU" baseline="0" dirty="0" err="1" smtClean="0"/>
              <a:t>first</a:t>
            </a:r>
            <a:r>
              <a:rPr lang="hu-HU" baseline="0" dirty="0" smtClean="0"/>
              <a:t> </a:t>
            </a:r>
            <a:r>
              <a:rPr lang="hu-HU" baseline="0" dirty="0" err="1" smtClean="0"/>
              <a:t>one</a:t>
            </a:r>
            <a:r>
              <a:rPr lang="hu-HU" baseline="0" dirty="0" smtClean="0"/>
              <a:t> is </a:t>
            </a:r>
            <a:r>
              <a:rPr lang="hu-HU" baseline="0" dirty="0" err="1" smtClean="0"/>
              <a:t>relatively</a:t>
            </a:r>
            <a:r>
              <a:rPr lang="hu-HU" baseline="0" dirty="0" smtClean="0"/>
              <a:t> </a:t>
            </a:r>
            <a:r>
              <a:rPr lang="hu-HU" baseline="0" dirty="0" err="1" smtClean="0"/>
              <a:t>new</a:t>
            </a:r>
            <a:r>
              <a:rPr lang="hu-HU" baseline="0" dirty="0" smtClean="0"/>
              <a:t>. </a:t>
            </a:r>
            <a:r>
              <a:rPr lang="hu-HU" baseline="0" dirty="0" err="1" smtClean="0"/>
              <a:t>It</a:t>
            </a:r>
            <a:r>
              <a:rPr lang="hu-HU" baseline="0" dirty="0" smtClean="0"/>
              <a:t> is a </a:t>
            </a:r>
            <a:r>
              <a:rPr lang="hu-HU" baseline="0" dirty="0" err="1" smtClean="0"/>
              <a:t>two-year</a:t>
            </a:r>
            <a:r>
              <a:rPr lang="hu-HU" baseline="0" dirty="0" smtClean="0"/>
              <a:t> </a:t>
            </a:r>
            <a:r>
              <a:rPr lang="hu-HU" baseline="0" dirty="0" err="1" smtClean="0"/>
              <a:t>course</a:t>
            </a:r>
            <a:r>
              <a:rPr lang="hu-HU" baseline="0" dirty="0" smtClean="0"/>
              <a:t> </a:t>
            </a:r>
            <a:r>
              <a:rPr lang="hu-HU" baseline="0" dirty="0" err="1" smtClean="0"/>
              <a:t>in</a:t>
            </a:r>
            <a:r>
              <a:rPr lang="hu-HU" baseline="0" dirty="0" smtClean="0"/>
              <a:t> </a:t>
            </a:r>
            <a:r>
              <a:rPr lang="hu-HU" baseline="0" dirty="0" err="1" smtClean="0"/>
              <a:t>one</a:t>
            </a:r>
            <a:r>
              <a:rPr lang="hu-HU" baseline="0" dirty="0" smtClean="0"/>
              <a:t> of </a:t>
            </a:r>
            <a:r>
              <a:rPr lang="hu-HU" baseline="0" dirty="0" err="1" smtClean="0"/>
              <a:t>the</a:t>
            </a:r>
            <a:r>
              <a:rPr lang="hu-HU" baseline="0" dirty="0" smtClean="0"/>
              <a:t> </a:t>
            </a:r>
            <a:r>
              <a:rPr lang="hu-HU" baseline="0" dirty="0" err="1" smtClean="0"/>
              <a:t>three</a:t>
            </a:r>
            <a:r>
              <a:rPr lang="hu-HU" baseline="0" dirty="0" smtClean="0"/>
              <a:t> main IT </a:t>
            </a:r>
            <a:r>
              <a:rPr lang="hu-HU" baseline="0" dirty="0" err="1" smtClean="0"/>
              <a:t>related</a:t>
            </a:r>
            <a:r>
              <a:rPr lang="hu-HU" baseline="0" dirty="0" smtClean="0"/>
              <a:t> </a:t>
            </a:r>
            <a:r>
              <a:rPr lang="hu-HU" baseline="0" dirty="0" err="1" smtClean="0"/>
              <a:t>areas</a:t>
            </a:r>
            <a:r>
              <a:rPr lang="hu-HU" baseline="0" dirty="0" smtClean="0"/>
              <a:t>, i.e. business/</a:t>
            </a:r>
            <a:r>
              <a:rPr lang="hu-HU" baseline="0" dirty="0" err="1" smtClean="0"/>
              <a:t>economy</a:t>
            </a:r>
            <a:r>
              <a:rPr lang="hu-HU" baseline="0" dirty="0" smtClean="0"/>
              <a:t>, </a:t>
            </a:r>
            <a:r>
              <a:rPr lang="hu-HU" baseline="0" dirty="0" err="1" smtClean="0"/>
              <a:t>engineering</a:t>
            </a:r>
            <a:r>
              <a:rPr lang="hu-HU" baseline="0" dirty="0" smtClean="0"/>
              <a:t> (</a:t>
            </a:r>
            <a:r>
              <a:rPr lang="hu-HU" baseline="0" dirty="0" err="1" smtClean="0"/>
              <a:t>including</a:t>
            </a:r>
            <a:r>
              <a:rPr lang="hu-HU" baseline="0" dirty="0" smtClean="0"/>
              <a:t> </a:t>
            </a:r>
            <a:r>
              <a:rPr lang="hu-HU" baseline="0" dirty="0" err="1" smtClean="0"/>
              <a:t>network</a:t>
            </a:r>
            <a:r>
              <a:rPr lang="hu-HU" baseline="0" dirty="0" smtClean="0"/>
              <a:t> </a:t>
            </a:r>
            <a:r>
              <a:rPr lang="hu-HU" baseline="0" dirty="0" err="1" smtClean="0"/>
              <a:t>administration</a:t>
            </a:r>
            <a:r>
              <a:rPr lang="hu-HU" baseline="0" dirty="0" smtClean="0"/>
              <a:t> </a:t>
            </a:r>
            <a:r>
              <a:rPr lang="hu-HU" baseline="0" dirty="0" err="1" smtClean="0"/>
              <a:t>as</a:t>
            </a:r>
            <a:r>
              <a:rPr lang="hu-HU" baseline="0" dirty="0" smtClean="0"/>
              <a:t> </a:t>
            </a:r>
            <a:r>
              <a:rPr lang="hu-HU" baseline="0" dirty="0" err="1" smtClean="0"/>
              <a:t>well</a:t>
            </a:r>
            <a:r>
              <a:rPr lang="hu-HU" baseline="0" dirty="0" smtClean="0"/>
              <a:t>), and software </a:t>
            </a:r>
            <a:r>
              <a:rPr lang="hu-HU" baseline="0" dirty="0" err="1" smtClean="0"/>
              <a:t>development</a:t>
            </a:r>
            <a:r>
              <a:rPr lang="hu-HU" baseline="0" dirty="0" smtClean="0"/>
              <a:t>. </a:t>
            </a:r>
            <a:r>
              <a:rPr lang="hu-HU" baseline="0" dirty="0" err="1" smtClean="0"/>
              <a:t>Each</a:t>
            </a:r>
            <a:r>
              <a:rPr lang="hu-HU" baseline="0" dirty="0" smtClean="0"/>
              <a:t> of </a:t>
            </a:r>
            <a:r>
              <a:rPr lang="hu-HU" baseline="0" dirty="0" err="1" smtClean="0"/>
              <a:t>the</a:t>
            </a:r>
            <a:r>
              <a:rPr lang="hu-HU" baseline="0" dirty="0" smtClean="0"/>
              <a:t> here </a:t>
            </a:r>
            <a:r>
              <a:rPr lang="hu-HU" baseline="0" dirty="0" err="1" smtClean="0"/>
              <a:t>existing</a:t>
            </a:r>
            <a:r>
              <a:rPr lang="hu-HU" baseline="0" dirty="0" smtClean="0"/>
              <a:t> </a:t>
            </a:r>
            <a:r>
              <a:rPr lang="hu-HU" baseline="0" dirty="0" err="1" smtClean="0"/>
              <a:t>coourses</a:t>
            </a:r>
            <a:r>
              <a:rPr lang="hu-HU" baseline="0" dirty="0" smtClean="0"/>
              <a:t> has </a:t>
            </a:r>
            <a:r>
              <a:rPr lang="hu-HU" baseline="0" dirty="0" err="1" smtClean="0"/>
              <a:t>its</a:t>
            </a:r>
            <a:r>
              <a:rPr lang="hu-HU" baseline="0" dirty="0" smtClean="0"/>
              <a:t> </a:t>
            </a:r>
            <a:r>
              <a:rPr lang="hu-HU" baseline="0" dirty="0" err="1" smtClean="0"/>
              <a:t>counterpart</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BSc</a:t>
            </a:r>
            <a:r>
              <a:rPr lang="hu-HU" baseline="0" dirty="0" smtClean="0"/>
              <a:t> </a:t>
            </a:r>
            <a:r>
              <a:rPr lang="hu-HU" baseline="0" dirty="0" err="1" smtClean="0"/>
              <a:t>course</a:t>
            </a:r>
            <a:r>
              <a:rPr lang="hu-HU" baseline="0" dirty="0" smtClean="0"/>
              <a:t> </a:t>
            </a:r>
            <a:r>
              <a:rPr lang="hu-HU" baseline="0" dirty="0" err="1" smtClean="0"/>
              <a:t>list</a:t>
            </a:r>
            <a:r>
              <a:rPr lang="hu-HU" baseline="0" dirty="0" smtClean="0"/>
              <a:t>, </a:t>
            </a:r>
            <a:r>
              <a:rPr lang="hu-HU" baseline="0" dirty="0" err="1" smtClean="0"/>
              <a:t>which</a:t>
            </a:r>
            <a:r>
              <a:rPr lang="hu-HU" baseline="0" dirty="0" smtClean="0"/>
              <a:t> </a:t>
            </a:r>
            <a:r>
              <a:rPr lang="hu-HU" baseline="0" dirty="0" err="1" smtClean="0"/>
              <a:t>gives</a:t>
            </a:r>
            <a:r>
              <a:rPr lang="hu-HU" baseline="0" dirty="0" smtClean="0"/>
              <a:t> </a:t>
            </a:r>
            <a:r>
              <a:rPr lang="hu-HU" baseline="0" dirty="0" err="1" smtClean="0"/>
              <a:t>similar</a:t>
            </a:r>
            <a:r>
              <a:rPr lang="hu-HU" baseline="0" dirty="0" smtClean="0"/>
              <a:t> </a:t>
            </a:r>
            <a:r>
              <a:rPr lang="hu-HU" baseline="0" dirty="0" err="1" smtClean="0"/>
              <a:t>but</a:t>
            </a:r>
            <a:r>
              <a:rPr lang="hu-HU" baseline="0" dirty="0" smtClean="0"/>
              <a:t> </a:t>
            </a:r>
            <a:r>
              <a:rPr lang="hu-HU" baseline="0" dirty="0" err="1" smtClean="0"/>
              <a:t>deeper</a:t>
            </a:r>
            <a:r>
              <a:rPr lang="hu-HU" baseline="0" dirty="0" smtClean="0"/>
              <a:t> </a:t>
            </a:r>
            <a:r>
              <a:rPr lang="hu-HU" baseline="0" dirty="0" err="1" smtClean="0"/>
              <a:t>knowledge</a:t>
            </a:r>
            <a:r>
              <a:rPr lang="hu-HU" baseline="0" dirty="0" smtClean="0"/>
              <a:t>. </a:t>
            </a:r>
            <a:r>
              <a:rPr lang="hu-HU" baseline="0" dirty="0" err="1" smtClean="0"/>
              <a:t>After</a:t>
            </a:r>
            <a:r>
              <a:rPr lang="hu-HU" baseline="0" dirty="0" smtClean="0"/>
              <a:t> </a:t>
            </a:r>
            <a:r>
              <a:rPr lang="hu-HU" baseline="0" dirty="0" err="1" smtClean="0"/>
              <a:t>the</a:t>
            </a:r>
            <a:r>
              <a:rPr lang="hu-HU" baseline="0" dirty="0" smtClean="0"/>
              <a:t> </a:t>
            </a:r>
            <a:r>
              <a:rPr lang="hu-HU" dirty="0" err="1" smtClean="0"/>
              <a:t>secondary</a:t>
            </a:r>
            <a:r>
              <a:rPr lang="hu-HU" dirty="0" smtClean="0"/>
              <a:t> </a:t>
            </a:r>
            <a:r>
              <a:rPr lang="hu-HU" dirty="0" err="1" smtClean="0"/>
              <a:t>school</a:t>
            </a:r>
            <a:r>
              <a:rPr lang="hu-HU" dirty="0" smtClean="0"/>
              <a:t> </a:t>
            </a:r>
            <a:r>
              <a:rPr lang="hu-HU" dirty="0" err="1" smtClean="0"/>
              <a:t>final</a:t>
            </a:r>
            <a:r>
              <a:rPr lang="hu-HU" dirty="0" smtClean="0"/>
              <a:t> </a:t>
            </a:r>
            <a:r>
              <a:rPr lang="hu-HU" dirty="0" err="1" smtClean="0"/>
              <a:t>exam</a:t>
            </a:r>
            <a:r>
              <a:rPr lang="hu-HU" dirty="0" smtClean="0"/>
              <a:t> </a:t>
            </a:r>
            <a:r>
              <a:rPr lang="hu-HU" dirty="0" err="1" smtClean="0"/>
              <a:t>one</a:t>
            </a:r>
            <a:r>
              <a:rPr lang="hu-HU" dirty="0" smtClean="0"/>
              <a:t> </a:t>
            </a:r>
            <a:r>
              <a:rPr lang="hu-HU" dirty="0" err="1" smtClean="0"/>
              <a:t>can</a:t>
            </a:r>
            <a:r>
              <a:rPr lang="hu-HU" dirty="0" smtClean="0"/>
              <a:t> </a:t>
            </a:r>
            <a:r>
              <a:rPr lang="hu-HU" dirty="0" err="1" smtClean="0"/>
              <a:t>continue</a:t>
            </a:r>
            <a:r>
              <a:rPr lang="hu-HU" baseline="0" dirty="0" smtClean="0"/>
              <a:t> </a:t>
            </a:r>
            <a:r>
              <a:rPr lang="hu-HU" baseline="0" dirty="0" err="1" smtClean="0"/>
              <a:t>their</a:t>
            </a:r>
            <a:r>
              <a:rPr lang="hu-HU" baseline="0" dirty="0" smtClean="0"/>
              <a:t> </a:t>
            </a:r>
            <a:r>
              <a:rPr lang="hu-HU" baseline="0" dirty="0" err="1" smtClean="0"/>
              <a:t>studies</a:t>
            </a:r>
            <a:r>
              <a:rPr lang="hu-HU" baseline="0" dirty="0" smtClean="0"/>
              <a:t> </a:t>
            </a:r>
            <a:r>
              <a:rPr lang="hu-HU" baseline="0" dirty="0" err="1" smtClean="0"/>
              <a:t>either</a:t>
            </a:r>
            <a:r>
              <a:rPr lang="hu-HU" baseline="0" dirty="0" smtClean="0"/>
              <a:t> </a:t>
            </a:r>
            <a:r>
              <a:rPr lang="hu-HU" baseline="0" dirty="0" err="1" smtClean="0"/>
              <a:t>as</a:t>
            </a:r>
            <a:r>
              <a:rPr lang="hu-HU" baseline="0" dirty="0" smtClean="0"/>
              <a:t> an </a:t>
            </a:r>
            <a:r>
              <a:rPr lang="hu-HU" baseline="0" dirty="0" err="1" smtClean="0"/>
              <a:t>Assistant</a:t>
            </a:r>
            <a:r>
              <a:rPr lang="hu-HU" baseline="0" dirty="0" smtClean="0"/>
              <a:t> </a:t>
            </a:r>
            <a:r>
              <a:rPr lang="hu-HU" baseline="0" dirty="0" err="1" smtClean="0"/>
              <a:t>or</a:t>
            </a:r>
            <a:r>
              <a:rPr lang="hu-HU" baseline="0" dirty="0" smtClean="0"/>
              <a:t> </a:t>
            </a:r>
            <a:r>
              <a:rPr lang="hu-HU" baseline="0" dirty="0" err="1" smtClean="0"/>
              <a:t>as</a:t>
            </a:r>
            <a:r>
              <a:rPr lang="hu-HU" baseline="0" dirty="0" smtClean="0"/>
              <a:t> </a:t>
            </a:r>
            <a:r>
              <a:rPr lang="hu-HU" baseline="0" dirty="0" err="1" smtClean="0"/>
              <a:t>an</a:t>
            </a:r>
            <a:r>
              <a:rPr lang="hu-HU" baseline="0" dirty="0" smtClean="0"/>
              <a:t> </a:t>
            </a:r>
            <a:r>
              <a:rPr lang="hu-HU" baseline="0" dirty="0" err="1" smtClean="0"/>
              <a:t>BSc</a:t>
            </a:r>
            <a:r>
              <a:rPr lang="hu-HU" baseline="0" dirty="0" smtClean="0"/>
              <a:t> </a:t>
            </a:r>
            <a:r>
              <a:rPr lang="hu-HU" baseline="0" dirty="0" err="1" smtClean="0"/>
              <a:t>student</a:t>
            </a:r>
            <a:r>
              <a:rPr lang="hu-HU" baseline="0" dirty="0" smtClean="0"/>
              <a:t>. The </a:t>
            </a:r>
            <a:r>
              <a:rPr lang="hu-HU" baseline="0" dirty="0" err="1" smtClean="0"/>
              <a:t>next</a:t>
            </a:r>
            <a:r>
              <a:rPr lang="hu-HU" baseline="0" dirty="0" smtClean="0"/>
              <a:t> </a:t>
            </a:r>
            <a:r>
              <a:rPr lang="hu-HU" baseline="0" dirty="0" err="1" smtClean="0"/>
              <a:t>level</a:t>
            </a:r>
            <a:r>
              <a:rPr lang="hu-HU" baseline="0" dirty="0" smtClean="0"/>
              <a:t> </a:t>
            </a:r>
            <a:r>
              <a:rPr lang="hu-HU" baseline="0" dirty="0" err="1" smtClean="0"/>
              <a:t>following</a:t>
            </a:r>
            <a:r>
              <a:rPr lang="hu-HU" baseline="0" dirty="0" smtClean="0"/>
              <a:t> </a:t>
            </a:r>
            <a:r>
              <a:rPr lang="hu-HU" baseline="0" dirty="0" err="1" smtClean="0"/>
              <a:t>the</a:t>
            </a:r>
            <a:r>
              <a:rPr lang="hu-HU" baseline="0" dirty="0" smtClean="0"/>
              <a:t> </a:t>
            </a:r>
            <a:r>
              <a:rPr lang="hu-HU" baseline="0" dirty="0" err="1" smtClean="0"/>
              <a:t>BSc</a:t>
            </a:r>
            <a:r>
              <a:rPr lang="hu-HU" baseline="0" dirty="0" smtClean="0"/>
              <a:t> is </a:t>
            </a:r>
            <a:r>
              <a:rPr lang="hu-HU" baseline="0" dirty="0" err="1" smtClean="0"/>
              <a:t>the</a:t>
            </a:r>
            <a:r>
              <a:rPr lang="hu-HU" baseline="0" dirty="0" smtClean="0"/>
              <a:t> </a:t>
            </a:r>
            <a:r>
              <a:rPr lang="hu-HU" baseline="0" dirty="0" err="1" smtClean="0"/>
              <a:t>master</a:t>
            </a:r>
            <a:r>
              <a:rPr lang="hu-HU" baseline="0" dirty="0" smtClean="0"/>
              <a:t> </a:t>
            </a:r>
            <a:r>
              <a:rPr lang="hu-HU" baseline="0" dirty="0" err="1" smtClean="0"/>
              <a:t>course</a:t>
            </a:r>
            <a:r>
              <a:rPr lang="hu-HU" baseline="0" dirty="0" smtClean="0"/>
              <a:t>. </a:t>
            </a:r>
            <a:r>
              <a:rPr lang="hu-HU" baseline="0" dirty="0" err="1" smtClean="0"/>
              <a:t>While</a:t>
            </a:r>
            <a:r>
              <a:rPr lang="hu-HU" baseline="0" dirty="0" smtClean="0"/>
              <a:t> </a:t>
            </a:r>
            <a:r>
              <a:rPr lang="hu-HU" baseline="0" dirty="0" err="1" smtClean="0"/>
              <a:t>in</a:t>
            </a:r>
            <a:r>
              <a:rPr lang="hu-HU" baseline="0" dirty="0" smtClean="0"/>
              <a:t> most of </a:t>
            </a:r>
            <a:r>
              <a:rPr lang="hu-HU" baseline="0" dirty="0" err="1" smtClean="0"/>
              <a:t>the</a:t>
            </a:r>
            <a:r>
              <a:rPr lang="hu-HU" baseline="0" dirty="0" smtClean="0"/>
              <a:t> </a:t>
            </a:r>
            <a:r>
              <a:rPr lang="hu-HU" baseline="0" dirty="0" err="1" smtClean="0"/>
              <a:t>cases</a:t>
            </a:r>
            <a:r>
              <a:rPr lang="hu-HU" baseline="0" dirty="0" smtClean="0"/>
              <a:t> </a:t>
            </a:r>
            <a:r>
              <a:rPr lang="hu-HU" baseline="0" dirty="0" err="1" smtClean="0"/>
              <a:t>the</a:t>
            </a:r>
            <a:r>
              <a:rPr lang="hu-HU" baseline="0" dirty="0" smtClean="0"/>
              <a:t> </a:t>
            </a:r>
            <a:r>
              <a:rPr lang="hu-HU" baseline="0" dirty="0" err="1" smtClean="0"/>
              <a:t>BSc</a:t>
            </a:r>
            <a:r>
              <a:rPr lang="hu-HU" baseline="0" dirty="0" smtClean="0"/>
              <a:t> is </a:t>
            </a:r>
            <a:r>
              <a:rPr lang="hu-HU" baseline="0" dirty="0" err="1" smtClean="0"/>
              <a:t>strongly</a:t>
            </a:r>
            <a:r>
              <a:rPr lang="hu-HU" baseline="0" dirty="0" smtClean="0"/>
              <a:t> </a:t>
            </a:r>
            <a:r>
              <a:rPr lang="hu-HU" baseline="0" dirty="0" err="1" smtClean="0"/>
              <a:t>practical</a:t>
            </a:r>
            <a:r>
              <a:rPr lang="hu-HU" baseline="0" dirty="0" smtClean="0"/>
              <a:t> </a:t>
            </a:r>
            <a:r>
              <a:rPr lang="hu-HU" baseline="0" dirty="0" err="1" smtClean="0"/>
              <a:t>oriented</a:t>
            </a:r>
            <a:r>
              <a:rPr lang="hu-HU" baseline="0" dirty="0" smtClean="0"/>
              <a:t> </a:t>
            </a:r>
            <a:r>
              <a:rPr lang="hu-HU" baseline="0" dirty="0" err="1" smtClean="0"/>
              <a:t>the</a:t>
            </a:r>
            <a:r>
              <a:rPr lang="hu-HU" baseline="0" dirty="0" smtClean="0"/>
              <a:t> </a:t>
            </a:r>
            <a:r>
              <a:rPr lang="hu-HU" baseline="0" dirty="0" err="1" smtClean="0"/>
              <a:t>master</a:t>
            </a:r>
            <a:r>
              <a:rPr lang="hu-HU" baseline="0" dirty="0" smtClean="0"/>
              <a:t> </a:t>
            </a:r>
            <a:r>
              <a:rPr lang="hu-HU" baseline="0" dirty="0" err="1" smtClean="0"/>
              <a:t>courses</a:t>
            </a:r>
            <a:r>
              <a:rPr lang="hu-HU" baseline="0" dirty="0" smtClean="0"/>
              <a:t> </a:t>
            </a:r>
            <a:r>
              <a:rPr lang="hu-HU" baseline="0" dirty="0" err="1" smtClean="0"/>
              <a:t>set</a:t>
            </a:r>
            <a:r>
              <a:rPr lang="hu-HU" baseline="0" dirty="0" smtClean="0"/>
              <a:t> </a:t>
            </a:r>
            <a:r>
              <a:rPr lang="hu-HU" baseline="0" dirty="0" err="1" smtClean="0"/>
              <a:t>the</a:t>
            </a:r>
            <a:r>
              <a:rPr lang="hu-HU" baseline="0" dirty="0" smtClean="0"/>
              <a:t> </a:t>
            </a:r>
            <a:r>
              <a:rPr lang="hu-HU" baseline="0" dirty="0" err="1" smtClean="0"/>
              <a:t>focus</a:t>
            </a:r>
            <a:r>
              <a:rPr lang="hu-HU" baseline="0" dirty="0" smtClean="0"/>
              <a:t> more </a:t>
            </a:r>
            <a:r>
              <a:rPr lang="hu-HU" baseline="0" dirty="0" err="1" smtClean="0"/>
              <a:t>on</a:t>
            </a:r>
            <a:r>
              <a:rPr lang="hu-HU" baseline="0" dirty="0" smtClean="0"/>
              <a:t> </a:t>
            </a:r>
            <a:r>
              <a:rPr lang="hu-HU" baseline="0" dirty="0" err="1" smtClean="0"/>
              <a:t>theoretical</a:t>
            </a:r>
            <a:r>
              <a:rPr lang="hu-HU" baseline="0" dirty="0" smtClean="0"/>
              <a:t> </a:t>
            </a:r>
            <a:r>
              <a:rPr lang="hu-HU" baseline="0" dirty="0" err="1" smtClean="0"/>
              <a:t>knowledge</a:t>
            </a:r>
            <a:r>
              <a:rPr lang="hu-HU" baseline="0" dirty="0" smtClean="0"/>
              <a:t>. </a:t>
            </a:r>
            <a:r>
              <a:rPr lang="hu-HU" baseline="0" dirty="0" err="1" smtClean="0"/>
              <a:t>As</a:t>
            </a:r>
            <a:r>
              <a:rPr lang="hu-HU" baseline="0" dirty="0" smtClean="0"/>
              <a:t> a </a:t>
            </a:r>
            <a:r>
              <a:rPr lang="hu-HU" baseline="0" dirty="0" err="1" smtClean="0"/>
              <a:t>sequel</a:t>
            </a:r>
            <a:r>
              <a:rPr lang="hu-HU" baseline="0" dirty="0" smtClean="0"/>
              <a:t>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master</a:t>
            </a:r>
            <a:r>
              <a:rPr lang="hu-HU" baseline="0" dirty="0" smtClean="0"/>
              <a:t> </a:t>
            </a:r>
            <a:r>
              <a:rPr lang="hu-HU" baseline="0" dirty="0" err="1" smtClean="0"/>
              <a:t>course</a:t>
            </a:r>
            <a:r>
              <a:rPr lang="hu-HU" baseline="0" dirty="0" smtClean="0"/>
              <a:t> </a:t>
            </a:r>
            <a:r>
              <a:rPr lang="hu-HU" baseline="0" dirty="0" err="1" smtClean="0"/>
              <a:t>one</a:t>
            </a:r>
            <a:r>
              <a:rPr lang="hu-HU" baseline="0" dirty="0" smtClean="0"/>
              <a:t> </a:t>
            </a:r>
            <a:r>
              <a:rPr lang="hu-HU" baseline="0" dirty="0" err="1" smtClean="0"/>
              <a:t>can</a:t>
            </a:r>
            <a:r>
              <a:rPr lang="hu-HU" baseline="0" dirty="0" smtClean="0"/>
              <a:t> </a:t>
            </a:r>
            <a:r>
              <a:rPr lang="hu-HU" baseline="0" dirty="0" err="1" smtClean="0"/>
              <a:t>continue</a:t>
            </a:r>
            <a:r>
              <a:rPr lang="hu-HU" baseline="0" dirty="0" smtClean="0"/>
              <a:t> </a:t>
            </a:r>
            <a:r>
              <a:rPr lang="hu-HU" baseline="0" dirty="0" err="1" smtClean="0"/>
              <a:t>their</a:t>
            </a:r>
            <a:r>
              <a:rPr lang="hu-HU" baseline="0" dirty="0" smtClean="0"/>
              <a:t> </a:t>
            </a:r>
            <a:r>
              <a:rPr lang="hu-HU" baseline="0" dirty="0" err="1" smtClean="0"/>
              <a:t>studies</a:t>
            </a:r>
            <a:r>
              <a:rPr lang="hu-HU" baseline="0" dirty="0" smtClean="0"/>
              <a:t> </a:t>
            </a:r>
            <a:r>
              <a:rPr lang="hu-HU" baseline="0" dirty="0" err="1" smtClean="0"/>
              <a:t>as</a:t>
            </a:r>
            <a:r>
              <a:rPr lang="hu-HU" baseline="0" dirty="0" smtClean="0"/>
              <a:t> </a:t>
            </a:r>
            <a:r>
              <a:rPr lang="hu-HU" baseline="0" dirty="0" err="1" smtClean="0"/>
              <a:t>a</a:t>
            </a:r>
            <a:r>
              <a:rPr lang="hu-HU" baseline="0" dirty="0" smtClean="0"/>
              <a:t> PhD </a:t>
            </a:r>
            <a:r>
              <a:rPr lang="hu-HU" baseline="0" dirty="0" err="1" smtClean="0"/>
              <a:t>student</a:t>
            </a:r>
            <a:r>
              <a:rPr lang="hu-HU" baseline="0" dirty="0" smtClean="0"/>
              <a:t>. The </a:t>
            </a:r>
            <a:r>
              <a:rPr lang="hu-HU" baseline="0" dirty="0" err="1" smtClean="0"/>
              <a:t>numbers</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parantheses</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list</a:t>
            </a:r>
            <a:r>
              <a:rPr lang="hu-HU" baseline="0" dirty="0" smtClean="0"/>
              <a:t> </a:t>
            </a:r>
            <a:r>
              <a:rPr lang="hu-HU" baseline="0" dirty="0" err="1" smtClean="0"/>
              <a:t>indicate</a:t>
            </a:r>
            <a:r>
              <a:rPr lang="hu-HU" baseline="0" dirty="0" smtClean="0"/>
              <a:t> </a:t>
            </a:r>
            <a:r>
              <a:rPr lang="hu-HU" baseline="0" dirty="0" err="1" smtClean="0"/>
              <a:t>how</a:t>
            </a:r>
            <a:r>
              <a:rPr lang="hu-HU" baseline="0" dirty="0" smtClean="0"/>
              <a:t> </a:t>
            </a:r>
            <a:r>
              <a:rPr lang="hu-HU" baseline="0" dirty="0" err="1" smtClean="0"/>
              <a:t>many</a:t>
            </a:r>
            <a:r>
              <a:rPr lang="hu-HU" baseline="0" dirty="0" smtClean="0"/>
              <a:t> </a:t>
            </a:r>
            <a:r>
              <a:rPr lang="hu-HU" baseline="0" dirty="0" err="1" smtClean="0"/>
              <a:t>universities</a:t>
            </a:r>
            <a:r>
              <a:rPr lang="hu-HU" baseline="0" dirty="0" smtClean="0"/>
              <a:t> </a:t>
            </a:r>
            <a:r>
              <a:rPr lang="hu-HU" baseline="0" dirty="0" err="1" smtClean="0"/>
              <a:t>offer</a:t>
            </a:r>
            <a:r>
              <a:rPr lang="hu-HU" baseline="0" dirty="0" smtClean="0"/>
              <a:t> </a:t>
            </a:r>
            <a:r>
              <a:rPr lang="hu-HU" baseline="0" dirty="0" err="1" smtClean="0"/>
              <a:t>the</a:t>
            </a:r>
            <a:r>
              <a:rPr lang="hu-HU" baseline="0" dirty="0" smtClean="0"/>
              <a:t> </a:t>
            </a:r>
            <a:r>
              <a:rPr lang="hu-HU" baseline="0" dirty="0" err="1" smtClean="0"/>
              <a:t>given</a:t>
            </a:r>
            <a:r>
              <a:rPr lang="hu-HU" baseline="0" dirty="0" smtClean="0"/>
              <a:t> </a:t>
            </a:r>
            <a:r>
              <a:rPr lang="hu-HU" baseline="0" dirty="0" err="1" smtClean="0"/>
              <a:t>type</a:t>
            </a:r>
            <a:r>
              <a:rPr lang="hu-HU" baseline="0" dirty="0" smtClean="0"/>
              <a:t> of </a:t>
            </a:r>
            <a:r>
              <a:rPr lang="hu-HU" baseline="0" dirty="0" err="1" smtClean="0"/>
              <a:t>course</a:t>
            </a:r>
            <a:r>
              <a:rPr lang="hu-HU" baseline="0" dirty="0" smtClean="0"/>
              <a:t>. </a:t>
            </a:r>
            <a:r>
              <a:rPr lang="hu-HU" baseline="0" dirty="0" err="1" smtClean="0"/>
              <a:t>As</a:t>
            </a:r>
            <a:r>
              <a:rPr lang="hu-HU" baseline="0" dirty="0" smtClean="0"/>
              <a:t> </a:t>
            </a:r>
            <a:r>
              <a:rPr lang="hu-HU" baseline="0" dirty="0" err="1" smtClean="0"/>
              <a:t>you</a:t>
            </a:r>
            <a:r>
              <a:rPr lang="hu-HU" baseline="0" dirty="0" smtClean="0"/>
              <a:t> </a:t>
            </a:r>
            <a:r>
              <a:rPr lang="hu-HU" baseline="0" dirty="0" err="1" smtClean="0"/>
              <a:t>can</a:t>
            </a:r>
            <a:r>
              <a:rPr lang="hu-HU" baseline="0" dirty="0" smtClean="0"/>
              <a:t> </a:t>
            </a:r>
            <a:r>
              <a:rPr lang="hu-HU" baseline="0" dirty="0" err="1" smtClean="0"/>
              <a:t>see</a:t>
            </a:r>
            <a:r>
              <a:rPr lang="hu-HU" baseline="0" dirty="0" smtClean="0"/>
              <a:t> </a:t>
            </a:r>
            <a:r>
              <a:rPr lang="hu-HU" baseline="0" dirty="0" err="1" smtClean="0"/>
              <a:t>there</a:t>
            </a:r>
            <a:r>
              <a:rPr lang="hu-HU" baseline="0" dirty="0" smtClean="0"/>
              <a:t> </a:t>
            </a:r>
            <a:r>
              <a:rPr lang="hu-HU" baseline="0" dirty="0" err="1" smtClean="0"/>
              <a:t>are</a:t>
            </a:r>
            <a:r>
              <a:rPr lang="hu-HU" baseline="0" dirty="0" smtClean="0"/>
              <a:t> </a:t>
            </a:r>
            <a:r>
              <a:rPr lang="hu-HU" baseline="0" dirty="0" err="1" smtClean="0"/>
              <a:t>several</a:t>
            </a:r>
            <a:r>
              <a:rPr lang="hu-HU" baseline="0" dirty="0" smtClean="0"/>
              <a:t> </a:t>
            </a:r>
            <a:r>
              <a:rPr lang="hu-HU" baseline="0" dirty="0" err="1" smtClean="0"/>
              <a:t>institutions</a:t>
            </a:r>
            <a:r>
              <a:rPr lang="hu-HU" baseline="0" dirty="0" smtClean="0"/>
              <a:t> </a:t>
            </a:r>
            <a:r>
              <a:rPr lang="hu-HU" baseline="0" dirty="0" err="1" smtClean="0"/>
              <a:t>that</a:t>
            </a:r>
            <a:r>
              <a:rPr lang="hu-HU" baseline="0" dirty="0" smtClean="0"/>
              <a:t> </a:t>
            </a:r>
            <a:r>
              <a:rPr lang="hu-HU" baseline="0" dirty="0" err="1" smtClean="0"/>
              <a:t>offer</a:t>
            </a:r>
            <a:r>
              <a:rPr lang="hu-HU" baseline="0" dirty="0" smtClean="0"/>
              <a:t> IT </a:t>
            </a:r>
            <a:r>
              <a:rPr lang="hu-HU" baseline="0" dirty="0" err="1" smtClean="0"/>
              <a:t>related</a:t>
            </a:r>
            <a:r>
              <a:rPr lang="hu-HU" baseline="0" dirty="0" smtClean="0"/>
              <a:t> </a:t>
            </a:r>
            <a:r>
              <a:rPr lang="hu-HU" baseline="0" dirty="0" err="1" smtClean="0"/>
              <a:t>courses</a:t>
            </a:r>
            <a:r>
              <a:rPr lang="hu-HU" baseline="0" dirty="0" smtClean="0"/>
              <a:t>. Most </a:t>
            </a:r>
            <a:r>
              <a:rPr lang="hu-HU" baseline="0" dirty="0" err="1" smtClean="0"/>
              <a:t>student</a:t>
            </a:r>
            <a:r>
              <a:rPr lang="hu-HU" baseline="0" dirty="0" smtClean="0"/>
              <a:t> </a:t>
            </a:r>
            <a:r>
              <a:rPr lang="hu-HU" baseline="0" dirty="0" err="1" smtClean="0"/>
              <a:t>wannabes</a:t>
            </a:r>
            <a:r>
              <a:rPr lang="hu-HU" baseline="0" dirty="0" smtClean="0"/>
              <a:t> </a:t>
            </a:r>
            <a:r>
              <a:rPr lang="hu-HU" baseline="0" dirty="0" err="1" smtClean="0"/>
              <a:t>choose</a:t>
            </a:r>
            <a:r>
              <a:rPr lang="hu-HU" baseline="0" dirty="0" smtClean="0"/>
              <a:t> a </a:t>
            </a:r>
            <a:r>
              <a:rPr lang="hu-HU" baseline="0" dirty="0" err="1" smtClean="0"/>
              <a:t>university</a:t>
            </a:r>
            <a:r>
              <a:rPr lang="hu-HU" baseline="0" dirty="0" smtClean="0"/>
              <a:t> </a:t>
            </a:r>
            <a:r>
              <a:rPr lang="hu-HU" baseline="0" dirty="0" err="1" smtClean="0"/>
              <a:t>based</a:t>
            </a:r>
            <a:r>
              <a:rPr lang="hu-HU" baseline="0" dirty="0" smtClean="0"/>
              <a:t> </a:t>
            </a:r>
            <a:r>
              <a:rPr lang="hu-HU" baseline="0" dirty="0" err="1" smtClean="0"/>
              <a:t>on</a:t>
            </a:r>
            <a:r>
              <a:rPr lang="hu-HU" baseline="0" dirty="0" smtClean="0"/>
              <a:t> </a:t>
            </a:r>
            <a:r>
              <a:rPr lang="hu-HU" baseline="0" dirty="0" err="1" smtClean="0"/>
              <a:t>their</a:t>
            </a:r>
            <a:r>
              <a:rPr lang="hu-HU" baseline="0" dirty="0" smtClean="0"/>
              <a:t> </a:t>
            </a:r>
            <a:r>
              <a:rPr lang="hu-HU" baseline="0" dirty="0" err="1" smtClean="0"/>
              <a:t>geographical</a:t>
            </a:r>
            <a:r>
              <a:rPr lang="hu-HU" baseline="0" dirty="0" smtClean="0"/>
              <a:t> </a:t>
            </a:r>
            <a:r>
              <a:rPr lang="hu-HU" baseline="0" dirty="0" err="1" smtClean="0"/>
              <a:t>location</a:t>
            </a:r>
            <a:r>
              <a:rPr lang="hu-HU" baseline="0" dirty="0" smtClean="0"/>
              <a:t>, </a:t>
            </a:r>
            <a:r>
              <a:rPr lang="hu-HU" baseline="0" dirty="0" err="1" smtClean="0"/>
              <a:t>the</a:t>
            </a:r>
            <a:r>
              <a:rPr lang="hu-HU" baseline="0" dirty="0" smtClean="0"/>
              <a:t> </a:t>
            </a:r>
            <a:r>
              <a:rPr lang="hu-HU" baseline="0" dirty="0" err="1" smtClean="0"/>
              <a:t>number</a:t>
            </a:r>
            <a:r>
              <a:rPr lang="hu-HU" baseline="0" dirty="0" smtClean="0"/>
              <a:t> of </a:t>
            </a:r>
            <a:r>
              <a:rPr lang="hu-HU" baseline="0" dirty="0" err="1" smtClean="0"/>
              <a:t>points</a:t>
            </a:r>
            <a:r>
              <a:rPr lang="hu-HU" baseline="0" dirty="0" smtClean="0"/>
              <a:t> </a:t>
            </a:r>
            <a:r>
              <a:rPr lang="hu-HU" baseline="0" dirty="0" err="1" smtClean="0"/>
              <a:t>they</a:t>
            </a:r>
            <a:r>
              <a:rPr lang="hu-HU" baseline="0" dirty="0" smtClean="0"/>
              <a:t> </a:t>
            </a:r>
            <a:r>
              <a:rPr lang="hu-HU" baseline="0" dirty="0" err="1" smtClean="0"/>
              <a:t>need</a:t>
            </a:r>
            <a:r>
              <a:rPr lang="hu-HU" baseline="0" dirty="0" smtClean="0"/>
              <a:t> </a:t>
            </a:r>
            <a:r>
              <a:rPr lang="hu-HU" baseline="0" dirty="0" err="1" smtClean="0"/>
              <a:t>to</a:t>
            </a:r>
            <a:r>
              <a:rPr lang="hu-HU" baseline="0" dirty="0" smtClean="0"/>
              <a:t> </a:t>
            </a:r>
            <a:r>
              <a:rPr lang="hu-HU" baseline="0" dirty="0" err="1" smtClean="0"/>
              <a:t>get</a:t>
            </a:r>
            <a:r>
              <a:rPr lang="hu-HU" baseline="0" dirty="0" smtClean="0"/>
              <a:t> </a:t>
            </a:r>
            <a:r>
              <a:rPr lang="hu-HU" baseline="0" dirty="0" err="1" smtClean="0"/>
              <a:t>in</a:t>
            </a:r>
            <a:r>
              <a:rPr lang="hu-HU" baseline="0" dirty="0" smtClean="0"/>
              <a:t>, and </a:t>
            </a:r>
            <a:r>
              <a:rPr lang="hu-HU" baseline="0" dirty="0" err="1" smtClean="0"/>
              <a:t>the</a:t>
            </a:r>
            <a:r>
              <a:rPr lang="hu-HU" baseline="0" dirty="0" smtClean="0"/>
              <a:t> </a:t>
            </a:r>
            <a:r>
              <a:rPr lang="hu-HU" baseline="0" dirty="0" err="1" smtClean="0"/>
              <a:t>size</a:t>
            </a:r>
            <a:r>
              <a:rPr lang="hu-HU" baseline="0" dirty="0" smtClean="0"/>
              <a:t> of </a:t>
            </a:r>
            <a:r>
              <a:rPr lang="hu-HU" baseline="0" dirty="0" err="1" smtClean="0"/>
              <a:t>the</a:t>
            </a:r>
            <a:r>
              <a:rPr lang="hu-HU" baseline="0" dirty="0" smtClean="0"/>
              <a:t> </a:t>
            </a:r>
            <a:r>
              <a:rPr lang="hu-HU" baseline="0" dirty="0" err="1" smtClean="0"/>
              <a:t>hosting</a:t>
            </a:r>
            <a:r>
              <a:rPr lang="hu-HU" baseline="0" dirty="0" smtClean="0"/>
              <a:t> city, </a:t>
            </a:r>
            <a:r>
              <a:rPr lang="hu-HU" baseline="0" dirty="0" err="1" smtClean="0"/>
              <a:t>which</a:t>
            </a:r>
            <a:r>
              <a:rPr lang="hu-HU" baseline="0" dirty="0" smtClean="0"/>
              <a:t> is </a:t>
            </a:r>
            <a:r>
              <a:rPr lang="hu-HU" baseline="0" dirty="0" err="1" smtClean="0"/>
              <a:t>related</a:t>
            </a:r>
            <a:r>
              <a:rPr lang="hu-HU" baseline="0" dirty="0" smtClean="0"/>
              <a:t>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expected</a:t>
            </a:r>
            <a:r>
              <a:rPr lang="hu-HU" baseline="0" dirty="0" smtClean="0"/>
              <a:t> „</a:t>
            </a:r>
            <a:r>
              <a:rPr lang="hu-HU" baseline="0" dirty="0" err="1" smtClean="0"/>
              <a:t>pleasures</a:t>
            </a:r>
            <a:r>
              <a:rPr lang="hu-HU" baseline="0" dirty="0" smtClean="0"/>
              <a:t> of </a:t>
            </a:r>
            <a:r>
              <a:rPr lang="hu-HU" baseline="0" dirty="0" err="1" smtClean="0"/>
              <a:t>student</a:t>
            </a:r>
            <a:r>
              <a:rPr lang="hu-HU" baseline="0" dirty="0" smtClean="0"/>
              <a:t> life”. </a:t>
            </a:r>
            <a:endParaRPr lang="hu-HU"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hu-HU"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hu-HU"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hu-HU"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hu-HU"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hu-HU"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hu-HU" dirty="0" smtClean="0"/>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7</a:t>
            </a:fld>
            <a:endParaRPr lang="hu-HU"/>
          </a:p>
        </p:txBody>
      </p:sp>
    </p:spTree>
    <p:extLst>
      <p:ext uri="{BB962C8B-B14F-4D97-AF65-F5344CB8AC3E}">
        <p14:creationId xmlns:p14="http://schemas.microsoft.com/office/powerpoint/2010/main" val="14821064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The rule base generation method that applies the above presented “two rules” approach usually ensures after the parameter optimization a final fuzzy system with a low number of rules; however, the process can be very time consuming. Besides, another problem could arise from the deficiency that not all the FRI methods have extrapolation capability. In order to alleviate the above mentioned problems the SFMI toolbox offers as a new feature an initial rule base generation mode that beside the above specified two rules also creates a rule for each corner point of the hypercube of the antecedent space.</a:t>
            </a:r>
            <a:endParaRPr lang="hu-HU" sz="1200" kern="1200" dirty="0" smtClean="0">
              <a:solidFill>
                <a:schemeClr val="tx1"/>
              </a:solidFill>
              <a:effectLst/>
              <a:latin typeface="+mn-lt"/>
              <a:ea typeface="+mn-ea"/>
              <a:cs typeface="+mn-cs"/>
            </a:endParaRPr>
          </a:p>
          <a:p>
            <a:r>
              <a:rPr lang="en-US" dirty="0" smtClean="0">
                <a:effectLst/>
              </a:rPr>
              <a:t>This approach results in (at most) four rules in case of a one dimensional antecedent space, and ten rules in case of a two dimensional antecedent space. In the general case the number of rules will be</a:t>
            </a:r>
            <a:r>
              <a:rPr lang="hu-HU" dirty="0" smtClean="0">
                <a:effectLst/>
              </a:rPr>
              <a:t> 2</a:t>
            </a:r>
            <a:r>
              <a:rPr lang="hu-HU" baseline="30000" dirty="0" smtClean="0">
                <a:effectLst/>
              </a:rPr>
              <a:t>n</a:t>
            </a:r>
            <a:r>
              <a:rPr lang="hu-HU" dirty="0" smtClean="0">
                <a:effectLst/>
              </a:rPr>
              <a:t>+2</a:t>
            </a:r>
            <a:r>
              <a:rPr lang="en-US" sz="1200" kern="1200" dirty="0" smtClean="0">
                <a:solidFill>
                  <a:schemeClr val="tx1"/>
                </a:solidFill>
                <a:effectLst/>
                <a:latin typeface="+mn-lt"/>
                <a:ea typeface="+mn-ea"/>
                <a:cs typeface="+mn-cs"/>
              </a:rPr>
              <a:t>where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is the number of input dimensions. Sometimes the actual number of rules can be less than the value specified in (2) because one or both of the extreme outputs could correspond to corner-points of the antecedent hypercube. For example in case of our synthetic data set one gets a rule base with only five rules because the rule describing the corner point </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=0, </a:t>
            </a:r>
            <a:r>
              <a:rPr lang="en-US" sz="1200" i="1" kern="1200" dirty="0" smtClean="0">
                <a:solidFill>
                  <a:schemeClr val="tx1"/>
                </a:solidFill>
                <a:effectLst/>
                <a:latin typeface="+mn-lt"/>
                <a:ea typeface="+mn-ea"/>
                <a:cs typeface="+mn-cs"/>
              </a:rPr>
              <a:t>y</a:t>
            </a:r>
            <a:r>
              <a:rPr lang="en-US" sz="1200" kern="1200" dirty="0" smtClean="0">
                <a:solidFill>
                  <a:schemeClr val="tx1"/>
                </a:solidFill>
                <a:effectLst/>
                <a:latin typeface="+mn-lt"/>
                <a:ea typeface="+mn-ea"/>
                <a:cs typeface="+mn-cs"/>
              </a:rPr>
              <a:t>=50 is identical with the rule corresponding to the lowest output. The main steps of the algorithm are presented </a:t>
            </a:r>
            <a:r>
              <a:rPr lang="hu-HU" sz="1200" kern="1200" dirty="0" err="1" smtClean="0">
                <a:solidFill>
                  <a:schemeClr val="tx1"/>
                </a:solidFill>
                <a:effectLst/>
                <a:latin typeface="+mn-lt"/>
                <a:ea typeface="+mn-ea"/>
                <a:cs typeface="+mn-cs"/>
              </a:rPr>
              <a:t>on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next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slide</a:t>
            </a:r>
            <a:r>
              <a:rPr lang="hu-HU" sz="1200" kern="1200" dirty="0" smtClean="0">
                <a:solidFill>
                  <a:schemeClr val="tx1"/>
                </a:solidFill>
                <a:effectLst/>
                <a:latin typeface="+mn-lt"/>
                <a:ea typeface="+mn-ea"/>
                <a:cs typeface="+mn-cs"/>
              </a:rPr>
              <a:t>.</a:t>
            </a:r>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74</a:t>
            </a:fld>
            <a:endParaRPr lang="hu-HU"/>
          </a:p>
        </p:txBody>
      </p:sp>
    </p:spTree>
    <p:extLst>
      <p:ext uri="{BB962C8B-B14F-4D97-AF65-F5344CB8AC3E}">
        <p14:creationId xmlns:p14="http://schemas.microsoft.com/office/powerpoint/2010/main" val="16819424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All the three previously presented methods create a sparse rule base, i.e. for some possible observations (allowed input values) there are no applicable rules. As an extension of its functionality the 1.1.6 version of the SFMI toolbox also supports the creation of a rule base that ensures a full coverage of the input space</a:t>
            </a:r>
            <a:r>
              <a:rPr lang="hu-HU"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allowing the system architect the specification of the coverage level, the number of the fuzzy sets in the current partition, and the width of the fuzzy sets’ core as well (see Figure 8).</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algorithm defines the characteristics of the grid partitioning conform Figure 9, where µ</a:t>
            </a:r>
            <a:r>
              <a:rPr lang="en-US" sz="1200" i="1" kern="1200" baseline="-250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is the coverage level, </a:t>
            </a:r>
            <a:endParaRPr lang="hu-HU" sz="1200" kern="1200" dirty="0" smtClean="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75</a:t>
            </a:fld>
            <a:endParaRPr lang="hu-HU"/>
          </a:p>
        </p:txBody>
      </p:sp>
    </p:spTree>
    <p:extLst>
      <p:ext uri="{BB962C8B-B14F-4D97-AF65-F5344CB8AC3E}">
        <p14:creationId xmlns:p14="http://schemas.microsoft.com/office/powerpoint/2010/main" val="14706220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a:t>
            </a:r>
            <a:r>
              <a:rPr lang="hu-HU" dirty="0" err="1" smtClean="0"/>
              <a:t>current</a:t>
            </a:r>
            <a:r>
              <a:rPr lang="hu-HU" dirty="0" smtClean="0"/>
              <a:t> version of </a:t>
            </a:r>
            <a:r>
              <a:rPr lang="hu-HU" dirty="0" err="1" smtClean="0"/>
              <a:t>the</a:t>
            </a:r>
            <a:r>
              <a:rPr lang="hu-HU" dirty="0" smtClean="0"/>
              <a:t> SFMI </a:t>
            </a:r>
            <a:r>
              <a:rPr lang="hu-HU" dirty="0" err="1" smtClean="0"/>
              <a:t>toolbox</a:t>
            </a:r>
            <a:r>
              <a:rPr lang="hu-HU" baseline="0" dirty="0" smtClean="0"/>
              <a:t> </a:t>
            </a:r>
            <a:r>
              <a:rPr lang="hu-HU" baseline="0" dirty="0" err="1" smtClean="0"/>
              <a:t>supports</a:t>
            </a:r>
            <a:r>
              <a:rPr lang="hu-HU" baseline="0" dirty="0" smtClean="0"/>
              <a:t> </a:t>
            </a:r>
            <a:r>
              <a:rPr lang="hu-HU" baseline="0" dirty="0" err="1" smtClean="0"/>
              <a:t>four</a:t>
            </a:r>
            <a:r>
              <a:rPr lang="hu-HU" baseline="0" dirty="0" smtClean="0"/>
              <a:t> main </a:t>
            </a:r>
            <a:r>
              <a:rPr lang="hu-HU" baseline="0" dirty="0" err="1" smtClean="0"/>
              <a:t>approaches</a:t>
            </a:r>
            <a:r>
              <a:rPr lang="hu-HU" baseline="0" dirty="0" smtClean="0"/>
              <a:t> </a:t>
            </a:r>
            <a:r>
              <a:rPr lang="hu-HU" baseline="0" dirty="0" err="1" smtClean="0"/>
              <a:t>for</a:t>
            </a:r>
            <a:r>
              <a:rPr lang="hu-HU" baseline="0" dirty="0" smtClean="0"/>
              <a:t> </a:t>
            </a:r>
            <a:r>
              <a:rPr lang="hu-HU" baseline="0" dirty="0" err="1" smtClean="0"/>
              <a:t>the</a:t>
            </a:r>
            <a:r>
              <a:rPr lang="hu-HU" baseline="0" dirty="0" smtClean="0"/>
              <a:t> </a:t>
            </a:r>
            <a:r>
              <a:rPr lang="hu-HU" baseline="0" dirty="0" err="1" smtClean="0"/>
              <a:t>tuning</a:t>
            </a:r>
            <a:r>
              <a:rPr lang="hu-HU" baseline="0" dirty="0" smtClean="0"/>
              <a:t> of </a:t>
            </a:r>
            <a:r>
              <a:rPr lang="hu-HU" baseline="0" dirty="0" err="1" smtClean="0"/>
              <a:t>the</a:t>
            </a:r>
            <a:r>
              <a:rPr lang="hu-HU" baseline="0" dirty="0" smtClean="0"/>
              <a:t> </a:t>
            </a:r>
            <a:r>
              <a:rPr lang="hu-HU" baseline="0" dirty="0" err="1" smtClean="0"/>
              <a:t>rules</a:t>
            </a:r>
            <a:r>
              <a:rPr lang="hu-HU" baseline="0" dirty="0" smtClean="0"/>
              <a:t> </a:t>
            </a:r>
            <a:r>
              <a:rPr lang="hu-HU" baseline="0" dirty="0" err="1" smtClean="0"/>
              <a:t>base</a:t>
            </a:r>
            <a:r>
              <a:rPr lang="hu-HU" baseline="0" dirty="0" smtClean="0"/>
              <a:t> </a:t>
            </a:r>
            <a:r>
              <a:rPr lang="hu-HU" baseline="0" dirty="0" err="1" smtClean="0"/>
              <a:t>parameters</a:t>
            </a:r>
            <a:r>
              <a:rPr lang="hu-HU" baseline="0" dirty="0" smtClean="0"/>
              <a:t>. The </a:t>
            </a:r>
            <a:r>
              <a:rPr lang="hu-HU" baseline="0" dirty="0" err="1" smtClean="0"/>
              <a:t>first</a:t>
            </a:r>
            <a:r>
              <a:rPr lang="hu-HU" baseline="0" dirty="0" smtClean="0"/>
              <a:t> </a:t>
            </a:r>
            <a:r>
              <a:rPr lang="hu-HU" baseline="0" dirty="0" err="1" smtClean="0"/>
              <a:t>one</a:t>
            </a:r>
            <a:r>
              <a:rPr lang="hu-HU" baseline="0" dirty="0" smtClean="0"/>
              <a:t> </a:t>
            </a:r>
            <a:r>
              <a:rPr lang="hu-HU" baseline="0" dirty="0" err="1" smtClean="0"/>
              <a:t>applies</a:t>
            </a:r>
            <a:r>
              <a:rPr lang="hu-HU" baseline="0" dirty="0" smtClean="0"/>
              <a:t> a local </a:t>
            </a:r>
            <a:r>
              <a:rPr lang="hu-HU" baseline="0" dirty="0" err="1" smtClean="0"/>
              <a:t>search</a:t>
            </a:r>
            <a:r>
              <a:rPr lang="hu-HU" baseline="0" dirty="0" smtClean="0"/>
              <a:t> </a:t>
            </a:r>
            <a:r>
              <a:rPr lang="hu-HU" baseline="0" dirty="0" err="1" smtClean="0"/>
              <a:t>approach</a:t>
            </a:r>
            <a:r>
              <a:rPr lang="hu-HU" baseline="0" dirty="0" smtClean="0"/>
              <a:t>. The </a:t>
            </a:r>
            <a:r>
              <a:rPr lang="hu-HU" baseline="0" dirty="0" err="1" smtClean="0"/>
              <a:t>second</a:t>
            </a:r>
            <a:r>
              <a:rPr lang="hu-HU" baseline="0" dirty="0" smtClean="0"/>
              <a:t> </a:t>
            </a:r>
            <a:r>
              <a:rPr lang="hu-HU" baseline="0" dirty="0" err="1" smtClean="0"/>
              <a:t>one</a:t>
            </a:r>
            <a:r>
              <a:rPr lang="hu-HU" baseline="0" dirty="0" smtClean="0"/>
              <a:t> </a:t>
            </a:r>
            <a:r>
              <a:rPr lang="hu-HU" baseline="0" dirty="0" err="1" smtClean="0"/>
              <a:t>extends</a:t>
            </a:r>
            <a:r>
              <a:rPr lang="hu-HU" baseline="0" dirty="0" smtClean="0"/>
              <a:t> </a:t>
            </a:r>
            <a:r>
              <a:rPr lang="hu-HU" baseline="0" dirty="0" err="1" smtClean="0"/>
              <a:t>it</a:t>
            </a:r>
            <a:r>
              <a:rPr lang="hu-HU" baseline="0" dirty="0" smtClean="0"/>
              <a:t> </a:t>
            </a:r>
            <a:r>
              <a:rPr lang="hu-HU" baseline="0" dirty="0" err="1" smtClean="0"/>
              <a:t>with</a:t>
            </a:r>
            <a:r>
              <a:rPr lang="hu-HU" baseline="0" dirty="0" smtClean="0"/>
              <a:t> </a:t>
            </a:r>
            <a:r>
              <a:rPr lang="hu-HU" baseline="0" dirty="0" err="1" smtClean="0"/>
              <a:t>the</a:t>
            </a:r>
            <a:r>
              <a:rPr lang="hu-HU" baseline="0" dirty="0" smtClean="0"/>
              <a:t> </a:t>
            </a:r>
            <a:r>
              <a:rPr lang="hu-HU" baseline="0" dirty="0" err="1" smtClean="0"/>
              <a:t>incremental</a:t>
            </a:r>
            <a:r>
              <a:rPr lang="hu-HU" baseline="0" dirty="0" smtClean="0"/>
              <a:t> </a:t>
            </a:r>
            <a:r>
              <a:rPr lang="hu-HU" baseline="0" dirty="0" err="1" smtClean="0"/>
              <a:t>extension</a:t>
            </a:r>
            <a:r>
              <a:rPr lang="hu-HU" baseline="0" dirty="0" smtClean="0"/>
              <a:t> of </a:t>
            </a:r>
            <a:r>
              <a:rPr lang="hu-HU" baseline="0" dirty="0" err="1" smtClean="0"/>
              <a:t>the</a:t>
            </a:r>
            <a:r>
              <a:rPr lang="hu-HU" baseline="0" dirty="0" smtClean="0"/>
              <a:t> </a:t>
            </a:r>
            <a:r>
              <a:rPr lang="hu-HU" baseline="0" dirty="0" err="1" smtClean="0"/>
              <a:t>rule</a:t>
            </a:r>
            <a:r>
              <a:rPr lang="hu-HU" baseline="0" dirty="0" smtClean="0"/>
              <a:t> </a:t>
            </a:r>
            <a:r>
              <a:rPr lang="hu-HU" baseline="0" dirty="0" err="1" smtClean="0"/>
              <a:t>base</a:t>
            </a:r>
            <a:r>
              <a:rPr lang="hu-HU" baseline="0" dirty="0" smtClean="0"/>
              <a:t>. The </a:t>
            </a:r>
            <a:r>
              <a:rPr lang="hu-HU" baseline="0" dirty="0" err="1" smtClean="0"/>
              <a:t>third</a:t>
            </a:r>
            <a:r>
              <a:rPr lang="hu-HU" baseline="0" dirty="0" smtClean="0"/>
              <a:t> </a:t>
            </a:r>
            <a:r>
              <a:rPr lang="hu-HU" baseline="0" dirty="0" err="1" smtClean="0"/>
              <a:t>one</a:t>
            </a:r>
            <a:r>
              <a:rPr lang="hu-HU" baseline="0" dirty="0" smtClean="0"/>
              <a:t> </a:t>
            </a:r>
            <a:r>
              <a:rPr lang="hu-HU" baseline="0" dirty="0" err="1" smtClean="0"/>
              <a:t>applies</a:t>
            </a:r>
            <a:r>
              <a:rPr lang="hu-HU" baseline="0" dirty="0" smtClean="0"/>
              <a:t> an </a:t>
            </a:r>
            <a:r>
              <a:rPr lang="hu-HU" baseline="0" dirty="0" err="1" smtClean="0"/>
              <a:t>artificial</a:t>
            </a:r>
            <a:r>
              <a:rPr lang="hu-HU" baseline="0" dirty="0" smtClean="0"/>
              <a:t> </a:t>
            </a:r>
            <a:r>
              <a:rPr lang="hu-HU" baseline="0" dirty="0" err="1" smtClean="0"/>
              <a:t>immune</a:t>
            </a:r>
            <a:r>
              <a:rPr lang="hu-HU" baseline="0" dirty="0" smtClean="0"/>
              <a:t> </a:t>
            </a:r>
            <a:r>
              <a:rPr lang="hu-HU" baseline="0" dirty="0" err="1" smtClean="0"/>
              <a:t>system</a:t>
            </a:r>
            <a:r>
              <a:rPr lang="hu-HU" baseline="0" dirty="0" smtClean="0"/>
              <a:t> </a:t>
            </a:r>
            <a:r>
              <a:rPr lang="hu-HU" baseline="0" dirty="0" err="1" smtClean="0"/>
              <a:t>algorithm</a:t>
            </a:r>
            <a:r>
              <a:rPr lang="hu-HU" baseline="0" dirty="0" smtClean="0"/>
              <a:t>. The </a:t>
            </a:r>
            <a:r>
              <a:rPr lang="hu-HU" baseline="0" dirty="0" err="1" smtClean="0"/>
              <a:t>last</a:t>
            </a:r>
            <a:r>
              <a:rPr lang="hu-HU" baseline="0" dirty="0" smtClean="0"/>
              <a:t> </a:t>
            </a:r>
            <a:r>
              <a:rPr lang="hu-HU" baseline="0" dirty="0" err="1" smtClean="0"/>
              <a:t>one</a:t>
            </a:r>
            <a:r>
              <a:rPr lang="hu-HU" baseline="0" dirty="0" smtClean="0"/>
              <a:t> is a </a:t>
            </a:r>
            <a:r>
              <a:rPr lang="hu-HU" baseline="0" dirty="0" err="1" smtClean="0"/>
              <a:t>variation</a:t>
            </a:r>
            <a:r>
              <a:rPr lang="hu-HU" baseline="0" dirty="0" smtClean="0"/>
              <a:t> of </a:t>
            </a:r>
            <a:r>
              <a:rPr lang="hu-HU" baseline="0" dirty="0" err="1" smtClean="0"/>
              <a:t>the</a:t>
            </a:r>
            <a:r>
              <a:rPr lang="hu-HU" baseline="0" dirty="0" smtClean="0"/>
              <a:t> </a:t>
            </a:r>
            <a:r>
              <a:rPr lang="hu-HU" baseline="0" dirty="0" err="1" smtClean="0"/>
              <a:t>classical</a:t>
            </a:r>
            <a:r>
              <a:rPr lang="hu-HU" baseline="0" dirty="0" smtClean="0"/>
              <a:t> </a:t>
            </a:r>
            <a:r>
              <a:rPr lang="hu-HU" baseline="0" dirty="0" err="1" smtClean="0"/>
              <a:t>Nelder-Mead</a:t>
            </a:r>
            <a:r>
              <a:rPr lang="hu-HU" baseline="0" dirty="0" smtClean="0"/>
              <a:t>. </a:t>
            </a:r>
            <a:r>
              <a:rPr lang="hu-HU" baseline="0" dirty="0" err="1" smtClean="0"/>
              <a:t>Further</a:t>
            </a:r>
            <a:r>
              <a:rPr lang="hu-HU" baseline="0" dirty="0" smtClean="0"/>
              <a:t> </a:t>
            </a:r>
            <a:r>
              <a:rPr lang="hu-HU" baseline="0" dirty="0" err="1" smtClean="0"/>
              <a:t>on</a:t>
            </a:r>
            <a:r>
              <a:rPr lang="hu-HU" baseline="0" dirty="0" smtClean="0"/>
              <a:t> I </a:t>
            </a:r>
            <a:r>
              <a:rPr lang="hu-HU" baseline="0" dirty="0" err="1" smtClean="0"/>
              <a:t>will</a:t>
            </a:r>
            <a:r>
              <a:rPr lang="hu-HU" baseline="0" dirty="0" smtClean="0"/>
              <a:t> </a:t>
            </a:r>
            <a:r>
              <a:rPr lang="hu-HU" baseline="0" dirty="0" err="1" smtClean="0"/>
              <a:t>present</a:t>
            </a:r>
            <a:r>
              <a:rPr lang="hu-HU" baseline="0" dirty="0" smtClean="0"/>
              <a:t> </a:t>
            </a:r>
            <a:r>
              <a:rPr lang="hu-HU" baseline="0" dirty="0" err="1" smtClean="0"/>
              <a:t>briefly</a:t>
            </a:r>
            <a:r>
              <a:rPr lang="hu-HU" baseline="0" dirty="0" smtClean="0"/>
              <a:t> </a:t>
            </a:r>
            <a:r>
              <a:rPr lang="hu-HU" baseline="0" dirty="0" err="1" smtClean="0"/>
              <a:t>the</a:t>
            </a:r>
            <a:r>
              <a:rPr lang="hu-HU" baseline="0" dirty="0" smtClean="0"/>
              <a:t> </a:t>
            </a:r>
            <a:r>
              <a:rPr lang="hu-HU" baseline="0" dirty="0" err="1" smtClean="0"/>
              <a:t>key</a:t>
            </a:r>
            <a:r>
              <a:rPr lang="hu-HU" baseline="0" dirty="0" smtClean="0"/>
              <a:t> </a:t>
            </a:r>
            <a:r>
              <a:rPr lang="hu-HU" baseline="0" dirty="0" err="1" smtClean="0"/>
              <a:t>ideas</a:t>
            </a:r>
            <a:r>
              <a:rPr lang="hu-HU" baseline="0" dirty="0" smtClean="0"/>
              <a:t> of </a:t>
            </a:r>
            <a:r>
              <a:rPr lang="hu-HU" baseline="0" dirty="0" err="1" smtClean="0"/>
              <a:t>the</a:t>
            </a:r>
            <a:r>
              <a:rPr lang="hu-HU" baseline="0" dirty="0" smtClean="0"/>
              <a:t> most </a:t>
            </a:r>
            <a:r>
              <a:rPr lang="hu-HU" baseline="0" dirty="0" err="1" smtClean="0"/>
              <a:t>used</a:t>
            </a:r>
            <a:r>
              <a:rPr lang="hu-HU" baseline="0" dirty="0" smtClean="0"/>
              <a:t> </a:t>
            </a:r>
            <a:r>
              <a:rPr lang="hu-HU" baseline="0" dirty="0" err="1" smtClean="0"/>
              <a:t>approaches</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76</a:t>
            </a:fld>
            <a:endParaRPr lang="hu-HU"/>
          </a:p>
        </p:txBody>
      </p:sp>
    </p:spTree>
    <p:extLst>
      <p:ext uri="{BB962C8B-B14F-4D97-AF65-F5344CB8AC3E}">
        <p14:creationId xmlns:p14="http://schemas.microsoft.com/office/powerpoint/2010/main" val="3031586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EC465-35A1-4541-99C8-7236F9BEE2D0}" type="slidenum">
              <a:rPr lang="hu-HU"/>
              <a:pPr/>
              <a:t>77</a:t>
            </a:fld>
            <a:endParaRPr lang="hu-HU"/>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sz="1000" dirty="0"/>
              <a:t>The </a:t>
            </a:r>
            <a:r>
              <a:rPr lang="hu-HU" sz="1000" dirty="0" err="1" smtClean="0"/>
              <a:t>key</a:t>
            </a:r>
            <a:r>
              <a:rPr lang="hu-HU" sz="1000" dirty="0" smtClean="0"/>
              <a:t> idea</a:t>
            </a:r>
            <a:r>
              <a:rPr lang="en-US" sz="1000" dirty="0" smtClean="0"/>
              <a:t> </a:t>
            </a:r>
            <a:r>
              <a:rPr lang="en-US" sz="1000" dirty="0"/>
              <a:t>of rule base extension </a:t>
            </a:r>
            <a:r>
              <a:rPr lang="hu-HU" sz="1000" dirty="0" smtClean="0"/>
              <a:t>is </a:t>
            </a:r>
            <a:r>
              <a:rPr lang="hu-HU" sz="1000" dirty="0" err="1" smtClean="0"/>
              <a:t>that</a:t>
            </a:r>
            <a:r>
              <a:rPr lang="hu-HU" sz="1000" dirty="0" smtClean="0"/>
              <a:t> </a:t>
            </a:r>
            <a:r>
              <a:rPr lang="hu-HU" sz="1000" dirty="0" err="1" smtClean="0"/>
              <a:t>when</a:t>
            </a:r>
            <a:r>
              <a:rPr lang="hu-HU" sz="1000" dirty="0" smtClean="0"/>
              <a:t> </a:t>
            </a:r>
            <a:r>
              <a:rPr lang="hu-HU" sz="1000" dirty="0" err="1" smtClean="0"/>
              <a:t>the</a:t>
            </a:r>
            <a:r>
              <a:rPr lang="hu-HU" sz="1000" dirty="0" smtClean="0"/>
              <a:t> </a:t>
            </a:r>
            <a:r>
              <a:rPr lang="hu-HU" sz="1000" dirty="0" err="1" smtClean="0"/>
              <a:t>optimization</a:t>
            </a:r>
            <a:r>
              <a:rPr lang="hu-HU" sz="1000" dirty="0" smtClean="0"/>
              <a:t> </a:t>
            </a:r>
            <a:r>
              <a:rPr lang="hu-HU" sz="1000" dirty="0" err="1" smtClean="0"/>
              <a:t>stuck</a:t>
            </a:r>
            <a:r>
              <a:rPr lang="hu-HU" sz="1000" dirty="0" smtClean="0"/>
              <a:t> </a:t>
            </a:r>
            <a:r>
              <a:rPr lang="hu-HU" sz="1000" dirty="0" err="1" smtClean="0"/>
              <a:t>in</a:t>
            </a:r>
            <a:r>
              <a:rPr lang="hu-HU" sz="1000" dirty="0" smtClean="0"/>
              <a:t> a local </a:t>
            </a:r>
            <a:r>
              <a:rPr lang="hu-HU" sz="1000" dirty="0" err="1" smtClean="0"/>
              <a:t>optima</a:t>
            </a:r>
            <a:r>
              <a:rPr lang="hu-HU" sz="1000" dirty="0" smtClean="0"/>
              <a:t> a </a:t>
            </a:r>
            <a:r>
              <a:rPr lang="hu-HU" sz="1000" dirty="0" err="1" smtClean="0"/>
              <a:t>new</a:t>
            </a:r>
            <a:r>
              <a:rPr lang="hu-HU" sz="1000" dirty="0" smtClean="0"/>
              <a:t> </a:t>
            </a:r>
            <a:r>
              <a:rPr lang="hu-HU" sz="1000" dirty="0" err="1" smtClean="0"/>
              <a:t>rule</a:t>
            </a:r>
            <a:r>
              <a:rPr lang="hu-HU" sz="1000" dirty="0" smtClean="0"/>
              <a:t> is </a:t>
            </a:r>
            <a:r>
              <a:rPr lang="hu-HU" sz="1000" dirty="0" err="1" smtClean="0"/>
              <a:t>inserted</a:t>
            </a:r>
            <a:r>
              <a:rPr lang="hu-HU" sz="1000" dirty="0" smtClean="0"/>
              <a:t> </a:t>
            </a:r>
            <a:r>
              <a:rPr lang="hu-HU" sz="1000" dirty="0" err="1" smtClean="0"/>
              <a:t>into</a:t>
            </a:r>
            <a:r>
              <a:rPr lang="hu-HU" sz="1000" dirty="0" smtClean="0"/>
              <a:t> </a:t>
            </a:r>
            <a:r>
              <a:rPr lang="hu-HU" sz="1000" dirty="0" err="1" smtClean="0"/>
              <a:t>the</a:t>
            </a:r>
            <a:r>
              <a:rPr lang="hu-HU" sz="1000" dirty="0" smtClean="0"/>
              <a:t> </a:t>
            </a:r>
            <a:r>
              <a:rPr lang="hu-HU" sz="1000" dirty="0" err="1" smtClean="0"/>
              <a:t>rule</a:t>
            </a:r>
            <a:r>
              <a:rPr lang="hu-HU" sz="1000" dirty="0" smtClean="0"/>
              <a:t> </a:t>
            </a:r>
            <a:r>
              <a:rPr lang="hu-HU" sz="1000" dirty="0" err="1" smtClean="0"/>
              <a:t>base</a:t>
            </a:r>
            <a:r>
              <a:rPr lang="hu-HU" sz="1000" dirty="0" smtClean="0"/>
              <a:t> </a:t>
            </a:r>
            <a:r>
              <a:rPr lang="en-US" sz="1000" dirty="0" smtClean="0"/>
              <a:t>where </a:t>
            </a:r>
            <a:r>
              <a:rPr lang="en-US" sz="1000" dirty="0"/>
              <a:t>the difference between the sample output and the calculated output is </a:t>
            </a:r>
            <a:r>
              <a:rPr lang="en-US" sz="1000" dirty="0" smtClean="0"/>
              <a:t>maximal.</a:t>
            </a:r>
            <a:r>
              <a:rPr lang="hu-HU" sz="1000" dirty="0" smtClean="0"/>
              <a:t> </a:t>
            </a:r>
            <a:r>
              <a:rPr lang="hu-HU" sz="1000" dirty="0" err="1" smtClean="0"/>
              <a:t>Further</a:t>
            </a:r>
            <a:r>
              <a:rPr lang="hu-HU" sz="1000" dirty="0" smtClean="0"/>
              <a:t> </a:t>
            </a:r>
            <a:r>
              <a:rPr lang="hu-HU" sz="1000" dirty="0" err="1" smtClean="0"/>
              <a:t>on</a:t>
            </a:r>
            <a:r>
              <a:rPr lang="hu-HU" sz="1000" dirty="0" smtClean="0"/>
              <a:t> </a:t>
            </a:r>
            <a:r>
              <a:rPr lang="hu-HU" sz="1000" dirty="0" err="1" smtClean="0"/>
              <a:t>two</a:t>
            </a:r>
            <a:r>
              <a:rPr lang="hu-HU" sz="1000" dirty="0" smtClean="0"/>
              <a:t> </a:t>
            </a:r>
            <a:r>
              <a:rPr lang="hu-HU" sz="1000" dirty="0" err="1" smtClean="0"/>
              <a:t>variants</a:t>
            </a:r>
            <a:r>
              <a:rPr lang="hu-HU" sz="1000" dirty="0" smtClean="0"/>
              <a:t> of </a:t>
            </a:r>
            <a:r>
              <a:rPr lang="hu-HU" sz="1000" dirty="0" err="1" smtClean="0"/>
              <a:t>this</a:t>
            </a:r>
            <a:r>
              <a:rPr lang="hu-HU" sz="1000" baseline="0" dirty="0" smtClean="0"/>
              <a:t> </a:t>
            </a:r>
            <a:r>
              <a:rPr lang="hu-HU" sz="1000" baseline="0" dirty="0" err="1" smtClean="0"/>
              <a:t>approach</a:t>
            </a:r>
            <a:r>
              <a:rPr lang="hu-HU" sz="1000" baseline="0" dirty="0" smtClean="0"/>
              <a:t> </a:t>
            </a:r>
            <a:r>
              <a:rPr lang="hu-HU" sz="1000" baseline="0" dirty="0" err="1" smtClean="0"/>
              <a:t>are</a:t>
            </a:r>
            <a:r>
              <a:rPr lang="hu-HU" sz="1000" baseline="0" dirty="0" smtClean="0"/>
              <a:t> </a:t>
            </a:r>
            <a:r>
              <a:rPr lang="hu-HU" sz="1000" baseline="0" dirty="0" err="1" smtClean="0"/>
              <a:t>going</a:t>
            </a:r>
            <a:r>
              <a:rPr lang="hu-HU" sz="1000" baseline="0" dirty="0" smtClean="0"/>
              <a:t> </a:t>
            </a:r>
            <a:r>
              <a:rPr lang="hu-HU" sz="1000" baseline="0" dirty="0" err="1" smtClean="0"/>
              <a:t>to</a:t>
            </a:r>
            <a:r>
              <a:rPr lang="hu-HU" sz="1000" baseline="0" dirty="0" smtClean="0"/>
              <a:t> be </a:t>
            </a:r>
            <a:r>
              <a:rPr lang="hu-HU" sz="1000" baseline="0" dirty="0" err="1" smtClean="0"/>
              <a:t>presented</a:t>
            </a:r>
            <a:r>
              <a:rPr lang="hu-HU" sz="1000" baseline="0" dirty="0" smtClean="0"/>
              <a:t>.</a:t>
            </a:r>
            <a:endParaRPr lang="hu-HU" sz="100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78B76C-8298-4F31-B251-4F3553C2902C}" type="slidenum">
              <a:rPr lang="hu-HU"/>
              <a:pPr/>
              <a:t>78</a:t>
            </a:fld>
            <a:endParaRPr lang="hu-HU"/>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pPr>
              <a:lnSpc>
                <a:spcPct val="90000"/>
              </a:lnSpc>
            </a:pPr>
            <a:r>
              <a:rPr lang="en-US" sz="900" dirty="0" smtClean="0"/>
              <a:t>The </a:t>
            </a:r>
            <a:r>
              <a:rPr lang="en-US" sz="900" dirty="0"/>
              <a:t>algorithm uses an iterative hill climbing </a:t>
            </a:r>
            <a:r>
              <a:rPr lang="en-US" sz="900" dirty="0" smtClean="0"/>
              <a:t>approach.</a:t>
            </a:r>
            <a:r>
              <a:rPr lang="hu-HU" sz="900" dirty="0" smtClean="0"/>
              <a:t> </a:t>
            </a:r>
            <a:r>
              <a:rPr lang="en-US" sz="900" dirty="0" smtClean="0"/>
              <a:t>After </a:t>
            </a:r>
            <a:r>
              <a:rPr lang="en-US" sz="900" dirty="0"/>
              <a:t>each step (each parameter modification) the resulting fuzzy system is evaluated by the means of a performance index, which gives information about the difference between the prescribed output given by the sample data set and the calculated data set using the fuzzy </a:t>
            </a:r>
            <a:r>
              <a:rPr lang="en-US" sz="900" dirty="0" smtClean="0"/>
              <a:t>system.</a:t>
            </a:r>
            <a:r>
              <a:rPr lang="hu-HU" sz="900" dirty="0" smtClean="0"/>
              <a:t> </a:t>
            </a:r>
            <a:r>
              <a:rPr lang="en-US" sz="900" dirty="0" smtClean="0"/>
              <a:t>The </a:t>
            </a:r>
            <a:r>
              <a:rPr lang="en-US" sz="900" dirty="0"/>
              <a:t>algorithm investigates the parameters one-by-one in course of each iteration cycle. First the system is evaluated </a:t>
            </a:r>
            <a:r>
              <a:rPr lang="en-US" sz="900" dirty="0" smtClean="0"/>
              <a:t>with </a:t>
            </a:r>
            <a:r>
              <a:rPr lang="en-US" sz="900" dirty="0"/>
              <a:t>the current parameter set. Next one calculates two new values for the actual parameter one by decreasing the original value and one by increasing the original value. The step </a:t>
            </a:r>
            <a:r>
              <a:rPr lang="en-US" sz="900" dirty="0" smtClean="0"/>
              <a:t>is </a:t>
            </a:r>
            <a:r>
              <a:rPr lang="en-US" sz="900" dirty="0"/>
              <a:t>calculated in function of the range </a:t>
            </a:r>
            <a:r>
              <a:rPr lang="en-US" sz="900" dirty="0" smtClean="0"/>
              <a:t>in </a:t>
            </a:r>
            <a:r>
              <a:rPr lang="en-US" sz="900" dirty="0"/>
              <a:t>the actual </a:t>
            </a:r>
            <a:r>
              <a:rPr lang="en-US" sz="900" dirty="0" smtClean="0"/>
              <a:t>dimension</a:t>
            </a:r>
            <a:r>
              <a:rPr lang="hu-HU" sz="900" dirty="0" smtClean="0"/>
              <a:t>, </a:t>
            </a:r>
            <a:r>
              <a:rPr lang="en-US" sz="900" dirty="0" smtClean="0"/>
              <a:t>After </a:t>
            </a:r>
            <a:r>
              <a:rPr lang="en-US" sz="900" dirty="0"/>
              <a:t>the evaluation of the system with </a:t>
            </a:r>
            <a:r>
              <a:rPr lang="hu-HU" sz="900" dirty="0" smtClean="0"/>
              <a:t>t</a:t>
            </a:r>
            <a:r>
              <a:rPr lang="en-US" sz="900" dirty="0" smtClean="0"/>
              <a:t>he </a:t>
            </a:r>
            <a:r>
              <a:rPr lang="en-US" sz="900" dirty="0"/>
              <a:t>two new parameter values one keeps that value from the available three ones (original and two new values), which results the best system performance. An iteration cycle contains the investigation of all parameters once. </a:t>
            </a:r>
            <a:r>
              <a:rPr lang="en-US" sz="900" dirty="0" smtClean="0"/>
              <a:t>At </a:t>
            </a:r>
            <a:r>
              <a:rPr lang="en-US" sz="900" dirty="0"/>
              <a:t>the end of the cycle one compares the actual performance </a:t>
            </a:r>
            <a:r>
              <a:rPr lang="en-US" sz="900" dirty="0" smtClean="0"/>
              <a:t>with </a:t>
            </a:r>
            <a:r>
              <a:rPr lang="en-US" sz="900" dirty="0"/>
              <a:t>the performance of the system measured at the end of the previous </a:t>
            </a:r>
            <a:r>
              <a:rPr lang="en-US" sz="900" dirty="0" smtClean="0"/>
              <a:t>cycle. </a:t>
            </a:r>
            <a:r>
              <a:rPr lang="en-US" sz="900" dirty="0"/>
              <a:t>If the amelioration of </a:t>
            </a:r>
            <a:r>
              <a:rPr lang="en-US" sz="900" i="1" dirty="0"/>
              <a:t>PI</a:t>
            </a:r>
            <a:r>
              <a:rPr lang="en-US" sz="900" dirty="0"/>
              <a:t> is greater than a threshold </a:t>
            </a:r>
            <a:r>
              <a:rPr lang="en-US" sz="900" dirty="0" smtClean="0"/>
              <a:t>value </a:t>
            </a:r>
            <a:r>
              <a:rPr lang="hu-HU" sz="900" dirty="0" err="1" smtClean="0"/>
              <a:t>the</a:t>
            </a:r>
            <a:r>
              <a:rPr lang="hu-HU" sz="900" dirty="0" smtClean="0"/>
              <a:t> </a:t>
            </a:r>
            <a:r>
              <a:rPr lang="hu-HU" sz="900" dirty="0" err="1" smtClean="0"/>
              <a:t>step</a:t>
            </a:r>
            <a:r>
              <a:rPr lang="hu-HU" sz="900" dirty="0" smtClean="0"/>
              <a:t> </a:t>
            </a:r>
            <a:r>
              <a:rPr lang="en-US" sz="900" dirty="0" smtClean="0"/>
              <a:t>is </a:t>
            </a:r>
            <a:r>
              <a:rPr lang="en-US" sz="900" dirty="0"/>
              <a:t>doubled otherwise </a:t>
            </a:r>
            <a:r>
              <a:rPr lang="hu-HU" sz="900" i="0" dirty="0" err="1" smtClean="0"/>
              <a:t>it</a:t>
            </a:r>
            <a:r>
              <a:rPr lang="en-US" sz="900" dirty="0" smtClean="0"/>
              <a:t> </a:t>
            </a:r>
            <a:r>
              <a:rPr lang="en-US" sz="900" dirty="0"/>
              <a:t>is </a:t>
            </a:r>
            <a:r>
              <a:rPr lang="hu-HU" sz="900" dirty="0" err="1" smtClean="0"/>
              <a:t>halved</a:t>
            </a:r>
            <a:r>
              <a:rPr lang="en-US" sz="900" dirty="0" smtClean="0"/>
              <a:t>. </a:t>
            </a:r>
            <a:r>
              <a:rPr lang="en-US" sz="900" dirty="0"/>
              <a:t>When it becomes smaller than a threshold </a:t>
            </a:r>
            <a:r>
              <a:rPr lang="en-US" sz="900" dirty="0" smtClean="0"/>
              <a:t>for </a:t>
            </a:r>
            <a:r>
              <a:rPr lang="en-US" sz="900" dirty="0"/>
              <a:t>the first time the process receives a second chance by increasing </a:t>
            </a:r>
            <a:r>
              <a:rPr lang="hu-HU" sz="900" i="0" dirty="0" err="1" smtClean="0"/>
              <a:t>the</a:t>
            </a:r>
            <a:r>
              <a:rPr lang="hu-HU" sz="900" i="0" dirty="0" smtClean="0"/>
              <a:t> </a:t>
            </a:r>
            <a:r>
              <a:rPr lang="hu-HU" sz="900" i="0" dirty="0" err="1" smtClean="0"/>
              <a:t>step</a:t>
            </a:r>
            <a:r>
              <a:rPr lang="en-US" sz="900" dirty="0" smtClean="0"/>
              <a:t> </a:t>
            </a:r>
            <a:r>
              <a:rPr lang="en-US" sz="900" dirty="0"/>
              <a:t>to its original value. The algorithm stops when either </a:t>
            </a:r>
            <a:r>
              <a:rPr lang="hu-HU" sz="900" i="0" dirty="0" err="1" smtClean="0"/>
              <a:t>when</a:t>
            </a:r>
            <a:r>
              <a:rPr lang="hu-HU" sz="900" i="0" dirty="0" smtClean="0"/>
              <a:t> </a:t>
            </a:r>
            <a:r>
              <a:rPr lang="hu-HU" sz="900" i="0" dirty="0" err="1" smtClean="0"/>
              <a:t>the</a:t>
            </a:r>
            <a:r>
              <a:rPr lang="hu-HU" sz="900" i="0" dirty="0" smtClean="0"/>
              <a:t> </a:t>
            </a:r>
            <a:r>
              <a:rPr lang="hu-HU" sz="900" i="0" dirty="0" err="1" smtClean="0"/>
              <a:t>step</a:t>
            </a:r>
            <a:r>
              <a:rPr lang="en-US" sz="900" dirty="0" smtClean="0"/>
              <a:t> </a:t>
            </a:r>
            <a:r>
              <a:rPr lang="en-US" sz="900" dirty="0"/>
              <a:t>reaches its minimum for the second time or the prescribed number of iteration cycles is reached or the performance index of the system becomes better than a threshold value.</a:t>
            </a:r>
            <a:endParaRPr lang="hu-HU" sz="90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The Clonal Selection Algorithm mimics the biological Clonal Selection Principle by implementing mechanisms like clonal selection, clonal expansion, and somatic </a:t>
            </a:r>
            <a:r>
              <a:rPr lang="en-US" sz="1200" kern="1200" dirty="0" err="1" smtClean="0">
                <a:solidFill>
                  <a:schemeClr val="tx1"/>
                </a:solidFill>
                <a:effectLst/>
                <a:latin typeface="+mn-lt"/>
                <a:ea typeface="+mn-ea"/>
                <a:cs typeface="+mn-cs"/>
              </a:rPr>
              <a:t>hypermutation</a:t>
            </a:r>
            <a:r>
              <a:rPr lang="en-US" sz="1200" kern="1200" dirty="0" smtClean="0">
                <a:solidFill>
                  <a:schemeClr val="tx1"/>
                </a:solidFill>
                <a:effectLst/>
                <a:latin typeface="+mn-lt"/>
                <a:ea typeface="+mn-ea"/>
                <a:cs typeface="+mn-cs"/>
              </a:rPr>
              <a:t>. The algorithm was originally suggested by de Castro and Von </a:t>
            </a:r>
            <a:r>
              <a:rPr lang="en-US" sz="1200" kern="1200" dirty="0" err="1" smtClean="0">
                <a:solidFill>
                  <a:schemeClr val="tx1"/>
                </a:solidFill>
                <a:effectLst/>
                <a:latin typeface="+mn-lt"/>
                <a:ea typeface="+mn-ea"/>
                <a:cs typeface="+mn-cs"/>
              </a:rPr>
              <a:t>Zuben</a:t>
            </a:r>
            <a:r>
              <a:rPr lang="en-US" sz="1200" kern="1200" dirty="0" smtClean="0">
                <a:solidFill>
                  <a:schemeClr val="tx1"/>
                </a:solidFill>
                <a:effectLst/>
                <a:latin typeface="+mn-lt"/>
                <a:ea typeface="+mn-ea"/>
                <a:cs typeface="+mn-cs"/>
              </a:rPr>
              <a:t>. Clonal selection based algorithms have been applied successfully for several diverse problems. Further on </a:t>
            </a:r>
            <a:r>
              <a:rPr lang="hu-HU" sz="1200" kern="1200" dirty="0" smtClean="0">
                <a:solidFill>
                  <a:schemeClr val="tx1"/>
                </a:solidFill>
                <a:effectLst/>
                <a:latin typeface="+mn-lt"/>
                <a:ea typeface="+mn-ea"/>
                <a:cs typeface="+mn-cs"/>
              </a:rPr>
              <a:t>I </a:t>
            </a:r>
            <a:r>
              <a:rPr lang="en-US" sz="1200" kern="1200" dirty="0" smtClean="0">
                <a:solidFill>
                  <a:schemeClr val="tx1"/>
                </a:solidFill>
                <a:effectLst/>
                <a:latin typeface="+mn-lt"/>
                <a:ea typeface="+mn-ea"/>
                <a:cs typeface="+mn-cs"/>
              </a:rPr>
              <a:t>will present a variant of CLONALG that was used for the optimization of the rule base’s parameters. It follows an iterative approach and applies global as well as local search steps in the parameter space.</a:t>
            </a:r>
            <a:endParaRPr lang="hu-HU" sz="120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1FDD2340-3905-4B0F-89E7-B3BE281A028E}" type="slidenum">
              <a:rPr lang="hu-HU" smtClean="0"/>
              <a:t>79</a:t>
            </a:fld>
            <a:endParaRPr lang="hu-HU"/>
          </a:p>
        </p:txBody>
      </p:sp>
    </p:spTree>
    <p:extLst>
      <p:ext uri="{BB962C8B-B14F-4D97-AF65-F5344CB8AC3E}">
        <p14:creationId xmlns:p14="http://schemas.microsoft.com/office/powerpoint/2010/main" val="27629658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i="1" dirty="0" smtClean="0"/>
              <a:t>L</a:t>
            </a:r>
            <a:r>
              <a:rPr lang="hu-HU" dirty="0" smtClean="0"/>
              <a:t>=</a:t>
            </a:r>
            <a:r>
              <a:rPr lang="hu-HU" dirty="0" err="1" smtClean="0"/>
              <a:t>number</a:t>
            </a:r>
            <a:r>
              <a:rPr lang="hu-HU" dirty="0" smtClean="0"/>
              <a:t> of </a:t>
            </a:r>
            <a:r>
              <a:rPr lang="hu-HU" dirty="0" err="1" smtClean="0"/>
              <a:t>the</a:t>
            </a:r>
            <a:r>
              <a:rPr lang="hu-HU" dirty="0" smtClean="0"/>
              <a:t> </a:t>
            </a:r>
            <a:r>
              <a:rPr lang="hu-HU" dirty="0" err="1" smtClean="0"/>
              <a:t>bits</a:t>
            </a:r>
            <a:r>
              <a:rPr lang="hu-HU" dirty="0" smtClean="0"/>
              <a:t> </a:t>
            </a:r>
            <a:r>
              <a:rPr lang="hu-HU" dirty="0" err="1" smtClean="0"/>
              <a:t>used</a:t>
            </a:r>
            <a:r>
              <a:rPr lang="hu-HU" dirty="0" smtClean="0"/>
              <a:t> </a:t>
            </a:r>
            <a:r>
              <a:rPr lang="hu-HU" dirty="0" err="1" smtClean="0"/>
              <a:t>to</a:t>
            </a:r>
            <a:r>
              <a:rPr lang="hu-HU" dirty="0" smtClean="0"/>
              <a:t> </a:t>
            </a:r>
            <a:r>
              <a:rPr lang="hu-HU" dirty="0" err="1" smtClean="0"/>
              <a:t>encode</a:t>
            </a:r>
            <a:r>
              <a:rPr lang="hu-HU" dirty="0" smtClean="0"/>
              <a:t> </a:t>
            </a:r>
            <a:r>
              <a:rPr lang="hu-HU" dirty="0" err="1" smtClean="0"/>
              <a:t>the</a:t>
            </a:r>
            <a:r>
              <a:rPr lang="hu-HU" i="1" dirty="0" smtClean="0"/>
              <a:t> k </a:t>
            </a:r>
            <a:r>
              <a:rPr lang="hu-HU" dirty="0" err="1" smtClean="0"/>
              <a:t>system</a:t>
            </a:r>
            <a:r>
              <a:rPr lang="hu-HU" dirty="0" smtClean="0"/>
              <a:t> </a:t>
            </a:r>
            <a:r>
              <a:rPr lang="hu-HU" dirty="0" err="1" smtClean="0"/>
              <a:t>parameters</a:t>
            </a:r>
            <a:endParaRPr lang="hu-HU" dirty="0" smtClean="0"/>
          </a:p>
          <a:p>
            <a:r>
              <a:rPr lang="en-US" sz="1200" kern="1200" dirty="0" smtClean="0">
                <a:solidFill>
                  <a:schemeClr val="tx1"/>
                </a:solidFill>
                <a:effectLst/>
                <a:latin typeface="+mn-lt"/>
                <a:ea typeface="+mn-ea"/>
                <a:cs typeface="+mn-cs"/>
              </a:rPr>
              <a:t>The algorithm starts with the generation of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bit-arrays of length </a:t>
            </a:r>
            <a:r>
              <a:rPr lang="en-US" sz="1200" i="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 where each instance represents a candidate solution containing one value for each parameter of the fuzzy system. These arrays (instances) are called antibodies in the AIS terminology. Next, one measures the affinity of each antibody, i.e. it calculates the performance of that fuzzy system which applies as parameters the values stored in the antibody. After ranking the antibodies based on their affinity the best ones (the first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instances) are selected for cloning. The cloning means that </a:t>
            </a:r>
            <a:r>
              <a:rPr lang="hu-HU" sz="1200" kern="1200" dirty="0" err="1" smtClean="0">
                <a:solidFill>
                  <a:schemeClr val="tx1"/>
                </a:solidFill>
                <a:effectLst/>
                <a:latin typeface="+mn-lt"/>
                <a:ea typeface="+mn-ea"/>
                <a:cs typeface="+mn-cs"/>
              </a:rPr>
              <a:t>Nc</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copies are made from each selected antibody [3], where β</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is a user parameter. In order to increase the diversity of the solutions the clones are subjected to an intensive mutation (</a:t>
            </a:r>
            <a:r>
              <a:rPr lang="en-US" sz="1200" kern="1200" dirty="0" err="1" smtClean="0">
                <a:solidFill>
                  <a:schemeClr val="tx1"/>
                </a:solidFill>
                <a:effectLst/>
                <a:latin typeface="+mn-lt"/>
                <a:ea typeface="+mn-ea"/>
                <a:cs typeface="+mn-cs"/>
              </a:rPr>
              <a:t>hypermutation</a:t>
            </a:r>
            <a:r>
              <a:rPr lang="en-US" sz="1200" kern="1200" dirty="0" smtClean="0">
                <a:solidFill>
                  <a:schemeClr val="tx1"/>
                </a:solidFill>
                <a:effectLst/>
                <a:latin typeface="+mn-lt"/>
                <a:ea typeface="+mn-ea"/>
                <a:cs typeface="+mn-cs"/>
              </a:rPr>
              <a:t>) which process is also called maturation of the antibodies. The mutation is done by changing (inverting) the values of some bits. It is controlled by the probability distribution [3]</a:t>
            </a:r>
            <a:r>
              <a:rPr lang="hu-HU" sz="1200" kern="1200" dirty="0" smtClean="0">
                <a:solidFill>
                  <a:schemeClr val="tx1"/>
                </a:solidFill>
                <a:effectLst/>
                <a:latin typeface="+mn-lt"/>
                <a:ea typeface="+mn-ea"/>
                <a:cs typeface="+mn-cs"/>
              </a:rPr>
              <a:t>p.</a:t>
            </a:r>
          </a:p>
          <a:p>
            <a:r>
              <a:rPr lang="en-US" sz="1200" kern="1200" dirty="0" smtClean="0">
                <a:solidFill>
                  <a:schemeClr val="tx1"/>
                </a:solidFill>
                <a:effectLst/>
                <a:latin typeface="+mn-lt"/>
                <a:ea typeface="+mn-ea"/>
                <a:cs typeface="+mn-cs"/>
              </a:rPr>
              <a:t>where </a:t>
            </a:r>
            <a:r>
              <a:rPr lang="en-US" sz="1200" i="1" kern="1200" dirty="0" smtClean="0">
                <a:solidFill>
                  <a:schemeClr val="tx1"/>
                </a:solidFill>
                <a:effectLst/>
                <a:latin typeface="+mn-lt"/>
                <a:ea typeface="+mn-ea"/>
                <a:cs typeface="+mn-cs"/>
              </a:rPr>
              <a:t>PI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PI</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is the performance indicator of the fuzzy system and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is a user parameter. In case of </a:t>
            </a:r>
            <a:r>
              <a:rPr lang="en-US" sz="1200" i="1" kern="1200" dirty="0" smtClean="0">
                <a:solidFill>
                  <a:schemeClr val="tx1"/>
                </a:solidFill>
                <a:effectLst/>
                <a:latin typeface="+mn-lt"/>
                <a:ea typeface="+mn-ea"/>
                <a:cs typeface="+mn-cs"/>
              </a:rPr>
              <a:t>PI</a:t>
            </a:r>
            <a:r>
              <a:rPr lang="en-US" sz="1200" kern="1200" dirty="0" smtClean="0">
                <a:solidFill>
                  <a:schemeClr val="tx1"/>
                </a:solidFill>
                <a:effectLst/>
                <a:latin typeface="+mn-lt"/>
                <a:ea typeface="+mn-ea"/>
                <a:cs typeface="+mn-cs"/>
              </a:rPr>
              <a:t> the lowest possible value corresponds to the worst performance while the highest value indicates the best performance.</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practice in case of each bit of an antibody a random </a:t>
            </a:r>
            <a:r>
              <a:rPr lang="en-US" sz="1200" i="1" kern="1200" dirty="0" smtClean="0">
                <a:solidFill>
                  <a:schemeClr val="tx1"/>
                </a:solidFill>
                <a:effectLst/>
                <a:latin typeface="+mn-lt"/>
                <a:ea typeface="+mn-ea"/>
                <a:cs typeface="+mn-cs"/>
              </a:rPr>
              <a:t>r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value is generated. If </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&lt;</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 the bit is inverted (flipped). Next, one calculates the affinity of each new antibody (performance of the fuzzy system represented by the antibody). This process is called antibody maturation. It performs a local search in the neighborhood of each instance belonging to the elite group. The neighborhood is closer in case of antibodies with better performance than in case of antibodies showing worse affinity.</a:t>
            </a:r>
            <a:endParaRPr lang="hu-HU" sz="1200" kern="1200" dirty="0" smtClean="0">
              <a:solidFill>
                <a:schemeClr val="tx1"/>
              </a:solidFill>
              <a:effectLst/>
              <a:latin typeface="+mn-lt"/>
              <a:ea typeface="+mn-ea"/>
              <a:cs typeface="+mn-cs"/>
            </a:endParaRPr>
          </a:p>
          <a:p>
            <a:r>
              <a:rPr lang="en-US" dirty="0" smtClean="0">
                <a:effectLst/>
              </a:rPr>
              <a:t>The resulting pool of antibodies is attached to the original group and the whole repertoire is sorted in descending order based on the affinity (performance) values. The first </a:t>
            </a:r>
            <a:r>
              <a:rPr lang="en-US" i="1" dirty="0" smtClean="0">
                <a:effectLst/>
              </a:rPr>
              <a:t>N-d</a:t>
            </a:r>
            <a:r>
              <a:rPr lang="en-US" dirty="0" smtClean="0">
                <a:effectLst/>
              </a:rPr>
              <a:t> antibodies are selected for the next generation and the rest of them are dropped. Then </a:t>
            </a:r>
            <a:r>
              <a:rPr lang="en-US" i="1" dirty="0" smtClean="0">
                <a:effectLst/>
              </a:rPr>
              <a:t>d</a:t>
            </a:r>
            <a:r>
              <a:rPr lang="en-US" dirty="0" smtClean="0">
                <a:effectLst/>
              </a:rPr>
              <a:t> new instances are created with random bit patterns in order to ensure the diversity of the repertoire. This randomness ensures a global search character to the method.</a:t>
            </a:r>
            <a:r>
              <a:rPr lang="hu-HU" dirty="0" smtClean="0">
                <a:effectLst/>
              </a:rPr>
              <a:t> </a:t>
            </a:r>
            <a:endParaRPr lang="hu-HU" sz="1200" kern="1200" dirty="0" smtClean="0">
              <a:solidFill>
                <a:schemeClr val="tx1"/>
              </a:solidFill>
              <a:effectLst/>
              <a:latin typeface="+mn-lt"/>
              <a:ea typeface="+mn-ea"/>
              <a:cs typeface="+mn-cs"/>
            </a:endParaRPr>
          </a:p>
          <a:p>
            <a:endParaRPr lang="hu-HU" dirty="0" smtClean="0"/>
          </a:p>
          <a:p>
            <a:endParaRPr lang="hu-HU" dirty="0"/>
          </a:p>
        </p:txBody>
      </p:sp>
      <p:sp>
        <p:nvSpPr>
          <p:cNvPr id="4" name="Dia számának helye 3"/>
          <p:cNvSpPr>
            <a:spLocks noGrp="1"/>
          </p:cNvSpPr>
          <p:nvPr>
            <p:ph type="sldNum" sz="quarter" idx="10"/>
          </p:nvPr>
        </p:nvSpPr>
        <p:spPr/>
        <p:txBody>
          <a:bodyPr/>
          <a:lstStyle/>
          <a:p>
            <a:fld id="{7E054FA5-B9FD-433E-BB42-E786A321EC97}" type="slidenum">
              <a:rPr lang="hu-HU" smtClean="0"/>
              <a:pPr/>
              <a:t>80</a:t>
            </a:fld>
            <a:endParaRPr lang="hu-HU"/>
          </a:p>
        </p:txBody>
      </p:sp>
    </p:spTree>
    <p:extLst>
      <p:ext uri="{BB962C8B-B14F-4D97-AF65-F5344CB8AC3E}">
        <p14:creationId xmlns:p14="http://schemas.microsoft.com/office/powerpoint/2010/main" val="12423826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iakép helye 1"/>
          <p:cNvSpPr>
            <a:spLocks noGrp="1" noRot="1" noChangeAspect="1" noTextEdit="1"/>
          </p:cNvSpPr>
          <p:nvPr>
            <p:ph type="sldImg"/>
          </p:nvPr>
        </p:nvSpPr>
        <p:spPr>
          <a:ln/>
        </p:spPr>
      </p:sp>
      <p:sp>
        <p:nvSpPr>
          <p:cNvPr id="4505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0"/>
            <a:r>
              <a:rPr lang="en-US" sz="1200" kern="1200" dirty="0" smtClean="0">
                <a:solidFill>
                  <a:schemeClr val="tx1"/>
                </a:solidFill>
                <a:effectLst/>
                <a:latin typeface="+mn-lt"/>
                <a:ea typeface="+mn-ea"/>
                <a:cs typeface="+mn-cs"/>
              </a:rPr>
              <a:t>Ground-level ozone (O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is a very dangerous air pollutant. It is an irritating and reactive component in atmosphere that has negative impacts on human health, climate, vegetation and materials. Therefore it is important to develop models that are able to predict its concentration.</a:t>
            </a:r>
            <a:endParaRPr lang="hu-HU"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The experimental data were collected in an urban site of Northern Portugal [</a:t>
            </a:r>
            <a:r>
              <a:rPr lang="hu-HU" sz="1200" kern="1200" dirty="0" smtClean="0">
                <a:solidFill>
                  <a:schemeClr val="tx1"/>
                </a:solidFill>
                <a:effectLst/>
                <a:latin typeface="+mn-lt"/>
                <a:ea typeface="+mn-ea"/>
                <a:cs typeface="+mn-cs"/>
              </a:rPr>
              <a:t>31</a:t>
            </a:r>
            <a:r>
              <a:rPr lang="en-US" sz="1200" kern="1200" dirty="0" smtClean="0">
                <a:solidFill>
                  <a:schemeClr val="tx1"/>
                </a:solidFill>
                <a:effectLst/>
                <a:latin typeface="+mn-lt"/>
                <a:ea typeface="+mn-ea"/>
                <a:cs typeface="+mn-cs"/>
              </a:rPr>
              <a:t>]. In course of the experiments 10 characteristics were measured: the hourly average concentrations (in µg/m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of carbon monoxide (CO), nitrogen oxides (NO, NO2 and </a:t>
            </a:r>
            <a:r>
              <a:rPr lang="en-US" sz="1200" kern="1200" dirty="0" err="1" smtClean="0">
                <a:solidFill>
                  <a:schemeClr val="tx1"/>
                </a:solidFill>
                <a:effectLst/>
                <a:latin typeface="+mn-lt"/>
                <a:ea typeface="+mn-ea"/>
                <a:cs typeface="+mn-cs"/>
              </a:rPr>
              <a:t>NOx</a:t>
            </a:r>
            <a:r>
              <a:rPr lang="en-US" sz="1200" kern="1200" dirty="0" smtClean="0">
                <a:solidFill>
                  <a:schemeClr val="tx1"/>
                </a:solidFill>
                <a:effectLst/>
                <a:latin typeface="+mn-lt"/>
                <a:ea typeface="+mn-ea"/>
                <a:cs typeface="+mn-cs"/>
              </a:rPr>
              <a:t>) and O3; hourly averages of air temperature (T), solar radiation (RAD), relative humidity (RH) and wind speed (WS); the day of week (DW; the 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behavior is different on weekdays and on weekend). </a:t>
            </a:r>
            <a:endParaRPr lang="hu-HU" sz="1200" kern="1200" dirty="0" smtClean="0">
              <a:solidFill>
                <a:schemeClr val="tx1"/>
              </a:solidFill>
              <a:effectLst/>
              <a:latin typeface="+mn-lt"/>
              <a:ea typeface="+mn-ea"/>
              <a:cs typeface="+mn-cs"/>
            </a:endParaRPr>
          </a:p>
          <a:p>
            <a:r>
              <a:rPr lang="en-US" dirty="0" smtClean="0"/>
              <a:t>Based on the results published in [30] we took into consideration in course of the modeling only the most important factors those are NO, NO2, </a:t>
            </a:r>
            <a:r>
              <a:rPr lang="en-US" dirty="0" err="1" smtClean="0"/>
              <a:t>NOx</a:t>
            </a:r>
            <a:r>
              <a:rPr lang="en-US" dirty="0" smtClean="0"/>
              <a:t>, T, RH, and O3. We formed two groups of the experimental data: one containing 259 measurements for system training purposes and one with 84 measurements for testing purposes. The test data were selected randomly from the original sample.</a:t>
            </a:r>
            <a:endParaRPr lang="hu-HU" dirty="0" smtClean="0"/>
          </a:p>
          <a:p>
            <a:endParaRPr lang="hu-HU" dirty="0" smtClean="0"/>
          </a:p>
          <a:p>
            <a:endParaRPr lang="hu-HU" dirty="0" smtClean="0"/>
          </a:p>
        </p:txBody>
      </p:sp>
      <p:sp>
        <p:nvSpPr>
          <p:cNvPr id="4506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fld id="{07170C20-82C9-43AE-841F-DCE970A1B87A}" type="slidenum">
              <a:rPr lang="hu-HU" smtClean="0"/>
              <a:pPr eaLnBrk="1" hangingPunct="1"/>
              <a:t>93</a:t>
            </a:fld>
            <a:endParaRPr lang="hu-HU"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99</a:t>
            </a:fld>
            <a:endParaRPr lang="hu-HU"/>
          </a:p>
        </p:txBody>
      </p:sp>
    </p:spTree>
    <p:extLst>
      <p:ext uri="{BB962C8B-B14F-4D97-AF65-F5344CB8AC3E}">
        <p14:creationId xmlns:p14="http://schemas.microsoft.com/office/powerpoint/2010/main" val="2136885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We</a:t>
            </a:r>
            <a:r>
              <a:rPr lang="hu-HU" dirty="0" smtClean="0"/>
              <a:t> </a:t>
            </a:r>
            <a:r>
              <a:rPr lang="hu-HU" dirty="0" err="1" smtClean="0"/>
              <a:t>have</a:t>
            </a:r>
            <a:r>
              <a:rPr lang="hu-HU" dirty="0" smtClean="0"/>
              <a:t> </a:t>
            </a:r>
            <a:r>
              <a:rPr lang="hu-HU" dirty="0" err="1" smtClean="0"/>
              <a:t>developed</a:t>
            </a:r>
            <a:r>
              <a:rPr lang="hu-HU" dirty="0" smtClean="0"/>
              <a:t> a </a:t>
            </a:r>
            <a:r>
              <a:rPr lang="hu-HU" dirty="0" err="1" smtClean="0"/>
              <a:t>Matlab</a:t>
            </a:r>
            <a:r>
              <a:rPr lang="hu-HU" baseline="0" dirty="0" smtClean="0"/>
              <a:t> </a:t>
            </a:r>
            <a:r>
              <a:rPr lang="hu-HU" baseline="0" dirty="0" err="1" smtClean="0"/>
              <a:t>toolbox</a:t>
            </a:r>
            <a:r>
              <a:rPr lang="hu-HU" baseline="0" dirty="0" smtClean="0"/>
              <a:t> </a:t>
            </a:r>
            <a:r>
              <a:rPr lang="hu-HU" baseline="0" dirty="0" err="1" smtClean="0"/>
              <a:t>that</a:t>
            </a:r>
            <a:r>
              <a:rPr lang="hu-HU" baseline="0" dirty="0" smtClean="0"/>
              <a:t> </a:t>
            </a:r>
            <a:r>
              <a:rPr lang="hu-HU" baseline="0" dirty="0" err="1" smtClean="0"/>
              <a:t>implements</a:t>
            </a:r>
            <a:r>
              <a:rPr lang="hu-HU" baseline="0" dirty="0" smtClean="0"/>
              <a:t> </a:t>
            </a:r>
            <a:r>
              <a:rPr lang="hu-HU" baseline="0" dirty="0" err="1" smtClean="0"/>
              <a:t>several</a:t>
            </a:r>
            <a:r>
              <a:rPr lang="hu-HU" baseline="0" dirty="0" smtClean="0"/>
              <a:t> FRI </a:t>
            </a:r>
            <a:r>
              <a:rPr lang="hu-HU" baseline="0" dirty="0" err="1" smtClean="0"/>
              <a:t>methods</a:t>
            </a:r>
            <a:r>
              <a:rPr lang="hu-HU" baseline="0" dirty="0" smtClean="0"/>
              <a:t>. </a:t>
            </a:r>
            <a:r>
              <a:rPr lang="hu-HU" baseline="0" dirty="0" err="1" smtClean="0"/>
              <a:t>It</a:t>
            </a:r>
            <a:r>
              <a:rPr lang="hu-HU" baseline="0" dirty="0" smtClean="0"/>
              <a:t> is </a:t>
            </a:r>
            <a:r>
              <a:rPr lang="hu-HU" baseline="0" dirty="0" err="1" smtClean="0"/>
              <a:t>freely</a:t>
            </a:r>
            <a:r>
              <a:rPr lang="hu-HU" baseline="0" dirty="0" smtClean="0"/>
              <a:t> </a:t>
            </a:r>
            <a:r>
              <a:rPr lang="hu-HU" baseline="0" dirty="0" err="1" smtClean="0"/>
              <a:t>available</a:t>
            </a:r>
            <a:r>
              <a:rPr lang="hu-HU" baseline="0" dirty="0" smtClean="0"/>
              <a:t> </a:t>
            </a:r>
            <a:r>
              <a:rPr lang="hu-HU" baseline="0" dirty="0" err="1" smtClean="0"/>
              <a:t>under</a:t>
            </a:r>
            <a:r>
              <a:rPr lang="hu-HU" baseline="0" dirty="0" smtClean="0"/>
              <a:t> </a:t>
            </a:r>
            <a:r>
              <a:rPr lang="hu-HU" baseline="0" dirty="0" err="1" smtClean="0"/>
              <a:t>the</a:t>
            </a:r>
            <a:r>
              <a:rPr lang="hu-HU" baseline="0" dirty="0" smtClean="0"/>
              <a:t> GPL  </a:t>
            </a:r>
            <a:r>
              <a:rPr lang="hu-HU" baseline="0" dirty="0" err="1" smtClean="0"/>
              <a:t>license</a:t>
            </a:r>
            <a:r>
              <a:rPr lang="hu-HU" baseline="0" dirty="0" smtClean="0"/>
              <a:t>. </a:t>
            </a:r>
            <a:r>
              <a:rPr lang="hu-HU" baseline="0" dirty="0" err="1" smtClean="0"/>
              <a:t>Our</a:t>
            </a:r>
            <a:r>
              <a:rPr lang="hu-HU" baseline="0" dirty="0" smtClean="0"/>
              <a:t> </a:t>
            </a:r>
            <a:r>
              <a:rPr lang="hu-HU" baseline="0" dirty="0" err="1" smtClean="0"/>
              <a:t>aim</a:t>
            </a:r>
            <a:r>
              <a:rPr lang="hu-HU" baseline="0" dirty="0" smtClean="0"/>
              <a:t> </a:t>
            </a:r>
            <a:r>
              <a:rPr lang="hu-HU" baseline="0" dirty="0" err="1" smtClean="0"/>
              <a:t>was</a:t>
            </a:r>
            <a:r>
              <a:rPr lang="hu-HU" baseline="0" dirty="0" smtClean="0"/>
              <a:t> </a:t>
            </a:r>
            <a:r>
              <a:rPr lang="hu-HU" baseline="0" dirty="0" err="1" smtClean="0"/>
              <a:t>to</a:t>
            </a:r>
            <a:r>
              <a:rPr lang="hu-HU" baseline="0" dirty="0" smtClean="0"/>
              <a:t> </a:t>
            </a:r>
            <a:r>
              <a:rPr lang="hu-HU" baseline="0" dirty="0" err="1" smtClean="0"/>
              <a:t>facilitate</a:t>
            </a:r>
            <a:r>
              <a:rPr lang="hu-HU" baseline="0" dirty="0" smtClean="0"/>
              <a:t> </a:t>
            </a:r>
            <a:r>
              <a:rPr lang="hu-HU" baseline="0" dirty="0" err="1" smtClean="0"/>
              <a:t>the</a:t>
            </a:r>
            <a:r>
              <a:rPr lang="hu-HU" baseline="0" dirty="0" smtClean="0"/>
              <a:t> </a:t>
            </a:r>
            <a:r>
              <a:rPr lang="hu-HU" baseline="0" dirty="0" err="1" smtClean="0"/>
              <a:t>practical</a:t>
            </a:r>
            <a:r>
              <a:rPr lang="hu-HU" baseline="0" dirty="0" smtClean="0"/>
              <a:t> </a:t>
            </a:r>
            <a:r>
              <a:rPr lang="hu-HU" baseline="0" dirty="0" err="1" smtClean="0"/>
              <a:t>application</a:t>
            </a:r>
            <a:r>
              <a:rPr lang="hu-HU" baseline="0" dirty="0" smtClean="0"/>
              <a:t> </a:t>
            </a:r>
            <a:r>
              <a:rPr lang="hu-HU" baseline="0" dirty="0" err="1" smtClean="0"/>
              <a:t>as</a:t>
            </a:r>
            <a:r>
              <a:rPr lang="hu-HU" baseline="0" dirty="0" smtClean="0"/>
              <a:t> </a:t>
            </a:r>
            <a:r>
              <a:rPr lang="hu-HU" baseline="0" dirty="0" err="1" smtClean="0"/>
              <a:t>well</a:t>
            </a:r>
            <a:r>
              <a:rPr lang="hu-HU" baseline="0" dirty="0" smtClean="0"/>
              <a:t> </a:t>
            </a:r>
            <a:r>
              <a:rPr lang="hu-HU" baseline="0" dirty="0" err="1" smtClean="0"/>
              <a:t>as</a:t>
            </a:r>
            <a:r>
              <a:rPr lang="hu-HU" baseline="0" dirty="0" smtClean="0"/>
              <a:t> </a:t>
            </a:r>
            <a:r>
              <a:rPr lang="hu-HU" baseline="0" dirty="0" err="1" smtClean="0"/>
              <a:t>the</a:t>
            </a:r>
            <a:r>
              <a:rPr lang="hu-HU" baseline="0" dirty="0" smtClean="0"/>
              <a:t> </a:t>
            </a:r>
            <a:r>
              <a:rPr lang="hu-HU" baseline="0" dirty="0" err="1" smtClean="0"/>
              <a:t>comparison</a:t>
            </a:r>
            <a:r>
              <a:rPr lang="hu-HU" baseline="0" dirty="0" smtClean="0"/>
              <a:t> of </a:t>
            </a:r>
            <a:r>
              <a:rPr lang="hu-HU" baseline="0" dirty="0" err="1" smtClean="0"/>
              <a:t>the</a:t>
            </a:r>
            <a:r>
              <a:rPr lang="hu-HU" baseline="0" dirty="0" smtClean="0"/>
              <a:t> </a:t>
            </a:r>
            <a:r>
              <a:rPr lang="hu-HU" baseline="0" dirty="0" err="1" smtClean="0"/>
              <a:t>implemented</a:t>
            </a:r>
            <a:r>
              <a:rPr lang="hu-HU" baseline="0" dirty="0" smtClean="0"/>
              <a:t> </a:t>
            </a:r>
            <a:r>
              <a:rPr lang="hu-HU" baseline="0" dirty="0" err="1" smtClean="0"/>
              <a:t>methods</a:t>
            </a:r>
            <a:r>
              <a:rPr lang="hu-HU" baseline="0" dirty="0" smtClean="0"/>
              <a:t>. </a:t>
            </a:r>
            <a:r>
              <a:rPr lang="hu-HU" baseline="0" dirty="0" err="1" smtClean="0"/>
              <a:t>We</a:t>
            </a:r>
            <a:r>
              <a:rPr lang="hu-HU" baseline="0" dirty="0" smtClean="0"/>
              <a:t> </a:t>
            </a:r>
            <a:r>
              <a:rPr lang="hu-HU" baseline="0" dirty="0" err="1" smtClean="0"/>
              <a:t>choose</a:t>
            </a:r>
            <a:r>
              <a:rPr lang="hu-HU" baseline="0" dirty="0" smtClean="0"/>
              <a:t> </a:t>
            </a:r>
            <a:r>
              <a:rPr lang="hu-HU" baseline="0" dirty="0" err="1" smtClean="0"/>
              <a:t>Matlab</a:t>
            </a:r>
            <a:r>
              <a:rPr lang="hu-HU" baseline="0" dirty="0" smtClean="0"/>
              <a:t> </a:t>
            </a:r>
            <a:r>
              <a:rPr lang="hu-HU" baseline="0" dirty="0" err="1" smtClean="0"/>
              <a:t>because</a:t>
            </a:r>
            <a:r>
              <a:rPr lang="hu-HU" baseline="0" dirty="0" smtClean="0"/>
              <a:t> </a:t>
            </a:r>
            <a:r>
              <a:rPr lang="hu-HU" baseline="0" dirty="0" err="1" smtClean="0"/>
              <a:t>it</a:t>
            </a:r>
            <a:r>
              <a:rPr lang="hu-HU" baseline="0" dirty="0" smtClean="0"/>
              <a:t> </a:t>
            </a:r>
            <a:r>
              <a:rPr lang="hu-HU" baseline="0" dirty="0" err="1" smtClean="0"/>
              <a:t>ensured</a:t>
            </a:r>
            <a:r>
              <a:rPr lang="hu-HU" baseline="0" dirty="0" smtClean="0"/>
              <a:t> an </a:t>
            </a:r>
            <a:r>
              <a:rPr lang="hu-HU" baseline="0" dirty="0" err="1" smtClean="0"/>
              <a:t>easy-to-learn</a:t>
            </a:r>
            <a:r>
              <a:rPr lang="hu-HU" baseline="0" dirty="0" smtClean="0"/>
              <a:t> and program </a:t>
            </a:r>
            <a:r>
              <a:rPr lang="hu-HU" baseline="0" dirty="0" err="1" smtClean="0"/>
              <a:t>framework</a:t>
            </a:r>
            <a:r>
              <a:rPr lang="hu-HU" baseline="0" dirty="0" smtClean="0"/>
              <a:t>.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100</a:t>
            </a:fld>
            <a:endParaRPr lang="hu-HU"/>
          </a:p>
        </p:txBody>
      </p:sp>
    </p:spTree>
    <p:extLst>
      <p:ext uri="{BB962C8B-B14F-4D97-AF65-F5344CB8AC3E}">
        <p14:creationId xmlns:p14="http://schemas.microsoft.com/office/powerpoint/2010/main" val="415628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Next</a:t>
            </a:r>
            <a:r>
              <a:rPr lang="hu-HU" dirty="0" smtClean="0"/>
              <a:t>, I </a:t>
            </a:r>
            <a:r>
              <a:rPr lang="hu-HU" dirty="0" err="1" smtClean="0"/>
              <a:t>will</a:t>
            </a:r>
            <a:r>
              <a:rPr lang="hu-HU" baseline="0" dirty="0" smtClean="0"/>
              <a:t> </a:t>
            </a:r>
            <a:r>
              <a:rPr lang="hu-HU" baseline="0" dirty="0" err="1" smtClean="0"/>
              <a:t>speak</a:t>
            </a:r>
            <a:r>
              <a:rPr lang="hu-HU" baseline="0" dirty="0" smtClean="0"/>
              <a:t> </a:t>
            </a:r>
            <a:r>
              <a:rPr lang="hu-HU" baseline="0" dirty="0" err="1" smtClean="0"/>
              <a:t>about</a:t>
            </a:r>
            <a:r>
              <a:rPr lang="hu-HU" baseline="0" dirty="0" smtClean="0"/>
              <a:t> Kecskemét and </a:t>
            </a:r>
            <a:r>
              <a:rPr lang="hu-HU" baseline="0" dirty="0" err="1" smtClean="0"/>
              <a:t>my</a:t>
            </a:r>
            <a:r>
              <a:rPr lang="hu-HU" baseline="0" dirty="0" smtClean="0"/>
              <a:t> </a:t>
            </a:r>
            <a:r>
              <a:rPr lang="hu-HU" baseline="0" dirty="0" err="1" smtClean="0"/>
              <a:t>workplace</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8</a:t>
            </a:fld>
            <a:endParaRPr lang="hu-HU"/>
          </a:p>
        </p:txBody>
      </p:sp>
    </p:spTree>
    <p:extLst>
      <p:ext uri="{BB962C8B-B14F-4D97-AF65-F5344CB8AC3E}">
        <p14:creationId xmlns:p14="http://schemas.microsoft.com/office/powerpoint/2010/main" val="29202888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98B87-2A2A-4036-9164-0777D34874E1}" type="slidenum">
              <a:rPr lang="hu-HU"/>
              <a:pPr/>
              <a:t>105</a:t>
            </a:fld>
            <a:endParaRPr lang="hu-HU"/>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a:lnSpc>
                <a:spcPct val="90000"/>
              </a:lnSpc>
            </a:pPr>
            <a:r>
              <a:rPr lang="en-US" sz="900" dirty="0" smtClean="0"/>
              <a:t>The </a:t>
            </a:r>
            <a:r>
              <a:rPr lang="en-US" sz="900" dirty="0"/>
              <a:t>graphical user interface of the toolbox can be started by typing in the </a:t>
            </a:r>
            <a:r>
              <a:rPr lang="en-US" sz="900" dirty="0" err="1"/>
              <a:t>Matlab</a:t>
            </a:r>
            <a:r>
              <a:rPr lang="en-US" sz="900" dirty="0"/>
              <a:t> Command Window the command </a:t>
            </a:r>
            <a:r>
              <a:rPr lang="en-US" sz="900" i="1" dirty="0" err="1"/>
              <a:t>RuleMaker</a:t>
            </a:r>
            <a:r>
              <a:rPr lang="en-US" sz="900" dirty="0"/>
              <a:t>. Conform to the implemented fuzzy model identification methods one can distinguish two main areas in the functionality of the GUI program. The first one deals with the generation of the raw fuzzy system from the sample data. The training data should be loaded in two separate text files, one containing the output values and one containing the input values. In both cases each row corresponds to one data point. If the input or output is multi-dimensional the co-ordinates in the different dimensions are separated by tabulators. Figure 4.	Parameters of the raw fuzzy system generation</a:t>
            </a:r>
            <a:endParaRPr lang="hu-HU" sz="900" dirty="0"/>
          </a:p>
          <a:p>
            <a:pPr>
              <a:lnSpc>
                <a:spcPct val="90000"/>
              </a:lnSpc>
            </a:pPr>
            <a:r>
              <a:rPr lang="hu-HU" sz="900" dirty="0"/>
              <a:t/>
            </a:r>
            <a:br>
              <a:rPr lang="hu-HU" sz="900" dirty="0"/>
            </a:br>
            <a:r>
              <a:rPr lang="en-US" sz="900" dirty="0"/>
              <a:t>One can generate the raw fuzzy system either by clustering or by the extreme values based approach. The system can be saved in a text file using the same format as the Fuzzy Rule Interpolation </a:t>
            </a:r>
            <a:r>
              <a:rPr lang="en-US" sz="900" dirty="0" err="1"/>
              <a:t>Matlab</a:t>
            </a:r>
            <a:r>
              <a:rPr lang="en-US" sz="900" dirty="0"/>
              <a:t> toolbox [17]. The program generates a separate raw system for each output dimension in case of sample data with multi-dimensional</a:t>
            </a:r>
            <a:r>
              <a:rPr lang="hu-HU" sz="900" dirty="0"/>
              <a:t> </a:t>
            </a:r>
            <a:r>
              <a:rPr lang="en-US" sz="900" dirty="0"/>
              <a:t>output.</a:t>
            </a:r>
          </a:p>
          <a:p>
            <a:pPr>
              <a:lnSpc>
                <a:spcPct val="90000"/>
              </a:lnSpc>
            </a:pPr>
            <a:r>
              <a:rPr lang="en-US" sz="900" dirty="0"/>
              <a:t>The current version (1.0.0) of the toolbox supports only the trapezoidal shaped membership functions, which includes with corresponding parameterization the triangle and the singleton shaped fuzzy sets as well. The default core and support width values and some other parameters can be set by the user through dialog boxes. They are also displayed in a textbox in the main window (see fig. 4).</a:t>
            </a:r>
            <a:r>
              <a:rPr lang="hu-HU" sz="900" dirty="0"/>
              <a:t> </a:t>
            </a:r>
          </a:p>
          <a:p>
            <a:pPr>
              <a:lnSpc>
                <a:spcPct val="90000"/>
              </a:lnSpc>
            </a:pPr>
            <a:r>
              <a:rPr lang="en-US" sz="900" dirty="0"/>
              <a:t>The program makes possible the graphical representation of the input and output partitions (see e.g. fig. 5) separately, as well as a three dimensional representation of the rule base or antecedent space if the number of antecedent dimensions does not exceed three. If the fuzzy model has only one input dimension the program offers a three dimensional representation of the rule base each rule being indicated by a pyramid defined by the antecedent and consequent membership functions (see e.g. fig. 6). If the number of input dimensions is two one can use the pyramid-type representation for the visualization of the antecedent space. Here the pyramids are defined by the antecedent fuzzy sets. However, the user can choose the cuboid-type representation (e.g. fig. 1) where the rule consequents still can be drawn into the visualization. In this case the edges of a cuboid represent the supports of the antecedent and consequent linguistic terms of a rule. The drawback of this type is that other parts of the sets’ shape cannot be visualized. In case of fuzzy systems having three input dimensions only the cuboid-type representation is available. It can be used for the visualization of the rule antecedents.</a:t>
            </a:r>
            <a:r>
              <a:rPr lang="hu-HU" sz="900" dirty="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D4482F-A16F-4AA0-80E3-6171EF26CA7A}" type="slidenum">
              <a:rPr lang="hu-HU"/>
              <a:pPr/>
              <a:t>9</a:t>
            </a:fld>
            <a:endParaRPr lang="hu-HU"/>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hu-HU" dirty="0" smtClean="0"/>
              <a:t>Kecskemét is a </a:t>
            </a:r>
            <a:r>
              <a:rPr lang="hu-HU" dirty="0" err="1" smtClean="0"/>
              <a:t>small</a:t>
            </a:r>
            <a:r>
              <a:rPr lang="hu-HU" dirty="0" smtClean="0"/>
              <a:t> </a:t>
            </a:r>
            <a:r>
              <a:rPr lang="hu-HU" dirty="0" err="1" smtClean="0"/>
              <a:t>town</a:t>
            </a:r>
            <a:r>
              <a:rPr lang="hu-HU" dirty="0" smtClean="0"/>
              <a:t> </a:t>
            </a:r>
            <a:r>
              <a:rPr lang="hu-HU" dirty="0" err="1" smtClean="0"/>
              <a:t>about</a:t>
            </a:r>
            <a:r>
              <a:rPr lang="hu-HU" dirty="0" smtClean="0"/>
              <a:t> 1000 km far </a:t>
            </a:r>
            <a:r>
              <a:rPr lang="hu-HU" dirty="0" err="1" smtClean="0"/>
              <a:t>from</a:t>
            </a:r>
            <a:r>
              <a:rPr lang="hu-HU" dirty="0" smtClean="0"/>
              <a:t> Stuttgart </a:t>
            </a:r>
            <a:r>
              <a:rPr lang="hu-HU" dirty="0" err="1" smtClean="0"/>
              <a:t>in</a:t>
            </a:r>
            <a:r>
              <a:rPr lang="hu-HU" dirty="0" smtClean="0"/>
              <a:t> SE </a:t>
            </a:r>
            <a:r>
              <a:rPr lang="hu-HU" dirty="0" err="1" smtClean="0"/>
              <a:t>direction</a:t>
            </a:r>
            <a:r>
              <a:rPr lang="hu-HU" dirty="0" smtClean="0"/>
              <a:t> and </a:t>
            </a:r>
            <a:r>
              <a:rPr lang="hu-HU" dirty="0" err="1" smtClean="0"/>
              <a:t>about</a:t>
            </a:r>
            <a:r>
              <a:rPr lang="hu-HU" dirty="0" smtClean="0"/>
              <a:t> 80 km far </a:t>
            </a:r>
            <a:r>
              <a:rPr lang="hu-HU" dirty="0" err="1" smtClean="0"/>
              <a:t>from</a:t>
            </a:r>
            <a:r>
              <a:rPr lang="hu-HU" dirty="0" smtClean="0"/>
              <a:t> Budapest </a:t>
            </a:r>
            <a:r>
              <a:rPr lang="hu-HU" dirty="0" err="1" smtClean="0"/>
              <a:t>in</a:t>
            </a:r>
            <a:r>
              <a:rPr lang="hu-HU" dirty="0" smtClean="0"/>
              <a:t> SE </a:t>
            </a:r>
            <a:r>
              <a:rPr lang="hu-HU" dirty="0" err="1" smtClean="0"/>
              <a:t>direction</a:t>
            </a:r>
            <a:r>
              <a:rPr lang="hu-HU" dirty="0" smtClean="0"/>
              <a:t>. The </a:t>
            </a:r>
            <a:r>
              <a:rPr lang="hu-HU" dirty="0" err="1" smtClean="0"/>
              <a:t>number</a:t>
            </a:r>
            <a:r>
              <a:rPr lang="hu-HU" dirty="0" smtClean="0"/>
              <a:t> of </a:t>
            </a:r>
            <a:r>
              <a:rPr lang="hu-HU" dirty="0" err="1" smtClean="0"/>
              <a:t>inhabitants</a:t>
            </a:r>
            <a:r>
              <a:rPr lang="hu-HU" baseline="0" dirty="0" smtClean="0"/>
              <a:t> is </a:t>
            </a:r>
            <a:r>
              <a:rPr lang="hu-HU" baseline="0" dirty="0" err="1" smtClean="0"/>
              <a:t>about</a:t>
            </a:r>
            <a:r>
              <a:rPr lang="hu-HU" baseline="0" dirty="0" smtClean="0"/>
              <a:t> 110 000</a:t>
            </a:r>
            <a:endParaRPr lang="hu-H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u-HU" smtClean="0"/>
              <a:t>Alcím mintájának szerkesztése</a:t>
            </a:r>
            <a:endParaRPr kumimoji="0" lang="en-US"/>
          </a:p>
        </p:txBody>
      </p:sp>
      <p:sp>
        <p:nvSpPr>
          <p:cNvPr id="30" name="Date Placeholder 29"/>
          <p:cNvSpPr>
            <a:spLocks noGrp="1"/>
          </p:cNvSpPr>
          <p:nvPr>
            <p:ph type="dt" sz="half" idx="10"/>
          </p:nvPr>
        </p:nvSpPr>
        <p:spPr/>
        <p:txBody>
          <a:bodyPr/>
          <a:lstStyle/>
          <a:p>
            <a:fld id="{8E33850C-1EA9-4AC9-9910-60EE937AB273}" type="datetime1">
              <a:rPr lang="hu-HU" smtClean="0"/>
              <a:t>2014.09.13.</a:t>
            </a:fld>
            <a:endParaRPr lang="hu-HU"/>
          </a:p>
        </p:txBody>
      </p:sp>
      <p:sp>
        <p:nvSpPr>
          <p:cNvPr id="19" name="Footer Placeholder 18"/>
          <p:cNvSpPr>
            <a:spLocks noGrp="1"/>
          </p:cNvSpPr>
          <p:nvPr>
            <p:ph type="ftr" sz="quarter" idx="11"/>
          </p:nvPr>
        </p:nvSpPr>
        <p:spPr/>
        <p:txBody>
          <a:bodyPr/>
          <a:lstStyle/>
          <a:p>
            <a:endParaRPr lang="hu-HU"/>
          </a:p>
        </p:txBody>
      </p:sp>
      <p:sp>
        <p:nvSpPr>
          <p:cNvPr id="27" name="Slide Number Placeholder 26"/>
          <p:cNvSpPr>
            <a:spLocks noGrp="1"/>
          </p:cNvSpPr>
          <p:nvPr>
            <p:ph type="sldNum" sz="quarter" idx="12"/>
          </p:nvPr>
        </p:nvSpPr>
        <p:spPr/>
        <p:txBody>
          <a:bodyPr/>
          <a:lstStyle/>
          <a:p>
            <a:fld id="{42275A63-3E4B-4569-BF04-D6C210DC9A48}" type="slidenum">
              <a:rPr lang="hu-HU" smtClean="0"/>
              <a:t>‹#›</a:t>
            </a:fld>
            <a:endParaRPr lang="hu-H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hu-HU" smtClean="0"/>
              <a:t>Mintacím szerkesztése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ate Placeholder 3"/>
          <p:cNvSpPr>
            <a:spLocks noGrp="1"/>
          </p:cNvSpPr>
          <p:nvPr>
            <p:ph type="dt" sz="half" idx="10"/>
          </p:nvPr>
        </p:nvSpPr>
        <p:spPr/>
        <p:txBody>
          <a:bodyPr/>
          <a:lstStyle/>
          <a:p>
            <a:fld id="{11F23306-973F-44F3-8AB2-249EE5801A4A}" type="datetime1">
              <a:rPr lang="hu-HU" smtClean="0"/>
              <a:t>2014.09.13.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hu-HU" smtClean="0"/>
              <a:t>Mintacím szerkesztése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ate Placeholder 3"/>
          <p:cNvSpPr>
            <a:spLocks noGrp="1"/>
          </p:cNvSpPr>
          <p:nvPr>
            <p:ph type="dt" sz="half" idx="10"/>
          </p:nvPr>
        </p:nvSpPr>
        <p:spPr/>
        <p:txBody>
          <a:bodyPr/>
          <a:lstStyle/>
          <a:p>
            <a:fld id="{6EEFB146-5140-4897-9A0C-0FEFA478D1A0}" type="datetime1">
              <a:rPr lang="hu-HU" smtClean="0"/>
              <a:t>2014.09.13.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195263" y="228600"/>
            <a:ext cx="8015287" cy="914400"/>
          </a:xfrm>
        </p:spPr>
        <p:txBody>
          <a:bodyPr/>
          <a:lstStyle/>
          <a:p>
            <a:r>
              <a:rPr lang="hu-HU" smtClean="0"/>
              <a:t>Mintacím szerkesztése</a:t>
            </a:r>
            <a:endParaRPr lang="hu-HU"/>
          </a:p>
        </p:txBody>
      </p:sp>
      <p:sp>
        <p:nvSpPr>
          <p:cNvPr id="3" name="Szöveg helye 2"/>
          <p:cNvSpPr>
            <a:spLocks noGrp="1"/>
          </p:cNvSpPr>
          <p:nvPr>
            <p:ph type="body" sz="half" idx="1"/>
          </p:nvPr>
        </p:nvSpPr>
        <p:spPr>
          <a:xfrm>
            <a:off x="609600" y="1600200"/>
            <a:ext cx="3886200" cy="44196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3886200" cy="44196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a:xfrm>
            <a:off x="457200" y="6248400"/>
            <a:ext cx="2133600" cy="457200"/>
          </a:xfrm>
        </p:spPr>
        <p:txBody>
          <a:bodyPr/>
          <a:lstStyle>
            <a:lvl1pPr>
              <a:defRPr/>
            </a:lvl1pPr>
          </a:lstStyle>
          <a:p>
            <a:fld id="{E0D90D03-7659-4997-A087-203C74660633}" type="datetime1">
              <a:rPr lang="hu-HU" smtClean="0"/>
              <a:t>2014.09.13.</a:t>
            </a:fld>
            <a:endParaRPr lang="hu-HU"/>
          </a:p>
        </p:txBody>
      </p:sp>
      <p:sp>
        <p:nvSpPr>
          <p:cNvPr id="6" name="Élőláb helye 5"/>
          <p:cNvSpPr>
            <a:spLocks noGrp="1"/>
          </p:cNvSpPr>
          <p:nvPr>
            <p:ph type="ftr" sz="quarter" idx="11"/>
          </p:nvPr>
        </p:nvSpPr>
        <p:spPr>
          <a:xfrm>
            <a:off x="3124200" y="6248400"/>
            <a:ext cx="2895600" cy="457200"/>
          </a:xfrm>
        </p:spPr>
        <p:txBody>
          <a:bodyPr/>
          <a:lstStyle>
            <a:lvl1pPr>
              <a:defRPr/>
            </a:lvl1pPr>
          </a:lstStyle>
          <a:p>
            <a:endParaRPr lang="hu-HU"/>
          </a:p>
        </p:txBody>
      </p:sp>
      <p:sp>
        <p:nvSpPr>
          <p:cNvPr id="7" name="Dia számának helye 6"/>
          <p:cNvSpPr>
            <a:spLocks noGrp="1"/>
          </p:cNvSpPr>
          <p:nvPr>
            <p:ph type="sldNum" sz="quarter" idx="12"/>
          </p:nvPr>
        </p:nvSpPr>
        <p:spPr>
          <a:xfrm>
            <a:off x="6553200" y="6248400"/>
            <a:ext cx="2133600" cy="457200"/>
          </a:xfrm>
        </p:spPr>
        <p:txBody>
          <a:bodyPr/>
          <a:lstStyle>
            <a:lvl1pPr>
              <a:defRPr/>
            </a:lvl1pPr>
          </a:lstStyle>
          <a:p>
            <a:fld id="{27A880AD-2DA1-4E45-AEA2-249BB3D68971}" type="slidenum">
              <a:rPr lang="hu-HU"/>
              <a:pPr/>
              <a:t>‹#›</a:t>
            </a:fld>
            <a:endParaRPr lang="hu-HU"/>
          </a:p>
        </p:txBody>
      </p:sp>
    </p:spTree>
    <p:extLst>
      <p:ext uri="{BB962C8B-B14F-4D97-AF65-F5344CB8AC3E}">
        <p14:creationId xmlns:p14="http://schemas.microsoft.com/office/powerpoint/2010/main" val="84920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3" name="Dátum helye 2"/>
          <p:cNvSpPr>
            <a:spLocks noGrp="1"/>
          </p:cNvSpPr>
          <p:nvPr>
            <p:ph type="dt" sz="half" idx="10"/>
          </p:nvPr>
        </p:nvSpPr>
        <p:spPr>
          <a:xfrm>
            <a:off x="685800" y="6248400"/>
            <a:ext cx="1905000" cy="457200"/>
          </a:xfrm>
        </p:spPr>
        <p:txBody>
          <a:bodyPr/>
          <a:lstStyle>
            <a:lvl1pPr>
              <a:defRPr/>
            </a:lvl1pPr>
          </a:lstStyle>
          <a:p>
            <a:fld id="{6E5C9896-2843-4716-8D8E-614DB2A77264}" type="datetime1">
              <a:rPr lang="hu-HU" smtClean="0"/>
              <a:t>2014.09.13.</a:t>
            </a:fld>
            <a:endParaRPr lang="en-GB"/>
          </a:p>
        </p:txBody>
      </p:sp>
      <p:sp>
        <p:nvSpPr>
          <p:cNvPr id="4" name="Élőláb helye 3"/>
          <p:cNvSpPr>
            <a:spLocks noGrp="1"/>
          </p:cNvSpPr>
          <p:nvPr>
            <p:ph type="ftr" sz="quarter" idx="11"/>
          </p:nvPr>
        </p:nvSpPr>
        <p:spPr>
          <a:xfrm>
            <a:off x="3124200" y="6248400"/>
            <a:ext cx="2895600" cy="457200"/>
          </a:xfrm>
        </p:spPr>
        <p:txBody>
          <a:bodyPr/>
          <a:lstStyle>
            <a:lvl1pPr>
              <a:defRPr/>
            </a:lvl1pPr>
          </a:lstStyle>
          <a:p>
            <a:endParaRPr lang="en-GB"/>
          </a:p>
        </p:txBody>
      </p:sp>
      <p:sp>
        <p:nvSpPr>
          <p:cNvPr id="5" name="Dia számának helye 4"/>
          <p:cNvSpPr>
            <a:spLocks noGrp="1"/>
          </p:cNvSpPr>
          <p:nvPr>
            <p:ph type="sldNum" sz="quarter" idx="12"/>
          </p:nvPr>
        </p:nvSpPr>
        <p:spPr>
          <a:xfrm>
            <a:off x="6553200" y="6248400"/>
            <a:ext cx="1905000" cy="457200"/>
          </a:xfrm>
        </p:spPr>
        <p:txBody>
          <a:bodyPr/>
          <a:lstStyle>
            <a:lvl1pPr>
              <a:defRPr/>
            </a:lvl1pPr>
          </a:lstStyle>
          <a:p>
            <a:fld id="{803F1EFA-5835-4869-98C5-106400AEF069}" type="slidenum">
              <a:rPr lang="en-GB"/>
              <a:pPr/>
              <a:t>‹#›</a:t>
            </a:fld>
            <a:endParaRPr lang="en-GB"/>
          </a:p>
        </p:txBody>
      </p:sp>
    </p:spTree>
    <p:extLst>
      <p:ext uri="{BB962C8B-B14F-4D97-AF65-F5344CB8AC3E}">
        <p14:creationId xmlns:p14="http://schemas.microsoft.com/office/powerpoint/2010/main" val="41351202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hu-HU" smtClean="0"/>
              <a:t>Mintacím szerkesztése</a:t>
            </a:r>
            <a:endParaRPr kumimoji="0" lang="en-US"/>
          </a:p>
        </p:txBody>
      </p:sp>
      <p:sp>
        <p:nvSpPr>
          <p:cNvPr id="3" name="Content Placeholder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ate Placeholder 3"/>
          <p:cNvSpPr>
            <a:spLocks noGrp="1"/>
          </p:cNvSpPr>
          <p:nvPr>
            <p:ph type="dt" sz="half" idx="10"/>
          </p:nvPr>
        </p:nvSpPr>
        <p:spPr/>
        <p:txBody>
          <a:bodyPr/>
          <a:lstStyle/>
          <a:p>
            <a:fld id="{8B3F8750-6EFA-477D-9D6C-F9AB30686F6F}" type="datetime1">
              <a:rPr lang="hu-HU" smtClean="0"/>
              <a:t>2014.09.13.</a:t>
            </a:fld>
            <a:endParaRPr lang="hu-HU"/>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42275A63-3E4B-4569-BF04-D6C210DC9A48}" type="slidenum">
              <a:rPr lang="hu-HU" smtClean="0"/>
              <a:pPr/>
              <a:t>‹#›</a:t>
            </a:fld>
            <a:endParaRPr lang="hu-HU"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ate Placeholder 3"/>
          <p:cNvSpPr>
            <a:spLocks noGrp="1"/>
          </p:cNvSpPr>
          <p:nvPr>
            <p:ph type="dt" sz="half" idx="10"/>
          </p:nvPr>
        </p:nvSpPr>
        <p:spPr/>
        <p:txBody>
          <a:bodyPr/>
          <a:lstStyle/>
          <a:p>
            <a:fld id="{22CE7F99-44D5-4E9E-9670-DEEEF5238FBB}" type="datetime1">
              <a:rPr lang="hu-HU" smtClean="0"/>
              <a:t>2014.09.13.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2275A63-3E4B-4569-BF04-D6C210DC9A48}" type="slidenum">
              <a:rPr lang="hu-HU" smtClean="0"/>
              <a:t>‹#›</a:t>
            </a:fld>
            <a:endParaRPr lang="hu-H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hu-HU" smtClean="0"/>
              <a:t>Mintacím szerkesztése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ate Placeholder 4"/>
          <p:cNvSpPr>
            <a:spLocks noGrp="1"/>
          </p:cNvSpPr>
          <p:nvPr>
            <p:ph type="dt" sz="half" idx="10"/>
          </p:nvPr>
        </p:nvSpPr>
        <p:spPr/>
        <p:txBody>
          <a:bodyPr/>
          <a:lstStyle/>
          <a:p>
            <a:fld id="{6CA4BAFA-16EE-4460-8BB2-8FBE41956BDE}" type="datetime1">
              <a:rPr lang="hu-HU" smtClean="0"/>
              <a:t>2014.09.13.</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hu-HU" smtClean="0"/>
              <a:t>Mintacím szerkesztése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ate Placeholder 6"/>
          <p:cNvSpPr>
            <a:spLocks noGrp="1"/>
          </p:cNvSpPr>
          <p:nvPr>
            <p:ph type="dt" sz="half" idx="10"/>
          </p:nvPr>
        </p:nvSpPr>
        <p:spPr/>
        <p:txBody>
          <a:bodyPr/>
          <a:lstStyle/>
          <a:p>
            <a:fld id="{DB220027-1F98-467B-BE77-91E1C50B3B2C}" type="datetime1">
              <a:rPr lang="hu-HU" smtClean="0"/>
              <a:t>2014.09.13.</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Date Placeholder 2"/>
          <p:cNvSpPr>
            <a:spLocks noGrp="1"/>
          </p:cNvSpPr>
          <p:nvPr>
            <p:ph type="dt" sz="half" idx="10"/>
          </p:nvPr>
        </p:nvSpPr>
        <p:spPr/>
        <p:txBody>
          <a:bodyPr/>
          <a:lstStyle/>
          <a:p>
            <a:fld id="{34CD48D0-3E1D-423C-A61A-53DAD8395D51}" type="datetime1">
              <a:rPr lang="hu-HU" smtClean="0"/>
              <a:t>2014.09.13.</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0B31ED-4594-4F97-8D37-27DBF95DFECE}" type="datetime1">
              <a:rPr lang="hu-HU" smtClean="0"/>
              <a:t>2014.09.13.</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u-HU" smtClean="0"/>
              <a:t>Mintaszöveg szerkesztése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ate Placeholder 4"/>
          <p:cNvSpPr>
            <a:spLocks noGrp="1"/>
          </p:cNvSpPr>
          <p:nvPr>
            <p:ph type="dt" sz="half" idx="10"/>
          </p:nvPr>
        </p:nvSpPr>
        <p:spPr/>
        <p:txBody>
          <a:bodyPr/>
          <a:lstStyle/>
          <a:p>
            <a:fld id="{69C44F29-5003-4CFE-9BDC-EA9F9C78A4EB}" type="datetime1">
              <a:rPr lang="hu-HU" smtClean="0"/>
              <a:t>2014.09.13.</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hu-HU" smtClean="0"/>
              <a:t>Mintacím szerkesztése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u-HU" smtClean="0"/>
              <a:t>Mintaszöveg szerkesztése</a:t>
            </a:r>
          </a:p>
        </p:txBody>
      </p:sp>
      <p:sp>
        <p:nvSpPr>
          <p:cNvPr id="5" name="Date Placeholder 4"/>
          <p:cNvSpPr>
            <a:spLocks noGrp="1"/>
          </p:cNvSpPr>
          <p:nvPr>
            <p:ph type="dt" sz="half" idx="10"/>
          </p:nvPr>
        </p:nvSpPr>
        <p:spPr/>
        <p:txBody>
          <a:bodyPr/>
          <a:lstStyle/>
          <a:p>
            <a:fld id="{15FF696B-5974-49CD-99F9-F884910633F9}" type="datetime1">
              <a:rPr lang="hu-HU" smtClean="0"/>
              <a:t>2014.09.13.</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a:xfrm>
            <a:off x="8077200" y="6356350"/>
            <a:ext cx="609600" cy="365125"/>
          </a:xfrm>
        </p:spPr>
        <p:txBody>
          <a:bodyPr/>
          <a:lstStyle/>
          <a:p>
            <a:fld id="{42275A63-3E4B-4569-BF04-D6C210DC9A48}" type="slidenum">
              <a:rPr lang="hu-HU" smtClean="0"/>
              <a:t>‹#›</a:t>
            </a:fld>
            <a:endParaRPr lang="hu-H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u-HU" smtClean="0"/>
              <a:t>Kép beszúrásához kattintson az ikonra</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hu-HU" smtClean="0"/>
              <a:t>Mintacím szerkesztése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8651322-4766-4E98-B3B5-A0BA3B0D679D}" type="datetime1">
              <a:rPr lang="hu-HU" smtClean="0"/>
              <a:t>2014.09.13.</a:t>
            </a:fld>
            <a:endParaRPr lang="hu-H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hu-H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2275A63-3E4B-4569-BF04-D6C210DC9A48}" type="slidenum">
              <a:rPr lang="hu-HU" smtClean="0"/>
              <a:t>‹#›</a:t>
            </a:fld>
            <a:endParaRPr lang="hu-H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notesSlide" Target="../notesSlides/notesSlide80.xml"/><Relationship Id="rId7"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16.wmf"/><Relationship Id="rId5" Type="http://schemas.openxmlformats.org/officeDocument/2006/relationships/image" Target="../media/image115.png"/><Relationship Id="rId4" Type="http://schemas.openxmlformats.org/officeDocument/2006/relationships/oleObject" Target="../embeddings/oleObject42.bin"/></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8.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7.w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40.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9.wmf"/><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42.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44.wmf"/><Relationship Id="rId5" Type="http://schemas.openxmlformats.org/officeDocument/2006/relationships/image" Target="../media/image41.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43.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43.xml"/><Relationship Id="rId7" Type="http://schemas.openxmlformats.org/officeDocument/2006/relationships/image" Target="../media/image4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45.wmf"/><Relationship Id="rId4" Type="http://schemas.openxmlformats.org/officeDocument/2006/relationships/oleObject" Target="../embeddings/oleObject9.bin"/><Relationship Id="rId9" Type="http://schemas.openxmlformats.org/officeDocument/2006/relationships/image" Target="../media/image47.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44.xm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48.wmf"/><Relationship Id="rId4" Type="http://schemas.openxmlformats.org/officeDocument/2006/relationships/oleObject" Target="../embeddings/oleObject12.bin"/><Relationship Id="rId9" Type="http://schemas.openxmlformats.org/officeDocument/2006/relationships/image" Target="../media/image50.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2.wm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54.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6.bin"/><Relationship Id="rId5" Type="http://schemas.openxmlformats.org/officeDocument/2006/relationships/image" Target="../media/image53.wmf"/><Relationship Id="rId4" Type="http://schemas.openxmlformats.org/officeDocument/2006/relationships/oleObject" Target="../embeddings/oleObject15.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55.xml"/><Relationship Id="rId7" Type="http://schemas.openxmlformats.org/officeDocument/2006/relationships/image" Target="../media/image57.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56.wmf"/><Relationship Id="rId4" Type="http://schemas.openxmlformats.org/officeDocument/2006/relationships/oleObject" Target="../embeddings/oleObject17.bin"/><Relationship Id="rId9" Type="http://schemas.openxmlformats.org/officeDocument/2006/relationships/image" Target="../media/image58.wmf"/></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64.wmf"/><Relationship Id="rId3" Type="http://schemas.openxmlformats.org/officeDocument/2006/relationships/notesSlide" Target="../notesSlides/notesSlide57.xml"/><Relationship Id="rId7" Type="http://schemas.openxmlformats.org/officeDocument/2006/relationships/image" Target="../media/image61.wmf"/><Relationship Id="rId12"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63.wmf"/><Relationship Id="rId5" Type="http://schemas.openxmlformats.org/officeDocument/2006/relationships/image" Target="../media/image60.wmf"/><Relationship Id="rId15" Type="http://schemas.openxmlformats.org/officeDocument/2006/relationships/image" Target="../media/image65.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62.wmf"/><Relationship Id="rId14" Type="http://schemas.openxmlformats.org/officeDocument/2006/relationships/oleObject" Target="../embeddings/oleObject2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67.wmf"/><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27.bin"/><Relationship Id="rId5" Type="http://schemas.openxmlformats.org/officeDocument/2006/relationships/image" Target="../media/image66.wmf"/><Relationship Id="rId4" Type="http://schemas.openxmlformats.org/officeDocument/2006/relationships/oleObject" Target="../embeddings/oleObject26.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oleObject" Target="../embeddings/oleObject28.bin"/></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74.wmf"/><Relationship Id="rId3" Type="http://schemas.openxmlformats.org/officeDocument/2006/relationships/notesSlide" Target="../notesSlides/notesSlide60.xml"/><Relationship Id="rId7" Type="http://schemas.openxmlformats.org/officeDocument/2006/relationships/image" Target="../media/image71.wmf"/><Relationship Id="rId12"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0.bin"/><Relationship Id="rId11" Type="http://schemas.openxmlformats.org/officeDocument/2006/relationships/image" Target="../media/image73.wmf"/><Relationship Id="rId5" Type="http://schemas.openxmlformats.org/officeDocument/2006/relationships/image" Target="../media/image70.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72.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7.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78.emf"/><Relationship Id="rId4" Type="http://schemas.openxmlformats.org/officeDocument/2006/relationships/oleObject" Target="../embeddings/oleObject34.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79.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35.bin"/><Relationship Id="rId5" Type="http://schemas.openxmlformats.org/officeDocument/2006/relationships/image" Target="../media/image81.wmf"/><Relationship Id="rId4" Type="http://schemas.openxmlformats.org/officeDocument/2006/relationships/image" Target="../media/image80.w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79.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6.bin"/><Relationship Id="rId5" Type="http://schemas.openxmlformats.org/officeDocument/2006/relationships/image" Target="../media/image82.wmf"/><Relationship Id="rId4" Type="http://schemas.openxmlformats.org/officeDocument/2006/relationships/image" Target="../media/image80.wmf"/></Relationships>
</file>

<file path=ppt/slides/_rels/slide74.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notesSlide" Target="../notesSlides/notesSlide71.xml"/><Relationship Id="rId7"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84.wmf"/><Relationship Id="rId5" Type="http://schemas.openxmlformats.org/officeDocument/2006/relationships/oleObject" Target="../embeddings/oleObject37.bin"/><Relationship Id="rId4" Type="http://schemas.openxmlformats.org/officeDocument/2006/relationships/image" Target="../media/image86.png"/><Relationship Id="rId9" Type="http://schemas.openxmlformats.org/officeDocument/2006/relationships/image" Target="../media/image34.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vmlDrawing" Target="../drawings/vmlDrawing16.vml"/><Relationship Id="rId5" Type="http://schemas.openxmlformats.org/officeDocument/2006/relationships/image" Target="../media/image89.emf"/><Relationship Id="rId4" Type="http://schemas.openxmlformats.org/officeDocument/2006/relationships/oleObject" Target="../embeddings/oleObject39.bin"/></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1.bin"/><Relationship Id="rId5" Type="http://schemas.openxmlformats.org/officeDocument/2006/relationships/image" Target="../media/image90.wmf"/><Relationship Id="rId4" Type="http://schemas.openxmlformats.org/officeDocument/2006/relationships/oleObject" Target="../embeddings/oleObject40.bin"/></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png"/><Relationship Id="rId1" Type="http://schemas.openxmlformats.org/officeDocument/2006/relationships/slideLayout" Target="../slideLayouts/slideLayout12.xml"/><Relationship Id="rId4" Type="http://schemas.openxmlformats.org/officeDocument/2006/relationships/image" Target="../media/image104.emf"/></Relationships>
</file>

<file path=ppt/slides/_rels/slide9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Autofit/>
          </a:bodyPr>
          <a:lstStyle/>
          <a:p>
            <a:r>
              <a:rPr lang="en-GB" sz="4000" dirty="0">
                <a:effectLst/>
              </a:rPr>
              <a:t>Fuzzy Inference in Sparse Rule Bases and Related Model Identification </a:t>
            </a:r>
            <a:r>
              <a:rPr lang="en-GB" sz="4000" dirty="0" smtClean="0">
                <a:effectLst/>
              </a:rPr>
              <a:t>Techniques</a:t>
            </a:r>
            <a:r>
              <a:rPr lang="hu-HU" sz="4000" dirty="0" smtClean="0">
                <a:effectLst/>
              </a:rPr>
              <a:t/>
            </a:r>
            <a:br>
              <a:rPr lang="hu-HU" sz="4000" dirty="0" smtClean="0">
                <a:effectLst/>
              </a:rPr>
            </a:br>
            <a:endParaRPr lang="hu-HU" sz="4000" dirty="0"/>
          </a:p>
        </p:txBody>
      </p:sp>
      <p:sp>
        <p:nvSpPr>
          <p:cNvPr id="3" name="Alcím 2"/>
          <p:cNvSpPr>
            <a:spLocks noGrp="1"/>
          </p:cNvSpPr>
          <p:nvPr>
            <p:ph type="subTitle" idx="1"/>
          </p:nvPr>
        </p:nvSpPr>
        <p:spPr/>
        <p:txBody>
          <a:bodyPr>
            <a:normAutofit/>
          </a:bodyPr>
          <a:lstStyle/>
          <a:p>
            <a:r>
              <a:rPr lang="hu-HU" sz="2800" dirty="0"/>
              <a:t>Zsolt </a:t>
            </a:r>
            <a:r>
              <a:rPr lang="hu-HU" sz="2800" dirty="0" smtClean="0"/>
              <a:t>Csaba </a:t>
            </a:r>
            <a:r>
              <a:rPr lang="hu-HU" sz="2800" dirty="0" err="1" smtClean="0"/>
              <a:t>Johanyák</a:t>
            </a:r>
            <a:r>
              <a:rPr lang="hu-HU" sz="2800" dirty="0" smtClean="0"/>
              <a:t/>
            </a:r>
            <a:br>
              <a:rPr lang="hu-HU" sz="2800" dirty="0" smtClean="0"/>
            </a:br>
            <a:r>
              <a:rPr lang="hu-HU" sz="2800" dirty="0" smtClean="0"/>
              <a:t> </a:t>
            </a:r>
            <a:r>
              <a:rPr lang="hu-HU" sz="2400" dirty="0" smtClean="0"/>
              <a:t>Kecskemét College, </a:t>
            </a:r>
            <a:br>
              <a:rPr lang="hu-HU" sz="2400" dirty="0" smtClean="0"/>
            </a:br>
            <a:r>
              <a:rPr lang="hu-HU" sz="2400" dirty="0" err="1" smtClean="0"/>
              <a:t>Department</a:t>
            </a:r>
            <a:r>
              <a:rPr lang="hu-HU" sz="2400" dirty="0" smtClean="0"/>
              <a:t> of </a:t>
            </a:r>
            <a:r>
              <a:rPr lang="hu-HU" sz="2400" dirty="0" err="1" smtClean="0"/>
              <a:t>Information</a:t>
            </a:r>
            <a:r>
              <a:rPr lang="hu-HU" sz="2400" dirty="0" smtClean="0"/>
              <a:t> Technologies</a:t>
            </a:r>
          </a:p>
          <a:p>
            <a:r>
              <a:rPr lang="hu-HU" sz="2400" dirty="0" err="1" smtClean="0"/>
              <a:t>johanyak.csaba</a:t>
            </a:r>
            <a:r>
              <a:rPr lang="hu-HU" sz="2400" dirty="0" smtClean="0"/>
              <a:t>@</a:t>
            </a:r>
            <a:r>
              <a:rPr lang="hu-HU" sz="2400" dirty="0" err="1" smtClean="0"/>
              <a:t>gamf.kefo.hu</a:t>
            </a:r>
            <a:endParaRPr lang="hu-HU" sz="2400" dirty="0"/>
          </a:p>
        </p:txBody>
      </p:sp>
    </p:spTree>
    <p:extLst>
      <p:ext uri="{BB962C8B-B14F-4D97-AF65-F5344CB8AC3E}">
        <p14:creationId xmlns:p14="http://schemas.microsoft.com/office/powerpoint/2010/main" val="1496395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4635527158[1]"/>
          <p:cNvPicPr>
            <a:picLocks noChangeAspect="1" noChangeArrowheads="1"/>
          </p:cNvPicPr>
          <p:nvPr/>
        </p:nvPicPr>
        <p:blipFill>
          <a:blip r:embed="rId3" cstate="print"/>
          <a:srcRect/>
          <a:stretch>
            <a:fillRect/>
          </a:stretch>
        </p:blipFill>
        <p:spPr bwMode="auto">
          <a:xfrm>
            <a:off x="17038" y="1253554"/>
            <a:ext cx="3906890" cy="5705082"/>
          </a:xfrm>
          <a:prstGeom prst="rect">
            <a:avLst/>
          </a:prstGeom>
          <a:noFill/>
          <a:ln w="9525">
            <a:solidFill>
              <a:srgbClr val="993366"/>
            </a:solidFill>
            <a:miter lim="800000"/>
            <a:headEnd/>
            <a:tailEnd/>
          </a:ln>
        </p:spPr>
      </p:pic>
      <p:pic>
        <p:nvPicPr>
          <p:cNvPr id="140291" name="Picture 3" descr="2530791088[1]"/>
          <p:cNvPicPr>
            <a:picLocks noChangeAspect="1" noChangeArrowheads="1"/>
          </p:cNvPicPr>
          <p:nvPr/>
        </p:nvPicPr>
        <p:blipFill>
          <a:blip r:embed="rId4" cstate="print"/>
          <a:srcRect/>
          <a:stretch>
            <a:fillRect/>
          </a:stretch>
        </p:blipFill>
        <p:spPr bwMode="auto">
          <a:xfrm>
            <a:off x="4716016" y="3895601"/>
            <a:ext cx="4422305" cy="2936232"/>
          </a:xfrm>
          <a:prstGeom prst="rect">
            <a:avLst/>
          </a:prstGeom>
          <a:noFill/>
          <a:ln w="9525">
            <a:solidFill>
              <a:srgbClr val="993366"/>
            </a:solidFill>
            <a:miter lim="800000"/>
            <a:headEnd/>
            <a:tailEnd/>
          </a:ln>
        </p:spPr>
      </p:pic>
      <p:sp>
        <p:nvSpPr>
          <p:cNvPr id="3" name="Cím 2"/>
          <p:cNvSpPr>
            <a:spLocks noGrp="1"/>
          </p:cNvSpPr>
          <p:nvPr>
            <p:ph type="title"/>
          </p:nvPr>
        </p:nvSpPr>
        <p:spPr>
          <a:xfrm>
            <a:off x="457200" y="116632"/>
            <a:ext cx="8305800" cy="1143000"/>
          </a:xfrm>
        </p:spPr>
        <p:txBody>
          <a:bodyPr>
            <a:normAutofit/>
          </a:bodyPr>
          <a:lstStyle/>
          <a:p>
            <a:r>
              <a:rPr lang="en-GB" sz="5400" b="1" dirty="0">
                <a:effectLst>
                  <a:outerShdw blurRad="38100" dist="38100" dir="2700000" algn="tl">
                    <a:srgbClr val="FFFFFF"/>
                  </a:outerShdw>
                </a:effectLst>
                <a:latin typeface="Trebuchet MS" pitchFamily="34" charset="0"/>
              </a:rPr>
              <a:t>Historic </a:t>
            </a:r>
            <a:r>
              <a:rPr lang="en-GB" sz="5400" b="1" dirty="0" smtClean="0">
                <a:effectLst>
                  <a:outerShdw blurRad="38100" dist="38100" dir="2700000" algn="tl">
                    <a:srgbClr val="FFFFFF"/>
                  </a:outerShdw>
                </a:effectLst>
                <a:latin typeface="Trebuchet MS" pitchFamily="34" charset="0"/>
              </a:rPr>
              <a:t>places</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t>10</a:t>
            </a:fld>
            <a:endParaRPr lang="hu-HU"/>
          </a:p>
        </p:txBody>
      </p:sp>
      <p:pic>
        <p:nvPicPr>
          <p:cNvPr id="645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035" y="1170465"/>
            <a:ext cx="3735397" cy="2906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087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FRI Matlab Tool</a:t>
            </a:r>
            <a:r>
              <a:rPr lang="hu-HU"/>
              <a:t>box</a:t>
            </a:r>
          </a:p>
        </p:txBody>
      </p:sp>
      <p:sp>
        <p:nvSpPr>
          <p:cNvPr id="43011" name="Rectangle 3"/>
          <p:cNvSpPr>
            <a:spLocks noGrp="1" noChangeArrowheads="1"/>
          </p:cNvSpPr>
          <p:nvPr>
            <p:ph type="body" idx="1"/>
          </p:nvPr>
        </p:nvSpPr>
        <p:spPr/>
        <p:txBody>
          <a:bodyPr/>
          <a:lstStyle/>
          <a:p>
            <a:r>
              <a:rPr lang="hu-HU" dirty="0"/>
              <a:t>E</a:t>
            </a:r>
            <a:r>
              <a:rPr lang="en-US" dirty="0" err="1"/>
              <a:t>xtension</a:t>
            </a:r>
            <a:r>
              <a:rPr lang="en-US" dirty="0"/>
              <a:t> of the standard Fuzzy Logic Toolbox </a:t>
            </a:r>
            <a:endParaRPr lang="hu-HU" dirty="0"/>
          </a:p>
          <a:p>
            <a:r>
              <a:rPr lang="hu-HU" dirty="0" err="1"/>
              <a:t>Supported</a:t>
            </a:r>
            <a:r>
              <a:rPr lang="hu-HU" dirty="0"/>
              <a:t> </a:t>
            </a:r>
            <a:r>
              <a:rPr lang="hu-HU" dirty="0" smtClean="0"/>
              <a:t>FRI </a:t>
            </a:r>
            <a:r>
              <a:rPr lang="hu-HU" dirty="0" err="1" smtClean="0"/>
              <a:t>methods</a:t>
            </a:r>
            <a:r>
              <a:rPr lang="hu-HU" dirty="0"/>
              <a:t>:</a:t>
            </a:r>
          </a:p>
          <a:p>
            <a:pPr lvl="1"/>
            <a:r>
              <a:rPr lang="en-US" dirty="0"/>
              <a:t>KH, the stabilized version of the KH, MACI, IMUL, CRF, FIVE, VKK, GM with SCM, FERI, and FPL, and GM with FEAT-p, FERI, and FPL</a:t>
            </a:r>
            <a:r>
              <a:rPr lang="hu-HU" dirty="0"/>
              <a:t> </a:t>
            </a:r>
            <a:r>
              <a:rPr lang="en-US" dirty="0"/>
              <a:t>or </a:t>
            </a:r>
            <a:r>
              <a:rPr lang="en-US" dirty="0" smtClean="0"/>
              <a:t>FEFRI</a:t>
            </a:r>
            <a:r>
              <a:rPr lang="hu-HU" dirty="0" smtClean="0"/>
              <a:t>, </a:t>
            </a:r>
            <a:r>
              <a:rPr lang="hu-HU" b="1" dirty="0" smtClean="0"/>
              <a:t>LESFRI</a:t>
            </a:r>
            <a:r>
              <a:rPr lang="hu-HU" dirty="0" smtClean="0"/>
              <a:t>, </a:t>
            </a:r>
            <a:r>
              <a:rPr lang="hu-HU" b="1" dirty="0" smtClean="0"/>
              <a:t>FRIPOC</a:t>
            </a:r>
            <a:r>
              <a:rPr lang="hu-HU" dirty="0" smtClean="0"/>
              <a:t>, VEIN, </a:t>
            </a:r>
            <a:r>
              <a:rPr lang="hu-HU" b="1" dirty="0" smtClean="0"/>
              <a:t>FRISUV</a:t>
            </a:r>
            <a:endParaRPr lang="hu-HU" b="1" dirty="0"/>
          </a:p>
          <a:p>
            <a:r>
              <a:rPr lang="en-US" dirty="0" err="1"/>
              <a:t>Matlab</a:t>
            </a:r>
            <a:r>
              <a:rPr lang="en-US" dirty="0"/>
              <a:t> </a:t>
            </a:r>
            <a:r>
              <a:rPr lang="en-US" dirty="0" smtClean="0"/>
              <a:t>7</a:t>
            </a:r>
            <a:endParaRPr lang="hu-HU" dirty="0" smtClean="0"/>
          </a:p>
          <a:p>
            <a:r>
              <a:rPr lang="hu-HU" dirty="0" smtClean="0"/>
              <a:t>http://fri.gamf.hu</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100</a:t>
            </a:fld>
            <a:endParaRPr lang="hu-HU" dirty="0"/>
          </a:p>
        </p:txBody>
      </p:sp>
    </p:spTree>
    <p:extLst>
      <p:ext uri="{BB962C8B-B14F-4D97-AF65-F5344CB8AC3E}">
        <p14:creationId xmlns:p14="http://schemas.microsoft.com/office/powerpoint/2010/main" val="5265394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71359"/>
            <a:ext cx="8229600" cy="1143000"/>
          </a:xfrm>
        </p:spPr>
        <p:txBody>
          <a:bodyPr/>
          <a:lstStyle/>
          <a:p>
            <a:r>
              <a:rPr lang="hu-HU" dirty="0" smtClean="0"/>
              <a:t>FRIT</a:t>
            </a:r>
            <a:endParaRPr lang="hu-HU" dirty="0"/>
          </a:p>
        </p:txBody>
      </p:sp>
      <p:sp>
        <p:nvSpPr>
          <p:cNvPr id="3" name="Tartalom helye 2"/>
          <p:cNvSpPr>
            <a:spLocks noGrp="1"/>
          </p:cNvSpPr>
          <p:nvPr>
            <p:ph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101</a:t>
            </a:fld>
            <a:endParaRPr lang="hu-HU"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040" y="159147"/>
            <a:ext cx="8164512" cy="6726237"/>
          </a:xfrm>
          <a:prstGeom prst="rect">
            <a:avLst/>
          </a:prstGeom>
          <a:noFill/>
          <a:extLst>
            <a:ext uri="{909E8E84-426E-40DD-AFC4-6F175D3DCCD1}">
              <a14:hiddenFill xmlns:a14="http://schemas.microsoft.com/office/drawing/2010/main">
                <a:solidFill>
                  <a:srgbClr val="FFFFFF"/>
                </a:solidFill>
              </a14:hiddenFill>
            </a:ext>
          </a:extLst>
        </p:spPr>
      </p:pic>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5" y="4352925"/>
            <a:ext cx="3248025"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189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a:xfrm>
            <a:off x="457200" y="44624"/>
            <a:ext cx="8305800" cy="1143000"/>
          </a:xfrm>
        </p:spPr>
        <p:txBody>
          <a:bodyPr/>
          <a:lstStyle/>
          <a:p>
            <a:r>
              <a:rPr lang="hu-HU" dirty="0" err="1"/>
              <a:t>TestIt</a:t>
            </a:r>
            <a:endParaRPr lang="hu-HU" dirty="0"/>
          </a:p>
        </p:txBody>
      </p:sp>
      <p:pic>
        <p:nvPicPr>
          <p:cNvPr id="737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330"/>
            <a:ext cx="6072187" cy="4533900"/>
          </a:xfrm>
          <a:prstGeom prst="rect">
            <a:avLst/>
          </a:prstGeom>
          <a:noFill/>
          <a:extLst>
            <a:ext uri="{909E8E84-426E-40DD-AFC4-6F175D3DCCD1}">
              <a14:hiddenFill xmlns:a14="http://schemas.microsoft.com/office/drawing/2010/main">
                <a:solidFill>
                  <a:srgbClr val="FFFFFF"/>
                </a:solidFill>
              </a14:hiddenFill>
            </a:ext>
          </a:extLst>
        </p:spPr>
      </p:pic>
      <p:pic>
        <p:nvPicPr>
          <p:cNvPr id="737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951" y="1341438"/>
            <a:ext cx="252253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2" y="3357563"/>
            <a:ext cx="2520825" cy="226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a számának helye 1"/>
          <p:cNvSpPr>
            <a:spLocks noGrp="1"/>
          </p:cNvSpPr>
          <p:nvPr>
            <p:ph type="sldNum" sz="quarter" idx="12"/>
          </p:nvPr>
        </p:nvSpPr>
        <p:spPr/>
        <p:txBody>
          <a:bodyPr/>
          <a:lstStyle/>
          <a:p>
            <a:fld id="{42275A63-3E4B-4569-BF04-D6C210DC9A48}" type="slidenum">
              <a:rPr lang="hu-HU" smtClean="0"/>
              <a:t>102</a:t>
            </a:fld>
            <a:endParaRPr lang="hu-HU"/>
          </a:p>
        </p:txBody>
      </p:sp>
    </p:spTree>
    <p:extLst>
      <p:ext uri="{BB962C8B-B14F-4D97-AF65-F5344CB8AC3E}">
        <p14:creationId xmlns:p14="http://schemas.microsoft.com/office/powerpoint/2010/main" val="13901099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SFMI </a:t>
            </a:r>
            <a:r>
              <a:rPr lang="hu-HU" dirty="0" err="1" smtClean="0"/>
              <a:t>toolbox</a:t>
            </a:r>
            <a:r>
              <a:rPr lang="hu-HU" dirty="0" smtClean="0"/>
              <a:t> GUI</a:t>
            </a:r>
            <a:endParaRPr lang="hu-HU" dirty="0"/>
          </a:p>
        </p:txBody>
      </p:sp>
      <p:sp>
        <p:nvSpPr>
          <p:cNvPr id="3" name="Szöveg helye 2"/>
          <p:cNvSpPr>
            <a:spLocks noGrp="1"/>
          </p:cNvSpPr>
          <p:nvPr>
            <p:ph type="body"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t>103</a:t>
            </a:fld>
            <a:endParaRPr lang="hu-HU"/>
          </a:p>
        </p:txBody>
      </p:sp>
    </p:spTree>
    <p:extLst>
      <p:ext uri="{BB962C8B-B14F-4D97-AF65-F5344CB8AC3E}">
        <p14:creationId xmlns:p14="http://schemas.microsoft.com/office/powerpoint/2010/main" val="25759494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hu-HU"/>
              <a:t>GUI program</a:t>
            </a:r>
          </a:p>
        </p:txBody>
      </p:sp>
      <p:sp>
        <p:nvSpPr>
          <p:cNvPr id="128003" name="Rectangle 3"/>
          <p:cNvSpPr>
            <a:spLocks noGrp="1" noChangeArrowheads="1"/>
          </p:cNvSpPr>
          <p:nvPr>
            <p:ph type="body" idx="1"/>
          </p:nvPr>
        </p:nvSpPr>
        <p:spPr/>
        <p:txBody>
          <a:bodyPr/>
          <a:lstStyle/>
          <a:p>
            <a:endParaRPr lang="hu-HU"/>
          </a:p>
        </p:txBody>
      </p:sp>
      <p:pic>
        <p:nvPicPr>
          <p:cNvPr id="1280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88840"/>
            <a:ext cx="6985000" cy="470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104</a:t>
            </a:fld>
            <a:endParaRPr lang="hu-HU" dirty="0"/>
          </a:p>
        </p:txBody>
      </p:sp>
    </p:spTree>
    <p:extLst>
      <p:ext uri="{BB962C8B-B14F-4D97-AF65-F5344CB8AC3E}">
        <p14:creationId xmlns:p14="http://schemas.microsoft.com/office/powerpoint/2010/main" val="30544283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hu-HU"/>
              <a:t>GUI program</a:t>
            </a:r>
          </a:p>
        </p:txBody>
      </p:sp>
      <p:sp>
        <p:nvSpPr>
          <p:cNvPr id="120835" name="Rectangle 3"/>
          <p:cNvSpPr>
            <a:spLocks noGrp="1" noChangeArrowheads="1"/>
          </p:cNvSpPr>
          <p:nvPr>
            <p:ph type="body" idx="1"/>
          </p:nvPr>
        </p:nvSpPr>
        <p:spPr>
          <a:xfrm>
            <a:off x="762000" y="1916832"/>
            <a:ext cx="5178425" cy="2540868"/>
          </a:xfrm>
        </p:spPr>
        <p:txBody>
          <a:bodyPr/>
          <a:lstStyle/>
          <a:p>
            <a:r>
              <a:rPr lang="hu-HU" dirty="0"/>
              <a:t>R</a:t>
            </a:r>
            <a:r>
              <a:rPr lang="en-US" dirty="0"/>
              <a:t>aw fuzzy system generation from the sample data</a:t>
            </a:r>
            <a:r>
              <a:rPr lang="hu-HU" dirty="0"/>
              <a:t> </a:t>
            </a:r>
          </a:p>
          <a:p>
            <a:pPr lvl="1"/>
            <a:r>
              <a:rPr lang="hu-HU" dirty="0"/>
              <a:t>S</a:t>
            </a:r>
            <a:r>
              <a:rPr lang="en-US" dirty="0" err="1"/>
              <a:t>eparate</a:t>
            </a:r>
            <a:r>
              <a:rPr lang="en-US" dirty="0"/>
              <a:t> raw system for each output dimension</a:t>
            </a:r>
            <a:r>
              <a:rPr lang="hu-HU" dirty="0"/>
              <a:t> </a:t>
            </a:r>
          </a:p>
          <a:p>
            <a:pPr lvl="1"/>
            <a:r>
              <a:rPr lang="hu-HU" dirty="0" err="1"/>
              <a:t>Graphical</a:t>
            </a:r>
            <a:r>
              <a:rPr lang="hu-HU" dirty="0"/>
              <a:t> </a:t>
            </a:r>
            <a:r>
              <a:rPr lang="hu-HU" dirty="0" err="1"/>
              <a:t>repr</a:t>
            </a:r>
            <a:r>
              <a:rPr lang="hu-HU" dirty="0"/>
              <a:t>.</a:t>
            </a:r>
          </a:p>
        </p:txBody>
      </p:sp>
      <p:sp>
        <p:nvSpPr>
          <p:cNvPr id="120837" name="Rectangle 5"/>
          <p:cNvSpPr>
            <a:spLocks noChangeArrowheads="1"/>
          </p:cNvSpPr>
          <p:nvPr/>
        </p:nvSpPr>
        <p:spPr bwMode="auto">
          <a:xfrm>
            <a:off x="0" y="2405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20836" name="Object 4"/>
          <p:cNvGraphicFramePr>
            <a:graphicFrameLocks noChangeAspect="1"/>
          </p:cNvGraphicFramePr>
          <p:nvPr/>
        </p:nvGraphicFramePr>
        <p:xfrm>
          <a:off x="6084888" y="260350"/>
          <a:ext cx="2762250" cy="2047875"/>
        </p:xfrm>
        <a:graphic>
          <a:graphicData uri="http://schemas.openxmlformats.org/presentationml/2006/ole">
            <mc:AlternateContent xmlns:mc="http://schemas.openxmlformats.org/markup-compatibility/2006">
              <mc:Choice xmlns:v="urn:schemas-microsoft-com:vml" Requires="v">
                <p:oleObj spid="_x0000_s60463" name="Bitkép" r:id="rId4" imgW="2505425" imgH="1857143" progId="Paint.Picture">
                  <p:embed/>
                </p:oleObj>
              </mc:Choice>
              <mc:Fallback>
                <p:oleObj name="Bitkép" r:id="rId4" imgW="2505425" imgH="185714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260350"/>
                        <a:ext cx="2762250" cy="204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08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4797425"/>
            <a:ext cx="5197475" cy="1789113"/>
          </a:xfrm>
          <a:prstGeom prst="rect">
            <a:avLst/>
          </a:prstGeom>
          <a:noFill/>
          <a:extLst>
            <a:ext uri="{909E8E84-426E-40DD-AFC4-6F175D3DCCD1}">
              <a14:hiddenFill xmlns:a14="http://schemas.microsoft.com/office/drawing/2010/main">
                <a:solidFill>
                  <a:srgbClr val="FFFFFF"/>
                </a:solidFill>
              </a14:hiddenFill>
            </a:ext>
          </a:extLst>
        </p:spPr>
      </p:pic>
      <p:pic>
        <p:nvPicPr>
          <p:cNvPr id="1208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4941888"/>
            <a:ext cx="31051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2492375"/>
            <a:ext cx="3071813" cy="1965325"/>
          </a:xfrm>
          <a:prstGeom prst="rect">
            <a:avLst/>
          </a:prstGeom>
          <a:noFill/>
          <a:extLst>
            <a:ext uri="{909E8E84-426E-40DD-AFC4-6F175D3DCCD1}">
              <a14:hiddenFill xmlns:a14="http://schemas.microsoft.com/office/drawing/2010/main">
                <a:solidFill>
                  <a:srgbClr val="FFFFFF"/>
                </a:solidFill>
              </a14:hiddenFill>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105</a:t>
            </a:fld>
            <a:endParaRPr lang="hu-HU" dirty="0"/>
          </a:p>
        </p:txBody>
      </p:sp>
    </p:spTree>
    <p:extLst>
      <p:ext uri="{BB962C8B-B14F-4D97-AF65-F5344CB8AC3E}">
        <p14:creationId xmlns:p14="http://schemas.microsoft.com/office/powerpoint/2010/main" val="316498241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ctrTitle"/>
          </p:nvPr>
        </p:nvSpPr>
        <p:spPr/>
        <p:txBody>
          <a:bodyPr/>
          <a:lstStyle/>
          <a:p>
            <a:pPr eaLnBrk="1" hangingPunct="1"/>
            <a:r>
              <a:rPr lang="en-GB" smtClean="0"/>
              <a:t>Thank you for your attention!</a:t>
            </a:r>
            <a:endParaRPr lang="hu-HU" smtClean="0"/>
          </a:p>
        </p:txBody>
      </p:sp>
      <p:sp>
        <p:nvSpPr>
          <p:cNvPr id="17411" name="Rectangle 5"/>
          <p:cNvSpPr>
            <a:spLocks noGrp="1" noChangeArrowheads="1"/>
          </p:cNvSpPr>
          <p:nvPr>
            <p:ph type="subTitle" idx="1"/>
          </p:nvPr>
        </p:nvSpPr>
        <p:spPr/>
        <p:txBody>
          <a:bodyPr/>
          <a:lstStyle/>
          <a:p>
            <a:pPr eaLnBrk="1" hangingPunct="1"/>
            <a:r>
              <a:rPr lang="hu-HU" dirty="0" err="1" smtClean="0"/>
              <a:t>Johanyak.csaba</a:t>
            </a:r>
            <a:r>
              <a:rPr lang="hu-HU" dirty="0" smtClean="0"/>
              <a:t>@</a:t>
            </a:r>
            <a:r>
              <a:rPr lang="hu-HU" dirty="0" err="1" smtClean="0"/>
              <a:t>gamf.kefo.hu</a:t>
            </a:r>
            <a:endParaRPr lang="hu-HU" dirty="0" smtClean="0"/>
          </a:p>
        </p:txBody>
      </p:sp>
    </p:spTree>
    <p:extLst>
      <p:ext uri="{BB962C8B-B14F-4D97-AF65-F5344CB8AC3E}">
        <p14:creationId xmlns:p14="http://schemas.microsoft.com/office/powerpoint/2010/main" val="3004253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704088"/>
            <a:ext cx="4400550" cy="1143000"/>
          </a:xfrm>
        </p:spPr>
        <p:txBody>
          <a:bodyPr>
            <a:normAutofit fontScale="90000"/>
          </a:bodyPr>
          <a:lstStyle/>
          <a:p>
            <a:r>
              <a:rPr lang="en-GB" sz="5400" b="1" dirty="0">
                <a:effectLst>
                  <a:outerShdw blurRad="38100" dist="38100" dir="2700000" algn="tl">
                    <a:srgbClr val="FFFFFF"/>
                  </a:outerShdw>
                </a:effectLst>
                <a:latin typeface="Trebuchet MS" pitchFamily="34" charset="0"/>
              </a:rPr>
              <a:t>Wellness</a:t>
            </a:r>
            <a:r>
              <a:rPr lang="en-GB" b="1" dirty="0">
                <a:solidFill>
                  <a:schemeClr val="tx1"/>
                </a:solidFill>
                <a:effectLst>
                  <a:outerShdw blurRad="38100" dist="38100" dir="2700000" algn="tl">
                    <a:srgbClr val="FFFFFF"/>
                  </a:outerShdw>
                </a:effectLst>
                <a:latin typeface="Trebuchet MS" pitchFamily="34" charset="0"/>
              </a:rPr>
              <a:t> </a:t>
            </a:r>
            <a:r>
              <a:rPr lang="en-GB" sz="5400" b="1" dirty="0">
                <a:effectLst>
                  <a:outerShdw blurRad="38100" dist="38100" dir="2700000" algn="tl">
                    <a:srgbClr val="FFFFFF"/>
                  </a:outerShdw>
                </a:effectLst>
                <a:latin typeface="Trebuchet MS" pitchFamily="34" charset="0"/>
              </a:rPr>
              <a:t>Tourism</a:t>
            </a:r>
          </a:p>
        </p:txBody>
      </p:sp>
      <p:sp>
        <p:nvSpPr>
          <p:cNvPr id="145411" name="Rectangle 3"/>
          <p:cNvSpPr>
            <a:spLocks noGrp="1" noChangeArrowheads="1"/>
          </p:cNvSpPr>
          <p:nvPr>
            <p:ph idx="1"/>
          </p:nvPr>
        </p:nvSpPr>
        <p:spPr>
          <a:xfrm>
            <a:off x="457200" y="1935480"/>
            <a:ext cx="4400550" cy="1637536"/>
          </a:xfrm>
        </p:spPr>
        <p:txBody>
          <a:bodyPr>
            <a:normAutofit/>
          </a:bodyPr>
          <a:lstStyle/>
          <a:p>
            <a:pPr>
              <a:lnSpc>
                <a:spcPct val="80000"/>
              </a:lnSpc>
              <a:buFontTx/>
              <a:buNone/>
            </a:pPr>
            <a:r>
              <a:rPr lang="hu-HU" sz="2800" dirty="0">
                <a:latin typeface="Trebuchet MS" pitchFamily="34" charset="0"/>
              </a:rPr>
              <a:t>	</a:t>
            </a:r>
            <a:endParaRPr lang="en-GB" sz="2800" dirty="0">
              <a:latin typeface="Trebuchet MS" pitchFamily="34" charset="0"/>
            </a:endParaRPr>
          </a:p>
        </p:txBody>
      </p:sp>
      <p:sp>
        <p:nvSpPr>
          <p:cNvPr id="2" name="Dia számának helye 1"/>
          <p:cNvSpPr>
            <a:spLocks noGrp="1"/>
          </p:cNvSpPr>
          <p:nvPr>
            <p:ph type="sldNum" sz="quarter" idx="12"/>
          </p:nvPr>
        </p:nvSpPr>
        <p:spPr/>
        <p:txBody>
          <a:bodyPr/>
          <a:lstStyle/>
          <a:p>
            <a:fld id="{42275A63-3E4B-4569-BF04-D6C210DC9A48}" type="slidenum">
              <a:rPr lang="hu-HU" smtClean="0"/>
              <a:t>11</a:t>
            </a:fld>
            <a:endParaRPr lang="hu-HU"/>
          </a:p>
        </p:txBody>
      </p:sp>
      <p:pic>
        <p:nvPicPr>
          <p:cNvPr id="145413" name="Picture 5" descr="kep"/>
          <p:cNvPicPr>
            <a:picLocks noChangeAspect="1" noChangeArrowheads="1"/>
          </p:cNvPicPr>
          <p:nvPr/>
        </p:nvPicPr>
        <p:blipFill>
          <a:blip r:embed="rId3" cstate="print"/>
          <a:srcRect/>
          <a:stretch>
            <a:fillRect/>
          </a:stretch>
        </p:blipFill>
        <p:spPr bwMode="auto">
          <a:xfrm>
            <a:off x="4300485" y="0"/>
            <a:ext cx="4843515" cy="3390460"/>
          </a:xfrm>
          <a:prstGeom prst="rect">
            <a:avLst/>
          </a:prstGeom>
          <a:noFill/>
          <a:ln w="9525">
            <a:solidFill>
              <a:schemeClr val="accent2"/>
            </a:solidFill>
            <a:miter lim="800000"/>
            <a:headEnd/>
            <a:tailEnd/>
          </a:ln>
        </p:spPr>
      </p:pic>
      <p:pic>
        <p:nvPicPr>
          <p:cNvPr id="73730" name="Picture 2" descr="http://www.utazzitthon.hu/images/latnivalo/kecskemeti-furdo-kecskemet-3-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460"/>
            <a:ext cx="5334000" cy="3543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5508104" y="3693840"/>
            <a:ext cx="3384376" cy="268748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ct val="80000"/>
              </a:lnSpc>
              <a:buFontTx/>
              <a:buNone/>
            </a:pPr>
            <a:r>
              <a:rPr lang="hu-HU" sz="2800" dirty="0" smtClean="0">
                <a:latin typeface="Trebuchet MS" pitchFamily="34" charset="0"/>
              </a:rPr>
              <a:t>	</a:t>
            </a:r>
            <a:endParaRPr lang="en-GB" sz="2800" dirty="0">
              <a:latin typeface="Trebuchet MS" pitchFamily="34" charset="0"/>
            </a:endParaRPr>
          </a:p>
        </p:txBody>
      </p:sp>
    </p:spTree>
    <p:extLst>
      <p:ext uri="{BB962C8B-B14F-4D97-AF65-F5344CB8AC3E}">
        <p14:creationId xmlns:p14="http://schemas.microsoft.com/office/powerpoint/2010/main" val="8977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nformatika Intézet"/>
          <p:cNvPicPr>
            <a:picLocks noChangeAspect="1" noChangeArrowheads="1"/>
          </p:cNvPicPr>
          <p:nvPr/>
        </p:nvPicPr>
        <p:blipFill>
          <a:blip r:embed="rId3" cstate="print"/>
          <a:srcRect/>
          <a:stretch>
            <a:fillRect/>
          </a:stretch>
        </p:blipFill>
        <p:spPr bwMode="auto">
          <a:xfrm>
            <a:off x="4830762" y="3622675"/>
            <a:ext cx="4313238" cy="3235325"/>
          </a:xfrm>
          <a:prstGeom prst="rect">
            <a:avLst/>
          </a:prstGeom>
          <a:ln>
            <a:noFill/>
          </a:ln>
          <a:effectLst>
            <a:outerShdw blurRad="292100" dist="139700" dir="2700000" algn="tl" rotWithShape="0">
              <a:srgbClr val="333333">
                <a:alpha val="65000"/>
              </a:srgbClr>
            </a:outerShdw>
          </a:effectLst>
        </p:spPr>
      </p:pic>
      <p:pic>
        <p:nvPicPr>
          <p:cNvPr id="8" name="Picture 22" descr="DSC_0173"/>
          <p:cNvPicPr>
            <a:picLocks noChangeAspect="1" noChangeArrowheads="1"/>
          </p:cNvPicPr>
          <p:nvPr/>
        </p:nvPicPr>
        <p:blipFill>
          <a:blip r:embed="rId4" cstate="print"/>
          <a:srcRect/>
          <a:stretch>
            <a:fillRect/>
          </a:stretch>
        </p:blipFill>
        <p:spPr bwMode="auto">
          <a:xfrm>
            <a:off x="179512" y="1418580"/>
            <a:ext cx="4336921" cy="2880320"/>
          </a:xfrm>
          <a:prstGeom prst="rect">
            <a:avLst/>
          </a:prstGeom>
          <a:ln>
            <a:noFill/>
          </a:ln>
          <a:effectLst>
            <a:outerShdw blurRad="292100" dist="139700" dir="2700000" algn="tl" rotWithShape="0">
              <a:srgbClr val="333333">
                <a:alpha val="65000"/>
              </a:srgbClr>
            </a:outerShdw>
          </a:effectLst>
        </p:spPr>
      </p:pic>
      <p:sp>
        <p:nvSpPr>
          <p:cNvPr id="2" name="Cím 1"/>
          <p:cNvSpPr>
            <a:spLocks noGrp="1"/>
          </p:cNvSpPr>
          <p:nvPr>
            <p:ph type="title"/>
          </p:nvPr>
        </p:nvSpPr>
        <p:spPr>
          <a:xfrm>
            <a:off x="457200" y="116632"/>
            <a:ext cx="8229600" cy="1143000"/>
          </a:xfrm>
        </p:spPr>
        <p:txBody>
          <a:bodyPr>
            <a:noAutofit/>
          </a:bodyPr>
          <a:lstStyle/>
          <a:p>
            <a:r>
              <a:rPr lang="en-US" sz="4000" b="1" dirty="0" err="1">
                <a:effectLst>
                  <a:outerShdw blurRad="38100" dist="38100" dir="2700000" algn="tl">
                    <a:srgbClr val="000000">
                      <a:alpha val="43137"/>
                    </a:srgbClr>
                  </a:outerShdw>
                </a:effectLst>
              </a:rPr>
              <a:t>Kecskemét</a:t>
            </a:r>
            <a:r>
              <a:rPr lang="en-US" sz="4000" b="1" dirty="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College</a:t>
            </a:r>
            <a:endParaRPr lang="hu-HU" sz="4000" b="1" dirty="0">
              <a:effectLst>
                <a:outerShdw blurRad="38100" dist="38100" dir="2700000" algn="tl">
                  <a:srgbClr val="000000">
                    <a:alpha val="43137"/>
                  </a:srgbClr>
                </a:outerShdw>
              </a:effectLst>
            </a:endParaRPr>
          </a:p>
        </p:txBody>
      </p:sp>
      <p:sp>
        <p:nvSpPr>
          <p:cNvPr id="3" name="Tartalom helye 2"/>
          <p:cNvSpPr>
            <a:spLocks noGrp="1"/>
          </p:cNvSpPr>
          <p:nvPr>
            <p:ph idx="1"/>
          </p:nvPr>
        </p:nvSpPr>
        <p:spPr>
          <a:xfrm>
            <a:off x="4932040" y="1544448"/>
            <a:ext cx="4039815" cy="2754451"/>
          </a:xfrm>
        </p:spPr>
        <p:txBody>
          <a:bodyPr>
            <a:normAutofit/>
          </a:bodyPr>
          <a:lstStyle/>
          <a:p>
            <a:r>
              <a:rPr lang="en-US" sz="2400" dirty="0"/>
              <a:t>Faculty of Mechanical Engineering and </a:t>
            </a:r>
            <a:r>
              <a:rPr lang="en-US" sz="2400" dirty="0" smtClean="0"/>
              <a:t>Automation</a:t>
            </a:r>
            <a:endParaRPr lang="hu-HU" sz="2400" dirty="0" smtClean="0"/>
          </a:p>
          <a:p>
            <a:r>
              <a:rPr lang="hu-HU" sz="2400" dirty="0" err="1"/>
              <a:t>Faculty</a:t>
            </a:r>
            <a:r>
              <a:rPr lang="hu-HU" sz="2400" dirty="0"/>
              <a:t> of </a:t>
            </a:r>
            <a:r>
              <a:rPr lang="hu-HU" sz="2400" dirty="0" err="1"/>
              <a:t>Horticulture</a:t>
            </a:r>
            <a:endParaRPr lang="hu-HU" sz="2400" dirty="0"/>
          </a:p>
          <a:p>
            <a:r>
              <a:rPr lang="hu-HU" sz="2400" dirty="0" err="1"/>
              <a:t>Teacher</a:t>
            </a:r>
            <a:r>
              <a:rPr lang="hu-HU" sz="2400" dirty="0"/>
              <a:t> </a:t>
            </a:r>
            <a:r>
              <a:rPr lang="hu-HU" sz="2400" dirty="0" err="1"/>
              <a:t>Training</a:t>
            </a:r>
            <a:r>
              <a:rPr lang="hu-HU" sz="2400" dirty="0"/>
              <a:t> </a:t>
            </a:r>
            <a:r>
              <a:rPr lang="hu-HU" sz="2400" dirty="0" err="1"/>
              <a:t>Faculty</a:t>
            </a:r>
            <a:endParaRPr lang="hu-HU" sz="2400" dirty="0" smtClean="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12</a:t>
            </a:fld>
            <a:endParaRPr lang="hu-HU" dirty="0"/>
          </a:p>
        </p:txBody>
      </p:sp>
      <p:sp>
        <p:nvSpPr>
          <p:cNvPr id="9" name="Tartalom helye 2"/>
          <p:cNvSpPr txBox="1">
            <a:spLocks/>
          </p:cNvSpPr>
          <p:nvPr/>
        </p:nvSpPr>
        <p:spPr>
          <a:xfrm>
            <a:off x="328064" y="4796612"/>
            <a:ext cx="4039815" cy="145544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hu-HU" dirty="0" err="1" smtClean="0"/>
              <a:t>Department</a:t>
            </a:r>
            <a:r>
              <a:rPr lang="hu-HU" dirty="0" smtClean="0"/>
              <a:t> of </a:t>
            </a:r>
            <a:r>
              <a:rPr lang="hu-HU" dirty="0" err="1" smtClean="0"/>
              <a:t>Information</a:t>
            </a:r>
            <a:r>
              <a:rPr lang="hu-HU" dirty="0" smtClean="0"/>
              <a:t> Technologies</a:t>
            </a:r>
            <a:endParaRPr lang="hu-HU" dirty="0"/>
          </a:p>
        </p:txBody>
      </p:sp>
    </p:spTree>
    <p:extLst>
      <p:ext uri="{BB962C8B-B14F-4D97-AF65-F5344CB8AC3E}">
        <p14:creationId xmlns:p14="http://schemas.microsoft.com/office/powerpoint/2010/main" val="199763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l"/>
            <a:r>
              <a:rPr lang="en-GB" sz="3600" b="1" dirty="0" smtClean="0"/>
              <a:t>Facts and Details</a:t>
            </a:r>
            <a:r>
              <a:rPr lang="hu-HU" sz="3600" b="1" dirty="0" smtClean="0"/>
              <a:t> - </a:t>
            </a:r>
            <a:r>
              <a:rPr lang="hu-HU" sz="3600" b="1" dirty="0" err="1" smtClean="0"/>
              <a:t>Faculty</a:t>
            </a:r>
            <a:endParaRPr lang="en-GB" sz="3600" b="1" dirty="0"/>
          </a:p>
        </p:txBody>
      </p:sp>
      <p:sp>
        <p:nvSpPr>
          <p:cNvPr id="3" name="Tartalom helye 2"/>
          <p:cNvSpPr>
            <a:spLocks noGrp="1"/>
          </p:cNvSpPr>
          <p:nvPr>
            <p:ph idx="1"/>
          </p:nvPr>
        </p:nvSpPr>
        <p:spPr/>
        <p:txBody>
          <a:bodyPr/>
          <a:lstStyle/>
          <a:p>
            <a:endParaRPr lang="hu-HU" dirty="0" smtClean="0">
              <a:cs typeface="Arial" charset="0"/>
            </a:endParaRPr>
          </a:p>
          <a:p>
            <a:r>
              <a:rPr lang="en-GB" dirty="0" smtClean="0">
                <a:cs typeface="Arial" charset="0"/>
              </a:rPr>
              <a:t>Founded:</a:t>
            </a:r>
            <a:r>
              <a:rPr lang="en-GB" dirty="0" smtClean="0"/>
              <a:t> </a:t>
            </a:r>
            <a:r>
              <a:rPr lang="en-GB" dirty="0"/>
              <a:t>			</a:t>
            </a:r>
            <a:r>
              <a:rPr lang="en-GB" dirty="0" smtClean="0"/>
              <a:t>	</a:t>
            </a:r>
            <a:r>
              <a:rPr lang="hu-HU" dirty="0" smtClean="0"/>
              <a:t>	</a:t>
            </a:r>
            <a:r>
              <a:rPr lang="en-GB" b="1" dirty="0" smtClean="0">
                <a:cs typeface="Arial" charset="0"/>
              </a:rPr>
              <a:t>1964</a:t>
            </a:r>
            <a:r>
              <a:rPr lang="en-GB" dirty="0" smtClean="0"/>
              <a:t> </a:t>
            </a:r>
            <a:endParaRPr lang="en-GB" dirty="0"/>
          </a:p>
          <a:p>
            <a:r>
              <a:rPr lang="en-GB" dirty="0" smtClean="0">
                <a:cs typeface="Arial" charset="0"/>
              </a:rPr>
              <a:t>Number of teaching </a:t>
            </a:r>
            <a:r>
              <a:rPr lang="en-GB" dirty="0" err="1" smtClean="0">
                <a:cs typeface="Arial" charset="0"/>
              </a:rPr>
              <a:t>st</a:t>
            </a:r>
            <a:r>
              <a:rPr lang="hu-HU" dirty="0" smtClean="0">
                <a:cs typeface="Arial" charset="0"/>
              </a:rPr>
              <a:t>a</a:t>
            </a:r>
            <a:r>
              <a:rPr lang="en-GB" dirty="0" err="1" smtClean="0">
                <a:cs typeface="Arial" charset="0"/>
              </a:rPr>
              <a:t>ff</a:t>
            </a:r>
            <a:r>
              <a:rPr lang="en-GB" dirty="0" smtClean="0">
                <a:cs typeface="Arial" charset="0"/>
              </a:rPr>
              <a:t>:</a:t>
            </a:r>
            <a:r>
              <a:rPr lang="en-GB" dirty="0" smtClean="0"/>
              <a:t> </a:t>
            </a:r>
            <a:r>
              <a:rPr lang="en-GB" dirty="0"/>
              <a:t>	  </a:t>
            </a:r>
            <a:r>
              <a:rPr lang="en-GB" dirty="0" smtClean="0"/>
              <a:t> </a:t>
            </a:r>
            <a:r>
              <a:rPr lang="en-GB" b="1" dirty="0" smtClean="0"/>
              <a:t> </a:t>
            </a:r>
            <a:r>
              <a:rPr lang="hu-HU" b="1" dirty="0" smtClean="0"/>
              <a:t>	</a:t>
            </a:r>
            <a:r>
              <a:rPr lang="en-GB" b="1" dirty="0" smtClean="0"/>
              <a:t>90</a:t>
            </a:r>
            <a:endParaRPr lang="en-GB" b="1" dirty="0"/>
          </a:p>
          <a:p>
            <a:r>
              <a:rPr lang="en-GB" dirty="0" smtClean="0">
                <a:cs typeface="Arial" charset="0"/>
              </a:rPr>
              <a:t>Total number of  students:</a:t>
            </a:r>
            <a:r>
              <a:rPr lang="en-GB" dirty="0" smtClean="0"/>
              <a:t>	</a:t>
            </a:r>
            <a:r>
              <a:rPr lang="hu-HU" dirty="0" smtClean="0"/>
              <a:t>	</a:t>
            </a:r>
            <a:r>
              <a:rPr lang="en-GB" b="1" dirty="0" smtClean="0"/>
              <a:t>2400</a:t>
            </a:r>
            <a:endParaRPr lang="en-GB" b="1" dirty="0"/>
          </a:p>
          <a:p>
            <a:r>
              <a:rPr lang="en-GB" dirty="0" smtClean="0">
                <a:cs typeface="Arial" charset="0"/>
              </a:rPr>
              <a:t>Full-time students:</a:t>
            </a:r>
            <a:r>
              <a:rPr lang="en-GB" dirty="0" smtClean="0"/>
              <a:t> </a:t>
            </a:r>
            <a:r>
              <a:rPr lang="en-GB" dirty="0"/>
              <a:t>			</a:t>
            </a:r>
            <a:r>
              <a:rPr lang="en-GB" b="1" dirty="0" smtClean="0"/>
              <a:t>1400</a:t>
            </a:r>
            <a:endParaRPr lang="en-GB" b="1" dirty="0"/>
          </a:p>
          <a:p>
            <a:r>
              <a:rPr lang="en-GB" dirty="0" smtClean="0"/>
              <a:t>Part-time students</a:t>
            </a:r>
            <a:r>
              <a:rPr lang="en-GB" dirty="0" smtClean="0">
                <a:cs typeface="Arial" charset="0"/>
              </a:rPr>
              <a:t>:</a:t>
            </a:r>
            <a:r>
              <a:rPr lang="en-GB" dirty="0" smtClean="0"/>
              <a:t> </a:t>
            </a:r>
            <a:r>
              <a:rPr lang="en-GB" dirty="0"/>
              <a:t>	  </a:t>
            </a:r>
            <a:r>
              <a:rPr lang="hu-HU" dirty="0" smtClean="0"/>
              <a:t> 		</a:t>
            </a:r>
            <a:r>
              <a:rPr lang="hu-HU" b="1" dirty="0" smtClean="0"/>
              <a:t>1000</a:t>
            </a:r>
            <a:endParaRPr lang="en-GB" b="1" dirty="0"/>
          </a:p>
        </p:txBody>
      </p:sp>
      <p:sp>
        <p:nvSpPr>
          <p:cNvPr id="4" name="Dia számának helye 3"/>
          <p:cNvSpPr>
            <a:spLocks noGrp="1"/>
          </p:cNvSpPr>
          <p:nvPr>
            <p:ph type="sldNum" sz="quarter" idx="12"/>
          </p:nvPr>
        </p:nvSpPr>
        <p:spPr/>
        <p:txBody>
          <a:bodyPr/>
          <a:lstStyle/>
          <a:p>
            <a:fld id="{42275A63-3E4B-4569-BF04-D6C210DC9A48}" type="slidenum">
              <a:rPr lang="hu-HU" smtClean="0"/>
              <a:pPr/>
              <a:t>13</a:t>
            </a:fld>
            <a:endParaRPr lang="hu-HU" dirty="0"/>
          </a:p>
        </p:txBody>
      </p:sp>
    </p:spTree>
    <p:extLst>
      <p:ext uri="{BB962C8B-B14F-4D97-AF65-F5344CB8AC3E}">
        <p14:creationId xmlns:p14="http://schemas.microsoft.com/office/powerpoint/2010/main" val="1102314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l"/>
            <a:r>
              <a:rPr lang="hu-HU" sz="3600" b="1" dirty="0" err="1" smtClean="0"/>
              <a:t>BSc</a:t>
            </a:r>
            <a:r>
              <a:rPr lang="hu-HU" sz="3600" b="1" dirty="0" smtClean="0"/>
              <a:t> </a:t>
            </a:r>
            <a:r>
              <a:rPr lang="en-GB" sz="3600" b="1" dirty="0" smtClean="0"/>
              <a:t>Courses</a:t>
            </a:r>
            <a:endParaRPr lang="en-GB" sz="3600" b="1" dirty="0"/>
          </a:p>
        </p:txBody>
      </p:sp>
      <p:sp>
        <p:nvSpPr>
          <p:cNvPr id="3" name="Tartalom helye 2"/>
          <p:cNvSpPr>
            <a:spLocks noGrp="1"/>
          </p:cNvSpPr>
          <p:nvPr>
            <p:ph idx="1"/>
          </p:nvPr>
        </p:nvSpPr>
        <p:spPr/>
        <p:txBody>
          <a:bodyPr>
            <a:normAutofit/>
          </a:bodyPr>
          <a:lstStyle/>
          <a:p>
            <a:pPr>
              <a:buFontTx/>
              <a:buChar char="•"/>
            </a:pPr>
            <a:r>
              <a:rPr lang="en-GB" b="1" dirty="0">
                <a:effectLst>
                  <a:outerShdw blurRad="38100" dist="38100" dir="2700000" algn="tl">
                    <a:srgbClr val="000000">
                      <a:alpha val="43137"/>
                    </a:srgbClr>
                  </a:outerShdw>
                </a:effectLst>
                <a:cs typeface="Arial" charset="0"/>
              </a:rPr>
              <a:t>Information Tec</a:t>
            </a:r>
            <a:r>
              <a:rPr lang="hu-HU" b="1" dirty="0">
                <a:effectLst>
                  <a:outerShdw blurRad="38100" dist="38100" dir="2700000" algn="tl">
                    <a:srgbClr val="000000">
                      <a:alpha val="43137"/>
                    </a:srgbClr>
                  </a:outerShdw>
                </a:effectLst>
                <a:cs typeface="Arial" charset="0"/>
              </a:rPr>
              <a:t>h</a:t>
            </a:r>
            <a:r>
              <a:rPr lang="en-GB" b="1" dirty="0" err="1">
                <a:effectLst>
                  <a:outerShdw blurRad="38100" dist="38100" dir="2700000" algn="tl">
                    <a:srgbClr val="000000">
                      <a:alpha val="43137"/>
                    </a:srgbClr>
                  </a:outerShdw>
                </a:effectLst>
                <a:cs typeface="Arial" charset="0"/>
              </a:rPr>
              <a:t>nology</a:t>
            </a:r>
            <a:r>
              <a:rPr lang="en-GB" b="1" dirty="0">
                <a:effectLst>
                  <a:outerShdw blurRad="38100" dist="38100" dir="2700000" algn="tl">
                    <a:srgbClr val="000000">
                      <a:alpha val="43137"/>
                    </a:srgbClr>
                  </a:outerShdw>
                </a:effectLst>
                <a:cs typeface="Arial" charset="0"/>
              </a:rPr>
              <a:t> </a:t>
            </a:r>
            <a:endParaRPr lang="hu-HU" b="1" dirty="0" smtClean="0">
              <a:effectLst>
                <a:outerShdw blurRad="38100" dist="38100" dir="2700000" algn="tl">
                  <a:srgbClr val="000000">
                    <a:alpha val="43137"/>
                  </a:srgbClr>
                </a:outerShdw>
              </a:effectLst>
              <a:cs typeface="Arial" charset="0"/>
            </a:endParaRPr>
          </a:p>
          <a:p>
            <a:pPr>
              <a:buFontTx/>
              <a:buChar char="•"/>
            </a:pPr>
            <a:r>
              <a:rPr lang="en-GB" dirty="0" smtClean="0">
                <a:cs typeface="Arial" charset="0"/>
              </a:rPr>
              <a:t>Materials Engineering </a:t>
            </a:r>
            <a:endParaRPr lang="hu-HU" dirty="0" smtClean="0">
              <a:cs typeface="Arial" charset="0"/>
            </a:endParaRPr>
          </a:p>
          <a:p>
            <a:pPr>
              <a:buFontTx/>
              <a:buChar char="•"/>
            </a:pPr>
            <a:r>
              <a:rPr lang="en-GB" dirty="0" smtClean="0">
                <a:cs typeface="Arial" charset="0"/>
              </a:rPr>
              <a:t>Mechanical Engineering </a:t>
            </a:r>
            <a:endParaRPr lang="hu-HU" dirty="0" smtClean="0">
              <a:cs typeface="Arial" charset="0"/>
            </a:endParaRPr>
          </a:p>
          <a:p>
            <a:pPr>
              <a:buFontTx/>
              <a:buChar char="•"/>
            </a:pPr>
            <a:r>
              <a:rPr lang="en-GB" dirty="0" smtClean="0">
                <a:cs typeface="Arial" charset="0"/>
              </a:rPr>
              <a:t>Technological Manager</a:t>
            </a:r>
            <a:endParaRPr lang="en-GB" dirty="0">
              <a:cs typeface="Arial" charset="0"/>
            </a:endParaRPr>
          </a:p>
          <a:p>
            <a:pPr>
              <a:buFontTx/>
              <a:buChar char="•"/>
            </a:pPr>
            <a:r>
              <a:rPr lang="en-GB" dirty="0" smtClean="0">
                <a:cs typeface="Arial" charset="0"/>
              </a:rPr>
              <a:t>Vehicle </a:t>
            </a:r>
            <a:r>
              <a:rPr lang="en-GB" dirty="0" err="1" smtClean="0">
                <a:cs typeface="Arial" charset="0"/>
              </a:rPr>
              <a:t>Engin</a:t>
            </a:r>
            <a:r>
              <a:rPr lang="hu-HU" dirty="0" smtClean="0">
                <a:cs typeface="Arial" charset="0"/>
              </a:rPr>
              <a:t>e</a:t>
            </a:r>
            <a:r>
              <a:rPr lang="en-GB" dirty="0" err="1" smtClean="0">
                <a:cs typeface="Arial" charset="0"/>
              </a:rPr>
              <a:t>ering</a:t>
            </a:r>
            <a:endParaRPr lang="hu-HU" dirty="0" smtClean="0">
              <a:cs typeface="Arial" charset="0"/>
            </a:endParaRPr>
          </a:p>
          <a:p>
            <a:pPr>
              <a:buFontTx/>
              <a:buChar char="•"/>
            </a:pPr>
            <a:endParaRPr lang="en-GB" dirty="0" smtClean="0">
              <a:cs typeface="Arial" charset="0"/>
            </a:endParaRPr>
          </a:p>
          <a:p>
            <a:pPr>
              <a:buFontTx/>
              <a:buChar char="•"/>
            </a:pPr>
            <a:r>
              <a:rPr lang="en-GB" dirty="0" smtClean="0">
                <a:cs typeface="Arial" charset="0"/>
              </a:rPr>
              <a:t>Dual System – Vehicle Engineering</a:t>
            </a:r>
            <a:r>
              <a:rPr lang="hu-HU" dirty="0" smtClean="0">
                <a:cs typeface="Arial" charset="0"/>
              </a:rPr>
              <a:t>, </a:t>
            </a:r>
            <a:r>
              <a:rPr lang="en-GB" dirty="0">
                <a:cs typeface="Arial" charset="0"/>
              </a:rPr>
              <a:t>Mechanical Engineering </a:t>
            </a:r>
            <a:r>
              <a:rPr lang="hu-HU" dirty="0" smtClean="0">
                <a:cs typeface="Arial" charset="0"/>
              </a:rPr>
              <a:t>, </a:t>
            </a:r>
            <a:r>
              <a:rPr lang="en-GB" dirty="0">
                <a:cs typeface="Arial" charset="0"/>
              </a:rPr>
              <a:t>Technological </a:t>
            </a:r>
            <a:r>
              <a:rPr lang="en-GB" dirty="0" smtClean="0">
                <a:cs typeface="Arial" charset="0"/>
              </a:rPr>
              <a:t>Manager</a:t>
            </a:r>
            <a:endParaRPr lang="hu-HU" dirty="0">
              <a:cs typeface="Arial" charset="0"/>
            </a:endParaRPr>
          </a:p>
          <a:p>
            <a:pPr>
              <a:buFontTx/>
              <a:buChar char="•"/>
            </a:pPr>
            <a:endParaRPr lang="en-GB" dirty="0">
              <a:cs typeface="Arial" charset="0"/>
            </a:endParaRPr>
          </a:p>
        </p:txBody>
      </p:sp>
      <p:sp>
        <p:nvSpPr>
          <p:cNvPr id="4" name="Dia számának helye 3"/>
          <p:cNvSpPr>
            <a:spLocks noGrp="1"/>
          </p:cNvSpPr>
          <p:nvPr>
            <p:ph type="sldNum" sz="quarter" idx="12"/>
          </p:nvPr>
        </p:nvSpPr>
        <p:spPr/>
        <p:txBody>
          <a:bodyPr/>
          <a:lstStyle/>
          <a:p>
            <a:fld id="{42275A63-3E4B-4569-BF04-D6C210DC9A48}" type="slidenum">
              <a:rPr lang="hu-HU" smtClean="0"/>
              <a:pPr/>
              <a:t>14</a:t>
            </a:fld>
            <a:endParaRPr lang="hu-HU" dirty="0"/>
          </a:p>
        </p:txBody>
      </p:sp>
    </p:spTree>
    <p:extLst>
      <p:ext uri="{BB962C8B-B14F-4D97-AF65-F5344CB8AC3E}">
        <p14:creationId xmlns:p14="http://schemas.microsoft.com/office/powerpoint/2010/main" val="951093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en-GB" b="1" dirty="0">
                <a:effectLst>
                  <a:outerShdw blurRad="38100" dist="38100" dir="2700000" algn="tl">
                    <a:srgbClr val="000000">
                      <a:alpha val="43137"/>
                    </a:srgbClr>
                  </a:outerShdw>
                </a:effectLst>
                <a:cs typeface="Arial" charset="0"/>
              </a:rPr>
              <a:t>Information Tec</a:t>
            </a:r>
            <a:r>
              <a:rPr lang="hu-HU" b="1" dirty="0">
                <a:effectLst>
                  <a:outerShdw blurRad="38100" dist="38100" dir="2700000" algn="tl">
                    <a:srgbClr val="000000">
                      <a:alpha val="43137"/>
                    </a:srgbClr>
                  </a:outerShdw>
                </a:effectLst>
                <a:cs typeface="Arial" charset="0"/>
              </a:rPr>
              <a:t>h</a:t>
            </a:r>
            <a:r>
              <a:rPr lang="en-GB" b="1" dirty="0" err="1">
                <a:effectLst>
                  <a:outerShdw blurRad="38100" dist="38100" dir="2700000" algn="tl">
                    <a:srgbClr val="000000">
                      <a:alpha val="43137"/>
                    </a:srgbClr>
                  </a:outerShdw>
                </a:effectLst>
                <a:cs typeface="Arial" charset="0"/>
              </a:rPr>
              <a:t>nology</a:t>
            </a:r>
            <a:r>
              <a:rPr lang="en-GB" b="1" dirty="0">
                <a:effectLst>
                  <a:outerShdw blurRad="38100" dist="38100" dir="2700000" algn="tl">
                    <a:srgbClr val="000000">
                      <a:alpha val="43137"/>
                    </a:srgbClr>
                  </a:outerShdw>
                </a:effectLst>
                <a:cs typeface="Arial" charset="0"/>
              </a:rPr>
              <a:t> </a:t>
            </a:r>
            <a:r>
              <a:rPr lang="hu-HU" b="1" dirty="0">
                <a:effectLst>
                  <a:outerShdw blurRad="38100" dist="38100" dir="2700000" algn="tl">
                    <a:srgbClr val="000000">
                      <a:alpha val="43137"/>
                    </a:srgbClr>
                  </a:outerShdw>
                </a:effectLst>
                <a:cs typeface="Arial" charset="0"/>
              </a:rPr>
              <a:t/>
            </a:r>
            <a:br>
              <a:rPr lang="hu-HU" b="1" dirty="0">
                <a:effectLst>
                  <a:outerShdw blurRad="38100" dist="38100" dir="2700000" algn="tl">
                    <a:srgbClr val="000000">
                      <a:alpha val="43137"/>
                    </a:srgbClr>
                  </a:outerShdw>
                </a:effectLst>
                <a:cs typeface="Arial" charset="0"/>
              </a:rPr>
            </a:br>
            <a:r>
              <a:rPr lang="hu-HU" dirty="0" err="1" smtClean="0"/>
              <a:t>Specializations</a:t>
            </a:r>
            <a:endParaRPr lang="hu-HU" dirty="0"/>
          </a:p>
        </p:txBody>
      </p:sp>
      <p:sp>
        <p:nvSpPr>
          <p:cNvPr id="3" name="Tartalom helye 2"/>
          <p:cNvSpPr>
            <a:spLocks noGrp="1"/>
          </p:cNvSpPr>
          <p:nvPr>
            <p:ph idx="1"/>
          </p:nvPr>
        </p:nvSpPr>
        <p:spPr/>
        <p:txBody>
          <a:bodyPr/>
          <a:lstStyle/>
          <a:p>
            <a:r>
              <a:rPr lang="en-GB" dirty="0"/>
              <a:t>Network and WEB </a:t>
            </a:r>
            <a:r>
              <a:rPr lang="en-GB" dirty="0" err="1" smtClean="0"/>
              <a:t>Technolog</a:t>
            </a:r>
            <a:r>
              <a:rPr lang="hu-HU" dirty="0" err="1" smtClean="0"/>
              <a:t>ies</a:t>
            </a:r>
            <a:endParaRPr lang="hu-HU" dirty="0" smtClean="0"/>
          </a:p>
          <a:p>
            <a:r>
              <a:rPr lang="en-GB" dirty="0"/>
              <a:t>Industrial Info</a:t>
            </a:r>
            <a:r>
              <a:rPr lang="hu-HU" dirty="0"/>
              <a:t>r</a:t>
            </a:r>
            <a:r>
              <a:rPr lang="en-GB" dirty="0" err="1"/>
              <a:t>matics</a:t>
            </a:r>
            <a:r>
              <a:rPr lang="en-GB" dirty="0"/>
              <a:t> and </a:t>
            </a:r>
            <a:r>
              <a:rPr lang="en-GB" dirty="0" smtClean="0"/>
              <a:t>Micro</a:t>
            </a:r>
            <a:r>
              <a:rPr lang="hu-HU" dirty="0" smtClean="0"/>
              <a:t>c</a:t>
            </a:r>
            <a:r>
              <a:rPr lang="en-GB" dirty="0" err="1" smtClean="0"/>
              <a:t>ontrollers</a:t>
            </a:r>
            <a:endParaRPr lang="hu-HU" dirty="0" smtClean="0"/>
          </a:p>
          <a:p>
            <a:r>
              <a:rPr lang="hu-HU" dirty="0" smtClean="0"/>
              <a:t>Mobile </a:t>
            </a:r>
            <a:r>
              <a:rPr lang="hu-HU" dirty="0" err="1" smtClean="0"/>
              <a:t>Application</a:t>
            </a:r>
            <a:r>
              <a:rPr lang="hu-HU" dirty="0" smtClean="0"/>
              <a:t> </a:t>
            </a:r>
            <a:r>
              <a:rPr lang="hu-HU" dirty="0" err="1" smtClean="0"/>
              <a:t>Development</a:t>
            </a:r>
            <a:endParaRPr lang="hu-HU" dirty="0"/>
          </a:p>
          <a:p>
            <a:r>
              <a:rPr lang="hu-HU" dirty="0" smtClean="0"/>
              <a:t>Media </a:t>
            </a:r>
            <a:r>
              <a:rPr lang="hu-HU" dirty="0" err="1" smtClean="0"/>
              <a:t>Informatics</a:t>
            </a:r>
            <a:endParaRPr lang="hu-HU" dirty="0"/>
          </a:p>
          <a:p>
            <a:r>
              <a:rPr lang="hu-HU" dirty="0" err="1" smtClean="0"/>
              <a:t>Vehicle</a:t>
            </a:r>
            <a:r>
              <a:rPr lang="hu-HU" dirty="0" smtClean="0"/>
              <a:t> </a:t>
            </a:r>
            <a:r>
              <a:rPr lang="hu-HU" dirty="0" err="1" smtClean="0"/>
              <a:t>Informatics</a:t>
            </a:r>
            <a:endParaRPr lang="hu-HU" dirty="0"/>
          </a:p>
          <a:p>
            <a:endParaRPr lang="en-GB" dirty="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15</a:t>
            </a:fld>
            <a:endParaRPr lang="hu-HU" dirty="0"/>
          </a:p>
        </p:txBody>
      </p:sp>
      <p:pic>
        <p:nvPicPr>
          <p:cNvPr id="5" name="Picture 2" descr="http://martinbrown.co/wp-content/uploads/2012/05/new-prof-400x2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0" y="5272810"/>
            <a:ext cx="2395300" cy="12575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693" y="4612875"/>
            <a:ext cx="3567832" cy="191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5" y="5090039"/>
            <a:ext cx="2752993" cy="144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5866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Research </a:t>
            </a:r>
            <a:r>
              <a:rPr lang="hu-HU" dirty="0" err="1" smtClean="0"/>
              <a:t>at</a:t>
            </a:r>
            <a:r>
              <a:rPr lang="hu-HU" dirty="0" smtClean="0"/>
              <a:t> </a:t>
            </a:r>
            <a:r>
              <a:rPr lang="hu-HU" dirty="0" err="1" smtClean="0"/>
              <a:t>our</a:t>
            </a:r>
            <a:r>
              <a:rPr lang="hu-HU" dirty="0" smtClean="0"/>
              <a:t> </a:t>
            </a:r>
            <a:r>
              <a:rPr lang="hu-HU" dirty="0" err="1" smtClean="0"/>
              <a:t>Department</a:t>
            </a:r>
            <a:endParaRPr lang="hu-HU" dirty="0"/>
          </a:p>
        </p:txBody>
      </p:sp>
      <p:sp>
        <p:nvSpPr>
          <p:cNvPr id="5" name="Szöveg helye 4"/>
          <p:cNvSpPr>
            <a:spLocks noGrp="1"/>
          </p:cNvSpPr>
          <p:nvPr>
            <p:ph type="body"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16</a:t>
            </a:fld>
            <a:endParaRPr lang="hu-HU" dirty="0"/>
          </a:p>
        </p:txBody>
      </p:sp>
    </p:spTree>
    <p:extLst>
      <p:ext uri="{BB962C8B-B14F-4D97-AF65-F5344CB8AC3E}">
        <p14:creationId xmlns:p14="http://schemas.microsoft.com/office/powerpoint/2010/main" val="2123744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tIns="35203">
            <a:normAutofit fontScale="90000"/>
          </a:bodyPr>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hu-HU" dirty="0" err="1"/>
              <a:t>Effects</a:t>
            </a:r>
            <a:r>
              <a:rPr lang="hu-HU" dirty="0"/>
              <a:t> of </a:t>
            </a:r>
            <a:r>
              <a:rPr lang="hu-HU" dirty="0" err="1"/>
              <a:t>innovative</a:t>
            </a:r>
            <a:r>
              <a:rPr lang="hu-HU" dirty="0"/>
              <a:t> </a:t>
            </a:r>
            <a:r>
              <a:rPr lang="hu-HU" dirty="0" err="1"/>
              <a:t>teaching</a:t>
            </a:r>
            <a:r>
              <a:rPr lang="hu-HU" dirty="0"/>
              <a:t> </a:t>
            </a:r>
            <a:r>
              <a:rPr lang="hu-HU" dirty="0" err="1"/>
              <a:t>methods</a:t>
            </a:r>
            <a:r>
              <a:rPr lang="hu-HU" dirty="0"/>
              <a:t> </a:t>
            </a:r>
            <a:r>
              <a:rPr lang="hu-HU" dirty="0" err="1"/>
              <a:t>in</a:t>
            </a:r>
            <a:r>
              <a:rPr lang="hu-HU" dirty="0"/>
              <a:t> IT </a:t>
            </a:r>
            <a:r>
              <a:rPr lang="hu-HU" dirty="0" err="1"/>
              <a:t>education</a:t>
            </a:r>
            <a:endParaRPr lang="hu-HU" dirty="0"/>
          </a:p>
        </p:txBody>
      </p:sp>
      <p:sp>
        <p:nvSpPr>
          <p:cNvPr id="3074" name="Rectangle 2"/>
          <p:cNvSpPr>
            <a:spLocks noGrp="1" noChangeArrowheads="1"/>
          </p:cNvSpPr>
          <p:nvPr>
            <p:ph idx="1"/>
          </p:nvPr>
        </p:nvSpPr>
        <p:spPr>
          <a:ln/>
        </p:spPr>
        <p:txBody>
          <a:bodyPr lIns="82945" tIns="41473" rIns="82945" bIns="41473"/>
          <a:lstStyle/>
          <a:p>
            <a:pPr marL="391686" indent="-293764">
              <a:buSzPct val="45000"/>
              <a:buFont typeface="StarSymbol" charset="0"/>
              <a:buChar cha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GB" dirty="0"/>
              <a:t>Experiments to apply innovative methods into our courses</a:t>
            </a:r>
          </a:p>
          <a:p>
            <a:pPr marL="391686" indent="-293764">
              <a:buSzPct val="45000"/>
              <a:buFont typeface="StarSymbol" charset="0"/>
              <a:buChar cha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hu-HU" dirty="0" err="1"/>
              <a:t>Possibilities</a:t>
            </a:r>
            <a:r>
              <a:rPr lang="hu-HU" dirty="0"/>
              <a:t> and </a:t>
            </a:r>
            <a:r>
              <a:rPr lang="hu-HU" dirty="0" err="1"/>
              <a:t>effectiveness</a:t>
            </a:r>
            <a:r>
              <a:rPr lang="hu-HU" dirty="0"/>
              <a:t> of </a:t>
            </a:r>
            <a:r>
              <a:rPr lang="hu-HU" dirty="0" err="1"/>
              <a:t>cooperative</a:t>
            </a:r>
            <a:r>
              <a:rPr lang="hu-HU" dirty="0"/>
              <a:t> </a:t>
            </a:r>
            <a:r>
              <a:rPr lang="hu-HU" dirty="0" err="1"/>
              <a:t>learning</a:t>
            </a:r>
            <a:r>
              <a:rPr lang="hu-HU" dirty="0"/>
              <a:t> </a:t>
            </a:r>
            <a:r>
              <a:rPr lang="hu-HU" dirty="0" err="1"/>
              <a:t>in</a:t>
            </a:r>
            <a:r>
              <a:rPr lang="hu-HU" dirty="0"/>
              <a:t> IT </a:t>
            </a:r>
            <a:r>
              <a:rPr lang="hu-HU" dirty="0" err="1"/>
              <a:t>education</a:t>
            </a:r>
            <a:endParaRPr lang="hu-HU" dirty="0"/>
          </a:p>
          <a:p>
            <a:pPr marL="391686" indent="-293764">
              <a:buSzPct val="45000"/>
              <a:buFont typeface="StarSymbol" charset="0"/>
              <a:buChar cha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GB" dirty="0"/>
              <a:t>Project method and model robots in teaching of programming</a:t>
            </a:r>
          </a:p>
          <a:p>
            <a:pPr marL="391686" indent="-293764" algn="r">
              <a:buClrTx/>
              <a:buSz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endParaRPr lang="hu-HU" dirty="0" smtClean="0"/>
          </a:p>
          <a:p>
            <a:pPr marL="391686" indent="-293764" algn="r">
              <a:buClrTx/>
              <a:buSz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GB" dirty="0" smtClean="0"/>
              <a:t>Robert </a:t>
            </a:r>
            <a:r>
              <a:rPr lang="en-GB" dirty="0"/>
              <a:t>Pap-Szigeti </a:t>
            </a:r>
          </a:p>
          <a:p>
            <a:pPr marL="391686" indent="-293764" algn="r">
              <a:buClrTx/>
              <a:buSz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GB" dirty="0" smtClean="0"/>
              <a:t>pap-szigeti.robert@gamf.kefo.hu</a:t>
            </a:r>
            <a:endParaRPr lang="en-GB" dirty="0"/>
          </a:p>
        </p:txBody>
      </p:sp>
      <p:sp>
        <p:nvSpPr>
          <p:cNvPr id="2" name="Dia számának helye 1"/>
          <p:cNvSpPr>
            <a:spLocks noGrp="1"/>
          </p:cNvSpPr>
          <p:nvPr>
            <p:ph type="sldNum" sz="quarter" idx="12"/>
          </p:nvPr>
        </p:nvSpPr>
        <p:spPr/>
        <p:txBody>
          <a:bodyPr/>
          <a:lstStyle/>
          <a:p>
            <a:fld id="{42275A63-3E4B-4569-BF04-D6C210DC9A48}" type="slidenum">
              <a:rPr lang="hu-HU" smtClean="0"/>
              <a:pPr/>
              <a:t>17</a:t>
            </a:fld>
            <a:endParaRPr lang="hu-HU" dirty="0"/>
          </a:p>
        </p:txBody>
      </p:sp>
    </p:spTree>
    <p:extLst>
      <p:ext uri="{BB962C8B-B14F-4D97-AF65-F5344CB8AC3E}">
        <p14:creationId xmlns:p14="http://schemas.microsoft.com/office/powerpoint/2010/main" val="18006803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en-US" sz="4000" b="1" dirty="0"/>
              <a:t>Smarter Transport – cooperative communication in transport systems</a:t>
            </a:r>
            <a:endParaRPr lang="hu-HU" sz="4000" b="1" dirty="0"/>
          </a:p>
        </p:txBody>
      </p:sp>
      <p:sp>
        <p:nvSpPr>
          <p:cNvPr id="3" name="Tartalom helye 2"/>
          <p:cNvSpPr>
            <a:spLocks noGrp="1"/>
          </p:cNvSpPr>
          <p:nvPr>
            <p:ph idx="1"/>
          </p:nvPr>
        </p:nvSpPr>
        <p:spPr/>
        <p:txBody>
          <a:bodyPr>
            <a:normAutofit fontScale="92500"/>
          </a:bodyPr>
          <a:lstStyle/>
          <a:p>
            <a:r>
              <a:rPr lang="en-US" dirty="0"/>
              <a:t>Development of </a:t>
            </a:r>
            <a:r>
              <a:rPr lang="hu-HU" dirty="0" smtClean="0"/>
              <a:t>an </a:t>
            </a:r>
            <a:r>
              <a:rPr lang="en-US" dirty="0" smtClean="0"/>
              <a:t>evaluation </a:t>
            </a:r>
            <a:r>
              <a:rPr lang="en-US" dirty="0" err="1"/>
              <a:t>testbed</a:t>
            </a:r>
            <a:r>
              <a:rPr lang="en-US" dirty="0"/>
              <a:t> (vehicle and roadside communication units)</a:t>
            </a:r>
          </a:p>
          <a:p>
            <a:endParaRPr lang="en-US" dirty="0"/>
          </a:p>
          <a:p>
            <a:r>
              <a:rPr lang="en-US" dirty="0"/>
              <a:t>Development of microscopic traffic simulation software</a:t>
            </a:r>
          </a:p>
          <a:p>
            <a:endParaRPr lang="en-US" dirty="0"/>
          </a:p>
          <a:p>
            <a:r>
              <a:rPr lang="en-US" dirty="0"/>
              <a:t>Visual Driver Assistant: 3D reconstruction based on omnidirectional cameras</a:t>
            </a:r>
          </a:p>
          <a:p>
            <a:endParaRPr lang="en-US" dirty="0"/>
          </a:p>
          <a:p>
            <a:pPr marL="0" indent="0" algn="r">
              <a:buNone/>
            </a:pPr>
            <a:r>
              <a:rPr lang="hu-HU" dirty="0" smtClean="0"/>
              <a:t>Lóránt Kovács</a:t>
            </a:r>
            <a:br>
              <a:rPr lang="hu-HU" dirty="0" smtClean="0"/>
            </a:br>
            <a:r>
              <a:rPr lang="en-US" dirty="0" smtClean="0"/>
              <a:t>kovacs.lorant@gamf.kefo.hu</a:t>
            </a:r>
            <a:endParaRPr lang="en-US" dirty="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18</a:t>
            </a:fld>
            <a:endParaRPr lang="hu-HU" dirty="0"/>
          </a:p>
        </p:txBody>
      </p:sp>
    </p:spTree>
    <p:extLst>
      <p:ext uri="{BB962C8B-B14F-4D97-AF65-F5344CB8AC3E}">
        <p14:creationId xmlns:p14="http://schemas.microsoft.com/office/powerpoint/2010/main" val="551633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704088"/>
            <a:ext cx="2339752" cy="4885152"/>
          </a:xfrm>
        </p:spPr>
        <p:txBody>
          <a:bodyPr>
            <a:noAutofit/>
          </a:bodyPr>
          <a:lstStyle/>
          <a:p>
            <a:r>
              <a:rPr lang="hu-HU" sz="3200" dirty="0"/>
              <a:t>Computer </a:t>
            </a:r>
            <a:r>
              <a:rPr lang="hu-HU" sz="3200" dirty="0" err="1"/>
              <a:t>simulations</a:t>
            </a:r>
            <a:r>
              <a:rPr lang="hu-HU" sz="3200" dirty="0"/>
              <a:t> of a city </a:t>
            </a:r>
            <a:r>
              <a:rPr lang="hu-HU" sz="3200" dirty="0" err="1"/>
              <a:t>traffic</a:t>
            </a:r>
            <a:r>
              <a:rPr lang="hu-HU" sz="3200" dirty="0"/>
              <a:t> </a:t>
            </a:r>
            <a:r>
              <a:rPr lang="hu-HU" sz="3200" dirty="0" err="1"/>
              <a:t>controlled</a:t>
            </a:r>
            <a:r>
              <a:rPr lang="hu-HU" sz="3200" dirty="0"/>
              <a:t> </a:t>
            </a:r>
            <a:r>
              <a:rPr lang="hu-HU" sz="3200" dirty="0" err="1"/>
              <a:t>by</a:t>
            </a:r>
            <a:r>
              <a:rPr lang="hu-HU" sz="3200" dirty="0"/>
              <a:t> a </a:t>
            </a:r>
            <a:r>
              <a:rPr lang="hu-HU" sz="3200" dirty="0" err="1"/>
              <a:t>central</a:t>
            </a:r>
            <a:r>
              <a:rPr lang="hu-HU" sz="3200" dirty="0"/>
              <a:t> </a:t>
            </a:r>
            <a:r>
              <a:rPr lang="hu-HU" sz="3200" dirty="0" err="1"/>
              <a:t>intelligence</a:t>
            </a:r>
            <a:r>
              <a:rPr lang="hu-HU" sz="3200" dirty="0"/>
              <a:t> </a:t>
            </a:r>
            <a:r>
              <a:rPr lang="hu-HU" sz="3200" dirty="0" err="1"/>
              <a:t>through</a:t>
            </a:r>
            <a:r>
              <a:rPr lang="hu-HU" sz="3200" dirty="0"/>
              <a:t> </a:t>
            </a:r>
            <a:r>
              <a:rPr lang="hu-HU" sz="3200" dirty="0" err="1"/>
              <a:t>radio</a:t>
            </a:r>
            <a:r>
              <a:rPr lang="hu-HU" sz="3200" dirty="0"/>
              <a:t> </a:t>
            </a:r>
            <a:r>
              <a:rPr lang="hu-HU" sz="3200" dirty="0" err="1"/>
              <a:t>posts</a:t>
            </a:r>
            <a:r>
              <a:rPr lang="hu-HU" sz="3200" dirty="0"/>
              <a:t> </a:t>
            </a:r>
            <a:endParaRPr lang="hu-HU" sz="2800" dirty="0"/>
          </a:p>
        </p:txBody>
      </p:sp>
      <p:pic>
        <p:nvPicPr>
          <p:cNvPr id="5" name="Smarter_transport_proj_city_sim.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39753" y="46045"/>
            <a:ext cx="6804248" cy="6804248"/>
          </a:xfrm>
        </p:spPr>
      </p:pic>
      <p:sp>
        <p:nvSpPr>
          <p:cNvPr id="4" name="Dia számának helye 3"/>
          <p:cNvSpPr>
            <a:spLocks noGrp="1"/>
          </p:cNvSpPr>
          <p:nvPr>
            <p:ph type="sldNum" sz="quarter" idx="12"/>
          </p:nvPr>
        </p:nvSpPr>
        <p:spPr/>
        <p:txBody>
          <a:bodyPr/>
          <a:lstStyle/>
          <a:p>
            <a:fld id="{42275A63-3E4B-4569-BF04-D6C210DC9A48}" type="slidenum">
              <a:rPr lang="hu-HU" smtClean="0"/>
              <a:pPr/>
              <a:t>19</a:t>
            </a:fld>
            <a:endParaRPr lang="hu-HU" dirty="0"/>
          </a:p>
        </p:txBody>
      </p:sp>
    </p:spTree>
    <p:extLst>
      <p:ext uri="{BB962C8B-B14F-4D97-AF65-F5344CB8AC3E}">
        <p14:creationId xmlns:p14="http://schemas.microsoft.com/office/powerpoint/2010/main" val="2419994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Contents</a:t>
            </a:r>
            <a:endParaRPr lang="hu-HU" dirty="0"/>
          </a:p>
        </p:txBody>
      </p:sp>
      <p:sp>
        <p:nvSpPr>
          <p:cNvPr id="3" name="Tartalom helye 2"/>
          <p:cNvSpPr>
            <a:spLocks noGrp="1"/>
          </p:cNvSpPr>
          <p:nvPr>
            <p:ph idx="1"/>
          </p:nvPr>
        </p:nvSpPr>
        <p:spPr/>
        <p:txBody>
          <a:bodyPr/>
          <a:lstStyle/>
          <a:p>
            <a:endParaRPr lang="hu-HU" dirty="0" smtClean="0"/>
          </a:p>
          <a:p>
            <a:r>
              <a:rPr lang="hu-HU" dirty="0" smtClean="0"/>
              <a:t>IT Education </a:t>
            </a:r>
            <a:r>
              <a:rPr lang="hu-HU" dirty="0" err="1" smtClean="0"/>
              <a:t>in</a:t>
            </a:r>
            <a:r>
              <a:rPr lang="hu-HU" dirty="0" smtClean="0"/>
              <a:t> Hungary</a:t>
            </a:r>
          </a:p>
          <a:p>
            <a:endParaRPr lang="hu-HU" dirty="0" smtClean="0"/>
          </a:p>
          <a:p>
            <a:r>
              <a:rPr lang="hu-HU" dirty="0" smtClean="0"/>
              <a:t>Kecskemét – College – </a:t>
            </a:r>
            <a:r>
              <a:rPr lang="hu-HU" dirty="0" err="1" smtClean="0"/>
              <a:t>Department</a:t>
            </a:r>
            <a:endParaRPr lang="hu-HU" dirty="0" smtClean="0"/>
          </a:p>
          <a:p>
            <a:endParaRPr lang="hu-HU" dirty="0"/>
          </a:p>
          <a:p>
            <a:r>
              <a:rPr lang="hu-HU" dirty="0" smtClean="0"/>
              <a:t>Fuzzy </a:t>
            </a:r>
            <a:r>
              <a:rPr lang="hu-HU" dirty="0" err="1" smtClean="0"/>
              <a:t>Rule</a:t>
            </a:r>
            <a:r>
              <a:rPr lang="hu-HU" dirty="0" smtClean="0"/>
              <a:t> </a:t>
            </a:r>
            <a:r>
              <a:rPr lang="hu-HU" dirty="0" err="1" smtClean="0"/>
              <a:t>Interpolation</a:t>
            </a:r>
            <a:r>
              <a:rPr lang="hu-HU" dirty="0" smtClean="0"/>
              <a:t> – </a:t>
            </a:r>
            <a:r>
              <a:rPr lang="hu-HU" dirty="0" err="1" smtClean="0"/>
              <a:t>Rule</a:t>
            </a:r>
            <a:r>
              <a:rPr lang="hu-HU" dirty="0" smtClean="0"/>
              <a:t> </a:t>
            </a:r>
            <a:r>
              <a:rPr lang="hu-HU" dirty="0" err="1" smtClean="0"/>
              <a:t>Base</a:t>
            </a:r>
            <a:r>
              <a:rPr lang="hu-HU" dirty="0" smtClean="0"/>
              <a:t> </a:t>
            </a:r>
            <a:r>
              <a:rPr lang="hu-HU" dirty="0" err="1" smtClean="0"/>
              <a:t>Identification</a:t>
            </a:r>
            <a:endParaRPr lang="hu-HU" dirty="0" smtClean="0"/>
          </a:p>
          <a:p>
            <a:endParaRPr lang="hu-HU" dirty="0" smtClean="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a:t>
            </a:fld>
            <a:endParaRPr lang="hu-HU" dirty="0"/>
          </a:p>
        </p:txBody>
      </p:sp>
    </p:spTree>
    <p:extLst>
      <p:ext uri="{BB962C8B-B14F-4D97-AF65-F5344CB8AC3E}">
        <p14:creationId xmlns:p14="http://schemas.microsoft.com/office/powerpoint/2010/main" val="809882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a:t>Algorithm</a:t>
            </a:r>
            <a:r>
              <a:rPr lang="hu-HU" dirty="0"/>
              <a:t> </a:t>
            </a:r>
            <a:r>
              <a:rPr lang="hu-HU" dirty="0" err="1"/>
              <a:t>Development</a:t>
            </a:r>
            <a:r>
              <a:rPr lang="hu-HU" dirty="0"/>
              <a:t> </a:t>
            </a:r>
            <a:r>
              <a:rPr lang="hu-HU" dirty="0" err="1"/>
              <a:t>for</a:t>
            </a:r>
            <a:r>
              <a:rPr lang="hu-HU" dirty="0"/>
              <a:t> </a:t>
            </a:r>
            <a:r>
              <a:rPr lang="hu-HU" dirty="0" err="1"/>
              <a:t>Smart</a:t>
            </a:r>
            <a:r>
              <a:rPr lang="hu-HU" dirty="0"/>
              <a:t> </a:t>
            </a:r>
            <a:r>
              <a:rPr lang="hu-HU" dirty="0" err="1"/>
              <a:t>Grids</a:t>
            </a:r>
            <a:endParaRPr lang="hu-HU" dirty="0"/>
          </a:p>
        </p:txBody>
      </p:sp>
      <p:sp>
        <p:nvSpPr>
          <p:cNvPr id="3" name="Tartalom helye 2"/>
          <p:cNvSpPr>
            <a:spLocks noGrp="1"/>
          </p:cNvSpPr>
          <p:nvPr>
            <p:ph idx="1"/>
          </p:nvPr>
        </p:nvSpPr>
        <p:spPr>
          <a:xfrm>
            <a:off x="4572000" y="1935480"/>
            <a:ext cx="4114800" cy="4389120"/>
          </a:xfrm>
        </p:spPr>
        <p:txBody>
          <a:bodyPr>
            <a:normAutofit fontScale="77500" lnSpcReduction="20000"/>
          </a:bodyPr>
          <a:lstStyle/>
          <a:p>
            <a:r>
              <a:rPr lang="en-US" dirty="0"/>
              <a:t>Statistics based approach for Consumption Admission Control (A new approach for direct control of smart appliances</a:t>
            </a:r>
            <a:r>
              <a:rPr lang="en-US" dirty="0" smtClean="0"/>
              <a:t>)</a:t>
            </a:r>
            <a:endParaRPr lang="en-US" dirty="0"/>
          </a:p>
          <a:p>
            <a:r>
              <a:rPr lang="en-US" dirty="0"/>
              <a:t>Change point detection in time series using Jensen-Shannon Divergence (finding stationary segments of non-stationary series</a:t>
            </a:r>
            <a:r>
              <a:rPr lang="en-US" dirty="0" smtClean="0"/>
              <a:t>)</a:t>
            </a:r>
            <a:endParaRPr lang="en-US" dirty="0"/>
          </a:p>
          <a:p>
            <a:r>
              <a:rPr lang="en-US" dirty="0"/>
              <a:t>Outlier detection methods for smart </a:t>
            </a:r>
            <a:r>
              <a:rPr lang="en-US" dirty="0" smtClean="0"/>
              <a:t>grids</a:t>
            </a:r>
            <a:endParaRPr lang="hu-HU" dirty="0" smtClean="0"/>
          </a:p>
          <a:p>
            <a:endParaRPr lang="hu-HU" sz="2800" dirty="0" smtClean="0"/>
          </a:p>
          <a:p>
            <a:pPr marL="0" indent="0" algn="r">
              <a:buNone/>
            </a:pPr>
            <a:r>
              <a:rPr lang="hu-HU" sz="2800" dirty="0" smtClean="0"/>
              <a:t>Tibor Vajnai</a:t>
            </a:r>
          </a:p>
          <a:p>
            <a:pPr marL="0" indent="0" algn="r">
              <a:buNone/>
            </a:pPr>
            <a:r>
              <a:rPr lang="hu-HU" sz="2800" dirty="0" err="1" smtClean="0"/>
              <a:t>vajnai</a:t>
            </a:r>
            <a:r>
              <a:rPr lang="en-US" sz="2800" dirty="0" smtClean="0"/>
              <a:t>.</a:t>
            </a:r>
            <a:r>
              <a:rPr lang="hu-HU" sz="2800" smtClean="0"/>
              <a:t>tibor</a:t>
            </a:r>
            <a:r>
              <a:rPr lang="en-US" sz="2800" smtClean="0"/>
              <a:t>@gamf.kefo.hu</a:t>
            </a:r>
            <a:endParaRPr lang="en-US" dirty="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20</a:t>
            </a:fld>
            <a:endParaRPr lang="hu-HU" dirty="0"/>
          </a:p>
        </p:txBody>
      </p:sp>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16832"/>
            <a:ext cx="4527173" cy="3200510"/>
          </a:xfrm>
          <a:prstGeom prst="rect">
            <a:avLst/>
          </a:prstGeom>
        </p:spPr>
      </p:pic>
    </p:spTree>
    <p:extLst>
      <p:ext uri="{BB962C8B-B14F-4D97-AF65-F5344CB8AC3E}">
        <p14:creationId xmlns:p14="http://schemas.microsoft.com/office/powerpoint/2010/main" val="637527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en-US" sz="3600" b="1" dirty="0"/>
              <a:t>Vehicle concept and energy-management of </a:t>
            </a:r>
            <a:r>
              <a:rPr lang="en-US" sz="3600" b="1" dirty="0" smtClean="0"/>
              <a:t>hybrid</a:t>
            </a:r>
            <a:r>
              <a:rPr lang="hu-HU" sz="3600" b="1" dirty="0" smtClean="0"/>
              <a:t> </a:t>
            </a:r>
            <a:r>
              <a:rPr lang="en-US" sz="3600" b="1" dirty="0" smtClean="0"/>
              <a:t>drivetrain</a:t>
            </a:r>
            <a:endParaRPr lang="hu-HU" sz="3200" dirty="0"/>
          </a:p>
        </p:txBody>
      </p:sp>
      <p:sp>
        <p:nvSpPr>
          <p:cNvPr id="3" name="Tartalom helye 2"/>
          <p:cNvSpPr>
            <a:spLocks noGrp="1"/>
          </p:cNvSpPr>
          <p:nvPr>
            <p:ph idx="1"/>
          </p:nvPr>
        </p:nvSpPr>
        <p:spPr>
          <a:xfrm>
            <a:off x="5257572" y="1935480"/>
            <a:ext cx="3886428" cy="4389120"/>
          </a:xfrm>
        </p:spPr>
        <p:txBody>
          <a:bodyPr>
            <a:normAutofit fontScale="92500"/>
          </a:bodyPr>
          <a:lstStyle/>
          <a:p>
            <a:r>
              <a:rPr lang="en-US" dirty="0"/>
              <a:t>Research for hybrid and electronic vehicle design</a:t>
            </a:r>
          </a:p>
          <a:p>
            <a:r>
              <a:rPr lang="en-US" dirty="0"/>
              <a:t>Vehicle dynamics and control</a:t>
            </a:r>
            <a:endParaRPr lang="hu-HU" dirty="0"/>
          </a:p>
          <a:p>
            <a:r>
              <a:rPr lang="hu-HU" dirty="0" err="1"/>
              <a:t>Optimization</a:t>
            </a:r>
            <a:r>
              <a:rPr lang="hu-HU" dirty="0"/>
              <a:t> of </a:t>
            </a:r>
            <a:r>
              <a:rPr lang="hu-HU" dirty="0" err="1"/>
              <a:t>the</a:t>
            </a:r>
            <a:r>
              <a:rPr lang="hu-HU" dirty="0"/>
              <a:t> </a:t>
            </a:r>
            <a:r>
              <a:rPr lang="hu-HU" dirty="0" err="1"/>
              <a:t>draintrain</a:t>
            </a:r>
            <a:endParaRPr lang="hu-HU" dirty="0"/>
          </a:p>
          <a:p>
            <a:endParaRPr lang="hu-HU" dirty="0"/>
          </a:p>
          <a:p>
            <a:pPr marL="0" indent="0" algn="r">
              <a:buNone/>
            </a:pPr>
            <a:r>
              <a:rPr lang="hu-HU" dirty="0"/>
              <a:t>Piroska </a:t>
            </a:r>
            <a:r>
              <a:rPr lang="hu-HU" dirty="0" err="1"/>
              <a:t>Ailer</a:t>
            </a:r>
            <a:endParaRPr lang="hu-HU" dirty="0"/>
          </a:p>
          <a:p>
            <a:pPr marL="0" indent="0" algn="r">
              <a:buNone/>
            </a:pPr>
            <a:r>
              <a:rPr lang="hu-HU" dirty="0" err="1"/>
              <a:t>ailer.piroska</a:t>
            </a:r>
            <a:r>
              <a:rPr lang="hu-HU" dirty="0"/>
              <a:t>@</a:t>
            </a:r>
            <a:r>
              <a:rPr lang="hu-HU" dirty="0" err="1"/>
              <a:t>gamf.kefo.hu</a:t>
            </a:r>
            <a:endParaRPr lang="hu-HU" dirty="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21</a:t>
            </a:fld>
            <a:endParaRPr lang="hu-HU"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 y="2060848"/>
            <a:ext cx="5286375"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347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Fuzzy </a:t>
            </a:r>
            <a:r>
              <a:rPr lang="hu-HU" dirty="0" err="1" smtClean="0"/>
              <a:t>systems</a:t>
            </a:r>
            <a:r>
              <a:rPr lang="hu-HU" dirty="0" smtClean="0"/>
              <a:t> </a:t>
            </a:r>
            <a:r>
              <a:rPr lang="hu-HU" dirty="0" err="1" smtClean="0"/>
              <a:t>for</a:t>
            </a:r>
            <a:r>
              <a:rPr lang="hu-HU" dirty="0" smtClean="0"/>
              <a:t> </a:t>
            </a:r>
            <a:r>
              <a:rPr lang="hu-HU" dirty="0" err="1" smtClean="0"/>
              <a:t>diverse</a:t>
            </a:r>
            <a:r>
              <a:rPr lang="hu-HU" dirty="0" smtClean="0"/>
              <a:t> </a:t>
            </a:r>
            <a:r>
              <a:rPr lang="hu-HU" dirty="0" err="1" smtClean="0"/>
              <a:t>purposes</a:t>
            </a:r>
            <a:endParaRPr lang="hu-HU" dirty="0"/>
          </a:p>
        </p:txBody>
      </p:sp>
      <p:sp>
        <p:nvSpPr>
          <p:cNvPr id="3" name="Tartalom helye 2"/>
          <p:cNvSpPr>
            <a:spLocks noGrp="1"/>
          </p:cNvSpPr>
          <p:nvPr>
            <p:ph idx="1"/>
          </p:nvPr>
        </p:nvSpPr>
        <p:spPr/>
        <p:txBody>
          <a:bodyPr>
            <a:normAutofit fontScale="92500" lnSpcReduction="10000"/>
          </a:bodyPr>
          <a:lstStyle/>
          <a:p>
            <a:pPr marL="0" indent="0">
              <a:buNone/>
            </a:pPr>
            <a:r>
              <a:rPr lang="en-US" dirty="0"/>
              <a:t>Fuzzy modeling</a:t>
            </a:r>
          </a:p>
          <a:p>
            <a:r>
              <a:rPr lang="en-US" dirty="0" err="1"/>
              <a:t>Petrophysical</a:t>
            </a:r>
            <a:r>
              <a:rPr lang="en-US" dirty="0"/>
              <a:t> properties prediction</a:t>
            </a:r>
          </a:p>
          <a:p>
            <a:r>
              <a:rPr lang="en-US" dirty="0"/>
              <a:t>Fuzzy modeling of an </a:t>
            </a:r>
            <a:r>
              <a:rPr lang="en-US" dirty="0" err="1"/>
              <a:t>anaerob</a:t>
            </a:r>
            <a:r>
              <a:rPr lang="en-US" dirty="0"/>
              <a:t> tapered fluidized bed reactor</a:t>
            </a:r>
          </a:p>
          <a:p>
            <a:r>
              <a:rPr lang="en-US" dirty="0"/>
              <a:t>Tool life prediction</a:t>
            </a:r>
          </a:p>
          <a:p>
            <a:r>
              <a:rPr lang="en-US" dirty="0"/>
              <a:t>Mechanical properties of composite materials</a:t>
            </a:r>
          </a:p>
          <a:p>
            <a:r>
              <a:rPr lang="en-US" dirty="0"/>
              <a:t>Prediction of the student enrollment number</a:t>
            </a:r>
          </a:p>
          <a:p>
            <a:pPr marL="0" indent="0">
              <a:buNone/>
            </a:pPr>
            <a:r>
              <a:rPr lang="en-US" dirty="0"/>
              <a:t>Fuzzy expert system</a:t>
            </a:r>
          </a:p>
          <a:p>
            <a:r>
              <a:rPr lang="en-US" dirty="0"/>
              <a:t>Student </a:t>
            </a:r>
            <a:r>
              <a:rPr lang="en-US" dirty="0" smtClean="0"/>
              <a:t>evaluation</a:t>
            </a:r>
            <a:endParaRPr lang="hu-HU" dirty="0" smtClean="0"/>
          </a:p>
          <a:p>
            <a:pPr marL="0" indent="0" algn="r">
              <a:buNone/>
            </a:pPr>
            <a:r>
              <a:rPr lang="hu-HU" dirty="0" smtClean="0"/>
              <a:t>Zsolt Csaba </a:t>
            </a:r>
            <a:r>
              <a:rPr lang="hu-HU" dirty="0" err="1" smtClean="0"/>
              <a:t>Johanyák</a:t>
            </a:r>
            <a:endParaRPr lang="hu-HU" dirty="0" smtClean="0"/>
          </a:p>
          <a:p>
            <a:pPr marL="0" indent="0" algn="r">
              <a:buNone/>
            </a:pPr>
            <a:r>
              <a:rPr lang="hu-HU" dirty="0" smtClean="0"/>
              <a:t>johanyak.csaba@gamf.kefo.hu</a:t>
            </a:r>
            <a:endParaRPr lang="en-US" dirty="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22</a:t>
            </a:fld>
            <a:endParaRPr lang="hu-HU" dirty="0"/>
          </a:p>
        </p:txBody>
      </p:sp>
    </p:spTree>
    <p:extLst>
      <p:ext uri="{BB962C8B-B14F-4D97-AF65-F5344CB8AC3E}">
        <p14:creationId xmlns:p14="http://schemas.microsoft.com/office/powerpoint/2010/main" val="22495032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Fuzzy </a:t>
            </a:r>
            <a:r>
              <a:rPr lang="hu-HU" dirty="0" err="1" smtClean="0"/>
              <a:t>Logic</a:t>
            </a:r>
            <a:endParaRPr lang="hu-HU" dirty="0"/>
          </a:p>
        </p:txBody>
      </p:sp>
      <p:sp>
        <p:nvSpPr>
          <p:cNvPr id="6" name="Szöveg helye 5"/>
          <p:cNvSpPr>
            <a:spLocks noGrp="1"/>
          </p:cNvSpPr>
          <p:nvPr>
            <p:ph type="body" idx="1"/>
          </p:nvPr>
        </p:nvSpPr>
        <p:spPr/>
        <p:txBody>
          <a:bodyPr/>
          <a:lstStyle/>
          <a:p>
            <a:r>
              <a:rPr lang="hu-HU" dirty="0" smtClean="0"/>
              <a:t>Basic </a:t>
            </a:r>
            <a:r>
              <a:rPr lang="hu-HU" dirty="0" err="1" smtClean="0"/>
              <a:t>Concepts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23</a:t>
            </a:fld>
            <a:endParaRPr lang="hu-HU" dirty="0"/>
          </a:p>
        </p:txBody>
      </p:sp>
    </p:spTree>
    <p:extLst>
      <p:ext uri="{BB962C8B-B14F-4D97-AF65-F5344CB8AC3E}">
        <p14:creationId xmlns:p14="http://schemas.microsoft.com/office/powerpoint/2010/main" val="3953282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Fuzzy </a:t>
            </a:r>
            <a:r>
              <a:rPr lang="hu-HU" dirty="0" err="1" smtClean="0"/>
              <a:t>sets</a:t>
            </a:r>
            <a:endParaRPr lang="hu-HU" dirty="0"/>
          </a:p>
        </p:txBody>
      </p:sp>
      <p:sp>
        <p:nvSpPr>
          <p:cNvPr id="3" name="Tartalom helye 2"/>
          <p:cNvSpPr>
            <a:spLocks noGrp="1"/>
          </p:cNvSpPr>
          <p:nvPr>
            <p:ph idx="1"/>
          </p:nvPr>
        </p:nvSpPr>
        <p:spPr>
          <a:xfrm>
            <a:off x="457200" y="1935480"/>
            <a:ext cx="6779096" cy="4389120"/>
          </a:xfrm>
        </p:spPr>
        <p:txBody>
          <a:bodyPr/>
          <a:lstStyle/>
          <a:p>
            <a:r>
              <a:rPr lang="hu-HU" dirty="0" err="1"/>
              <a:t>Lotfi</a:t>
            </a:r>
            <a:r>
              <a:rPr lang="hu-HU" dirty="0"/>
              <a:t> A. </a:t>
            </a:r>
            <a:r>
              <a:rPr lang="hu-HU" dirty="0" err="1" smtClean="0"/>
              <a:t>Zadeh</a:t>
            </a:r>
            <a:endParaRPr lang="hu-HU" dirty="0" smtClean="0"/>
          </a:p>
          <a:p>
            <a:endParaRPr lang="hu-HU" dirty="0" smtClean="0"/>
          </a:p>
          <a:p>
            <a:r>
              <a:rPr lang="en-US" dirty="0" smtClean="0"/>
              <a:t>University </a:t>
            </a:r>
            <a:r>
              <a:rPr lang="en-US" dirty="0"/>
              <a:t>of California at Berkeley </a:t>
            </a:r>
            <a:r>
              <a:rPr lang="hu-HU" dirty="0" smtClean="0"/>
              <a:t>-</a:t>
            </a:r>
            <a:r>
              <a:rPr lang="en-US" dirty="0" smtClean="0"/>
              <a:t> 1965</a:t>
            </a:r>
            <a:endParaRPr lang="hu-HU" dirty="0" smtClean="0"/>
          </a:p>
          <a:p>
            <a:endParaRPr lang="hu-HU" dirty="0" smtClean="0"/>
          </a:p>
          <a:p>
            <a:r>
              <a:rPr lang="hu-HU" dirty="0" err="1" smtClean="0"/>
              <a:t>Imprecision</a:t>
            </a:r>
            <a:r>
              <a:rPr lang="hu-HU" dirty="0" smtClean="0"/>
              <a:t> </a:t>
            </a:r>
            <a:r>
              <a:rPr lang="hu-HU" dirty="0" err="1" smtClean="0"/>
              <a:t>in</a:t>
            </a:r>
            <a:r>
              <a:rPr lang="hu-HU" dirty="0" smtClean="0"/>
              <a:t> </a:t>
            </a:r>
            <a:r>
              <a:rPr lang="hu-HU" dirty="0" err="1" smtClean="0"/>
              <a:t>natural</a:t>
            </a:r>
            <a:r>
              <a:rPr lang="hu-HU" dirty="0" smtClean="0"/>
              <a:t> </a:t>
            </a:r>
            <a:r>
              <a:rPr lang="hu-HU" dirty="0" err="1" smtClean="0"/>
              <a:t>language</a:t>
            </a:r>
            <a:r>
              <a:rPr lang="hu-HU" dirty="0" smtClean="0"/>
              <a:t> </a:t>
            </a:r>
            <a:endParaRPr lang="hu-HU"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844824"/>
            <a:ext cx="1713384" cy="228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t>24</a:t>
            </a:fld>
            <a:endParaRPr lang="hu-HU"/>
          </a:p>
        </p:txBody>
      </p:sp>
    </p:spTree>
    <p:extLst>
      <p:ext uri="{BB962C8B-B14F-4D97-AF65-F5344CB8AC3E}">
        <p14:creationId xmlns:p14="http://schemas.microsoft.com/office/powerpoint/2010/main" val="3750889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948" y="1828800"/>
            <a:ext cx="40005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ím 1"/>
          <p:cNvSpPr>
            <a:spLocks noGrp="1"/>
          </p:cNvSpPr>
          <p:nvPr>
            <p:ph type="title"/>
          </p:nvPr>
        </p:nvSpPr>
        <p:spPr/>
        <p:txBody>
          <a:bodyPr>
            <a:normAutofit/>
          </a:bodyPr>
          <a:lstStyle/>
          <a:p>
            <a:r>
              <a:rPr lang="hu-HU" b="1" dirty="0" err="1" smtClean="0"/>
              <a:t>Crisp</a:t>
            </a:r>
            <a:r>
              <a:rPr lang="hu-HU" b="1" dirty="0" smtClean="0"/>
              <a:t> </a:t>
            </a:r>
            <a:r>
              <a:rPr lang="hu-HU" b="1" dirty="0" err="1" smtClean="0"/>
              <a:t>seets</a:t>
            </a:r>
            <a:r>
              <a:rPr lang="hu-HU" b="1" dirty="0" smtClean="0"/>
              <a:t> – Fuzzy </a:t>
            </a:r>
            <a:r>
              <a:rPr lang="hu-HU" b="1" dirty="0" err="1" smtClean="0"/>
              <a:t>sets</a:t>
            </a:r>
            <a:endParaRPr lang="hu-HU" b="1" dirty="0"/>
          </a:p>
        </p:txBody>
      </p:sp>
      <p:sp>
        <p:nvSpPr>
          <p:cNvPr id="3" name="Tartalom helye 2"/>
          <p:cNvSpPr>
            <a:spLocks noGrp="1"/>
          </p:cNvSpPr>
          <p:nvPr>
            <p:ph idx="1"/>
          </p:nvPr>
        </p:nvSpPr>
        <p:spPr/>
        <p:txBody>
          <a:bodyPr/>
          <a:lstStyle/>
          <a:p>
            <a:endParaRPr lang="hu-HU" dirty="0"/>
          </a:p>
        </p:txBody>
      </p:sp>
      <p:pic>
        <p:nvPicPr>
          <p:cNvPr id="8194" name="Picture 2" descr="http://www.doc.ic.ac.uk/~nd/surprise_96/journal/vol4/sbaa/report.3dbinse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20812"/>
            <a:ext cx="5305425" cy="3800476"/>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1259632" y="5507940"/>
            <a:ext cx="653128" cy="369332"/>
          </a:xfrm>
          <a:prstGeom prst="rect">
            <a:avLst/>
          </a:prstGeom>
          <a:solidFill>
            <a:schemeClr val="bg1"/>
          </a:solidFill>
        </p:spPr>
        <p:txBody>
          <a:bodyPr wrap="none" rtlCol="0">
            <a:spAutoFit/>
          </a:bodyPr>
          <a:lstStyle/>
          <a:p>
            <a:r>
              <a:rPr lang="hu-HU" dirty="0" err="1" smtClean="0"/>
              <a:t>Cold</a:t>
            </a:r>
            <a:endParaRPr lang="hu-HU" dirty="0"/>
          </a:p>
        </p:txBody>
      </p:sp>
      <p:sp>
        <p:nvSpPr>
          <p:cNvPr id="8" name="Szövegdoboz 7"/>
          <p:cNvSpPr txBox="1"/>
          <p:nvPr/>
        </p:nvSpPr>
        <p:spPr>
          <a:xfrm>
            <a:off x="-36512" y="5770265"/>
            <a:ext cx="5305425" cy="369332"/>
          </a:xfrm>
          <a:prstGeom prst="rect">
            <a:avLst/>
          </a:prstGeom>
          <a:solidFill>
            <a:schemeClr val="bg1"/>
          </a:solidFill>
        </p:spPr>
        <p:txBody>
          <a:bodyPr wrap="square" rtlCol="0">
            <a:spAutoFit/>
          </a:bodyPr>
          <a:lstStyle/>
          <a:p>
            <a:pPr algn="ctr"/>
            <a:r>
              <a:rPr lang="hu-HU" dirty="0" err="1" smtClean="0"/>
              <a:t>Room</a:t>
            </a:r>
            <a:r>
              <a:rPr lang="hu-HU" dirty="0" smtClean="0"/>
              <a:t> </a:t>
            </a:r>
            <a:r>
              <a:rPr lang="hu-HU" dirty="0" err="1" smtClean="0"/>
              <a:t>temperature</a:t>
            </a:r>
            <a:endParaRPr lang="hu-HU" dirty="0"/>
          </a:p>
        </p:txBody>
      </p:sp>
      <p:sp>
        <p:nvSpPr>
          <p:cNvPr id="9" name="Szövegdoboz 8"/>
          <p:cNvSpPr txBox="1"/>
          <p:nvPr/>
        </p:nvSpPr>
        <p:spPr>
          <a:xfrm>
            <a:off x="3981475" y="5363924"/>
            <a:ext cx="5055021" cy="369332"/>
          </a:xfrm>
          <a:prstGeom prst="rect">
            <a:avLst/>
          </a:prstGeom>
          <a:solidFill>
            <a:schemeClr val="bg1"/>
          </a:solidFill>
        </p:spPr>
        <p:txBody>
          <a:bodyPr wrap="square" rtlCol="0">
            <a:spAutoFit/>
          </a:bodyPr>
          <a:lstStyle/>
          <a:p>
            <a:pPr algn="ctr"/>
            <a:r>
              <a:rPr lang="hu-HU" dirty="0" err="1" smtClean="0"/>
              <a:t>Room</a:t>
            </a:r>
            <a:r>
              <a:rPr lang="hu-HU" dirty="0" smtClean="0"/>
              <a:t> </a:t>
            </a:r>
            <a:r>
              <a:rPr lang="hu-HU" dirty="0" err="1" smtClean="0"/>
              <a:t>temperature</a:t>
            </a:r>
            <a:endParaRPr lang="hu-HU" dirty="0"/>
          </a:p>
        </p:txBody>
      </p:sp>
      <p:sp>
        <p:nvSpPr>
          <p:cNvPr id="10" name="Szövegdoboz 9"/>
          <p:cNvSpPr txBox="1"/>
          <p:nvPr/>
        </p:nvSpPr>
        <p:spPr>
          <a:xfrm>
            <a:off x="2123728" y="5147900"/>
            <a:ext cx="646716" cy="369332"/>
          </a:xfrm>
          <a:prstGeom prst="rect">
            <a:avLst/>
          </a:prstGeom>
          <a:solidFill>
            <a:schemeClr val="bg1"/>
          </a:solidFill>
        </p:spPr>
        <p:txBody>
          <a:bodyPr wrap="none" rtlCol="0">
            <a:spAutoFit/>
          </a:bodyPr>
          <a:lstStyle/>
          <a:p>
            <a:r>
              <a:rPr lang="hu-HU" dirty="0" err="1" smtClean="0"/>
              <a:t>Cool</a:t>
            </a:r>
            <a:endParaRPr lang="hu-HU" dirty="0"/>
          </a:p>
        </p:txBody>
      </p:sp>
      <p:sp>
        <p:nvSpPr>
          <p:cNvPr id="11" name="Szövegdoboz 10"/>
          <p:cNvSpPr txBox="1"/>
          <p:nvPr/>
        </p:nvSpPr>
        <p:spPr>
          <a:xfrm>
            <a:off x="5409553" y="5038980"/>
            <a:ext cx="653128" cy="369332"/>
          </a:xfrm>
          <a:prstGeom prst="rect">
            <a:avLst/>
          </a:prstGeom>
          <a:solidFill>
            <a:schemeClr val="bg1"/>
          </a:solidFill>
        </p:spPr>
        <p:txBody>
          <a:bodyPr wrap="none" rtlCol="0">
            <a:spAutoFit/>
          </a:bodyPr>
          <a:lstStyle/>
          <a:p>
            <a:r>
              <a:rPr lang="hu-HU" dirty="0" err="1" smtClean="0"/>
              <a:t>Cold</a:t>
            </a:r>
            <a:endParaRPr lang="hu-HU" dirty="0"/>
          </a:p>
        </p:txBody>
      </p:sp>
      <p:sp>
        <p:nvSpPr>
          <p:cNvPr id="12" name="Szövegdoboz 11"/>
          <p:cNvSpPr txBox="1"/>
          <p:nvPr/>
        </p:nvSpPr>
        <p:spPr>
          <a:xfrm>
            <a:off x="6132720" y="4762357"/>
            <a:ext cx="646716" cy="369332"/>
          </a:xfrm>
          <a:prstGeom prst="rect">
            <a:avLst/>
          </a:prstGeom>
          <a:solidFill>
            <a:schemeClr val="bg1"/>
          </a:solidFill>
        </p:spPr>
        <p:txBody>
          <a:bodyPr wrap="none" rtlCol="0">
            <a:spAutoFit/>
          </a:bodyPr>
          <a:lstStyle/>
          <a:p>
            <a:r>
              <a:rPr lang="hu-HU" dirty="0" err="1" smtClean="0"/>
              <a:t>Cool</a:t>
            </a:r>
            <a:endParaRPr lang="hu-HU" dirty="0"/>
          </a:p>
        </p:txBody>
      </p:sp>
      <p:sp>
        <p:nvSpPr>
          <p:cNvPr id="13" name="Szövegdoboz 12"/>
          <p:cNvSpPr txBox="1"/>
          <p:nvPr/>
        </p:nvSpPr>
        <p:spPr>
          <a:xfrm>
            <a:off x="-1" y="2492896"/>
            <a:ext cx="1448153" cy="646331"/>
          </a:xfrm>
          <a:prstGeom prst="rect">
            <a:avLst/>
          </a:prstGeom>
          <a:solidFill>
            <a:schemeClr val="bg1"/>
          </a:solidFill>
        </p:spPr>
        <p:txBody>
          <a:bodyPr wrap="none" rtlCol="0">
            <a:spAutoFit/>
          </a:bodyPr>
          <a:lstStyle/>
          <a:p>
            <a:r>
              <a:rPr lang="hu-HU" dirty="0" err="1" smtClean="0"/>
              <a:t>Membership</a:t>
            </a:r>
            <a:endParaRPr lang="hu-HU" dirty="0" smtClean="0"/>
          </a:p>
          <a:p>
            <a:r>
              <a:rPr lang="hu-HU" dirty="0" err="1" smtClean="0"/>
              <a:t>value</a:t>
            </a:r>
            <a:r>
              <a:rPr lang="hu-HU" dirty="0" smtClean="0"/>
              <a:t> </a:t>
            </a:r>
            <a:endParaRPr lang="hu-HU" dirty="0"/>
          </a:p>
        </p:txBody>
      </p:sp>
      <p:sp>
        <p:nvSpPr>
          <p:cNvPr id="14" name="Szövegdoboz 13"/>
          <p:cNvSpPr txBox="1"/>
          <p:nvPr/>
        </p:nvSpPr>
        <p:spPr>
          <a:xfrm>
            <a:off x="6948264" y="4393025"/>
            <a:ext cx="804772" cy="369332"/>
          </a:xfrm>
          <a:prstGeom prst="rect">
            <a:avLst/>
          </a:prstGeom>
          <a:solidFill>
            <a:schemeClr val="bg1"/>
          </a:solidFill>
        </p:spPr>
        <p:txBody>
          <a:bodyPr wrap="none" rtlCol="0">
            <a:spAutoFit/>
          </a:bodyPr>
          <a:lstStyle/>
          <a:p>
            <a:r>
              <a:rPr lang="hu-HU" dirty="0" err="1" smtClean="0"/>
              <a:t>Warm</a:t>
            </a:r>
            <a:endParaRPr lang="hu-HU" dirty="0"/>
          </a:p>
        </p:txBody>
      </p:sp>
      <p:sp>
        <p:nvSpPr>
          <p:cNvPr id="15" name="Szövegdoboz 14"/>
          <p:cNvSpPr txBox="1"/>
          <p:nvPr/>
        </p:nvSpPr>
        <p:spPr>
          <a:xfrm>
            <a:off x="7956376" y="4023693"/>
            <a:ext cx="569130" cy="369332"/>
          </a:xfrm>
          <a:prstGeom prst="rect">
            <a:avLst/>
          </a:prstGeom>
          <a:solidFill>
            <a:schemeClr val="bg1"/>
          </a:solidFill>
        </p:spPr>
        <p:txBody>
          <a:bodyPr wrap="none" rtlCol="0">
            <a:spAutoFit/>
          </a:bodyPr>
          <a:lstStyle/>
          <a:p>
            <a:r>
              <a:rPr lang="hu-HU" dirty="0" smtClean="0"/>
              <a:t>Hot</a:t>
            </a:r>
            <a:endParaRPr lang="hu-HU" dirty="0"/>
          </a:p>
        </p:txBody>
      </p:sp>
      <p:sp>
        <p:nvSpPr>
          <p:cNvPr id="16" name="Szövegdoboz 15"/>
          <p:cNvSpPr txBox="1"/>
          <p:nvPr/>
        </p:nvSpPr>
        <p:spPr>
          <a:xfrm>
            <a:off x="3633529" y="4499828"/>
            <a:ext cx="569130" cy="369332"/>
          </a:xfrm>
          <a:prstGeom prst="rect">
            <a:avLst/>
          </a:prstGeom>
          <a:solidFill>
            <a:schemeClr val="bg1"/>
          </a:solidFill>
        </p:spPr>
        <p:txBody>
          <a:bodyPr wrap="none" rtlCol="0">
            <a:spAutoFit/>
          </a:bodyPr>
          <a:lstStyle/>
          <a:p>
            <a:r>
              <a:rPr lang="hu-HU" dirty="0" smtClean="0"/>
              <a:t>Hot</a:t>
            </a:r>
            <a:endParaRPr lang="hu-HU" dirty="0"/>
          </a:p>
        </p:txBody>
      </p:sp>
      <p:sp>
        <p:nvSpPr>
          <p:cNvPr id="17" name="Szövegdoboz 16"/>
          <p:cNvSpPr txBox="1"/>
          <p:nvPr/>
        </p:nvSpPr>
        <p:spPr>
          <a:xfrm>
            <a:off x="2916982" y="4797152"/>
            <a:ext cx="804772" cy="369332"/>
          </a:xfrm>
          <a:prstGeom prst="rect">
            <a:avLst/>
          </a:prstGeom>
          <a:solidFill>
            <a:schemeClr val="bg1"/>
          </a:solidFill>
        </p:spPr>
        <p:txBody>
          <a:bodyPr wrap="none" rtlCol="0">
            <a:spAutoFit/>
          </a:bodyPr>
          <a:lstStyle/>
          <a:p>
            <a:r>
              <a:rPr lang="hu-HU" dirty="0" err="1" smtClean="0"/>
              <a:t>Warm</a:t>
            </a:r>
            <a:endParaRPr lang="hu-HU" dirty="0"/>
          </a:p>
        </p:txBody>
      </p:sp>
      <p:sp>
        <p:nvSpPr>
          <p:cNvPr id="5" name="Szövegdoboz 4"/>
          <p:cNvSpPr txBox="1"/>
          <p:nvPr/>
        </p:nvSpPr>
        <p:spPr>
          <a:xfrm>
            <a:off x="457764" y="6340678"/>
            <a:ext cx="8403583" cy="369332"/>
          </a:xfrm>
          <a:prstGeom prst="rect">
            <a:avLst/>
          </a:prstGeom>
          <a:noFill/>
        </p:spPr>
        <p:txBody>
          <a:bodyPr wrap="none" rtlCol="0">
            <a:spAutoFit/>
          </a:bodyPr>
          <a:lstStyle/>
          <a:p>
            <a:r>
              <a:rPr lang="hu-HU" dirty="0" smtClean="0"/>
              <a:t>http://www.doc.ic.ac.uk/~nd/surprise_96/journal/vol4/sbaa/report.fuzzysets.html</a:t>
            </a:r>
            <a:endParaRPr lang="hu-HU" dirty="0"/>
          </a:p>
        </p:txBody>
      </p:sp>
      <p:sp>
        <p:nvSpPr>
          <p:cNvPr id="6" name="Dia számának helye 5"/>
          <p:cNvSpPr>
            <a:spLocks noGrp="1"/>
          </p:cNvSpPr>
          <p:nvPr>
            <p:ph type="sldNum" sz="quarter" idx="12"/>
          </p:nvPr>
        </p:nvSpPr>
        <p:spPr/>
        <p:txBody>
          <a:bodyPr/>
          <a:lstStyle/>
          <a:p>
            <a:fld id="{42275A63-3E4B-4569-BF04-D6C210DC9A48}" type="slidenum">
              <a:rPr lang="hu-HU" smtClean="0"/>
              <a:t>25</a:t>
            </a:fld>
            <a:endParaRPr lang="hu-HU"/>
          </a:p>
        </p:txBody>
      </p:sp>
      <p:sp>
        <p:nvSpPr>
          <p:cNvPr id="21" name="Szövegdoboz 20"/>
          <p:cNvSpPr txBox="1"/>
          <p:nvPr/>
        </p:nvSpPr>
        <p:spPr>
          <a:xfrm>
            <a:off x="8395358" y="3284984"/>
            <a:ext cx="428322" cy="369332"/>
          </a:xfrm>
          <a:prstGeom prst="rect">
            <a:avLst/>
          </a:prstGeom>
          <a:solidFill>
            <a:schemeClr val="bg1"/>
          </a:solidFill>
        </p:spPr>
        <p:txBody>
          <a:bodyPr wrap="none" rtlCol="0">
            <a:spAutoFit/>
          </a:bodyPr>
          <a:lstStyle/>
          <a:p>
            <a:r>
              <a:rPr lang="hu-HU" dirty="0" smtClean="0">
                <a:latin typeface="Arial"/>
                <a:cs typeface="Arial"/>
              </a:rPr>
              <a:t>°</a:t>
            </a:r>
            <a:r>
              <a:rPr lang="hu-HU" dirty="0" smtClean="0"/>
              <a:t>C</a:t>
            </a:r>
            <a:endParaRPr lang="hu-HU" dirty="0"/>
          </a:p>
        </p:txBody>
      </p:sp>
      <p:sp>
        <p:nvSpPr>
          <p:cNvPr id="22" name="Szövegdoboz 21"/>
          <p:cNvSpPr txBox="1"/>
          <p:nvPr/>
        </p:nvSpPr>
        <p:spPr>
          <a:xfrm>
            <a:off x="4445394" y="3805263"/>
            <a:ext cx="428322" cy="369332"/>
          </a:xfrm>
          <a:prstGeom prst="rect">
            <a:avLst/>
          </a:prstGeom>
          <a:solidFill>
            <a:schemeClr val="bg1"/>
          </a:solidFill>
        </p:spPr>
        <p:txBody>
          <a:bodyPr wrap="none" rtlCol="0">
            <a:spAutoFit/>
          </a:bodyPr>
          <a:lstStyle/>
          <a:p>
            <a:r>
              <a:rPr lang="hu-HU" dirty="0" smtClean="0">
                <a:latin typeface="Arial"/>
                <a:cs typeface="Arial"/>
              </a:rPr>
              <a:t>°</a:t>
            </a:r>
            <a:r>
              <a:rPr lang="hu-HU" dirty="0" smtClean="0"/>
              <a:t>C</a:t>
            </a:r>
            <a:endParaRPr lang="hu-HU" dirty="0"/>
          </a:p>
        </p:txBody>
      </p:sp>
      <p:sp>
        <p:nvSpPr>
          <p:cNvPr id="7" name="Szövegdoboz 6"/>
          <p:cNvSpPr txBox="1"/>
          <p:nvPr/>
        </p:nvSpPr>
        <p:spPr>
          <a:xfrm>
            <a:off x="4347983" y="1988840"/>
            <a:ext cx="1448153" cy="646331"/>
          </a:xfrm>
          <a:prstGeom prst="rect">
            <a:avLst/>
          </a:prstGeom>
          <a:solidFill>
            <a:schemeClr val="bg1"/>
          </a:solidFill>
        </p:spPr>
        <p:txBody>
          <a:bodyPr wrap="none" rtlCol="0">
            <a:spAutoFit/>
          </a:bodyPr>
          <a:lstStyle/>
          <a:p>
            <a:r>
              <a:rPr lang="hu-HU" dirty="0" err="1" smtClean="0"/>
              <a:t>Membership</a:t>
            </a:r>
            <a:endParaRPr lang="hu-HU" dirty="0" smtClean="0"/>
          </a:p>
          <a:p>
            <a:r>
              <a:rPr lang="hu-HU" dirty="0" err="1" smtClean="0"/>
              <a:t>value</a:t>
            </a:r>
            <a:endParaRPr lang="hu-HU" dirty="0"/>
          </a:p>
        </p:txBody>
      </p:sp>
    </p:spTree>
    <p:extLst>
      <p:ext uri="{BB962C8B-B14F-4D97-AF65-F5344CB8AC3E}">
        <p14:creationId xmlns:p14="http://schemas.microsoft.com/office/powerpoint/2010/main" val="33004225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err="1" smtClean="0"/>
              <a:t>Membership</a:t>
            </a:r>
            <a:r>
              <a:rPr lang="hu-HU" dirty="0" smtClean="0"/>
              <a:t> </a:t>
            </a:r>
            <a:r>
              <a:rPr lang="hu-HU" dirty="0" err="1" smtClean="0"/>
              <a:t>function</a:t>
            </a:r>
            <a:endParaRPr lang="hu-HU" dirty="0"/>
          </a:p>
        </p:txBody>
      </p:sp>
      <p:pic>
        <p:nvPicPr>
          <p:cNvPr id="15362" name="Picture 2" descr="Full-size image (14 K)">
            <a:hlinkClick r:id="" tooltip="Full-size image (14 K)"/>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867" y="2204864"/>
            <a:ext cx="9136061" cy="3456384"/>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4427984" y="5394555"/>
            <a:ext cx="648072" cy="369332"/>
          </a:xfrm>
          <a:prstGeom prst="rect">
            <a:avLst/>
          </a:prstGeom>
          <a:solidFill>
            <a:schemeClr val="bg1"/>
          </a:solidFill>
        </p:spPr>
        <p:txBody>
          <a:bodyPr wrap="square" rtlCol="0">
            <a:spAutoFit/>
          </a:bodyPr>
          <a:lstStyle/>
          <a:p>
            <a:r>
              <a:rPr lang="hu-HU" dirty="0" err="1" smtClean="0"/>
              <a:t>Age</a:t>
            </a:r>
            <a:endParaRPr lang="hu-HU" dirty="0"/>
          </a:p>
        </p:txBody>
      </p:sp>
      <p:sp>
        <p:nvSpPr>
          <p:cNvPr id="6" name="Szövegdoboz 5"/>
          <p:cNvSpPr txBox="1"/>
          <p:nvPr/>
        </p:nvSpPr>
        <p:spPr>
          <a:xfrm>
            <a:off x="7596336" y="2276872"/>
            <a:ext cx="1073660" cy="369332"/>
          </a:xfrm>
          <a:prstGeom prst="rect">
            <a:avLst/>
          </a:prstGeom>
          <a:solidFill>
            <a:schemeClr val="bg1"/>
          </a:solidFill>
        </p:spPr>
        <p:txBody>
          <a:bodyPr wrap="square" rtlCol="0">
            <a:spAutoFit/>
          </a:bodyPr>
          <a:lstStyle/>
          <a:p>
            <a:r>
              <a:rPr lang="hu-HU" dirty="0" err="1" smtClean="0"/>
              <a:t>Elderly</a:t>
            </a:r>
            <a:endParaRPr lang="hu-HU" dirty="0"/>
          </a:p>
        </p:txBody>
      </p:sp>
      <p:sp>
        <p:nvSpPr>
          <p:cNvPr id="7" name="Szövegdoboz 6"/>
          <p:cNvSpPr txBox="1"/>
          <p:nvPr/>
        </p:nvSpPr>
        <p:spPr>
          <a:xfrm>
            <a:off x="3779912" y="2267580"/>
            <a:ext cx="1440160" cy="369332"/>
          </a:xfrm>
          <a:prstGeom prst="rect">
            <a:avLst/>
          </a:prstGeom>
          <a:solidFill>
            <a:schemeClr val="bg1"/>
          </a:solidFill>
        </p:spPr>
        <p:txBody>
          <a:bodyPr wrap="square" rtlCol="0">
            <a:spAutoFit/>
          </a:bodyPr>
          <a:lstStyle/>
          <a:p>
            <a:r>
              <a:rPr lang="hu-HU" dirty="0" err="1" smtClean="0"/>
              <a:t>Middle</a:t>
            </a:r>
            <a:r>
              <a:rPr lang="hu-HU" dirty="0" err="1"/>
              <a:t>-</a:t>
            </a:r>
            <a:r>
              <a:rPr lang="hu-HU" dirty="0" err="1" smtClean="0"/>
              <a:t>aged</a:t>
            </a:r>
            <a:endParaRPr lang="hu-HU" dirty="0"/>
          </a:p>
        </p:txBody>
      </p:sp>
      <p:sp>
        <p:nvSpPr>
          <p:cNvPr id="8" name="Szövegdoboz 7"/>
          <p:cNvSpPr txBox="1"/>
          <p:nvPr/>
        </p:nvSpPr>
        <p:spPr>
          <a:xfrm>
            <a:off x="1979712" y="2276872"/>
            <a:ext cx="936104" cy="369332"/>
          </a:xfrm>
          <a:prstGeom prst="rect">
            <a:avLst/>
          </a:prstGeom>
          <a:solidFill>
            <a:schemeClr val="bg1"/>
          </a:solidFill>
        </p:spPr>
        <p:txBody>
          <a:bodyPr wrap="square" rtlCol="0">
            <a:spAutoFit/>
          </a:bodyPr>
          <a:lstStyle/>
          <a:p>
            <a:r>
              <a:rPr lang="hu-HU" dirty="0" smtClean="0"/>
              <a:t>Young</a:t>
            </a:r>
            <a:endParaRPr lang="hu-HU" dirty="0"/>
          </a:p>
        </p:txBody>
      </p:sp>
      <p:sp>
        <p:nvSpPr>
          <p:cNvPr id="9" name="Szövegdoboz 8"/>
          <p:cNvSpPr txBox="1"/>
          <p:nvPr/>
        </p:nvSpPr>
        <p:spPr>
          <a:xfrm>
            <a:off x="611560" y="2301213"/>
            <a:ext cx="1368152" cy="369332"/>
          </a:xfrm>
          <a:prstGeom prst="rect">
            <a:avLst/>
          </a:prstGeom>
          <a:solidFill>
            <a:schemeClr val="bg1"/>
          </a:solidFill>
        </p:spPr>
        <p:txBody>
          <a:bodyPr wrap="square" rtlCol="0">
            <a:spAutoFit/>
          </a:bodyPr>
          <a:lstStyle/>
          <a:p>
            <a:r>
              <a:rPr lang="hu-HU" dirty="0" err="1" smtClean="0"/>
              <a:t>Teenager</a:t>
            </a:r>
            <a:endParaRPr lang="hu-HU" dirty="0"/>
          </a:p>
        </p:txBody>
      </p:sp>
      <p:sp>
        <p:nvSpPr>
          <p:cNvPr id="5" name="Szövegdoboz 4"/>
          <p:cNvSpPr txBox="1"/>
          <p:nvPr/>
        </p:nvSpPr>
        <p:spPr>
          <a:xfrm>
            <a:off x="179512" y="6093296"/>
            <a:ext cx="5980804" cy="707886"/>
          </a:xfrm>
          <a:prstGeom prst="rect">
            <a:avLst/>
          </a:prstGeom>
          <a:noFill/>
        </p:spPr>
        <p:txBody>
          <a:bodyPr wrap="none" rtlCol="0">
            <a:spAutoFit/>
          </a:bodyPr>
          <a:lstStyle/>
          <a:p>
            <a:r>
              <a:rPr lang="hu-HU" sz="2000" dirty="0" err="1" smtClean="0"/>
              <a:t>Linguistic</a:t>
            </a:r>
            <a:r>
              <a:rPr lang="hu-HU" sz="2000" dirty="0" smtClean="0"/>
              <a:t> </a:t>
            </a:r>
            <a:r>
              <a:rPr lang="hu-HU" sz="2000" dirty="0" err="1" smtClean="0"/>
              <a:t>variable</a:t>
            </a:r>
            <a:r>
              <a:rPr lang="hu-HU" sz="2000" dirty="0" smtClean="0"/>
              <a:t>: </a:t>
            </a:r>
            <a:r>
              <a:rPr lang="hu-HU" sz="2000" dirty="0" err="1" smtClean="0"/>
              <a:t>Age</a:t>
            </a:r>
            <a:endParaRPr lang="hu-HU" sz="2000" dirty="0" smtClean="0"/>
          </a:p>
          <a:p>
            <a:r>
              <a:rPr lang="hu-HU" sz="2000" dirty="0" err="1" smtClean="0"/>
              <a:t>Linguistic</a:t>
            </a:r>
            <a:r>
              <a:rPr lang="hu-HU" sz="2000" dirty="0" smtClean="0"/>
              <a:t> </a:t>
            </a:r>
            <a:r>
              <a:rPr lang="hu-HU" sz="2000" dirty="0" err="1" smtClean="0"/>
              <a:t>values</a:t>
            </a:r>
            <a:r>
              <a:rPr lang="hu-HU" sz="2000" dirty="0" smtClean="0"/>
              <a:t>: </a:t>
            </a:r>
            <a:r>
              <a:rPr lang="hu-HU" sz="2000" dirty="0" err="1" smtClean="0"/>
              <a:t>Teen</a:t>
            </a:r>
            <a:r>
              <a:rPr lang="hu-HU" sz="2000" dirty="0" smtClean="0"/>
              <a:t>, Young, </a:t>
            </a:r>
            <a:r>
              <a:rPr lang="hu-HU" sz="2000" dirty="0" err="1" smtClean="0"/>
              <a:t>Middle-Aged</a:t>
            </a:r>
            <a:r>
              <a:rPr lang="hu-HU" sz="2000" dirty="0" smtClean="0"/>
              <a:t>, </a:t>
            </a:r>
            <a:r>
              <a:rPr lang="hu-HU" sz="2000" dirty="0" err="1" smtClean="0"/>
              <a:t>Elderly</a:t>
            </a:r>
            <a:endParaRPr lang="hu-HU" sz="2000" dirty="0"/>
          </a:p>
        </p:txBody>
      </p:sp>
      <p:sp>
        <p:nvSpPr>
          <p:cNvPr id="10" name="Szövegdoboz 9"/>
          <p:cNvSpPr txBox="1"/>
          <p:nvPr/>
        </p:nvSpPr>
        <p:spPr>
          <a:xfrm>
            <a:off x="9900592" y="5163645"/>
            <a:ext cx="295274" cy="369332"/>
          </a:xfrm>
          <a:prstGeom prst="rect">
            <a:avLst/>
          </a:prstGeom>
          <a:noFill/>
        </p:spPr>
        <p:txBody>
          <a:bodyPr wrap="none" rtlCol="0">
            <a:spAutoFit/>
          </a:bodyPr>
          <a:lstStyle/>
          <a:p>
            <a:r>
              <a:rPr lang="hu-HU" dirty="0" smtClean="0"/>
              <a:t>x</a:t>
            </a:r>
            <a:endParaRPr lang="hu-HU" dirty="0"/>
          </a:p>
        </p:txBody>
      </p:sp>
      <p:sp>
        <p:nvSpPr>
          <p:cNvPr id="3" name="Dia számának helye 2"/>
          <p:cNvSpPr>
            <a:spLocks noGrp="1"/>
          </p:cNvSpPr>
          <p:nvPr>
            <p:ph type="sldNum" sz="quarter" idx="12"/>
          </p:nvPr>
        </p:nvSpPr>
        <p:spPr/>
        <p:txBody>
          <a:bodyPr/>
          <a:lstStyle/>
          <a:p>
            <a:fld id="{42275A63-3E4B-4569-BF04-D6C210DC9A48}" type="slidenum">
              <a:rPr lang="hu-HU" smtClean="0"/>
              <a:t>26</a:t>
            </a:fld>
            <a:endParaRPr lang="hu-HU"/>
          </a:p>
        </p:txBody>
      </p:sp>
      <p:sp>
        <p:nvSpPr>
          <p:cNvPr id="11" name="Szövegdoboz 10"/>
          <p:cNvSpPr txBox="1"/>
          <p:nvPr/>
        </p:nvSpPr>
        <p:spPr>
          <a:xfrm>
            <a:off x="8537118" y="4561964"/>
            <a:ext cx="859418" cy="523220"/>
          </a:xfrm>
          <a:prstGeom prst="rect">
            <a:avLst/>
          </a:prstGeom>
          <a:solidFill>
            <a:schemeClr val="bg1"/>
          </a:solidFill>
        </p:spPr>
        <p:txBody>
          <a:bodyPr wrap="square" rtlCol="0">
            <a:spAutoFit/>
          </a:bodyPr>
          <a:lstStyle/>
          <a:p>
            <a:r>
              <a:rPr lang="hu-HU" sz="2800" dirty="0" smtClean="0"/>
              <a:t>110</a:t>
            </a:r>
            <a:endParaRPr lang="hu-HU" dirty="0"/>
          </a:p>
        </p:txBody>
      </p:sp>
    </p:spTree>
    <p:extLst>
      <p:ext uri="{BB962C8B-B14F-4D97-AF65-F5344CB8AC3E}">
        <p14:creationId xmlns:p14="http://schemas.microsoft.com/office/powerpoint/2010/main" val="269275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Grp="1" noChangeArrowheads="1"/>
          </p:cNvSpPr>
          <p:nvPr>
            <p:ph type="title"/>
          </p:nvPr>
        </p:nvSpPr>
        <p:spPr/>
        <p:txBody>
          <a:bodyPr/>
          <a:lstStyle/>
          <a:p>
            <a:r>
              <a:rPr lang="en-US" altLang="zh-TW" sz="4000" dirty="0"/>
              <a:t>Partition </a:t>
            </a:r>
            <a:r>
              <a:rPr lang="en-US" altLang="zh-TW" sz="4000" dirty="0" smtClean="0"/>
              <a:t>Styles</a:t>
            </a:r>
            <a:endParaRPr lang="en-US" altLang="zh-TW" sz="4000" dirty="0"/>
          </a:p>
        </p:txBody>
      </p:sp>
      <p:pic>
        <p:nvPicPr>
          <p:cNvPr id="430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381375"/>
            <a:ext cx="729615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5" name="Text Box 7"/>
          <p:cNvSpPr txBox="1">
            <a:spLocks noChangeArrowheads="1"/>
          </p:cNvSpPr>
          <p:nvPr/>
        </p:nvSpPr>
        <p:spPr bwMode="auto">
          <a:xfrm>
            <a:off x="1547813" y="2606675"/>
            <a:ext cx="142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sz="2400"/>
              <a:t>Grid</a:t>
            </a:r>
          </a:p>
          <a:p>
            <a:pPr algn="ctr"/>
            <a:r>
              <a:rPr lang="en-US" altLang="zh-TW" sz="2400"/>
              <a:t>Partition</a:t>
            </a:r>
          </a:p>
        </p:txBody>
      </p:sp>
      <p:sp>
        <p:nvSpPr>
          <p:cNvPr id="43016" name="Text Box 8"/>
          <p:cNvSpPr txBox="1">
            <a:spLocks noChangeArrowheads="1"/>
          </p:cNvSpPr>
          <p:nvPr/>
        </p:nvSpPr>
        <p:spPr bwMode="auto">
          <a:xfrm>
            <a:off x="3870325" y="2606675"/>
            <a:ext cx="142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sz="2400"/>
              <a:t>Tree</a:t>
            </a:r>
          </a:p>
          <a:p>
            <a:pPr algn="ctr"/>
            <a:r>
              <a:rPr lang="en-US" altLang="zh-TW" sz="2400"/>
              <a:t>Partition</a:t>
            </a:r>
          </a:p>
        </p:txBody>
      </p:sp>
      <p:sp>
        <p:nvSpPr>
          <p:cNvPr id="2" name="Szövegdoboz 1"/>
          <p:cNvSpPr txBox="1"/>
          <p:nvPr/>
        </p:nvSpPr>
        <p:spPr>
          <a:xfrm>
            <a:off x="6012160" y="3429000"/>
            <a:ext cx="2664296" cy="2862322"/>
          </a:xfrm>
          <a:prstGeom prst="rect">
            <a:avLst/>
          </a:prstGeom>
          <a:solidFill>
            <a:schemeClr val="bg1"/>
          </a:solidFill>
        </p:spPr>
        <p:txBody>
          <a:bodyPr wrap="square" rtlCol="0">
            <a:spAutoFit/>
          </a:bodyPr>
          <a:lstStyle/>
          <a:p>
            <a:endParaRPr lang="hu-HU" dirty="0" smtClean="0"/>
          </a:p>
          <a:p>
            <a:endParaRPr lang="hu-HU" dirty="0"/>
          </a:p>
          <a:p>
            <a:endParaRPr lang="hu-HU" dirty="0" smtClean="0"/>
          </a:p>
          <a:p>
            <a:endParaRPr lang="hu-HU" dirty="0"/>
          </a:p>
          <a:p>
            <a:endParaRPr lang="hu-HU" dirty="0" smtClean="0"/>
          </a:p>
          <a:p>
            <a:endParaRPr lang="hu-HU" dirty="0"/>
          </a:p>
          <a:p>
            <a:endParaRPr lang="hu-HU" dirty="0" smtClean="0"/>
          </a:p>
          <a:p>
            <a:endParaRPr lang="hu-HU" dirty="0"/>
          </a:p>
          <a:p>
            <a:endParaRPr lang="hu-HU" dirty="0" smtClean="0"/>
          </a:p>
          <a:p>
            <a:endParaRPr lang="hu-HU" dirty="0"/>
          </a:p>
        </p:txBody>
      </p:sp>
      <p:sp>
        <p:nvSpPr>
          <p:cNvPr id="3" name="Szövegdoboz 2"/>
          <p:cNvSpPr txBox="1"/>
          <p:nvPr/>
        </p:nvSpPr>
        <p:spPr>
          <a:xfrm>
            <a:off x="1042988" y="5877272"/>
            <a:ext cx="4166525" cy="369332"/>
          </a:xfrm>
          <a:prstGeom prst="rect">
            <a:avLst/>
          </a:prstGeom>
          <a:solidFill>
            <a:schemeClr val="bg1"/>
          </a:solidFill>
        </p:spPr>
        <p:txBody>
          <a:bodyPr wrap="none" rtlCol="0">
            <a:spAutoFit/>
          </a:bodyPr>
          <a:lstStyle/>
          <a:p>
            <a:r>
              <a:rPr lang="hu-HU" dirty="0" smtClean="0"/>
              <a:t>                                                                     </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27</a:t>
            </a:fld>
            <a:endParaRPr lang="hu-HU" dirty="0"/>
          </a:p>
        </p:txBody>
      </p:sp>
    </p:spTree>
    <p:extLst>
      <p:ext uri="{BB962C8B-B14F-4D97-AF65-F5344CB8AC3E}">
        <p14:creationId xmlns:p14="http://schemas.microsoft.com/office/powerpoint/2010/main" val="37266116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76672"/>
            <a:ext cx="8229600" cy="1143000"/>
          </a:xfrm>
        </p:spPr>
        <p:txBody>
          <a:bodyPr/>
          <a:lstStyle/>
          <a:p>
            <a:r>
              <a:rPr lang="hu-HU" dirty="0" smtClean="0"/>
              <a:t>Fuzzy </a:t>
            </a:r>
            <a:r>
              <a:rPr lang="hu-HU" dirty="0" err="1" smtClean="0"/>
              <a:t>rule</a:t>
            </a:r>
            <a:r>
              <a:rPr lang="hu-HU" dirty="0" smtClean="0"/>
              <a:t> </a:t>
            </a:r>
            <a:r>
              <a:rPr lang="hu-HU" dirty="0" err="1" smtClean="0"/>
              <a:t>based</a:t>
            </a:r>
            <a:r>
              <a:rPr lang="hu-HU" dirty="0" smtClean="0"/>
              <a:t> </a:t>
            </a:r>
            <a:r>
              <a:rPr lang="hu-HU" dirty="0" err="1" smtClean="0"/>
              <a:t>systems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28</a:t>
            </a:fld>
            <a:endParaRPr lang="hu-HU" dirty="0"/>
          </a:p>
        </p:txBody>
      </p:sp>
      <p:pic>
        <p:nvPicPr>
          <p:cNvPr id="75778" name="Picture 2" descr="http://www.cs.bris.ac.uk/~kovacs/publications/gbml-survey/html-version/shadow-fuzzy-inference.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512" y="1938519"/>
            <a:ext cx="6829186" cy="4389437"/>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236893" y="6327956"/>
            <a:ext cx="8866851" cy="369332"/>
          </a:xfrm>
          <a:prstGeom prst="rect">
            <a:avLst/>
          </a:prstGeom>
          <a:noFill/>
        </p:spPr>
        <p:txBody>
          <a:bodyPr wrap="none" rtlCol="0">
            <a:spAutoFit/>
          </a:bodyPr>
          <a:lstStyle/>
          <a:p>
            <a:r>
              <a:rPr lang="hu-HU" dirty="0"/>
              <a:t>http://www.cs.bris.ac.uk/~kovacs/publications/gbml-survey/html-version/node16.html</a:t>
            </a:r>
          </a:p>
        </p:txBody>
      </p:sp>
      <p:sp>
        <p:nvSpPr>
          <p:cNvPr id="3" name="Szövegdoboz 2"/>
          <p:cNvSpPr txBox="1"/>
          <p:nvPr/>
        </p:nvSpPr>
        <p:spPr>
          <a:xfrm>
            <a:off x="4382675" y="1956900"/>
            <a:ext cx="4581813" cy="1200329"/>
          </a:xfrm>
          <a:prstGeom prst="rect">
            <a:avLst/>
          </a:prstGeom>
          <a:noFill/>
        </p:spPr>
        <p:txBody>
          <a:bodyPr wrap="square" rtlCol="0">
            <a:spAutoFit/>
          </a:bodyPr>
          <a:lstStyle/>
          <a:p>
            <a:r>
              <a:rPr lang="hu-HU" dirty="0">
                <a:effectLst>
                  <a:outerShdw blurRad="38100" dist="38100" dir="2700000" algn="tl">
                    <a:srgbClr val="000000">
                      <a:alpha val="43137"/>
                    </a:srgbClr>
                  </a:outerShdw>
                </a:effectLst>
              </a:rPr>
              <a:t>Fuzzy </a:t>
            </a:r>
            <a:r>
              <a:rPr lang="hu-HU" dirty="0" err="1">
                <a:effectLst>
                  <a:outerShdw blurRad="38100" dist="38100" dir="2700000" algn="tl">
                    <a:srgbClr val="000000">
                      <a:alpha val="43137"/>
                    </a:srgbClr>
                  </a:outerShdw>
                </a:effectLst>
              </a:rPr>
              <a:t>rule</a:t>
            </a:r>
            <a:r>
              <a:rPr lang="hu-HU" dirty="0">
                <a:effectLst>
                  <a:outerShdw blurRad="38100" dist="38100" dir="2700000" algn="tl">
                    <a:srgbClr val="000000">
                      <a:alpha val="43137"/>
                    </a:srgbClr>
                  </a:outerShdw>
                </a:effectLst>
              </a:rPr>
              <a:t> </a:t>
            </a:r>
            <a:r>
              <a:rPr lang="hu-HU" dirty="0" err="1">
                <a:effectLst>
                  <a:outerShdw blurRad="38100" dist="38100" dir="2700000" algn="tl">
                    <a:srgbClr val="000000">
                      <a:alpha val="43137"/>
                    </a:srgbClr>
                  </a:outerShdw>
                </a:effectLst>
              </a:rPr>
              <a:t>based</a:t>
            </a:r>
            <a:r>
              <a:rPr lang="hu-HU" dirty="0">
                <a:effectLst>
                  <a:outerShdw blurRad="38100" dist="38100" dir="2700000" algn="tl">
                    <a:srgbClr val="000000">
                      <a:alpha val="43137"/>
                    </a:srgbClr>
                  </a:outerShdw>
                </a:effectLst>
              </a:rPr>
              <a:t> </a:t>
            </a:r>
            <a:r>
              <a:rPr lang="hu-HU" dirty="0" err="1">
                <a:effectLst>
                  <a:outerShdw blurRad="38100" dist="38100" dir="2700000" algn="tl">
                    <a:srgbClr val="000000">
                      <a:alpha val="43137"/>
                    </a:srgbClr>
                  </a:outerShdw>
                </a:effectLst>
              </a:rPr>
              <a:t>systems</a:t>
            </a:r>
            <a:r>
              <a:rPr lang="hu-HU" dirty="0"/>
              <a:t> – </a:t>
            </a:r>
            <a:r>
              <a:rPr lang="hu-HU" dirty="0" err="1"/>
              <a:t>humanly</a:t>
            </a:r>
            <a:r>
              <a:rPr lang="hu-HU" dirty="0"/>
              <a:t> </a:t>
            </a:r>
            <a:r>
              <a:rPr lang="hu-HU" dirty="0" err="1"/>
              <a:t>interpretable</a:t>
            </a:r>
            <a:r>
              <a:rPr lang="hu-HU" dirty="0"/>
              <a:t>, </a:t>
            </a:r>
            <a:r>
              <a:rPr lang="hu-HU" dirty="0" err="1"/>
              <a:t>self</a:t>
            </a:r>
            <a:r>
              <a:rPr lang="hu-HU" dirty="0"/>
              <a:t> </a:t>
            </a:r>
            <a:r>
              <a:rPr lang="hu-HU" dirty="0" err="1"/>
              <a:t>explanatory</a:t>
            </a:r>
            <a:r>
              <a:rPr lang="hu-HU" dirty="0"/>
              <a:t> </a:t>
            </a:r>
            <a:r>
              <a:rPr lang="hu-HU" dirty="0" err="1"/>
              <a:t>knowledge</a:t>
            </a:r>
            <a:r>
              <a:rPr lang="hu-HU" dirty="0"/>
              <a:t> </a:t>
            </a:r>
            <a:r>
              <a:rPr lang="hu-HU" dirty="0" err="1"/>
              <a:t>representation</a:t>
            </a:r>
            <a:endParaRPr lang="hu-HU" dirty="0"/>
          </a:p>
          <a:p>
            <a:endParaRPr lang="hu-HU" dirty="0"/>
          </a:p>
        </p:txBody>
      </p:sp>
    </p:spTree>
    <p:extLst>
      <p:ext uri="{BB962C8B-B14F-4D97-AF65-F5344CB8AC3E}">
        <p14:creationId xmlns:p14="http://schemas.microsoft.com/office/powerpoint/2010/main" val="19915710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9863" y="332656"/>
            <a:ext cx="8229600" cy="1143000"/>
          </a:xfrm>
        </p:spPr>
        <p:txBody>
          <a:bodyPr/>
          <a:lstStyle/>
          <a:p>
            <a:r>
              <a:rPr lang="hu-HU" dirty="0" err="1" smtClean="0"/>
              <a:t>Fuzzification</a:t>
            </a:r>
            <a:endParaRPr lang="hu-HU" dirty="0"/>
          </a:p>
        </p:txBody>
      </p:sp>
      <p:sp>
        <p:nvSpPr>
          <p:cNvPr id="3" name="Tartalom helye 2"/>
          <p:cNvSpPr>
            <a:spLocks noGrp="1"/>
          </p:cNvSpPr>
          <p:nvPr>
            <p:ph idx="1"/>
          </p:nvPr>
        </p:nvSpPr>
        <p:spPr/>
        <p:txBody>
          <a:bodyPr/>
          <a:lstStyle/>
          <a:p>
            <a:endParaRPr lang="hu-HU" dirty="0"/>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56792"/>
            <a:ext cx="44767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t>29</a:t>
            </a:fld>
            <a:endParaRPr lang="hu-HU"/>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021" y="3804766"/>
            <a:ext cx="45624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099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a:t>IT Education </a:t>
            </a:r>
            <a:r>
              <a:rPr lang="hu-HU" dirty="0" err="1"/>
              <a:t>in</a:t>
            </a:r>
            <a:r>
              <a:rPr lang="hu-HU" dirty="0"/>
              <a:t> Hungary</a:t>
            </a:r>
          </a:p>
        </p:txBody>
      </p:sp>
      <p:sp>
        <p:nvSpPr>
          <p:cNvPr id="6" name="Szöveg helye 5"/>
          <p:cNvSpPr>
            <a:spLocks noGrp="1"/>
          </p:cNvSpPr>
          <p:nvPr>
            <p:ph type="body"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3</a:t>
            </a:fld>
            <a:endParaRPr lang="hu-HU" dirty="0"/>
          </a:p>
        </p:txBody>
      </p:sp>
    </p:spTree>
    <p:extLst>
      <p:ext uri="{BB962C8B-B14F-4D97-AF65-F5344CB8AC3E}">
        <p14:creationId xmlns:p14="http://schemas.microsoft.com/office/powerpoint/2010/main" val="370146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Defuzzification</a:t>
            </a:r>
            <a:endParaRPr lang="hu-HU" dirty="0"/>
          </a:p>
        </p:txBody>
      </p:sp>
      <p:sp>
        <p:nvSpPr>
          <p:cNvPr id="3" name="Tartalom helye 2"/>
          <p:cNvSpPr>
            <a:spLocks noGrp="1"/>
          </p:cNvSpPr>
          <p:nvPr>
            <p:ph idx="1"/>
          </p:nvPr>
        </p:nvSpPr>
        <p:spPr/>
        <p:txBody>
          <a:bodyPr/>
          <a:lstStyle/>
          <a:p>
            <a:endParaRPr lang="hu-HU" dirty="0"/>
          </a:p>
          <a:p>
            <a:endParaRPr lang="hu-HU" dirty="0" smtClean="0"/>
          </a:p>
          <a:p>
            <a:endParaRPr lang="hu-HU" dirty="0"/>
          </a:p>
          <a:p>
            <a:endParaRPr lang="hu-HU" dirty="0" smtClean="0"/>
          </a:p>
          <a:p>
            <a:endParaRPr lang="hu-HU"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6" name="Dia számának helye 5"/>
          <p:cNvSpPr>
            <a:spLocks noGrp="1"/>
          </p:cNvSpPr>
          <p:nvPr>
            <p:ph type="sldNum" sz="quarter" idx="12"/>
          </p:nvPr>
        </p:nvSpPr>
        <p:spPr/>
        <p:txBody>
          <a:bodyPr/>
          <a:lstStyle/>
          <a:p>
            <a:fld id="{42275A63-3E4B-4569-BF04-D6C210DC9A48}" type="slidenum">
              <a:rPr lang="hu-HU" smtClean="0"/>
              <a:t>30</a:t>
            </a:fld>
            <a:endParaRPr lang="hu-HU"/>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276872"/>
            <a:ext cx="65532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989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r>
              <a:rPr lang="hu-HU" dirty="0" smtClean="0"/>
              <a:t>Fuzzy </a:t>
            </a:r>
            <a:r>
              <a:rPr lang="hu-HU" dirty="0" err="1" smtClean="0"/>
              <a:t>inference</a:t>
            </a:r>
            <a:r>
              <a:rPr lang="hu-HU" dirty="0" smtClean="0"/>
              <a:t> </a:t>
            </a:r>
            <a:r>
              <a:rPr lang="hu-HU" dirty="0" err="1" smtClean="0"/>
              <a:t>methods</a:t>
            </a:r>
            <a:endParaRPr lang="hu-HU" dirty="0"/>
          </a:p>
        </p:txBody>
      </p:sp>
      <p:sp>
        <p:nvSpPr>
          <p:cNvPr id="6" name="Tartalom helye 5"/>
          <p:cNvSpPr>
            <a:spLocks noGrp="1"/>
          </p:cNvSpPr>
          <p:nvPr>
            <p:ph idx="1"/>
          </p:nvPr>
        </p:nvSpPr>
        <p:spPr/>
        <p:txBody>
          <a:bodyPr/>
          <a:lstStyle/>
          <a:p>
            <a:endParaRPr lang="hu-HU" dirty="0" smtClean="0"/>
          </a:p>
          <a:p>
            <a:r>
              <a:rPr lang="hu-HU" dirty="0" err="1" smtClean="0"/>
              <a:t>Classical</a:t>
            </a:r>
            <a:r>
              <a:rPr lang="hu-HU" dirty="0" smtClean="0"/>
              <a:t> </a:t>
            </a:r>
            <a:r>
              <a:rPr lang="hu-HU" dirty="0" err="1" smtClean="0"/>
              <a:t>methods</a:t>
            </a:r>
            <a:endParaRPr lang="hu-HU" dirty="0" smtClean="0"/>
          </a:p>
          <a:p>
            <a:pPr lvl="1"/>
            <a:r>
              <a:rPr lang="hu-HU" dirty="0" err="1" smtClean="0"/>
              <a:t>Zadeh</a:t>
            </a:r>
            <a:r>
              <a:rPr lang="hu-HU" dirty="0" smtClean="0"/>
              <a:t>, </a:t>
            </a:r>
            <a:r>
              <a:rPr lang="hu-HU" b="1" dirty="0" err="1" smtClean="0">
                <a:effectLst>
                  <a:outerShdw blurRad="38100" dist="38100" dir="2700000" algn="tl">
                    <a:srgbClr val="000000">
                      <a:alpha val="43137"/>
                    </a:srgbClr>
                  </a:outerShdw>
                </a:effectLst>
              </a:rPr>
              <a:t>Mamdani</a:t>
            </a:r>
            <a:r>
              <a:rPr lang="hu-HU" dirty="0" smtClean="0"/>
              <a:t>, </a:t>
            </a:r>
            <a:r>
              <a:rPr lang="hu-HU" dirty="0" err="1" smtClean="0"/>
              <a:t>Takagi-Sugeno-Kang</a:t>
            </a:r>
            <a:endParaRPr lang="hu-HU" dirty="0" smtClean="0"/>
          </a:p>
          <a:p>
            <a:pPr lvl="1"/>
            <a:r>
              <a:rPr lang="hu-HU" dirty="0" err="1" smtClean="0"/>
              <a:t>Larsen</a:t>
            </a:r>
            <a:r>
              <a:rPr lang="hu-HU" dirty="0" smtClean="0"/>
              <a:t>, </a:t>
            </a:r>
            <a:r>
              <a:rPr lang="hu-HU" dirty="0" err="1" smtClean="0"/>
              <a:t>Tsukamoto</a:t>
            </a:r>
            <a:endParaRPr lang="hu-HU" dirty="0" smtClean="0"/>
          </a:p>
          <a:p>
            <a:r>
              <a:rPr lang="hu-HU" dirty="0" smtClean="0"/>
              <a:t>Fuzzy </a:t>
            </a:r>
            <a:r>
              <a:rPr lang="hu-HU" dirty="0" err="1" smtClean="0"/>
              <a:t>rule</a:t>
            </a:r>
            <a:r>
              <a:rPr lang="hu-HU" dirty="0" smtClean="0"/>
              <a:t> </a:t>
            </a:r>
            <a:r>
              <a:rPr lang="hu-HU" dirty="0" err="1" smtClean="0"/>
              <a:t>interpolation</a:t>
            </a:r>
            <a:r>
              <a:rPr lang="hu-HU" dirty="0" smtClean="0"/>
              <a:t> </a:t>
            </a:r>
            <a:r>
              <a:rPr lang="hu-HU" dirty="0" err="1" smtClean="0"/>
              <a:t>based</a:t>
            </a:r>
            <a:r>
              <a:rPr lang="hu-HU" dirty="0" smtClean="0"/>
              <a:t> </a:t>
            </a:r>
            <a:r>
              <a:rPr lang="hu-HU" dirty="0" err="1" smtClean="0"/>
              <a:t>methods</a:t>
            </a:r>
            <a:endParaRPr lang="hu-HU" dirty="0" smtClean="0"/>
          </a:p>
          <a:p>
            <a:pPr lvl="1"/>
            <a:r>
              <a:rPr lang="hu-HU" dirty="0"/>
              <a:t>KH, FIVE, IMUL, MACI, CRF, </a:t>
            </a:r>
            <a:r>
              <a:rPr lang="hu-HU" dirty="0" smtClean="0"/>
              <a:t>FRISUV</a:t>
            </a:r>
          </a:p>
          <a:p>
            <a:pPr lvl="1"/>
            <a:r>
              <a:rPr lang="hu-HU" dirty="0"/>
              <a:t>GM, IGRV, </a:t>
            </a:r>
            <a:r>
              <a:rPr lang="hu-HU" dirty="0" err="1"/>
              <a:t>Chen&amp;Ko</a:t>
            </a:r>
            <a:r>
              <a:rPr lang="hu-HU" dirty="0"/>
              <a:t>, LESFRI, FRIPOC, VEIN</a:t>
            </a:r>
            <a:endParaRPr lang="hu-HU" dirty="0" smtClean="0"/>
          </a:p>
        </p:txBody>
      </p:sp>
      <p:sp>
        <p:nvSpPr>
          <p:cNvPr id="4" name="Dia számának helye 3"/>
          <p:cNvSpPr>
            <a:spLocks noGrp="1"/>
          </p:cNvSpPr>
          <p:nvPr>
            <p:ph type="sldNum" sz="quarter" idx="12"/>
          </p:nvPr>
        </p:nvSpPr>
        <p:spPr/>
        <p:txBody>
          <a:bodyPr/>
          <a:lstStyle/>
          <a:p>
            <a:fld id="{42275A63-3E4B-4569-BF04-D6C210DC9A48}" type="slidenum">
              <a:rPr lang="hu-HU" smtClean="0"/>
              <a:t>31</a:t>
            </a:fld>
            <a:endParaRPr lang="hu-HU"/>
          </a:p>
        </p:txBody>
      </p:sp>
    </p:spTree>
    <p:extLst>
      <p:ext uri="{BB962C8B-B14F-4D97-AF65-F5344CB8AC3E}">
        <p14:creationId xmlns:p14="http://schemas.microsoft.com/office/powerpoint/2010/main" val="36273425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Mamdani</a:t>
            </a:r>
            <a:r>
              <a:rPr lang="hu-HU" dirty="0" smtClean="0"/>
              <a:t> </a:t>
            </a:r>
            <a:r>
              <a:rPr lang="hu-HU" dirty="0" err="1" smtClean="0"/>
              <a:t>type</a:t>
            </a:r>
            <a:r>
              <a:rPr lang="hu-HU" dirty="0" smtClean="0"/>
              <a:t> fuzzy </a:t>
            </a:r>
            <a:r>
              <a:rPr lang="hu-HU" dirty="0" err="1" smtClean="0"/>
              <a:t>inference</a:t>
            </a:r>
            <a:r>
              <a:rPr lang="hu-HU" dirty="0" smtClean="0"/>
              <a:t> </a:t>
            </a:r>
            <a:endParaRPr lang="hu-HU" dirty="0"/>
          </a:p>
        </p:txBody>
      </p:sp>
      <p:sp>
        <p:nvSpPr>
          <p:cNvPr id="3" name="Tartalom helye 2"/>
          <p:cNvSpPr>
            <a:spLocks noGrp="1"/>
          </p:cNvSpPr>
          <p:nvPr>
            <p:ph idx="1"/>
          </p:nvPr>
        </p:nvSpPr>
        <p:spPr/>
        <p:txBody>
          <a:bodyPr/>
          <a:lstStyle/>
          <a:p>
            <a:r>
              <a:rPr lang="hu-HU" dirty="0" smtClean="0"/>
              <a:t>IF x1 is A2 AND x2 is B3  THEN y is C3</a:t>
            </a:r>
            <a:endParaRPr lang="hu-HU" dirty="0"/>
          </a:p>
          <a:p>
            <a:r>
              <a:rPr lang="hu-HU" dirty="0" smtClean="0"/>
              <a:t>IF x1 is A3 AND x2 is B3  THEN y is C2</a:t>
            </a:r>
          </a:p>
          <a:p>
            <a:r>
              <a:rPr lang="hu-HU" dirty="0" smtClean="0"/>
              <a:t>…</a:t>
            </a:r>
            <a:endParaRPr lang="hu-HU"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512542"/>
            <a:ext cx="381000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23" y="5157192"/>
            <a:ext cx="376555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897263"/>
            <a:ext cx="3508375"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Egyenes összekötő 4"/>
          <p:cNvCxnSpPr/>
          <p:nvPr/>
        </p:nvCxnSpPr>
        <p:spPr>
          <a:xfrm flipV="1">
            <a:off x="2627784" y="3969271"/>
            <a:ext cx="0" cy="82788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Szövegdoboz 5"/>
          <p:cNvSpPr txBox="1"/>
          <p:nvPr/>
        </p:nvSpPr>
        <p:spPr>
          <a:xfrm>
            <a:off x="2483768" y="5013176"/>
            <a:ext cx="648072" cy="369332"/>
          </a:xfrm>
          <a:prstGeom prst="rect">
            <a:avLst/>
          </a:prstGeom>
          <a:noFill/>
        </p:spPr>
        <p:txBody>
          <a:bodyPr wrap="square" rtlCol="0">
            <a:spAutoFit/>
          </a:bodyPr>
          <a:lstStyle/>
          <a:p>
            <a:r>
              <a:rPr lang="hu-HU" dirty="0" smtClean="0"/>
              <a:t>X</a:t>
            </a:r>
            <a:r>
              <a:rPr lang="hu-HU" baseline="-25000" dirty="0" smtClean="0"/>
              <a:t>1</a:t>
            </a:r>
            <a:endParaRPr lang="hu-HU" baseline="-25000" dirty="0"/>
          </a:p>
        </p:txBody>
      </p:sp>
      <p:cxnSp>
        <p:nvCxnSpPr>
          <p:cNvPr id="8" name="Egyenes összekötő 7"/>
          <p:cNvCxnSpPr/>
          <p:nvPr/>
        </p:nvCxnSpPr>
        <p:spPr>
          <a:xfrm>
            <a:off x="2807804" y="5625033"/>
            <a:ext cx="0" cy="9003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3" name="Szövegdoboz 12"/>
          <p:cNvSpPr txBox="1"/>
          <p:nvPr/>
        </p:nvSpPr>
        <p:spPr>
          <a:xfrm>
            <a:off x="2636168" y="6444044"/>
            <a:ext cx="648072" cy="369332"/>
          </a:xfrm>
          <a:prstGeom prst="rect">
            <a:avLst/>
          </a:prstGeom>
          <a:noFill/>
        </p:spPr>
        <p:txBody>
          <a:bodyPr wrap="square" rtlCol="0">
            <a:spAutoFit/>
          </a:bodyPr>
          <a:lstStyle/>
          <a:p>
            <a:r>
              <a:rPr lang="hu-HU" dirty="0" smtClean="0"/>
              <a:t>X</a:t>
            </a:r>
            <a:r>
              <a:rPr lang="hu-HU" baseline="-25000" dirty="0" smtClean="0"/>
              <a:t>2</a:t>
            </a:r>
            <a:endParaRPr lang="hu-HU" baseline="-25000" dirty="0"/>
          </a:p>
        </p:txBody>
      </p:sp>
      <p:sp>
        <p:nvSpPr>
          <p:cNvPr id="4" name="Dia számának helye 3"/>
          <p:cNvSpPr>
            <a:spLocks noGrp="1"/>
          </p:cNvSpPr>
          <p:nvPr>
            <p:ph type="sldNum" sz="quarter" idx="12"/>
          </p:nvPr>
        </p:nvSpPr>
        <p:spPr/>
        <p:txBody>
          <a:bodyPr/>
          <a:lstStyle/>
          <a:p>
            <a:fld id="{42275A63-3E4B-4569-BF04-D6C210DC9A48}" type="slidenum">
              <a:rPr lang="hu-HU" smtClean="0"/>
              <a:t>32</a:t>
            </a:fld>
            <a:endParaRPr lang="hu-HU"/>
          </a:p>
        </p:txBody>
      </p:sp>
    </p:spTree>
    <p:extLst>
      <p:ext uri="{BB962C8B-B14F-4D97-AF65-F5344CB8AC3E}">
        <p14:creationId xmlns:p14="http://schemas.microsoft.com/office/powerpoint/2010/main" val="24613392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 name="Dia számának helye 4"/>
          <p:cNvSpPr>
            <a:spLocks noGrp="1"/>
          </p:cNvSpPr>
          <p:nvPr>
            <p:ph type="sldNum" sz="quarter" idx="12"/>
          </p:nvPr>
        </p:nvSpPr>
        <p:spPr/>
        <p:txBody>
          <a:bodyPr/>
          <a:lstStyle/>
          <a:p>
            <a:fld id="{19211AA4-71DA-4009-8864-756B07C98C3F}" type="slidenum">
              <a:rPr lang="hu-HU"/>
              <a:pPr/>
              <a:t>33</a:t>
            </a:fld>
            <a:endParaRPr lang="hu-HU"/>
          </a:p>
        </p:txBody>
      </p:sp>
      <p:sp>
        <p:nvSpPr>
          <p:cNvPr id="12290" name="Rectangle 2"/>
          <p:cNvSpPr>
            <a:spLocks noGrp="1" noChangeArrowheads="1"/>
          </p:cNvSpPr>
          <p:nvPr>
            <p:ph type="title"/>
          </p:nvPr>
        </p:nvSpPr>
        <p:spPr>
          <a:xfrm>
            <a:off x="4859338" y="0"/>
            <a:ext cx="4284662" cy="1143000"/>
          </a:xfrm>
        </p:spPr>
        <p:txBody>
          <a:bodyPr/>
          <a:lstStyle/>
          <a:p>
            <a:r>
              <a:rPr lang="hu-HU" sz="3600" dirty="0" err="1" smtClean="0"/>
              <a:t>Evaluation</a:t>
            </a:r>
            <a:r>
              <a:rPr lang="hu-HU" sz="3600" dirty="0" smtClean="0"/>
              <a:t> of </a:t>
            </a:r>
            <a:r>
              <a:rPr lang="hu-HU" sz="3600" dirty="0" err="1" smtClean="0"/>
              <a:t>the</a:t>
            </a:r>
            <a:r>
              <a:rPr lang="hu-HU" sz="3600" dirty="0" smtClean="0"/>
              <a:t> </a:t>
            </a:r>
            <a:r>
              <a:rPr lang="hu-HU" sz="3600" dirty="0" err="1" smtClean="0"/>
              <a:t>first</a:t>
            </a:r>
            <a:r>
              <a:rPr lang="hu-HU" sz="3600" dirty="0" smtClean="0"/>
              <a:t> </a:t>
            </a:r>
            <a:r>
              <a:rPr lang="hu-HU" sz="3600" dirty="0" err="1" smtClean="0"/>
              <a:t>rule</a:t>
            </a:r>
            <a:endParaRPr lang="hu-HU" sz="3600" dirty="0"/>
          </a:p>
        </p:txBody>
      </p:sp>
      <p:sp>
        <p:nvSpPr>
          <p:cNvPr id="12291" name="Line 3"/>
          <p:cNvSpPr>
            <a:spLocks noChangeShapeType="1"/>
          </p:cNvSpPr>
          <p:nvPr/>
        </p:nvSpPr>
        <p:spPr bwMode="auto">
          <a:xfrm flipV="1">
            <a:off x="2695575" y="693738"/>
            <a:ext cx="0" cy="1974850"/>
          </a:xfrm>
          <a:prstGeom prst="line">
            <a:avLst/>
          </a:prstGeom>
          <a:noFill/>
          <a:ln w="28575">
            <a:solidFill>
              <a:schemeClr val="tx1"/>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293" name="Line 5"/>
          <p:cNvSpPr>
            <a:spLocks noChangeShapeType="1"/>
          </p:cNvSpPr>
          <p:nvPr/>
        </p:nvSpPr>
        <p:spPr bwMode="auto">
          <a:xfrm>
            <a:off x="635000" y="2668588"/>
            <a:ext cx="35385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294" name="AutoShape 6"/>
          <p:cNvSpPr>
            <a:spLocks noChangeArrowheads="1"/>
          </p:cNvSpPr>
          <p:nvPr/>
        </p:nvSpPr>
        <p:spPr bwMode="auto">
          <a:xfrm>
            <a:off x="1577975" y="693738"/>
            <a:ext cx="1616075" cy="197485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2295" name="Text Box 7"/>
          <p:cNvSpPr txBox="1">
            <a:spLocks noChangeArrowheads="1"/>
          </p:cNvSpPr>
          <p:nvPr/>
        </p:nvSpPr>
        <p:spPr bwMode="auto">
          <a:xfrm>
            <a:off x="985838" y="203200"/>
            <a:ext cx="55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A1</a:t>
            </a:r>
          </a:p>
        </p:txBody>
      </p:sp>
      <p:sp>
        <p:nvSpPr>
          <p:cNvPr id="12296" name="Text Box 8"/>
          <p:cNvSpPr txBox="1">
            <a:spLocks noChangeArrowheads="1"/>
          </p:cNvSpPr>
          <p:nvPr/>
        </p:nvSpPr>
        <p:spPr bwMode="auto">
          <a:xfrm>
            <a:off x="1863725" y="2032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A2</a:t>
            </a:r>
          </a:p>
        </p:txBody>
      </p:sp>
      <p:sp>
        <p:nvSpPr>
          <p:cNvPr id="12297" name="Text Box 9"/>
          <p:cNvSpPr txBox="1">
            <a:spLocks noChangeArrowheads="1"/>
          </p:cNvSpPr>
          <p:nvPr/>
        </p:nvSpPr>
        <p:spPr bwMode="auto">
          <a:xfrm>
            <a:off x="3101975" y="2032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A3</a:t>
            </a:r>
          </a:p>
        </p:txBody>
      </p:sp>
      <p:sp>
        <p:nvSpPr>
          <p:cNvPr id="12298" name="Text Box 10"/>
          <p:cNvSpPr txBox="1">
            <a:spLocks noChangeArrowheads="1"/>
          </p:cNvSpPr>
          <p:nvPr/>
        </p:nvSpPr>
        <p:spPr bwMode="auto">
          <a:xfrm>
            <a:off x="285750" y="213042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2299" name="Text Box 11"/>
          <p:cNvSpPr txBox="1">
            <a:spLocks noChangeArrowheads="1"/>
          </p:cNvSpPr>
          <p:nvPr/>
        </p:nvSpPr>
        <p:spPr bwMode="auto">
          <a:xfrm>
            <a:off x="285750" y="3556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2300" name="Text Box 12"/>
          <p:cNvSpPr txBox="1">
            <a:spLocks noChangeArrowheads="1"/>
          </p:cNvSpPr>
          <p:nvPr/>
        </p:nvSpPr>
        <p:spPr bwMode="auto">
          <a:xfrm>
            <a:off x="3698875" y="27813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hu-HU" sz="2400">
                <a:latin typeface="Times New Roman" pitchFamily="18" charset="0"/>
              </a:rPr>
              <a:t>x1</a:t>
            </a:r>
          </a:p>
        </p:txBody>
      </p:sp>
      <p:sp>
        <p:nvSpPr>
          <p:cNvPr id="12301" name="Line 13"/>
          <p:cNvSpPr>
            <a:spLocks noChangeShapeType="1"/>
          </p:cNvSpPr>
          <p:nvPr/>
        </p:nvSpPr>
        <p:spPr bwMode="auto">
          <a:xfrm flipV="1">
            <a:off x="881063" y="203200"/>
            <a:ext cx="0" cy="2643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02" name="Text Box 14"/>
          <p:cNvSpPr txBox="1">
            <a:spLocks noChangeArrowheads="1"/>
          </p:cNvSpPr>
          <p:nvPr/>
        </p:nvSpPr>
        <p:spPr bwMode="auto">
          <a:xfrm>
            <a:off x="193675" y="1092200"/>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0.58</a:t>
            </a:r>
            <a:endParaRPr lang="hu-HU" sz="2400" dirty="0">
              <a:latin typeface="Times New Roman" pitchFamily="18" charset="0"/>
            </a:endParaRPr>
          </a:p>
        </p:txBody>
      </p:sp>
      <p:sp>
        <p:nvSpPr>
          <p:cNvPr id="12303" name="Line 15"/>
          <p:cNvSpPr>
            <a:spLocks noChangeShapeType="1"/>
          </p:cNvSpPr>
          <p:nvPr/>
        </p:nvSpPr>
        <p:spPr bwMode="auto">
          <a:xfrm flipV="1">
            <a:off x="2843213" y="4249736"/>
            <a:ext cx="0" cy="1973263"/>
          </a:xfrm>
          <a:prstGeom prst="line">
            <a:avLst/>
          </a:prstGeom>
          <a:noFill/>
          <a:ln w="28575">
            <a:solidFill>
              <a:schemeClr val="tx1"/>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04" name="Line 16"/>
          <p:cNvSpPr>
            <a:spLocks noChangeShapeType="1"/>
          </p:cNvSpPr>
          <p:nvPr/>
        </p:nvSpPr>
        <p:spPr bwMode="auto">
          <a:xfrm flipH="1">
            <a:off x="893763" y="5154613"/>
            <a:ext cx="34401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05" name="Line 17"/>
          <p:cNvSpPr>
            <a:spLocks noChangeShapeType="1"/>
          </p:cNvSpPr>
          <p:nvPr/>
        </p:nvSpPr>
        <p:spPr bwMode="auto">
          <a:xfrm flipH="1">
            <a:off x="881063" y="1431925"/>
            <a:ext cx="34528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07" name="Text Box 19"/>
          <p:cNvSpPr txBox="1">
            <a:spLocks noChangeArrowheads="1"/>
          </p:cNvSpPr>
          <p:nvPr/>
        </p:nvSpPr>
        <p:spPr bwMode="auto">
          <a:xfrm>
            <a:off x="193675" y="4814888"/>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0.38</a:t>
            </a:r>
            <a:endParaRPr lang="hu-HU" sz="2400" dirty="0">
              <a:latin typeface="Times New Roman" pitchFamily="18" charset="0"/>
            </a:endParaRPr>
          </a:p>
        </p:txBody>
      </p:sp>
      <p:sp>
        <p:nvSpPr>
          <p:cNvPr id="12308" name="Line 20"/>
          <p:cNvSpPr>
            <a:spLocks noChangeShapeType="1"/>
          </p:cNvSpPr>
          <p:nvPr/>
        </p:nvSpPr>
        <p:spPr bwMode="auto">
          <a:xfrm>
            <a:off x="635000" y="6223000"/>
            <a:ext cx="35385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09" name="AutoShape 21"/>
          <p:cNvSpPr>
            <a:spLocks noChangeArrowheads="1"/>
          </p:cNvSpPr>
          <p:nvPr/>
        </p:nvSpPr>
        <p:spPr bwMode="auto">
          <a:xfrm rot="16200000" flipH="1">
            <a:off x="2279651" y="4692650"/>
            <a:ext cx="1973262" cy="1087437"/>
          </a:xfrm>
          <a:prstGeom prst="flowChartManualIn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2310" name="Text Box 22"/>
          <p:cNvSpPr txBox="1">
            <a:spLocks noChangeArrowheads="1"/>
          </p:cNvSpPr>
          <p:nvPr/>
        </p:nvSpPr>
        <p:spPr bwMode="auto">
          <a:xfrm>
            <a:off x="985838"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B1</a:t>
            </a:r>
          </a:p>
        </p:txBody>
      </p:sp>
      <p:sp>
        <p:nvSpPr>
          <p:cNvPr id="12311" name="Text Box 23"/>
          <p:cNvSpPr txBox="1">
            <a:spLocks noChangeArrowheads="1"/>
          </p:cNvSpPr>
          <p:nvPr/>
        </p:nvSpPr>
        <p:spPr bwMode="auto">
          <a:xfrm>
            <a:off x="2016125"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B2</a:t>
            </a:r>
          </a:p>
        </p:txBody>
      </p:sp>
      <p:sp>
        <p:nvSpPr>
          <p:cNvPr id="12312" name="Text Box 24"/>
          <p:cNvSpPr txBox="1">
            <a:spLocks noChangeArrowheads="1"/>
          </p:cNvSpPr>
          <p:nvPr/>
        </p:nvSpPr>
        <p:spPr bwMode="auto">
          <a:xfrm>
            <a:off x="3005138"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B3</a:t>
            </a:r>
          </a:p>
        </p:txBody>
      </p:sp>
      <p:sp>
        <p:nvSpPr>
          <p:cNvPr id="12313" name="Text Box 25"/>
          <p:cNvSpPr txBox="1">
            <a:spLocks noChangeArrowheads="1"/>
          </p:cNvSpPr>
          <p:nvPr/>
        </p:nvSpPr>
        <p:spPr bwMode="auto">
          <a:xfrm>
            <a:off x="285750" y="5684838"/>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2314" name="Text Box 26"/>
          <p:cNvSpPr txBox="1">
            <a:spLocks noChangeArrowheads="1"/>
          </p:cNvSpPr>
          <p:nvPr/>
        </p:nvSpPr>
        <p:spPr bwMode="auto">
          <a:xfrm>
            <a:off x="285750" y="391001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2315" name="Text Box 27"/>
          <p:cNvSpPr txBox="1">
            <a:spLocks noChangeArrowheads="1"/>
          </p:cNvSpPr>
          <p:nvPr/>
        </p:nvSpPr>
        <p:spPr bwMode="auto">
          <a:xfrm>
            <a:off x="3924300" y="64008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x2</a:t>
            </a:r>
          </a:p>
        </p:txBody>
      </p:sp>
      <p:sp>
        <p:nvSpPr>
          <p:cNvPr id="12316" name="Line 28"/>
          <p:cNvSpPr>
            <a:spLocks noChangeShapeType="1"/>
          </p:cNvSpPr>
          <p:nvPr/>
        </p:nvSpPr>
        <p:spPr bwMode="auto">
          <a:xfrm flipV="1">
            <a:off x="893763" y="3757613"/>
            <a:ext cx="0" cy="2643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18" name="Line 30"/>
          <p:cNvSpPr>
            <a:spLocks noChangeShapeType="1"/>
          </p:cNvSpPr>
          <p:nvPr/>
        </p:nvSpPr>
        <p:spPr bwMode="auto">
          <a:xfrm>
            <a:off x="4699000" y="4492625"/>
            <a:ext cx="281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19" name="Text Box 31"/>
          <p:cNvSpPr txBox="1">
            <a:spLocks noChangeArrowheads="1"/>
          </p:cNvSpPr>
          <p:nvPr/>
        </p:nvSpPr>
        <p:spPr bwMode="auto">
          <a:xfrm>
            <a:off x="4699000" y="39544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2320" name="Text Box 32"/>
          <p:cNvSpPr txBox="1">
            <a:spLocks noChangeArrowheads="1"/>
          </p:cNvSpPr>
          <p:nvPr/>
        </p:nvSpPr>
        <p:spPr bwMode="auto">
          <a:xfrm>
            <a:off x="4699000" y="2179638"/>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2321" name="Text Box 33"/>
          <p:cNvSpPr txBox="1">
            <a:spLocks noChangeArrowheads="1"/>
          </p:cNvSpPr>
          <p:nvPr/>
        </p:nvSpPr>
        <p:spPr bwMode="auto">
          <a:xfrm>
            <a:off x="6948488" y="4670425"/>
            <a:ext cx="569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u-HU" sz="2400">
                <a:latin typeface="Times New Roman" pitchFamily="18" charset="0"/>
              </a:rPr>
              <a:t>y</a:t>
            </a:r>
          </a:p>
        </p:txBody>
      </p:sp>
      <p:sp>
        <p:nvSpPr>
          <p:cNvPr id="12322" name="AutoShape 34"/>
          <p:cNvSpPr>
            <a:spLocks noChangeArrowheads="1"/>
          </p:cNvSpPr>
          <p:nvPr/>
        </p:nvSpPr>
        <p:spPr bwMode="auto">
          <a:xfrm>
            <a:off x="5684838" y="2519363"/>
            <a:ext cx="1616075" cy="197485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2323" name="Text Box 35"/>
          <p:cNvSpPr txBox="1">
            <a:spLocks noChangeArrowheads="1"/>
          </p:cNvSpPr>
          <p:nvPr/>
        </p:nvSpPr>
        <p:spPr bwMode="auto">
          <a:xfrm>
            <a:off x="5937250" y="2027238"/>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C3</a:t>
            </a:r>
          </a:p>
        </p:txBody>
      </p:sp>
      <p:sp>
        <p:nvSpPr>
          <p:cNvPr id="12324" name="Line 36"/>
          <p:cNvSpPr>
            <a:spLocks noChangeShapeType="1"/>
          </p:cNvSpPr>
          <p:nvPr/>
        </p:nvSpPr>
        <p:spPr bwMode="auto">
          <a:xfrm flipV="1">
            <a:off x="5121275" y="1860550"/>
            <a:ext cx="0" cy="2809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25" name="Line 37"/>
          <p:cNvSpPr>
            <a:spLocks noChangeShapeType="1"/>
          </p:cNvSpPr>
          <p:nvPr/>
        </p:nvSpPr>
        <p:spPr bwMode="auto">
          <a:xfrm>
            <a:off x="4333875" y="3757613"/>
            <a:ext cx="26177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26" name="AutoShape 38"/>
          <p:cNvSpPr>
            <a:spLocks noChangeArrowheads="1"/>
          </p:cNvSpPr>
          <p:nvPr/>
        </p:nvSpPr>
        <p:spPr bwMode="auto">
          <a:xfrm flipV="1">
            <a:off x="5684838" y="3757613"/>
            <a:ext cx="1616075" cy="735012"/>
          </a:xfrm>
          <a:custGeom>
            <a:avLst/>
            <a:gdLst>
              <a:gd name="G0" fmla="+- 3798 0 0"/>
              <a:gd name="G1" fmla="+- 21600 0 3798"/>
              <a:gd name="G2" fmla="*/ 3798 1 2"/>
              <a:gd name="G3" fmla="+- 21600 0 G2"/>
              <a:gd name="G4" fmla="+/ 3798 21600 2"/>
              <a:gd name="G5" fmla="+/ G1 0 2"/>
              <a:gd name="G6" fmla="*/ 21600 21600 3798"/>
              <a:gd name="G7" fmla="*/ G6 1 2"/>
              <a:gd name="G8" fmla="+- 21600 0 G7"/>
              <a:gd name="G9" fmla="*/ 21600 1 2"/>
              <a:gd name="G10" fmla="+- 3798 0 G9"/>
              <a:gd name="G11" fmla="?: G10 G8 0"/>
              <a:gd name="G12" fmla="?: G10 G7 21600"/>
              <a:gd name="T0" fmla="*/ 19701 w 21600"/>
              <a:gd name="T1" fmla="*/ 10800 h 21600"/>
              <a:gd name="T2" fmla="*/ 10800 w 21600"/>
              <a:gd name="T3" fmla="*/ 21600 h 21600"/>
              <a:gd name="T4" fmla="*/ 1899 w 21600"/>
              <a:gd name="T5" fmla="*/ 10800 h 21600"/>
              <a:gd name="T6" fmla="*/ 10800 w 21600"/>
              <a:gd name="T7" fmla="*/ 0 h 21600"/>
              <a:gd name="T8" fmla="*/ 3699 w 21600"/>
              <a:gd name="T9" fmla="*/ 3699 h 21600"/>
              <a:gd name="T10" fmla="*/ 17901 w 21600"/>
              <a:gd name="T11" fmla="*/ 17901 h 21600"/>
            </a:gdLst>
            <a:ahLst/>
            <a:cxnLst>
              <a:cxn ang="0">
                <a:pos x="T0" y="T1"/>
              </a:cxn>
              <a:cxn ang="0">
                <a:pos x="T2" y="T3"/>
              </a:cxn>
              <a:cxn ang="0">
                <a:pos x="T4" y="T5"/>
              </a:cxn>
              <a:cxn ang="0">
                <a:pos x="T6" y="T7"/>
              </a:cxn>
            </a:cxnLst>
            <a:rect l="T8" t="T9" r="T10" b="T11"/>
            <a:pathLst>
              <a:path w="21600" h="21600">
                <a:moveTo>
                  <a:pt x="0" y="0"/>
                </a:moveTo>
                <a:lnTo>
                  <a:pt x="3798" y="21600"/>
                </a:lnTo>
                <a:lnTo>
                  <a:pt x="17802"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2327" name="Text Box 39"/>
          <p:cNvSpPr txBox="1">
            <a:spLocks noChangeArrowheads="1"/>
          </p:cNvSpPr>
          <p:nvPr/>
        </p:nvSpPr>
        <p:spPr bwMode="auto">
          <a:xfrm>
            <a:off x="4403725" y="3300413"/>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0.38</a:t>
            </a:r>
            <a:endParaRPr lang="hu-HU" sz="2400" dirty="0">
              <a:latin typeface="Times New Roman" pitchFamily="18" charset="0"/>
            </a:endParaRPr>
          </a:p>
        </p:txBody>
      </p:sp>
      <p:sp>
        <p:nvSpPr>
          <p:cNvPr id="12328" name="Line 40"/>
          <p:cNvSpPr>
            <a:spLocks noChangeShapeType="1"/>
          </p:cNvSpPr>
          <p:nvPr/>
        </p:nvSpPr>
        <p:spPr bwMode="auto">
          <a:xfrm>
            <a:off x="4333875" y="1431925"/>
            <a:ext cx="0" cy="37226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29" name="Text Box 41"/>
          <p:cNvSpPr txBox="1">
            <a:spLocks noChangeArrowheads="1"/>
          </p:cNvSpPr>
          <p:nvPr/>
        </p:nvSpPr>
        <p:spPr bwMode="auto">
          <a:xfrm>
            <a:off x="4859338" y="1085835"/>
            <a:ext cx="37048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err="1" smtClean="0">
                <a:latin typeface="Times New Roman" pitchFamily="18" charset="0"/>
              </a:rPr>
              <a:t>t-norm</a:t>
            </a:r>
            <a:r>
              <a:rPr lang="hu-HU" sz="2400" dirty="0" smtClean="0">
                <a:latin typeface="Times New Roman" pitchFamily="18" charset="0"/>
              </a:rPr>
              <a:t>:</a:t>
            </a:r>
            <a:endParaRPr lang="hu-HU" sz="2400" dirty="0">
              <a:latin typeface="Times New Roman" pitchFamily="18" charset="0"/>
            </a:endParaRPr>
          </a:p>
          <a:p>
            <a:r>
              <a:rPr lang="hu-HU" sz="2400" dirty="0">
                <a:latin typeface="Times New Roman" pitchFamily="18" charset="0"/>
              </a:rPr>
              <a:t>µ</a:t>
            </a:r>
            <a:r>
              <a:rPr lang="hu-HU" sz="2400" baseline="-25000" dirty="0">
                <a:latin typeface="Times New Roman" pitchFamily="18" charset="0"/>
              </a:rPr>
              <a:t>[A</a:t>
            </a:r>
            <a:r>
              <a:rPr lang="hu-HU" sz="2400" baseline="-25000" dirty="0">
                <a:latin typeface="Times New Roman" pitchFamily="18" charset="0"/>
                <a:sym typeface="Symbol" pitchFamily="18" charset="2"/>
              </a:rPr>
              <a:t>B]</a:t>
            </a:r>
            <a:r>
              <a:rPr lang="hu-HU" sz="2400" dirty="0">
                <a:latin typeface="Times New Roman" pitchFamily="18" charset="0"/>
              </a:rPr>
              <a:t>(a)=min{</a:t>
            </a:r>
            <a:r>
              <a:rPr lang="hu-HU" sz="2400" dirty="0" err="1">
                <a:latin typeface="Times New Roman" pitchFamily="18" charset="0"/>
              </a:rPr>
              <a:t>µ</a:t>
            </a:r>
            <a:r>
              <a:rPr lang="hu-HU" sz="2400" baseline="-25000" dirty="0" err="1">
                <a:latin typeface="Times New Roman" pitchFamily="18" charset="0"/>
              </a:rPr>
              <a:t>A</a:t>
            </a:r>
            <a:r>
              <a:rPr lang="hu-HU" sz="2400" dirty="0">
                <a:latin typeface="Times New Roman" pitchFamily="18" charset="0"/>
              </a:rPr>
              <a:t>(a), </a:t>
            </a:r>
            <a:r>
              <a:rPr lang="hu-HU" sz="2400" dirty="0" err="1">
                <a:latin typeface="Times New Roman" pitchFamily="18" charset="0"/>
              </a:rPr>
              <a:t>µ</a:t>
            </a:r>
            <a:r>
              <a:rPr lang="hu-HU" sz="2400" baseline="-25000" dirty="0" err="1">
                <a:latin typeface="Times New Roman" pitchFamily="18" charset="0"/>
              </a:rPr>
              <a:t>B</a:t>
            </a:r>
            <a:r>
              <a:rPr lang="hu-HU" sz="2400" dirty="0">
                <a:latin typeface="Times New Roman" pitchFamily="18" charset="0"/>
              </a:rPr>
              <a:t>(a)}</a:t>
            </a:r>
          </a:p>
        </p:txBody>
      </p:sp>
      <p:sp>
        <p:nvSpPr>
          <p:cNvPr id="2" name="Szövegdoboz 1"/>
          <p:cNvSpPr txBox="1"/>
          <p:nvPr/>
        </p:nvSpPr>
        <p:spPr>
          <a:xfrm>
            <a:off x="4788024" y="5688806"/>
            <a:ext cx="4557594" cy="677108"/>
          </a:xfrm>
          <a:prstGeom prst="rect">
            <a:avLst/>
          </a:prstGeom>
          <a:noFill/>
        </p:spPr>
        <p:txBody>
          <a:bodyPr wrap="none" rtlCol="0">
            <a:spAutoFit/>
          </a:bodyPr>
          <a:lstStyle/>
          <a:p>
            <a:r>
              <a:rPr lang="hu-HU" sz="2000" dirty="0"/>
              <a:t>IF </a:t>
            </a:r>
            <a:r>
              <a:rPr lang="hu-HU" sz="2000" dirty="0" smtClean="0"/>
              <a:t>x1 </a:t>
            </a:r>
            <a:r>
              <a:rPr lang="hu-HU" sz="2000" dirty="0"/>
              <a:t>is A2 AND </a:t>
            </a:r>
            <a:r>
              <a:rPr lang="hu-HU" sz="2000" dirty="0" smtClean="0"/>
              <a:t>X2 </a:t>
            </a:r>
            <a:r>
              <a:rPr lang="hu-HU" sz="2000" dirty="0"/>
              <a:t>is B3  THEN y is C3</a:t>
            </a:r>
          </a:p>
          <a:p>
            <a:endParaRPr lang="hu-HU" dirty="0"/>
          </a:p>
        </p:txBody>
      </p:sp>
      <p:sp>
        <p:nvSpPr>
          <p:cNvPr id="42" name="Szövegdoboz 41"/>
          <p:cNvSpPr txBox="1"/>
          <p:nvPr/>
        </p:nvSpPr>
        <p:spPr>
          <a:xfrm>
            <a:off x="2357066" y="2825234"/>
            <a:ext cx="648072" cy="400110"/>
          </a:xfrm>
          <a:prstGeom prst="rect">
            <a:avLst/>
          </a:prstGeom>
          <a:noFill/>
        </p:spPr>
        <p:txBody>
          <a:bodyPr wrap="square" rtlCol="0">
            <a:spAutoFit/>
          </a:bodyPr>
          <a:lstStyle/>
          <a:p>
            <a:r>
              <a:rPr lang="hu-HU" sz="2000" dirty="0" smtClean="0"/>
              <a:t>X</a:t>
            </a:r>
            <a:r>
              <a:rPr lang="hu-HU" sz="2000" baseline="-25000" dirty="0" smtClean="0"/>
              <a:t>1</a:t>
            </a:r>
            <a:endParaRPr lang="hu-HU" sz="2000" baseline="-25000" dirty="0"/>
          </a:p>
        </p:txBody>
      </p:sp>
      <p:sp>
        <p:nvSpPr>
          <p:cNvPr id="43" name="Szövegdoboz 42"/>
          <p:cNvSpPr txBox="1"/>
          <p:nvPr/>
        </p:nvSpPr>
        <p:spPr>
          <a:xfrm>
            <a:off x="2519177" y="6365914"/>
            <a:ext cx="648072" cy="400110"/>
          </a:xfrm>
          <a:prstGeom prst="rect">
            <a:avLst/>
          </a:prstGeom>
          <a:noFill/>
        </p:spPr>
        <p:txBody>
          <a:bodyPr wrap="square" rtlCol="0">
            <a:spAutoFit/>
          </a:bodyPr>
          <a:lstStyle/>
          <a:p>
            <a:r>
              <a:rPr lang="hu-HU" sz="2000" dirty="0" smtClean="0"/>
              <a:t>X</a:t>
            </a:r>
            <a:r>
              <a:rPr lang="hu-HU" sz="2000" baseline="-25000" dirty="0" smtClean="0"/>
              <a:t>2</a:t>
            </a:r>
            <a:endParaRPr lang="hu-HU" sz="2000" baseline="-25000" dirty="0"/>
          </a:p>
        </p:txBody>
      </p:sp>
    </p:spTree>
    <p:extLst>
      <p:ext uri="{BB962C8B-B14F-4D97-AF65-F5344CB8AC3E}">
        <p14:creationId xmlns:p14="http://schemas.microsoft.com/office/powerpoint/2010/main" val="387716362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gtEl>
                                        <p:attrNameLst>
                                          <p:attrName>style.visibility</p:attrName>
                                        </p:attrNameLst>
                                      </p:cBhvr>
                                      <p:to>
                                        <p:strVal val="visible"/>
                                      </p:to>
                                    </p:set>
                                    <p:anim calcmode="lin" valueType="num">
                                      <p:cBhvr additive="base">
                                        <p:cTn id="13" dur="500" fill="hold"/>
                                        <p:tgtEl>
                                          <p:spTgt spid="12291"/>
                                        </p:tgtEl>
                                        <p:attrNameLst>
                                          <p:attrName>ppt_x</p:attrName>
                                        </p:attrNameLst>
                                      </p:cBhvr>
                                      <p:tavLst>
                                        <p:tav tm="0">
                                          <p:val>
                                            <p:strVal val="0-#ppt_w/2"/>
                                          </p:val>
                                        </p:tav>
                                        <p:tav tm="100000">
                                          <p:val>
                                            <p:strVal val="#ppt_x"/>
                                          </p:val>
                                        </p:tav>
                                      </p:tavLst>
                                    </p:anim>
                                    <p:anim calcmode="lin" valueType="num">
                                      <p:cBhvr additive="base">
                                        <p:cTn id="14" dur="500" fill="hold"/>
                                        <p:tgtEl>
                                          <p:spTgt spid="122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305"/>
                                        </p:tgtEl>
                                        <p:attrNameLst>
                                          <p:attrName>style.visibility</p:attrName>
                                        </p:attrNameLst>
                                      </p:cBhvr>
                                      <p:to>
                                        <p:strVal val="visible"/>
                                      </p:to>
                                    </p:set>
                                    <p:anim calcmode="lin" valueType="num">
                                      <p:cBhvr additive="base">
                                        <p:cTn id="19" dur="500" fill="hold"/>
                                        <p:tgtEl>
                                          <p:spTgt spid="12305"/>
                                        </p:tgtEl>
                                        <p:attrNameLst>
                                          <p:attrName>ppt_x</p:attrName>
                                        </p:attrNameLst>
                                      </p:cBhvr>
                                      <p:tavLst>
                                        <p:tav tm="0">
                                          <p:val>
                                            <p:strVal val="0-#ppt_w/2"/>
                                          </p:val>
                                        </p:tav>
                                        <p:tav tm="100000">
                                          <p:val>
                                            <p:strVal val="#ppt_x"/>
                                          </p:val>
                                        </p:tav>
                                      </p:tavLst>
                                    </p:anim>
                                    <p:anim calcmode="lin" valueType="num">
                                      <p:cBhvr additive="base">
                                        <p:cTn id="20" dur="500" fill="hold"/>
                                        <p:tgtEl>
                                          <p:spTgt spid="123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303"/>
                                        </p:tgtEl>
                                        <p:attrNameLst>
                                          <p:attrName>style.visibility</p:attrName>
                                        </p:attrNameLst>
                                      </p:cBhvr>
                                      <p:to>
                                        <p:strVal val="visible"/>
                                      </p:to>
                                    </p:set>
                                    <p:anim calcmode="lin" valueType="num">
                                      <p:cBhvr additive="base">
                                        <p:cTn id="25" dur="500" fill="hold"/>
                                        <p:tgtEl>
                                          <p:spTgt spid="12303"/>
                                        </p:tgtEl>
                                        <p:attrNameLst>
                                          <p:attrName>ppt_x</p:attrName>
                                        </p:attrNameLst>
                                      </p:cBhvr>
                                      <p:tavLst>
                                        <p:tav tm="0">
                                          <p:val>
                                            <p:strVal val="0-#ppt_w/2"/>
                                          </p:val>
                                        </p:tav>
                                        <p:tav tm="100000">
                                          <p:val>
                                            <p:strVal val="#ppt_x"/>
                                          </p:val>
                                        </p:tav>
                                      </p:tavLst>
                                    </p:anim>
                                    <p:anim calcmode="lin" valueType="num">
                                      <p:cBhvr additive="base">
                                        <p:cTn id="26" dur="500" fill="hold"/>
                                        <p:tgtEl>
                                          <p:spTgt spid="123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304"/>
                                        </p:tgtEl>
                                        <p:attrNameLst>
                                          <p:attrName>style.visibility</p:attrName>
                                        </p:attrNameLst>
                                      </p:cBhvr>
                                      <p:to>
                                        <p:strVal val="visible"/>
                                      </p:to>
                                    </p:set>
                                    <p:anim calcmode="lin" valueType="num">
                                      <p:cBhvr additive="base">
                                        <p:cTn id="31" dur="500" fill="hold"/>
                                        <p:tgtEl>
                                          <p:spTgt spid="12304"/>
                                        </p:tgtEl>
                                        <p:attrNameLst>
                                          <p:attrName>ppt_x</p:attrName>
                                        </p:attrNameLst>
                                      </p:cBhvr>
                                      <p:tavLst>
                                        <p:tav tm="0">
                                          <p:val>
                                            <p:strVal val="0-#ppt_w/2"/>
                                          </p:val>
                                        </p:tav>
                                        <p:tav tm="100000">
                                          <p:val>
                                            <p:strVal val="#ppt_x"/>
                                          </p:val>
                                        </p:tav>
                                      </p:tavLst>
                                    </p:anim>
                                    <p:anim calcmode="lin" valueType="num">
                                      <p:cBhvr additive="base">
                                        <p:cTn id="32" dur="500" fill="hold"/>
                                        <p:tgtEl>
                                          <p:spTgt spid="1230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328"/>
                                        </p:tgtEl>
                                        <p:attrNameLst>
                                          <p:attrName>style.visibility</p:attrName>
                                        </p:attrNameLst>
                                      </p:cBhvr>
                                      <p:to>
                                        <p:strVal val="visible"/>
                                      </p:to>
                                    </p:set>
                                    <p:anim calcmode="lin" valueType="num">
                                      <p:cBhvr additive="base">
                                        <p:cTn id="37" dur="500" fill="hold"/>
                                        <p:tgtEl>
                                          <p:spTgt spid="12328"/>
                                        </p:tgtEl>
                                        <p:attrNameLst>
                                          <p:attrName>ppt_x</p:attrName>
                                        </p:attrNameLst>
                                      </p:cBhvr>
                                      <p:tavLst>
                                        <p:tav tm="0">
                                          <p:val>
                                            <p:strVal val="0-#ppt_w/2"/>
                                          </p:val>
                                        </p:tav>
                                        <p:tav tm="100000">
                                          <p:val>
                                            <p:strVal val="#ppt_x"/>
                                          </p:val>
                                        </p:tav>
                                      </p:tavLst>
                                    </p:anim>
                                    <p:anim calcmode="lin" valueType="num">
                                      <p:cBhvr additive="base">
                                        <p:cTn id="38" dur="500" fill="hold"/>
                                        <p:tgtEl>
                                          <p:spTgt spid="1232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325"/>
                                        </p:tgtEl>
                                        <p:attrNameLst>
                                          <p:attrName>style.visibility</p:attrName>
                                        </p:attrNameLst>
                                      </p:cBhvr>
                                      <p:to>
                                        <p:strVal val="visible"/>
                                      </p:to>
                                    </p:set>
                                    <p:anim calcmode="lin" valueType="num">
                                      <p:cBhvr additive="base">
                                        <p:cTn id="43" dur="500" fill="hold"/>
                                        <p:tgtEl>
                                          <p:spTgt spid="12325"/>
                                        </p:tgtEl>
                                        <p:attrNameLst>
                                          <p:attrName>ppt_x</p:attrName>
                                        </p:attrNameLst>
                                      </p:cBhvr>
                                      <p:tavLst>
                                        <p:tav tm="0">
                                          <p:val>
                                            <p:strVal val="0-#ppt_w/2"/>
                                          </p:val>
                                        </p:tav>
                                        <p:tav tm="100000">
                                          <p:val>
                                            <p:strVal val="#ppt_x"/>
                                          </p:val>
                                        </p:tav>
                                      </p:tavLst>
                                    </p:anim>
                                    <p:anim calcmode="lin" valueType="num">
                                      <p:cBhvr additive="base">
                                        <p:cTn id="44" dur="500" fill="hold"/>
                                        <p:tgtEl>
                                          <p:spTgt spid="12325"/>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2327"/>
                                        </p:tgtEl>
                                        <p:attrNameLst>
                                          <p:attrName>style.visibility</p:attrName>
                                        </p:attrNameLst>
                                      </p:cBhvr>
                                      <p:to>
                                        <p:strVal val="visible"/>
                                      </p:to>
                                    </p:set>
                                    <p:anim calcmode="lin" valueType="num">
                                      <p:cBhvr additive="base">
                                        <p:cTn id="49" dur="500" fill="hold"/>
                                        <p:tgtEl>
                                          <p:spTgt spid="12327"/>
                                        </p:tgtEl>
                                        <p:attrNameLst>
                                          <p:attrName>ppt_x</p:attrName>
                                        </p:attrNameLst>
                                      </p:cBhvr>
                                      <p:tavLst>
                                        <p:tav tm="0">
                                          <p:val>
                                            <p:strVal val="0-#ppt_w/2"/>
                                          </p:val>
                                        </p:tav>
                                        <p:tav tm="100000">
                                          <p:val>
                                            <p:strVal val="#ppt_x"/>
                                          </p:val>
                                        </p:tav>
                                      </p:tavLst>
                                    </p:anim>
                                    <p:anim calcmode="lin" valueType="num">
                                      <p:cBhvr additive="base">
                                        <p:cTn id="50" dur="500" fill="hold"/>
                                        <p:tgtEl>
                                          <p:spTgt spid="1232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2326"/>
                                        </p:tgtEl>
                                        <p:attrNameLst>
                                          <p:attrName>style.visibility</p:attrName>
                                        </p:attrNameLst>
                                      </p:cBhvr>
                                      <p:to>
                                        <p:strVal val="visible"/>
                                      </p:to>
                                    </p:set>
                                    <p:anim calcmode="lin" valueType="num">
                                      <p:cBhvr additive="base">
                                        <p:cTn id="55" dur="500" fill="hold"/>
                                        <p:tgtEl>
                                          <p:spTgt spid="12326"/>
                                        </p:tgtEl>
                                        <p:attrNameLst>
                                          <p:attrName>ppt_x</p:attrName>
                                        </p:attrNameLst>
                                      </p:cBhvr>
                                      <p:tavLst>
                                        <p:tav tm="0">
                                          <p:val>
                                            <p:strVal val="0-#ppt_w/2"/>
                                          </p:val>
                                        </p:tav>
                                        <p:tav tm="100000">
                                          <p:val>
                                            <p:strVal val="#ppt_x"/>
                                          </p:val>
                                        </p:tav>
                                      </p:tavLst>
                                    </p:anim>
                                    <p:anim calcmode="lin" valueType="num">
                                      <p:cBhvr additive="base">
                                        <p:cTn id="56" dur="500" fill="hold"/>
                                        <p:tgtEl>
                                          <p:spTgt spid="123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animBg="1"/>
      <p:bldP spid="12303" grpId="0" animBg="1"/>
      <p:bldP spid="12304" grpId="0" animBg="1"/>
      <p:bldP spid="12305" grpId="0" animBg="1"/>
      <p:bldP spid="12325" grpId="0" animBg="1"/>
      <p:bldP spid="12326" grpId="0" animBg="1"/>
      <p:bldP spid="12327" grpId="0" autoUpdateAnimBg="0"/>
      <p:bldP spid="1232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 name="Dia számának helye 4"/>
          <p:cNvSpPr>
            <a:spLocks noGrp="1"/>
          </p:cNvSpPr>
          <p:nvPr>
            <p:ph type="sldNum" sz="quarter" idx="12"/>
          </p:nvPr>
        </p:nvSpPr>
        <p:spPr/>
        <p:txBody>
          <a:bodyPr/>
          <a:lstStyle/>
          <a:p>
            <a:fld id="{8FFFF1F5-E8B1-456F-AD70-6A9C90E45BC5}" type="slidenum">
              <a:rPr lang="hu-HU"/>
              <a:pPr/>
              <a:t>34</a:t>
            </a:fld>
            <a:endParaRPr lang="hu-HU"/>
          </a:p>
        </p:txBody>
      </p:sp>
      <p:sp>
        <p:nvSpPr>
          <p:cNvPr id="13314" name="Rectangle 2"/>
          <p:cNvSpPr>
            <a:spLocks noGrp="1" noChangeArrowheads="1"/>
          </p:cNvSpPr>
          <p:nvPr>
            <p:ph type="title"/>
          </p:nvPr>
        </p:nvSpPr>
        <p:spPr>
          <a:xfrm>
            <a:off x="4699000" y="288925"/>
            <a:ext cx="4284663" cy="1143000"/>
          </a:xfrm>
        </p:spPr>
        <p:txBody>
          <a:bodyPr>
            <a:normAutofit fontScale="90000"/>
          </a:bodyPr>
          <a:lstStyle/>
          <a:p>
            <a:r>
              <a:rPr lang="hu-HU" sz="4000" dirty="0" err="1" smtClean="0"/>
              <a:t>Evaluation</a:t>
            </a:r>
            <a:r>
              <a:rPr lang="hu-HU" sz="4000" dirty="0" smtClean="0"/>
              <a:t>  of </a:t>
            </a:r>
            <a:r>
              <a:rPr lang="hu-HU" sz="4000" dirty="0" err="1" smtClean="0"/>
              <a:t>the</a:t>
            </a:r>
            <a:r>
              <a:rPr lang="hu-HU" sz="4000" dirty="0" smtClean="0"/>
              <a:t> </a:t>
            </a:r>
            <a:r>
              <a:rPr lang="hu-HU" sz="4000" dirty="0" err="1" smtClean="0"/>
              <a:t>second</a:t>
            </a:r>
            <a:r>
              <a:rPr lang="hu-HU" sz="4000" dirty="0" smtClean="0"/>
              <a:t> </a:t>
            </a:r>
            <a:r>
              <a:rPr lang="hu-HU" sz="4000" dirty="0" err="1" smtClean="0"/>
              <a:t>rule</a:t>
            </a:r>
            <a:endParaRPr lang="hu-HU" sz="4000" dirty="0"/>
          </a:p>
        </p:txBody>
      </p:sp>
      <p:sp>
        <p:nvSpPr>
          <p:cNvPr id="13315" name="Line 3"/>
          <p:cNvSpPr>
            <a:spLocks noChangeShapeType="1"/>
          </p:cNvSpPr>
          <p:nvPr/>
        </p:nvSpPr>
        <p:spPr bwMode="auto">
          <a:xfrm flipV="1">
            <a:off x="2670175" y="660400"/>
            <a:ext cx="0" cy="2008188"/>
          </a:xfrm>
          <a:prstGeom prst="line">
            <a:avLst/>
          </a:prstGeom>
          <a:noFill/>
          <a:ln w="28575">
            <a:solidFill>
              <a:schemeClr val="tx1"/>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16" name="Line 4"/>
          <p:cNvSpPr>
            <a:spLocks noChangeShapeType="1"/>
          </p:cNvSpPr>
          <p:nvPr/>
        </p:nvSpPr>
        <p:spPr bwMode="auto">
          <a:xfrm flipV="1">
            <a:off x="2843213" y="4249736"/>
            <a:ext cx="0" cy="1973263"/>
          </a:xfrm>
          <a:prstGeom prst="line">
            <a:avLst/>
          </a:prstGeom>
          <a:noFill/>
          <a:ln w="28575">
            <a:solidFill>
              <a:schemeClr val="tx1"/>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17" name="Line 5"/>
          <p:cNvSpPr>
            <a:spLocks noChangeShapeType="1"/>
          </p:cNvSpPr>
          <p:nvPr/>
        </p:nvSpPr>
        <p:spPr bwMode="auto">
          <a:xfrm flipH="1">
            <a:off x="893763" y="5154613"/>
            <a:ext cx="34401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18" name="Line 6"/>
          <p:cNvSpPr>
            <a:spLocks noChangeShapeType="1"/>
          </p:cNvSpPr>
          <p:nvPr/>
        </p:nvSpPr>
        <p:spPr bwMode="auto">
          <a:xfrm flipH="1">
            <a:off x="881063" y="2079625"/>
            <a:ext cx="34528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20" name="Text Box 8"/>
          <p:cNvSpPr txBox="1">
            <a:spLocks noChangeArrowheads="1"/>
          </p:cNvSpPr>
          <p:nvPr/>
        </p:nvSpPr>
        <p:spPr bwMode="auto">
          <a:xfrm>
            <a:off x="193675" y="4814888"/>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0.43</a:t>
            </a:r>
            <a:endParaRPr lang="hu-HU" sz="2400" dirty="0">
              <a:latin typeface="Times New Roman" pitchFamily="18" charset="0"/>
            </a:endParaRPr>
          </a:p>
        </p:txBody>
      </p:sp>
      <p:sp>
        <p:nvSpPr>
          <p:cNvPr id="13321" name="Line 9"/>
          <p:cNvSpPr>
            <a:spLocks noChangeShapeType="1"/>
          </p:cNvSpPr>
          <p:nvPr/>
        </p:nvSpPr>
        <p:spPr bwMode="auto">
          <a:xfrm>
            <a:off x="635000" y="6223000"/>
            <a:ext cx="35385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22" name="AutoShape 10"/>
          <p:cNvSpPr>
            <a:spLocks noChangeArrowheads="1"/>
          </p:cNvSpPr>
          <p:nvPr/>
        </p:nvSpPr>
        <p:spPr bwMode="auto">
          <a:xfrm rot="16200000" flipH="1">
            <a:off x="2279651" y="4692650"/>
            <a:ext cx="1973262" cy="1087437"/>
          </a:xfrm>
          <a:prstGeom prst="flowChartManualIn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3323" name="Text Box 11"/>
          <p:cNvSpPr txBox="1">
            <a:spLocks noChangeArrowheads="1"/>
          </p:cNvSpPr>
          <p:nvPr/>
        </p:nvSpPr>
        <p:spPr bwMode="auto">
          <a:xfrm>
            <a:off x="985838"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B1</a:t>
            </a:r>
          </a:p>
        </p:txBody>
      </p:sp>
      <p:sp>
        <p:nvSpPr>
          <p:cNvPr id="13324" name="Text Box 12"/>
          <p:cNvSpPr txBox="1">
            <a:spLocks noChangeArrowheads="1"/>
          </p:cNvSpPr>
          <p:nvPr/>
        </p:nvSpPr>
        <p:spPr bwMode="auto">
          <a:xfrm>
            <a:off x="2016125"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B2</a:t>
            </a:r>
          </a:p>
        </p:txBody>
      </p:sp>
      <p:sp>
        <p:nvSpPr>
          <p:cNvPr id="13325" name="Text Box 13"/>
          <p:cNvSpPr txBox="1">
            <a:spLocks noChangeArrowheads="1"/>
          </p:cNvSpPr>
          <p:nvPr/>
        </p:nvSpPr>
        <p:spPr bwMode="auto">
          <a:xfrm>
            <a:off x="3005138"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B3</a:t>
            </a:r>
          </a:p>
        </p:txBody>
      </p:sp>
      <p:sp>
        <p:nvSpPr>
          <p:cNvPr id="13326" name="Text Box 14"/>
          <p:cNvSpPr txBox="1">
            <a:spLocks noChangeArrowheads="1"/>
          </p:cNvSpPr>
          <p:nvPr/>
        </p:nvSpPr>
        <p:spPr bwMode="auto">
          <a:xfrm>
            <a:off x="285750" y="5684838"/>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3327" name="Text Box 15"/>
          <p:cNvSpPr txBox="1">
            <a:spLocks noChangeArrowheads="1"/>
          </p:cNvSpPr>
          <p:nvPr/>
        </p:nvSpPr>
        <p:spPr bwMode="auto">
          <a:xfrm>
            <a:off x="285750" y="391001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3328" name="Text Box 16"/>
          <p:cNvSpPr txBox="1">
            <a:spLocks noChangeArrowheads="1"/>
          </p:cNvSpPr>
          <p:nvPr/>
        </p:nvSpPr>
        <p:spPr bwMode="auto">
          <a:xfrm>
            <a:off x="3995738" y="6400800"/>
            <a:ext cx="582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sz="2400">
                <a:latin typeface="Times New Roman" pitchFamily="18" charset="0"/>
              </a:rPr>
              <a:t>x2</a:t>
            </a:r>
          </a:p>
        </p:txBody>
      </p:sp>
      <p:sp>
        <p:nvSpPr>
          <p:cNvPr id="13329" name="Line 17"/>
          <p:cNvSpPr>
            <a:spLocks noChangeShapeType="1"/>
          </p:cNvSpPr>
          <p:nvPr/>
        </p:nvSpPr>
        <p:spPr bwMode="auto">
          <a:xfrm flipV="1">
            <a:off x="893763" y="3757613"/>
            <a:ext cx="0" cy="2643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31" name="Line 19"/>
          <p:cNvSpPr>
            <a:spLocks noChangeShapeType="1"/>
          </p:cNvSpPr>
          <p:nvPr/>
        </p:nvSpPr>
        <p:spPr bwMode="auto">
          <a:xfrm>
            <a:off x="4699000" y="4492625"/>
            <a:ext cx="2819400"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32" name="Text Box 20"/>
          <p:cNvSpPr txBox="1">
            <a:spLocks noChangeArrowheads="1"/>
          </p:cNvSpPr>
          <p:nvPr/>
        </p:nvSpPr>
        <p:spPr bwMode="auto">
          <a:xfrm>
            <a:off x="4699000" y="39544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3333" name="Text Box 21"/>
          <p:cNvSpPr txBox="1">
            <a:spLocks noChangeArrowheads="1"/>
          </p:cNvSpPr>
          <p:nvPr/>
        </p:nvSpPr>
        <p:spPr bwMode="auto">
          <a:xfrm>
            <a:off x="4699000" y="2179638"/>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3334" name="Text Box 22"/>
          <p:cNvSpPr txBox="1">
            <a:spLocks noChangeArrowheads="1"/>
          </p:cNvSpPr>
          <p:nvPr/>
        </p:nvSpPr>
        <p:spPr bwMode="auto">
          <a:xfrm>
            <a:off x="6948488" y="4670425"/>
            <a:ext cx="569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u-HU" sz="2400">
                <a:latin typeface="Times New Roman" pitchFamily="18" charset="0"/>
              </a:rPr>
              <a:t>y</a:t>
            </a:r>
          </a:p>
        </p:txBody>
      </p:sp>
      <p:sp>
        <p:nvSpPr>
          <p:cNvPr id="13335" name="AutoShape 23"/>
          <p:cNvSpPr>
            <a:spLocks noChangeArrowheads="1"/>
          </p:cNvSpPr>
          <p:nvPr/>
        </p:nvSpPr>
        <p:spPr bwMode="auto">
          <a:xfrm>
            <a:off x="5684838" y="2519363"/>
            <a:ext cx="1616075" cy="197485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3336" name="Text Box 24"/>
          <p:cNvSpPr txBox="1">
            <a:spLocks noChangeArrowheads="1"/>
          </p:cNvSpPr>
          <p:nvPr/>
        </p:nvSpPr>
        <p:spPr bwMode="auto">
          <a:xfrm>
            <a:off x="5937250" y="2027238"/>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C2</a:t>
            </a:r>
          </a:p>
        </p:txBody>
      </p:sp>
      <p:sp>
        <p:nvSpPr>
          <p:cNvPr id="13337" name="Line 25"/>
          <p:cNvSpPr>
            <a:spLocks noChangeShapeType="1"/>
          </p:cNvSpPr>
          <p:nvPr/>
        </p:nvSpPr>
        <p:spPr bwMode="auto">
          <a:xfrm flipV="1">
            <a:off x="5121275" y="1860550"/>
            <a:ext cx="0" cy="2809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38" name="Line 26"/>
          <p:cNvSpPr>
            <a:spLocks noChangeShapeType="1"/>
          </p:cNvSpPr>
          <p:nvPr/>
        </p:nvSpPr>
        <p:spPr bwMode="auto">
          <a:xfrm>
            <a:off x="4333875" y="3922713"/>
            <a:ext cx="26177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39" name="AutoShape 27"/>
          <p:cNvSpPr>
            <a:spLocks noChangeArrowheads="1"/>
          </p:cNvSpPr>
          <p:nvPr/>
        </p:nvSpPr>
        <p:spPr bwMode="auto">
          <a:xfrm flipV="1">
            <a:off x="5684838" y="3910013"/>
            <a:ext cx="1616075" cy="582612"/>
          </a:xfrm>
          <a:custGeom>
            <a:avLst/>
            <a:gdLst>
              <a:gd name="G0" fmla="+- 3225 0 0"/>
              <a:gd name="G1" fmla="+- 21600 0 3225"/>
              <a:gd name="G2" fmla="*/ 3225 1 2"/>
              <a:gd name="G3" fmla="+- 21600 0 G2"/>
              <a:gd name="G4" fmla="+/ 3225 21600 2"/>
              <a:gd name="G5" fmla="+/ G1 0 2"/>
              <a:gd name="G6" fmla="*/ 21600 21600 3225"/>
              <a:gd name="G7" fmla="*/ G6 1 2"/>
              <a:gd name="G8" fmla="+- 21600 0 G7"/>
              <a:gd name="G9" fmla="*/ 21600 1 2"/>
              <a:gd name="G10" fmla="+- 3225 0 G9"/>
              <a:gd name="G11" fmla="?: G10 G8 0"/>
              <a:gd name="G12" fmla="?: G10 G7 21600"/>
              <a:gd name="T0" fmla="*/ 19987 w 21600"/>
              <a:gd name="T1" fmla="*/ 10800 h 21600"/>
              <a:gd name="T2" fmla="*/ 10800 w 21600"/>
              <a:gd name="T3" fmla="*/ 21600 h 21600"/>
              <a:gd name="T4" fmla="*/ 1613 w 21600"/>
              <a:gd name="T5" fmla="*/ 10800 h 21600"/>
              <a:gd name="T6" fmla="*/ 10800 w 21600"/>
              <a:gd name="T7" fmla="*/ 0 h 21600"/>
              <a:gd name="T8" fmla="*/ 3413 w 21600"/>
              <a:gd name="T9" fmla="*/ 3413 h 21600"/>
              <a:gd name="T10" fmla="*/ 18187 w 21600"/>
              <a:gd name="T11" fmla="*/ 18187 h 21600"/>
            </a:gdLst>
            <a:ahLst/>
            <a:cxnLst>
              <a:cxn ang="0">
                <a:pos x="T0" y="T1"/>
              </a:cxn>
              <a:cxn ang="0">
                <a:pos x="T2" y="T3"/>
              </a:cxn>
              <a:cxn ang="0">
                <a:pos x="T4" y="T5"/>
              </a:cxn>
              <a:cxn ang="0">
                <a:pos x="T6" y="T7"/>
              </a:cxn>
            </a:cxnLst>
            <a:rect l="T8" t="T9" r="T10" b="T11"/>
            <a:pathLst>
              <a:path w="21600" h="21600">
                <a:moveTo>
                  <a:pt x="0" y="0"/>
                </a:moveTo>
                <a:lnTo>
                  <a:pt x="3225" y="21600"/>
                </a:lnTo>
                <a:lnTo>
                  <a:pt x="18375"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3340" name="Text Box 28"/>
          <p:cNvSpPr txBox="1">
            <a:spLocks noChangeArrowheads="1"/>
          </p:cNvSpPr>
          <p:nvPr/>
        </p:nvSpPr>
        <p:spPr bwMode="auto">
          <a:xfrm>
            <a:off x="4403725" y="3300413"/>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0.19</a:t>
            </a:r>
            <a:endParaRPr lang="hu-HU" sz="2400" dirty="0">
              <a:latin typeface="Times New Roman" pitchFamily="18" charset="0"/>
            </a:endParaRPr>
          </a:p>
        </p:txBody>
      </p:sp>
      <p:sp>
        <p:nvSpPr>
          <p:cNvPr id="13341" name="Line 29"/>
          <p:cNvSpPr>
            <a:spLocks noChangeShapeType="1"/>
          </p:cNvSpPr>
          <p:nvPr/>
        </p:nvSpPr>
        <p:spPr bwMode="auto">
          <a:xfrm>
            <a:off x="4333875" y="2079625"/>
            <a:ext cx="0" cy="30749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43" name="Line 31"/>
          <p:cNvSpPr>
            <a:spLocks noChangeShapeType="1"/>
          </p:cNvSpPr>
          <p:nvPr/>
        </p:nvSpPr>
        <p:spPr bwMode="auto">
          <a:xfrm>
            <a:off x="635000" y="2668588"/>
            <a:ext cx="35385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44" name="Text Box 32"/>
          <p:cNvSpPr txBox="1">
            <a:spLocks noChangeArrowheads="1"/>
          </p:cNvSpPr>
          <p:nvPr/>
        </p:nvSpPr>
        <p:spPr bwMode="auto">
          <a:xfrm>
            <a:off x="985838" y="203200"/>
            <a:ext cx="55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A1</a:t>
            </a:r>
          </a:p>
        </p:txBody>
      </p:sp>
      <p:sp>
        <p:nvSpPr>
          <p:cNvPr id="13345" name="Text Box 33"/>
          <p:cNvSpPr txBox="1">
            <a:spLocks noChangeArrowheads="1"/>
          </p:cNvSpPr>
          <p:nvPr/>
        </p:nvSpPr>
        <p:spPr bwMode="auto">
          <a:xfrm>
            <a:off x="1863725" y="2032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A2</a:t>
            </a:r>
          </a:p>
        </p:txBody>
      </p:sp>
      <p:sp>
        <p:nvSpPr>
          <p:cNvPr id="13346" name="Text Box 34"/>
          <p:cNvSpPr txBox="1">
            <a:spLocks noChangeArrowheads="1"/>
          </p:cNvSpPr>
          <p:nvPr/>
        </p:nvSpPr>
        <p:spPr bwMode="auto">
          <a:xfrm>
            <a:off x="3101975" y="2032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A3</a:t>
            </a:r>
          </a:p>
        </p:txBody>
      </p:sp>
      <p:sp>
        <p:nvSpPr>
          <p:cNvPr id="13347" name="Text Box 35"/>
          <p:cNvSpPr txBox="1">
            <a:spLocks noChangeArrowheads="1"/>
          </p:cNvSpPr>
          <p:nvPr/>
        </p:nvSpPr>
        <p:spPr bwMode="auto">
          <a:xfrm>
            <a:off x="285750" y="213042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3348" name="Text Box 36"/>
          <p:cNvSpPr txBox="1">
            <a:spLocks noChangeArrowheads="1"/>
          </p:cNvSpPr>
          <p:nvPr/>
        </p:nvSpPr>
        <p:spPr bwMode="auto">
          <a:xfrm>
            <a:off x="285750" y="3556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3349" name="Text Box 37"/>
          <p:cNvSpPr txBox="1">
            <a:spLocks noChangeArrowheads="1"/>
          </p:cNvSpPr>
          <p:nvPr/>
        </p:nvSpPr>
        <p:spPr bwMode="auto">
          <a:xfrm>
            <a:off x="3708400" y="27813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x1</a:t>
            </a:r>
          </a:p>
        </p:txBody>
      </p:sp>
      <p:sp>
        <p:nvSpPr>
          <p:cNvPr id="13350" name="Line 38"/>
          <p:cNvSpPr>
            <a:spLocks noChangeShapeType="1"/>
          </p:cNvSpPr>
          <p:nvPr/>
        </p:nvSpPr>
        <p:spPr bwMode="auto">
          <a:xfrm flipV="1">
            <a:off x="881063" y="203200"/>
            <a:ext cx="0" cy="2643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51" name="Text Box 39"/>
          <p:cNvSpPr txBox="1">
            <a:spLocks noChangeArrowheads="1"/>
          </p:cNvSpPr>
          <p:nvPr/>
        </p:nvSpPr>
        <p:spPr bwMode="auto">
          <a:xfrm>
            <a:off x="193675" y="1778000"/>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0.19</a:t>
            </a:r>
            <a:endParaRPr lang="hu-HU" sz="2400" dirty="0">
              <a:latin typeface="Times New Roman" pitchFamily="18" charset="0"/>
            </a:endParaRPr>
          </a:p>
        </p:txBody>
      </p:sp>
      <p:sp>
        <p:nvSpPr>
          <p:cNvPr id="13352" name="AutoShape 40"/>
          <p:cNvSpPr>
            <a:spLocks noChangeArrowheads="1"/>
          </p:cNvSpPr>
          <p:nvPr/>
        </p:nvSpPr>
        <p:spPr bwMode="auto">
          <a:xfrm rot="16200000" flipH="1">
            <a:off x="2155825" y="1138238"/>
            <a:ext cx="1973263" cy="1087437"/>
          </a:xfrm>
          <a:prstGeom prst="flowChartManualIn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40" name="Szövegdoboz 39"/>
          <p:cNvSpPr txBox="1"/>
          <p:nvPr/>
        </p:nvSpPr>
        <p:spPr>
          <a:xfrm>
            <a:off x="2483768" y="2809845"/>
            <a:ext cx="648072" cy="400110"/>
          </a:xfrm>
          <a:prstGeom prst="rect">
            <a:avLst/>
          </a:prstGeom>
          <a:noFill/>
        </p:spPr>
        <p:txBody>
          <a:bodyPr wrap="square" rtlCol="0">
            <a:spAutoFit/>
          </a:bodyPr>
          <a:lstStyle/>
          <a:p>
            <a:r>
              <a:rPr lang="hu-HU" sz="2000" dirty="0" smtClean="0"/>
              <a:t>X</a:t>
            </a:r>
            <a:r>
              <a:rPr lang="hu-HU" sz="2000" baseline="-25000" dirty="0" smtClean="0"/>
              <a:t>1</a:t>
            </a:r>
            <a:endParaRPr lang="hu-HU" sz="2000" baseline="-25000" dirty="0"/>
          </a:p>
        </p:txBody>
      </p:sp>
      <p:sp>
        <p:nvSpPr>
          <p:cNvPr id="41" name="Szövegdoboz 40"/>
          <p:cNvSpPr txBox="1"/>
          <p:nvPr/>
        </p:nvSpPr>
        <p:spPr>
          <a:xfrm>
            <a:off x="2732186" y="6229290"/>
            <a:ext cx="648072" cy="400110"/>
          </a:xfrm>
          <a:prstGeom prst="rect">
            <a:avLst/>
          </a:prstGeom>
          <a:noFill/>
        </p:spPr>
        <p:txBody>
          <a:bodyPr wrap="square" rtlCol="0">
            <a:spAutoFit/>
          </a:bodyPr>
          <a:lstStyle/>
          <a:p>
            <a:r>
              <a:rPr lang="hu-HU" sz="2000" dirty="0" smtClean="0"/>
              <a:t>X</a:t>
            </a:r>
            <a:r>
              <a:rPr lang="hu-HU" sz="2000" baseline="-25000" dirty="0" smtClean="0"/>
              <a:t>2</a:t>
            </a:r>
            <a:endParaRPr lang="hu-HU" sz="2000" baseline="-25000" dirty="0"/>
          </a:p>
        </p:txBody>
      </p:sp>
    </p:spTree>
    <p:extLst>
      <p:ext uri="{BB962C8B-B14F-4D97-AF65-F5344CB8AC3E}">
        <p14:creationId xmlns:p14="http://schemas.microsoft.com/office/powerpoint/2010/main" val="356687240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0-#ppt_w/2"/>
                                          </p:val>
                                        </p:tav>
                                        <p:tav tm="100000">
                                          <p:val>
                                            <p:strVal val="#ppt_x"/>
                                          </p:val>
                                        </p:tav>
                                      </p:tavLst>
                                    </p:anim>
                                    <p:anim calcmode="lin" valueType="num">
                                      <p:cBhvr additive="base">
                                        <p:cTn id="8" dur="500" fill="hold"/>
                                        <p:tgtEl>
                                          <p:spTgt spid="133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additive="base">
                                        <p:cTn id="13" dur="500" fill="hold"/>
                                        <p:tgtEl>
                                          <p:spTgt spid="13315"/>
                                        </p:tgtEl>
                                        <p:attrNameLst>
                                          <p:attrName>ppt_x</p:attrName>
                                        </p:attrNameLst>
                                      </p:cBhvr>
                                      <p:tavLst>
                                        <p:tav tm="0">
                                          <p:val>
                                            <p:strVal val="0-#ppt_w/2"/>
                                          </p:val>
                                        </p:tav>
                                        <p:tav tm="100000">
                                          <p:val>
                                            <p:strVal val="#ppt_x"/>
                                          </p:val>
                                        </p:tav>
                                      </p:tavLst>
                                    </p:anim>
                                    <p:anim calcmode="lin" valueType="num">
                                      <p:cBhvr additive="base">
                                        <p:cTn id="14"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8"/>
                                        </p:tgtEl>
                                        <p:attrNameLst>
                                          <p:attrName>style.visibility</p:attrName>
                                        </p:attrNameLst>
                                      </p:cBhvr>
                                      <p:to>
                                        <p:strVal val="visible"/>
                                      </p:to>
                                    </p:set>
                                    <p:anim calcmode="lin" valueType="num">
                                      <p:cBhvr additive="base">
                                        <p:cTn id="19" dur="500" fill="hold"/>
                                        <p:tgtEl>
                                          <p:spTgt spid="13318"/>
                                        </p:tgtEl>
                                        <p:attrNameLst>
                                          <p:attrName>ppt_x</p:attrName>
                                        </p:attrNameLst>
                                      </p:cBhvr>
                                      <p:tavLst>
                                        <p:tav tm="0">
                                          <p:val>
                                            <p:strVal val="0-#ppt_w/2"/>
                                          </p:val>
                                        </p:tav>
                                        <p:tav tm="100000">
                                          <p:val>
                                            <p:strVal val="#ppt_x"/>
                                          </p:val>
                                        </p:tav>
                                      </p:tavLst>
                                    </p:anim>
                                    <p:anim calcmode="lin" valueType="num">
                                      <p:cBhvr additive="base">
                                        <p:cTn id="20"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316"/>
                                        </p:tgtEl>
                                        <p:attrNameLst>
                                          <p:attrName>style.visibility</p:attrName>
                                        </p:attrNameLst>
                                      </p:cBhvr>
                                      <p:to>
                                        <p:strVal val="visible"/>
                                      </p:to>
                                    </p:set>
                                    <p:anim calcmode="lin" valueType="num">
                                      <p:cBhvr additive="base">
                                        <p:cTn id="25" dur="500" fill="hold"/>
                                        <p:tgtEl>
                                          <p:spTgt spid="13316"/>
                                        </p:tgtEl>
                                        <p:attrNameLst>
                                          <p:attrName>ppt_x</p:attrName>
                                        </p:attrNameLst>
                                      </p:cBhvr>
                                      <p:tavLst>
                                        <p:tav tm="0">
                                          <p:val>
                                            <p:strVal val="0-#ppt_w/2"/>
                                          </p:val>
                                        </p:tav>
                                        <p:tav tm="100000">
                                          <p:val>
                                            <p:strVal val="#ppt_x"/>
                                          </p:val>
                                        </p:tav>
                                      </p:tavLst>
                                    </p:anim>
                                    <p:anim calcmode="lin" valueType="num">
                                      <p:cBhvr additive="base">
                                        <p:cTn id="26"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317"/>
                                        </p:tgtEl>
                                        <p:attrNameLst>
                                          <p:attrName>style.visibility</p:attrName>
                                        </p:attrNameLst>
                                      </p:cBhvr>
                                      <p:to>
                                        <p:strVal val="visible"/>
                                      </p:to>
                                    </p:set>
                                    <p:anim calcmode="lin" valueType="num">
                                      <p:cBhvr additive="base">
                                        <p:cTn id="31" dur="500" fill="hold"/>
                                        <p:tgtEl>
                                          <p:spTgt spid="13317"/>
                                        </p:tgtEl>
                                        <p:attrNameLst>
                                          <p:attrName>ppt_x</p:attrName>
                                        </p:attrNameLst>
                                      </p:cBhvr>
                                      <p:tavLst>
                                        <p:tav tm="0">
                                          <p:val>
                                            <p:strVal val="0-#ppt_w/2"/>
                                          </p:val>
                                        </p:tav>
                                        <p:tav tm="100000">
                                          <p:val>
                                            <p:strVal val="#ppt_x"/>
                                          </p:val>
                                        </p:tav>
                                      </p:tavLst>
                                    </p:anim>
                                    <p:anim calcmode="lin" valueType="num">
                                      <p:cBhvr additive="base">
                                        <p:cTn id="32" dur="500" fill="hold"/>
                                        <p:tgtEl>
                                          <p:spTgt spid="1331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341"/>
                                        </p:tgtEl>
                                        <p:attrNameLst>
                                          <p:attrName>style.visibility</p:attrName>
                                        </p:attrNameLst>
                                      </p:cBhvr>
                                      <p:to>
                                        <p:strVal val="visible"/>
                                      </p:to>
                                    </p:set>
                                    <p:anim calcmode="lin" valueType="num">
                                      <p:cBhvr additive="base">
                                        <p:cTn id="37" dur="500" fill="hold"/>
                                        <p:tgtEl>
                                          <p:spTgt spid="13341"/>
                                        </p:tgtEl>
                                        <p:attrNameLst>
                                          <p:attrName>ppt_x</p:attrName>
                                        </p:attrNameLst>
                                      </p:cBhvr>
                                      <p:tavLst>
                                        <p:tav tm="0">
                                          <p:val>
                                            <p:strVal val="0-#ppt_w/2"/>
                                          </p:val>
                                        </p:tav>
                                        <p:tav tm="100000">
                                          <p:val>
                                            <p:strVal val="#ppt_x"/>
                                          </p:val>
                                        </p:tav>
                                      </p:tavLst>
                                    </p:anim>
                                    <p:anim calcmode="lin" valueType="num">
                                      <p:cBhvr additive="base">
                                        <p:cTn id="38" dur="500" fill="hold"/>
                                        <p:tgtEl>
                                          <p:spTgt spid="1334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338"/>
                                        </p:tgtEl>
                                        <p:attrNameLst>
                                          <p:attrName>style.visibility</p:attrName>
                                        </p:attrNameLst>
                                      </p:cBhvr>
                                      <p:to>
                                        <p:strVal val="visible"/>
                                      </p:to>
                                    </p:set>
                                    <p:anim calcmode="lin" valueType="num">
                                      <p:cBhvr additive="base">
                                        <p:cTn id="43" dur="500" fill="hold"/>
                                        <p:tgtEl>
                                          <p:spTgt spid="13338"/>
                                        </p:tgtEl>
                                        <p:attrNameLst>
                                          <p:attrName>ppt_x</p:attrName>
                                        </p:attrNameLst>
                                      </p:cBhvr>
                                      <p:tavLst>
                                        <p:tav tm="0">
                                          <p:val>
                                            <p:strVal val="0-#ppt_w/2"/>
                                          </p:val>
                                        </p:tav>
                                        <p:tav tm="100000">
                                          <p:val>
                                            <p:strVal val="#ppt_x"/>
                                          </p:val>
                                        </p:tav>
                                      </p:tavLst>
                                    </p:anim>
                                    <p:anim calcmode="lin" valueType="num">
                                      <p:cBhvr additive="base">
                                        <p:cTn id="44" dur="500" fill="hold"/>
                                        <p:tgtEl>
                                          <p:spTgt spid="1333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3340"/>
                                        </p:tgtEl>
                                        <p:attrNameLst>
                                          <p:attrName>style.visibility</p:attrName>
                                        </p:attrNameLst>
                                      </p:cBhvr>
                                      <p:to>
                                        <p:strVal val="visible"/>
                                      </p:to>
                                    </p:set>
                                    <p:anim calcmode="lin" valueType="num">
                                      <p:cBhvr additive="base">
                                        <p:cTn id="49" dur="500" fill="hold"/>
                                        <p:tgtEl>
                                          <p:spTgt spid="13340"/>
                                        </p:tgtEl>
                                        <p:attrNameLst>
                                          <p:attrName>ppt_x</p:attrName>
                                        </p:attrNameLst>
                                      </p:cBhvr>
                                      <p:tavLst>
                                        <p:tav tm="0">
                                          <p:val>
                                            <p:strVal val="0-#ppt_w/2"/>
                                          </p:val>
                                        </p:tav>
                                        <p:tav tm="100000">
                                          <p:val>
                                            <p:strVal val="#ppt_x"/>
                                          </p:val>
                                        </p:tav>
                                      </p:tavLst>
                                    </p:anim>
                                    <p:anim calcmode="lin" valueType="num">
                                      <p:cBhvr additive="base">
                                        <p:cTn id="50" dur="500" fill="hold"/>
                                        <p:tgtEl>
                                          <p:spTgt spid="1334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3339"/>
                                        </p:tgtEl>
                                        <p:attrNameLst>
                                          <p:attrName>style.visibility</p:attrName>
                                        </p:attrNameLst>
                                      </p:cBhvr>
                                      <p:to>
                                        <p:strVal val="visible"/>
                                      </p:to>
                                    </p:set>
                                    <p:anim calcmode="lin" valueType="num">
                                      <p:cBhvr additive="base">
                                        <p:cTn id="55" dur="500" fill="hold"/>
                                        <p:tgtEl>
                                          <p:spTgt spid="13339"/>
                                        </p:tgtEl>
                                        <p:attrNameLst>
                                          <p:attrName>ppt_x</p:attrName>
                                        </p:attrNameLst>
                                      </p:cBhvr>
                                      <p:tavLst>
                                        <p:tav tm="0">
                                          <p:val>
                                            <p:strVal val="0-#ppt_w/2"/>
                                          </p:val>
                                        </p:tav>
                                        <p:tav tm="100000">
                                          <p:val>
                                            <p:strVal val="#ppt_x"/>
                                          </p:val>
                                        </p:tav>
                                      </p:tavLst>
                                    </p:anim>
                                    <p:anim calcmode="lin" valueType="num">
                                      <p:cBhvr additive="base">
                                        <p:cTn id="56" dur="500" fill="hold"/>
                                        <p:tgtEl>
                                          <p:spTgt spid="13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5" grpId="0" animBg="1"/>
      <p:bldP spid="13316" grpId="0" animBg="1"/>
      <p:bldP spid="13317" grpId="0" animBg="1"/>
      <p:bldP spid="13318" grpId="0" animBg="1"/>
      <p:bldP spid="13338" grpId="0" animBg="1"/>
      <p:bldP spid="13339" grpId="0" animBg="1"/>
      <p:bldP spid="13340" grpId="0" autoUpdateAnimBg="0"/>
      <p:bldP spid="1334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a számának helye 4"/>
          <p:cNvSpPr>
            <a:spLocks noGrp="1"/>
          </p:cNvSpPr>
          <p:nvPr>
            <p:ph type="sldNum" sz="quarter" idx="12"/>
          </p:nvPr>
        </p:nvSpPr>
        <p:spPr/>
        <p:txBody>
          <a:bodyPr/>
          <a:lstStyle/>
          <a:p>
            <a:fld id="{B36D81C8-3869-4368-877F-8F240DC8CDB1}" type="slidenum">
              <a:rPr lang="hu-HU"/>
              <a:pPr/>
              <a:t>35</a:t>
            </a:fld>
            <a:endParaRPr lang="hu-HU"/>
          </a:p>
        </p:txBody>
      </p:sp>
      <p:sp>
        <p:nvSpPr>
          <p:cNvPr id="26626" name="Rectangle 2"/>
          <p:cNvSpPr>
            <a:spLocks noGrp="1" noChangeArrowheads="1"/>
          </p:cNvSpPr>
          <p:nvPr>
            <p:ph type="title"/>
          </p:nvPr>
        </p:nvSpPr>
        <p:spPr/>
        <p:txBody>
          <a:bodyPr/>
          <a:lstStyle/>
          <a:p>
            <a:r>
              <a:rPr lang="hu-HU" dirty="0" err="1"/>
              <a:t>R</a:t>
            </a:r>
            <a:r>
              <a:rPr lang="hu-HU" dirty="0" err="1" smtClean="0"/>
              <a:t>esult</a:t>
            </a:r>
            <a:endParaRPr lang="hu-HU" dirty="0"/>
          </a:p>
        </p:txBody>
      </p:sp>
      <p:grpSp>
        <p:nvGrpSpPr>
          <p:cNvPr id="26627" name="Group 3"/>
          <p:cNvGrpSpPr>
            <a:grpSpLocks/>
          </p:cNvGrpSpPr>
          <p:nvPr/>
        </p:nvGrpSpPr>
        <p:grpSpPr bwMode="auto">
          <a:xfrm>
            <a:off x="2360613" y="2219325"/>
            <a:ext cx="4240212" cy="3267075"/>
            <a:chOff x="710" y="1565"/>
            <a:chExt cx="2671" cy="2058"/>
          </a:xfrm>
        </p:grpSpPr>
        <p:sp>
          <p:nvSpPr>
            <p:cNvPr id="26628" name="Line 4"/>
            <p:cNvSpPr>
              <a:spLocks noChangeShapeType="1"/>
            </p:cNvSpPr>
            <p:nvPr/>
          </p:nvSpPr>
          <p:spPr bwMode="auto">
            <a:xfrm>
              <a:off x="896" y="3223"/>
              <a:ext cx="248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6629" name="Text Box 5"/>
            <p:cNvSpPr txBox="1">
              <a:spLocks noChangeArrowheads="1"/>
            </p:cNvSpPr>
            <p:nvPr/>
          </p:nvSpPr>
          <p:spPr bwMode="auto">
            <a:xfrm>
              <a:off x="913" y="3268"/>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26630" name="Text Box 6"/>
            <p:cNvSpPr txBox="1">
              <a:spLocks noChangeArrowheads="1"/>
            </p:cNvSpPr>
            <p:nvPr/>
          </p:nvSpPr>
          <p:spPr bwMode="auto">
            <a:xfrm>
              <a:off x="896" y="1766"/>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26631" name="Text Box 7"/>
            <p:cNvSpPr txBox="1">
              <a:spLocks noChangeArrowheads="1"/>
            </p:cNvSpPr>
            <p:nvPr/>
          </p:nvSpPr>
          <p:spPr bwMode="auto">
            <a:xfrm>
              <a:off x="1162" y="3335"/>
              <a:ext cx="221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hu-HU" sz="2400">
                  <a:latin typeface="Times New Roman" pitchFamily="18" charset="0"/>
                </a:rPr>
                <a:t>y</a:t>
              </a:r>
            </a:p>
          </p:txBody>
        </p:sp>
        <p:sp>
          <p:nvSpPr>
            <p:cNvPr id="26632" name="AutoShape 8"/>
            <p:cNvSpPr>
              <a:spLocks noChangeArrowheads="1"/>
            </p:cNvSpPr>
            <p:nvPr/>
          </p:nvSpPr>
          <p:spPr bwMode="auto">
            <a:xfrm>
              <a:off x="2101" y="1980"/>
              <a:ext cx="1018" cy="124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26633" name="Text Box 9"/>
            <p:cNvSpPr txBox="1">
              <a:spLocks noChangeArrowheads="1"/>
            </p:cNvSpPr>
            <p:nvPr/>
          </p:nvSpPr>
          <p:spPr bwMode="auto">
            <a:xfrm>
              <a:off x="2428" y="1670"/>
              <a:ext cx="3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C3</a:t>
              </a:r>
            </a:p>
          </p:txBody>
        </p:sp>
        <p:sp>
          <p:nvSpPr>
            <p:cNvPr id="26634" name="Line 10"/>
            <p:cNvSpPr>
              <a:spLocks noChangeShapeType="1"/>
            </p:cNvSpPr>
            <p:nvPr/>
          </p:nvSpPr>
          <p:spPr bwMode="auto">
            <a:xfrm flipV="1">
              <a:off x="1162" y="1565"/>
              <a:ext cx="0" cy="17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6635" name="AutoShape 11"/>
            <p:cNvSpPr>
              <a:spLocks noChangeArrowheads="1"/>
            </p:cNvSpPr>
            <p:nvPr/>
          </p:nvSpPr>
          <p:spPr bwMode="auto">
            <a:xfrm flipV="1">
              <a:off x="2101" y="2680"/>
              <a:ext cx="1018" cy="543"/>
            </a:xfrm>
            <a:custGeom>
              <a:avLst/>
              <a:gdLst>
                <a:gd name="G0" fmla="+- 4646 0 0"/>
                <a:gd name="G1" fmla="+- 21600 0 4646"/>
                <a:gd name="G2" fmla="*/ 4646 1 2"/>
                <a:gd name="G3" fmla="+- 21600 0 G2"/>
                <a:gd name="G4" fmla="+/ 4646 21600 2"/>
                <a:gd name="G5" fmla="+/ G1 0 2"/>
                <a:gd name="G6" fmla="*/ 21600 21600 4646"/>
                <a:gd name="G7" fmla="*/ G6 1 2"/>
                <a:gd name="G8" fmla="+- 21600 0 G7"/>
                <a:gd name="G9" fmla="*/ 21600 1 2"/>
                <a:gd name="G10" fmla="+- 4646 0 G9"/>
                <a:gd name="G11" fmla="?: G10 G8 0"/>
                <a:gd name="G12" fmla="?: G10 G7 21600"/>
                <a:gd name="T0" fmla="*/ 19277 w 21600"/>
                <a:gd name="T1" fmla="*/ 10800 h 21600"/>
                <a:gd name="T2" fmla="*/ 10800 w 21600"/>
                <a:gd name="T3" fmla="*/ 21600 h 21600"/>
                <a:gd name="T4" fmla="*/ 2323 w 21600"/>
                <a:gd name="T5" fmla="*/ 10800 h 21600"/>
                <a:gd name="T6" fmla="*/ 10800 w 21600"/>
                <a:gd name="T7" fmla="*/ 0 h 21600"/>
                <a:gd name="T8" fmla="*/ 4123 w 21600"/>
                <a:gd name="T9" fmla="*/ 4123 h 21600"/>
                <a:gd name="T10" fmla="*/ 17477 w 21600"/>
                <a:gd name="T11" fmla="*/ 17477 h 21600"/>
              </a:gdLst>
              <a:ahLst/>
              <a:cxnLst>
                <a:cxn ang="0">
                  <a:pos x="T0" y="T1"/>
                </a:cxn>
                <a:cxn ang="0">
                  <a:pos x="T2" y="T3"/>
                </a:cxn>
                <a:cxn ang="0">
                  <a:pos x="T4" y="T5"/>
                </a:cxn>
                <a:cxn ang="0">
                  <a:pos x="T6" y="T7"/>
                </a:cxn>
              </a:cxnLst>
              <a:rect l="T8" t="T9" r="T10" b="T11"/>
              <a:pathLst>
                <a:path w="21600" h="21600">
                  <a:moveTo>
                    <a:pt x="0" y="0"/>
                  </a:moveTo>
                  <a:lnTo>
                    <a:pt x="4646" y="21600"/>
                  </a:lnTo>
                  <a:lnTo>
                    <a:pt x="16954"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26636" name="Text Box 12"/>
            <p:cNvSpPr txBox="1">
              <a:spLocks noChangeArrowheads="1"/>
            </p:cNvSpPr>
            <p:nvPr/>
          </p:nvSpPr>
          <p:spPr bwMode="auto">
            <a:xfrm>
              <a:off x="710" y="2522"/>
              <a:ext cx="4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0.38</a:t>
              </a:r>
              <a:endParaRPr lang="hu-HU" sz="2400" dirty="0">
                <a:latin typeface="Times New Roman" pitchFamily="18" charset="0"/>
              </a:endParaRPr>
            </a:p>
          </p:txBody>
        </p:sp>
        <p:sp>
          <p:nvSpPr>
            <p:cNvPr id="26637" name="AutoShape 13"/>
            <p:cNvSpPr>
              <a:spLocks noChangeArrowheads="1"/>
            </p:cNvSpPr>
            <p:nvPr/>
          </p:nvSpPr>
          <p:spPr bwMode="auto">
            <a:xfrm>
              <a:off x="1592" y="1980"/>
              <a:ext cx="1018" cy="124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26638" name="Text Box 14"/>
            <p:cNvSpPr txBox="1">
              <a:spLocks noChangeArrowheads="1"/>
            </p:cNvSpPr>
            <p:nvPr/>
          </p:nvSpPr>
          <p:spPr bwMode="auto">
            <a:xfrm>
              <a:off x="1631" y="1670"/>
              <a:ext cx="3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C2</a:t>
              </a:r>
            </a:p>
          </p:txBody>
        </p:sp>
        <p:sp>
          <p:nvSpPr>
            <p:cNvPr id="26639" name="AutoShape 15"/>
            <p:cNvSpPr>
              <a:spLocks noChangeArrowheads="1"/>
            </p:cNvSpPr>
            <p:nvPr/>
          </p:nvSpPr>
          <p:spPr bwMode="auto">
            <a:xfrm flipV="1">
              <a:off x="1592" y="2950"/>
              <a:ext cx="1018" cy="273"/>
            </a:xfrm>
            <a:custGeom>
              <a:avLst/>
              <a:gdLst>
                <a:gd name="G0" fmla="+- 2503 0 0"/>
                <a:gd name="G1" fmla="+- 21600 0 2503"/>
                <a:gd name="G2" fmla="*/ 2503 1 2"/>
                <a:gd name="G3" fmla="+- 21600 0 G2"/>
                <a:gd name="G4" fmla="+/ 2503 21600 2"/>
                <a:gd name="G5" fmla="+/ G1 0 2"/>
                <a:gd name="G6" fmla="*/ 21600 21600 2503"/>
                <a:gd name="G7" fmla="*/ G6 1 2"/>
                <a:gd name="G8" fmla="+- 21600 0 G7"/>
                <a:gd name="G9" fmla="*/ 21600 1 2"/>
                <a:gd name="G10" fmla="+- 2503 0 G9"/>
                <a:gd name="G11" fmla="?: G10 G8 0"/>
                <a:gd name="G12" fmla="?: G10 G7 21600"/>
                <a:gd name="T0" fmla="*/ 20348 w 21600"/>
                <a:gd name="T1" fmla="*/ 10800 h 21600"/>
                <a:gd name="T2" fmla="*/ 10800 w 21600"/>
                <a:gd name="T3" fmla="*/ 21600 h 21600"/>
                <a:gd name="T4" fmla="*/ 1252 w 21600"/>
                <a:gd name="T5" fmla="*/ 10800 h 21600"/>
                <a:gd name="T6" fmla="*/ 10800 w 21600"/>
                <a:gd name="T7" fmla="*/ 0 h 21600"/>
                <a:gd name="T8" fmla="*/ 3052 w 21600"/>
                <a:gd name="T9" fmla="*/ 3052 h 21600"/>
                <a:gd name="T10" fmla="*/ 18548 w 21600"/>
                <a:gd name="T11" fmla="*/ 18548 h 21600"/>
              </a:gdLst>
              <a:ahLst/>
              <a:cxnLst>
                <a:cxn ang="0">
                  <a:pos x="T0" y="T1"/>
                </a:cxn>
                <a:cxn ang="0">
                  <a:pos x="T2" y="T3"/>
                </a:cxn>
                <a:cxn ang="0">
                  <a:pos x="T4" y="T5"/>
                </a:cxn>
                <a:cxn ang="0">
                  <a:pos x="T6" y="T7"/>
                </a:cxn>
              </a:cxnLst>
              <a:rect l="T8" t="T9" r="T10" b="T11"/>
              <a:pathLst>
                <a:path w="21600" h="21600">
                  <a:moveTo>
                    <a:pt x="0" y="0"/>
                  </a:moveTo>
                  <a:lnTo>
                    <a:pt x="2503" y="21600"/>
                  </a:lnTo>
                  <a:lnTo>
                    <a:pt x="19097"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26640" name="Text Box 16"/>
            <p:cNvSpPr txBox="1">
              <a:spLocks noChangeArrowheads="1"/>
            </p:cNvSpPr>
            <p:nvPr/>
          </p:nvSpPr>
          <p:spPr bwMode="auto">
            <a:xfrm>
              <a:off x="710" y="2823"/>
              <a:ext cx="4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0.19</a:t>
              </a:r>
              <a:endParaRPr lang="hu-HU" sz="2400" dirty="0">
                <a:latin typeface="Times New Roman" pitchFamily="18" charset="0"/>
              </a:endParaRPr>
            </a:p>
          </p:txBody>
        </p:sp>
      </p:grpSp>
      <p:sp>
        <p:nvSpPr>
          <p:cNvPr id="2" name="Szövegdoboz 1"/>
          <p:cNvSpPr txBox="1"/>
          <p:nvPr/>
        </p:nvSpPr>
        <p:spPr>
          <a:xfrm>
            <a:off x="5004048" y="5013176"/>
            <a:ext cx="535781" cy="830997"/>
          </a:xfrm>
          <a:prstGeom prst="rect">
            <a:avLst/>
          </a:prstGeom>
          <a:noFill/>
        </p:spPr>
        <p:txBody>
          <a:bodyPr wrap="square" rtlCol="0">
            <a:spAutoFit/>
          </a:bodyPr>
          <a:lstStyle/>
          <a:p>
            <a:r>
              <a:rPr lang="hu-HU" sz="2400" dirty="0" smtClean="0">
                <a:latin typeface="Arial"/>
                <a:cs typeface="Arial"/>
              </a:rPr>
              <a:t>↑</a:t>
            </a:r>
          </a:p>
          <a:p>
            <a:r>
              <a:rPr lang="hu-HU" sz="2400" dirty="0">
                <a:latin typeface="Arial"/>
                <a:cs typeface="Arial"/>
              </a:rPr>
              <a:t>z</a:t>
            </a:r>
            <a:endParaRPr lang="hu-HU" sz="2400" dirty="0"/>
          </a:p>
        </p:txBody>
      </p:sp>
      <p:sp>
        <p:nvSpPr>
          <p:cNvPr id="19" name="Text Box 41"/>
          <p:cNvSpPr txBox="1">
            <a:spLocks noChangeArrowheads="1"/>
          </p:cNvSpPr>
          <p:nvPr/>
        </p:nvSpPr>
        <p:spPr bwMode="auto">
          <a:xfrm>
            <a:off x="4859338" y="1085835"/>
            <a:ext cx="37561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err="1" smtClean="0">
                <a:latin typeface="Times New Roman" pitchFamily="18" charset="0"/>
              </a:rPr>
              <a:t>s-norm</a:t>
            </a:r>
            <a:r>
              <a:rPr lang="hu-HU" sz="2400" dirty="0" smtClean="0">
                <a:latin typeface="Times New Roman" pitchFamily="18" charset="0"/>
              </a:rPr>
              <a:t>:</a:t>
            </a:r>
            <a:endParaRPr lang="hu-HU" sz="2400" dirty="0">
              <a:latin typeface="Times New Roman" pitchFamily="18" charset="0"/>
            </a:endParaRPr>
          </a:p>
          <a:p>
            <a:r>
              <a:rPr lang="hu-HU" sz="2400" dirty="0" smtClean="0">
                <a:latin typeface="Times New Roman" pitchFamily="18" charset="0"/>
              </a:rPr>
              <a:t>µ</a:t>
            </a:r>
            <a:r>
              <a:rPr lang="hu-HU" sz="2400" baseline="-25000" dirty="0" smtClean="0">
                <a:latin typeface="Times New Roman" pitchFamily="18" charset="0"/>
              </a:rPr>
              <a:t>[A</a:t>
            </a:r>
            <a:r>
              <a:rPr lang="hu-HU" sz="2400" baseline="-25000" dirty="0" smtClean="0">
                <a:latin typeface="Times New Roman" pitchFamily="18" charset="0"/>
                <a:sym typeface="Symbol"/>
              </a:rPr>
              <a:t></a:t>
            </a:r>
            <a:r>
              <a:rPr lang="hu-HU" sz="2400" baseline="-25000" dirty="0" smtClean="0">
                <a:latin typeface="Times New Roman" pitchFamily="18" charset="0"/>
                <a:sym typeface="Symbol" pitchFamily="18" charset="2"/>
              </a:rPr>
              <a:t>B</a:t>
            </a:r>
            <a:r>
              <a:rPr lang="hu-HU" sz="2400" baseline="-25000" dirty="0">
                <a:latin typeface="Times New Roman" pitchFamily="18" charset="0"/>
                <a:sym typeface="Symbol" pitchFamily="18" charset="2"/>
              </a:rPr>
              <a:t>]</a:t>
            </a:r>
            <a:r>
              <a:rPr lang="hu-HU" sz="2400" dirty="0">
                <a:latin typeface="Times New Roman" pitchFamily="18" charset="0"/>
              </a:rPr>
              <a:t>(a)=</a:t>
            </a:r>
            <a:r>
              <a:rPr lang="hu-HU" sz="2400" dirty="0" err="1" smtClean="0">
                <a:latin typeface="Times New Roman" pitchFamily="18" charset="0"/>
              </a:rPr>
              <a:t>max</a:t>
            </a:r>
            <a:r>
              <a:rPr lang="hu-HU" sz="2400" dirty="0" smtClean="0">
                <a:latin typeface="Times New Roman" pitchFamily="18" charset="0"/>
              </a:rPr>
              <a:t>{</a:t>
            </a:r>
            <a:r>
              <a:rPr lang="hu-HU" sz="2400" dirty="0" err="1" smtClean="0">
                <a:latin typeface="Times New Roman" pitchFamily="18" charset="0"/>
              </a:rPr>
              <a:t>µ</a:t>
            </a:r>
            <a:r>
              <a:rPr lang="hu-HU" sz="2400" baseline="-25000" dirty="0" err="1" smtClean="0">
                <a:latin typeface="Times New Roman" pitchFamily="18" charset="0"/>
              </a:rPr>
              <a:t>A</a:t>
            </a:r>
            <a:r>
              <a:rPr lang="hu-HU" sz="2400" dirty="0" smtClean="0">
                <a:latin typeface="Times New Roman" pitchFamily="18" charset="0"/>
              </a:rPr>
              <a:t>(</a:t>
            </a:r>
            <a:r>
              <a:rPr lang="hu-HU" sz="2400" dirty="0" err="1" smtClean="0">
                <a:latin typeface="Times New Roman" pitchFamily="18" charset="0"/>
              </a:rPr>
              <a:t>a</a:t>
            </a:r>
            <a:r>
              <a:rPr lang="hu-HU" sz="2400" dirty="0">
                <a:latin typeface="Times New Roman" pitchFamily="18" charset="0"/>
              </a:rPr>
              <a:t>), </a:t>
            </a:r>
            <a:r>
              <a:rPr lang="hu-HU" sz="2400" dirty="0" err="1">
                <a:latin typeface="Times New Roman" pitchFamily="18" charset="0"/>
              </a:rPr>
              <a:t>µ</a:t>
            </a:r>
            <a:r>
              <a:rPr lang="hu-HU" sz="2400" baseline="-25000" dirty="0" err="1">
                <a:latin typeface="Times New Roman" pitchFamily="18" charset="0"/>
              </a:rPr>
              <a:t>B</a:t>
            </a:r>
            <a:r>
              <a:rPr lang="hu-HU" sz="2400" dirty="0">
                <a:latin typeface="Times New Roman" pitchFamily="18" charset="0"/>
              </a:rPr>
              <a:t>(a)}</a:t>
            </a:r>
          </a:p>
        </p:txBody>
      </p:sp>
    </p:spTree>
    <p:extLst>
      <p:ext uri="{BB962C8B-B14F-4D97-AF65-F5344CB8AC3E}">
        <p14:creationId xmlns:p14="http://schemas.microsoft.com/office/powerpoint/2010/main" val="1173675116"/>
      </p:ext>
    </p:extLst>
  </p:cSld>
  <p:clrMapOvr>
    <a:masterClrMapping/>
  </p:clrMapOvr>
  <p:transition>
    <p:zoom dir="in"/>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Fuzzy </a:t>
            </a:r>
            <a:r>
              <a:rPr lang="hu-HU" dirty="0" err="1"/>
              <a:t>inference</a:t>
            </a:r>
            <a:r>
              <a:rPr lang="hu-HU" dirty="0"/>
              <a:t> </a:t>
            </a:r>
            <a:r>
              <a:rPr lang="hu-HU" dirty="0" err="1"/>
              <a:t>in</a:t>
            </a:r>
            <a:r>
              <a:rPr lang="hu-HU" dirty="0"/>
              <a:t> </a:t>
            </a:r>
            <a:r>
              <a:rPr lang="hu-HU" dirty="0" err="1"/>
              <a:t>sparse</a:t>
            </a:r>
            <a:r>
              <a:rPr lang="hu-HU" dirty="0"/>
              <a:t> </a:t>
            </a:r>
            <a:r>
              <a:rPr lang="hu-HU" dirty="0" err="1"/>
              <a:t>rule</a:t>
            </a:r>
            <a:r>
              <a:rPr lang="hu-HU" dirty="0"/>
              <a:t> </a:t>
            </a:r>
            <a:r>
              <a:rPr lang="hu-HU" dirty="0" err="1"/>
              <a:t>bases</a:t>
            </a:r>
            <a:endParaRPr lang="hu-HU" dirty="0"/>
          </a:p>
        </p:txBody>
      </p:sp>
      <p:sp>
        <p:nvSpPr>
          <p:cNvPr id="5" name="Szöveg helye 4"/>
          <p:cNvSpPr>
            <a:spLocks noGrp="1"/>
          </p:cNvSpPr>
          <p:nvPr>
            <p:ph type="body" idx="1"/>
          </p:nvPr>
        </p:nvSpPr>
        <p:spPr/>
        <p:txBody>
          <a:bodyPr/>
          <a:lstStyle/>
          <a:p>
            <a:r>
              <a:rPr lang="hu-HU" dirty="0" smtClean="0"/>
              <a:t>Fuzzy </a:t>
            </a:r>
            <a:r>
              <a:rPr lang="hu-HU" dirty="0" err="1" smtClean="0"/>
              <a:t>Rule</a:t>
            </a:r>
            <a:r>
              <a:rPr lang="hu-HU" dirty="0" smtClean="0"/>
              <a:t> </a:t>
            </a:r>
            <a:r>
              <a:rPr lang="hu-HU" dirty="0" err="1" smtClean="0"/>
              <a:t>Interpolation</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36</a:t>
            </a:fld>
            <a:endParaRPr lang="hu-HU" dirty="0"/>
          </a:p>
        </p:txBody>
      </p:sp>
    </p:spTree>
    <p:extLst>
      <p:ext uri="{BB962C8B-B14F-4D97-AF65-F5344CB8AC3E}">
        <p14:creationId xmlns:p14="http://schemas.microsoft.com/office/powerpoint/2010/main" val="514918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Introduction</a:t>
            </a:r>
          </a:p>
        </p:txBody>
      </p:sp>
      <p:sp>
        <p:nvSpPr>
          <p:cNvPr id="9219" name="Rectangle 3"/>
          <p:cNvSpPr>
            <a:spLocks noGrp="1" noChangeArrowheads="1"/>
          </p:cNvSpPr>
          <p:nvPr>
            <p:ph type="body" idx="1"/>
          </p:nvPr>
        </p:nvSpPr>
        <p:spPr>
          <a:xfrm>
            <a:off x="457200" y="1935480"/>
            <a:ext cx="8229600" cy="1637536"/>
          </a:xfrm>
        </p:spPr>
        <p:txBody>
          <a:bodyPr>
            <a:normAutofit/>
          </a:bodyPr>
          <a:lstStyle/>
          <a:p>
            <a:pPr eaLnBrk="1" hangingPunct="1">
              <a:defRPr/>
            </a:pPr>
            <a:r>
              <a:rPr lang="hu-HU" sz="2400" dirty="0" err="1" smtClean="0">
                <a:effectLst>
                  <a:outerShdw blurRad="38100" dist="38100" dir="2700000" algn="tl">
                    <a:srgbClr val="000000">
                      <a:alpha val="43137"/>
                    </a:srgbClr>
                  </a:outerShdw>
                </a:effectLst>
              </a:rPr>
              <a:t>Shortcoming</a:t>
            </a:r>
            <a:r>
              <a:rPr lang="hu-HU" sz="2400" dirty="0" smtClean="0">
                <a:effectLst>
                  <a:outerShdw blurRad="38100" dist="38100" dir="2700000" algn="tl">
                    <a:srgbClr val="000000">
                      <a:alpha val="43137"/>
                    </a:srgbClr>
                  </a:outerShdw>
                </a:effectLst>
              </a:rPr>
              <a:t> </a:t>
            </a:r>
            <a:r>
              <a:rPr lang="hu-HU" sz="2400" dirty="0" smtClean="0"/>
              <a:t>– </a:t>
            </a:r>
            <a:r>
              <a:rPr lang="hu-HU" sz="2400" dirty="0" err="1" smtClean="0"/>
              <a:t>classical</a:t>
            </a:r>
            <a:r>
              <a:rPr lang="hu-HU" sz="2400" dirty="0" smtClean="0"/>
              <a:t> </a:t>
            </a:r>
            <a:r>
              <a:rPr lang="hu-HU" sz="2400" dirty="0" err="1" smtClean="0"/>
              <a:t>inference</a:t>
            </a:r>
            <a:r>
              <a:rPr lang="hu-HU" sz="2400" dirty="0" smtClean="0"/>
              <a:t> </a:t>
            </a:r>
            <a:r>
              <a:rPr lang="hu-HU" sz="2400" dirty="0" err="1" smtClean="0"/>
              <a:t>methods</a:t>
            </a:r>
            <a:r>
              <a:rPr lang="hu-HU" sz="2400" dirty="0" smtClean="0"/>
              <a:t> </a:t>
            </a:r>
            <a:r>
              <a:rPr lang="hu-HU" sz="2400" dirty="0" err="1" smtClean="0"/>
              <a:t>require</a:t>
            </a:r>
            <a:r>
              <a:rPr lang="hu-HU" sz="2400" dirty="0" smtClean="0"/>
              <a:t> a </a:t>
            </a:r>
            <a:r>
              <a:rPr lang="hu-HU" sz="2400" dirty="0" err="1" smtClean="0"/>
              <a:t>full</a:t>
            </a:r>
            <a:r>
              <a:rPr lang="hu-HU" sz="2400" dirty="0" smtClean="0"/>
              <a:t> </a:t>
            </a:r>
            <a:r>
              <a:rPr lang="hu-HU" sz="2400" dirty="0" err="1" smtClean="0"/>
              <a:t>coverage</a:t>
            </a:r>
            <a:r>
              <a:rPr lang="hu-HU" sz="2400" dirty="0" smtClean="0"/>
              <a:t> of </a:t>
            </a:r>
            <a:r>
              <a:rPr lang="hu-HU" sz="2400" dirty="0" err="1" smtClean="0"/>
              <a:t>the</a:t>
            </a:r>
            <a:r>
              <a:rPr lang="hu-HU" sz="2400" dirty="0" smtClean="0"/>
              <a:t> input </a:t>
            </a:r>
            <a:r>
              <a:rPr lang="hu-HU" sz="2400" dirty="0" err="1" smtClean="0"/>
              <a:t>space</a:t>
            </a:r>
            <a:endParaRPr lang="hu-HU" sz="2400" dirty="0" smtClean="0"/>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780928"/>
            <a:ext cx="5720682" cy="343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a:xfrm>
            <a:off x="457200" y="4130040"/>
            <a:ext cx="3034680" cy="219456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defRPr/>
            </a:pPr>
            <a:r>
              <a:rPr lang="hu-HU" sz="2400" dirty="0" err="1" smtClean="0">
                <a:effectLst>
                  <a:outerShdw blurRad="38100" dist="38100" dir="2700000" algn="tl">
                    <a:srgbClr val="000000">
                      <a:alpha val="43137"/>
                    </a:srgbClr>
                  </a:outerShdw>
                </a:effectLst>
              </a:rPr>
              <a:t>Solution</a:t>
            </a:r>
            <a:r>
              <a:rPr lang="hu-HU" sz="2400" dirty="0" smtClean="0">
                <a:effectLst>
                  <a:outerShdw blurRad="38100" dist="38100" dir="2700000" algn="tl">
                    <a:srgbClr val="000000">
                      <a:alpha val="43137"/>
                    </a:srgbClr>
                  </a:outerShdw>
                </a:effectLst>
              </a:rPr>
              <a:t> </a:t>
            </a:r>
            <a:r>
              <a:rPr lang="hu-HU" sz="2400" dirty="0" smtClean="0"/>
              <a:t>– </a:t>
            </a:r>
            <a:r>
              <a:rPr lang="hu-HU" sz="2400" dirty="0" err="1" smtClean="0"/>
              <a:t>approximate</a:t>
            </a:r>
            <a:r>
              <a:rPr lang="hu-HU" sz="2400" dirty="0" smtClean="0"/>
              <a:t> fuzzy </a:t>
            </a:r>
            <a:r>
              <a:rPr lang="hu-HU" sz="2400" dirty="0" err="1" smtClean="0"/>
              <a:t>inference</a:t>
            </a:r>
            <a:r>
              <a:rPr lang="hu-HU" sz="2400" dirty="0" smtClean="0"/>
              <a:t> – </a:t>
            </a:r>
            <a:r>
              <a:rPr lang="hu-HU" sz="2400" dirty="0" err="1" smtClean="0"/>
              <a:t>fuzzy</a:t>
            </a:r>
            <a:r>
              <a:rPr lang="hu-HU" sz="2400" dirty="0" smtClean="0"/>
              <a:t> </a:t>
            </a:r>
            <a:r>
              <a:rPr lang="hu-HU" sz="2400" dirty="0" err="1" smtClean="0"/>
              <a:t>rule</a:t>
            </a:r>
            <a:r>
              <a:rPr lang="hu-HU" sz="2400" dirty="0" smtClean="0"/>
              <a:t> </a:t>
            </a:r>
            <a:r>
              <a:rPr lang="hu-HU" sz="2400" dirty="0" err="1" smtClean="0"/>
              <a:t>interpolation</a:t>
            </a:r>
            <a:r>
              <a:rPr lang="hu-HU" sz="2400" dirty="0" smtClean="0"/>
              <a:t> </a:t>
            </a:r>
            <a:r>
              <a:rPr lang="hu-HU" sz="2400" dirty="0" err="1" smtClean="0"/>
              <a:t>based</a:t>
            </a:r>
            <a:r>
              <a:rPr lang="hu-HU" sz="2400" dirty="0" smtClean="0"/>
              <a:t> </a:t>
            </a:r>
            <a:r>
              <a:rPr lang="hu-HU" sz="2400" dirty="0" err="1" smtClean="0"/>
              <a:t>inference</a:t>
            </a:r>
            <a:r>
              <a:rPr lang="hu-HU" sz="2400" dirty="0" smtClean="0"/>
              <a:t> </a:t>
            </a:r>
            <a:endParaRPr lang="en-US" sz="2400" dirty="0" smtClean="0"/>
          </a:p>
        </p:txBody>
      </p:sp>
      <p:sp>
        <p:nvSpPr>
          <p:cNvPr id="3" name="Dia számának helye 2"/>
          <p:cNvSpPr>
            <a:spLocks noGrp="1"/>
          </p:cNvSpPr>
          <p:nvPr>
            <p:ph type="sldNum" sz="quarter" idx="12"/>
          </p:nvPr>
        </p:nvSpPr>
        <p:spPr/>
        <p:txBody>
          <a:bodyPr/>
          <a:lstStyle/>
          <a:p>
            <a:fld id="{42275A63-3E4B-4569-BF04-D6C210DC9A48}" type="slidenum">
              <a:rPr lang="hu-HU" smtClean="0"/>
              <a:pPr/>
              <a:t>37</a:t>
            </a:fld>
            <a:endParaRPr lang="hu-HU" dirty="0"/>
          </a:p>
        </p:txBody>
      </p:sp>
    </p:spTree>
    <p:extLst>
      <p:ext uri="{BB962C8B-B14F-4D97-AF65-F5344CB8AC3E}">
        <p14:creationId xmlns:p14="http://schemas.microsoft.com/office/powerpoint/2010/main" val="4997165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Dense</a:t>
            </a:r>
            <a:r>
              <a:rPr lang="hu-HU" dirty="0"/>
              <a:t> and </a:t>
            </a:r>
            <a:r>
              <a:rPr lang="hu-HU" dirty="0" err="1"/>
              <a:t>sparse</a:t>
            </a:r>
            <a:r>
              <a:rPr lang="hu-HU" dirty="0"/>
              <a:t> </a:t>
            </a:r>
            <a:r>
              <a:rPr lang="hu-HU" dirty="0" err="1"/>
              <a:t>rule</a:t>
            </a:r>
            <a:r>
              <a:rPr lang="hu-HU" dirty="0"/>
              <a:t> </a:t>
            </a:r>
            <a:r>
              <a:rPr lang="hu-HU" dirty="0" err="1"/>
              <a:t>base</a:t>
            </a:r>
            <a:endParaRPr lang="hu-HU" dirty="0"/>
          </a:p>
        </p:txBody>
      </p:sp>
      <p:sp>
        <p:nvSpPr>
          <p:cNvPr id="3" name="Tartalom helye 2"/>
          <p:cNvSpPr>
            <a:spLocks noGrp="1"/>
          </p:cNvSpPr>
          <p:nvPr>
            <p:ph idx="1"/>
          </p:nvPr>
        </p:nvSpPr>
        <p:spPr/>
        <p:txBody>
          <a:bodyPr/>
          <a:lstStyle/>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38</a:t>
            </a:fld>
            <a:endParaRPr lang="hu-HU" dirty="0"/>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6" y="1768847"/>
            <a:ext cx="39957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665" y="3497287"/>
            <a:ext cx="5112815" cy="295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1345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1520" y="704088"/>
            <a:ext cx="5420829" cy="1143000"/>
          </a:xfrm>
        </p:spPr>
        <p:txBody>
          <a:bodyPr>
            <a:noAutofit/>
          </a:bodyPr>
          <a:lstStyle/>
          <a:p>
            <a:r>
              <a:rPr lang="en-US" sz="4000" dirty="0"/>
              <a:t>Fuzzy rule interpolation based inference methods</a:t>
            </a:r>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349" y="-17975"/>
            <a:ext cx="34925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7"/>
          <p:cNvSpPr>
            <a:spLocks noChangeArrowheads="1"/>
          </p:cNvSpPr>
          <p:nvPr/>
        </p:nvSpPr>
        <p:spPr bwMode="auto">
          <a:xfrm>
            <a:off x="611188" y="2276873"/>
            <a:ext cx="8274050" cy="42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hlink"/>
              </a:buClr>
              <a:buSzPct val="80000"/>
              <a:buFont typeface="Wingdings" pitchFamily="2" charset="2"/>
              <a:buChar char="l"/>
            </a:pPr>
            <a:r>
              <a:rPr lang="hu-HU" sz="3200" dirty="0"/>
              <a:t>O</a:t>
            </a:r>
            <a:r>
              <a:rPr lang="en-US" sz="3200" dirty="0"/>
              <a:t>ne-step FRI techniques</a:t>
            </a:r>
            <a:endParaRPr lang="hu-HU" sz="3200" dirty="0"/>
          </a:p>
          <a:p>
            <a:pPr marL="742950" lvl="1" indent="-285750">
              <a:spcBef>
                <a:spcPct val="20000"/>
              </a:spcBef>
              <a:buClr>
                <a:schemeClr val="accent1"/>
              </a:buClr>
              <a:buSzPct val="70000"/>
              <a:buFont typeface="Wingdings" pitchFamily="2" charset="2"/>
              <a:buChar char="l"/>
            </a:pPr>
            <a:r>
              <a:rPr lang="hu-HU" sz="2400" dirty="0"/>
              <a:t>KH, FIVE, IMUL, MACI, CRF</a:t>
            </a:r>
            <a:r>
              <a:rPr lang="hu-HU" sz="2400" dirty="0" smtClean="0"/>
              <a:t>, </a:t>
            </a:r>
            <a:r>
              <a:rPr lang="hu-HU" sz="2400" b="1" i="1" dirty="0" smtClean="0">
                <a:effectLst>
                  <a:outerShdw blurRad="38100" dist="38100" dir="2700000" algn="tl">
                    <a:srgbClr val="000000">
                      <a:alpha val="43137"/>
                    </a:srgbClr>
                  </a:outerShdw>
                </a:effectLst>
              </a:rPr>
              <a:t>FRISUV</a:t>
            </a:r>
            <a:r>
              <a:rPr lang="hu-HU" sz="2400" dirty="0" smtClean="0">
                <a:effectLst>
                  <a:outerShdw blurRad="38100" dist="38100" dir="2700000" algn="tl">
                    <a:srgbClr val="000000">
                      <a:alpha val="43137"/>
                    </a:srgbClr>
                  </a:outerShdw>
                </a:effectLst>
              </a:rPr>
              <a:t>, </a:t>
            </a:r>
            <a:r>
              <a:rPr lang="hu-HU" sz="2400" dirty="0" smtClean="0"/>
              <a:t>etc</a:t>
            </a:r>
            <a:r>
              <a:rPr lang="hu-HU" sz="2400" dirty="0"/>
              <a:t>.</a:t>
            </a:r>
          </a:p>
          <a:p>
            <a:pPr marL="342900" indent="-342900">
              <a:spcBef>
                <a:spcPct val="20000"/>
              </a:spcBef>
              <a:buClr>
                <a:schemeClr val="hlink"/>
              </a:buClr>
              <a:buSzPct val="80000"/>
              <a:buFont typeface="Wingdings" pitchFamily="2" charset="2"/>
              <a:buChar char="l"/>
            </a:pPr>
            <a:endParaRPr lang="hu-HU" sz="3200" dirty="0" smtClean="0"/>
          </a:p>
          <a:p>
            <a:pPr marL="342900" indent="-342900">
              <a:spcBef>
                <a:spcPct val="20000"/>
              </a:spcBef>
              <a:buClr>
                <a:schemeClr val="hlink"/>
              </a:buClr>
              <a:buSzPct val="80000"/>
              <a:buFont typeface="Wingdings" pitchFamily="2" charset="2"/>
              <a:buChar char="l"/>
            </a:pPr>
            <a:r>
              <a:rPr lang="hu-HU" sz="3200" dirty="0" err="1" smtClean="0"/>
              <a:t>Two</a:t>
            </a:r>
            <a:r>
              <a:rPr lang="en-US" sz="3200" dirty="0"/>
              <a:t>-step FRI techniques</a:t>
            </a:r>
            <a:endParaRPr lang="hu-HU" sz="3200" dirty="0"/>
          </a:p>
          <a:p>
            <a:pPr marL="742950" lvl="1" indent="-285750">
              <a:spcBef>
                <a:spcPct val="20000"/>
              </a:spcBef>
              <a:buClr>
                <a:schemeClr val="accent1"/>
              </a:buClr>
              <a:buSzPct val="70000"/>
              <a:buFont typeface="Wingdings" pitchFamily="2" charset="2"/>
              <a:buChar char="l"/>
            </a:pPr>
            <a:r>
              <a:rPr lang="hu-HU" sz="2800" dirty="0"/>
              <a:t>GM, </a:t>
            </a:r>
            <a:r>
              <a:rPr lang="hu-HU" sz="2800" dirty="0" smtClean="0"/>
              <a:t>IGRV, </a:t>
            </a:r>
            <a:r>
              <a:rPr lang="hu-HU" sz="2800" dirty="0" err="1" smtClean="0"/>
              <a:t>Chen&amp;Ko</a:t>
            </a:r>
            <a:r>
              <a:rPr lang="hu-HU" sz="2800" dirty="0" smtClean="0"/>
              <a:t>, </a:t>
            </a:r>
            <a:r>
              <a:rPr lang="hu-HU" sz="2800" b="1" i="1" dirty="0" smtClean="0">
                <a:effectLst>
                  <a:outerShdw blurRad="38100" dist="38100" dir="2700000" algn="tl">
                    <a:srgbClr val="000000">
                      <a:alpha val="43137"/>
                    </a:srgbClr>
                  </a:outerShdw>
                </a:effectLst>
              </a:rPr>
              <a:t>LESFRI</a:t>
            </a:r>
            <a:r>
              <a:rPr lang="hu-HU" sz="2800" dirty="0" smtClean="0"/>
              <a:t>, </a:t>
            </a:r>
            <a:r>
              <a:rPr lang="hu-HU" sz="2800" b="1" i="1" dirty="0">
                <a:effectLst>
                  <a:outerShdw blurRad="38100" dist="38100" dir="2700000" algn="tl">
                    <a:srgbClr val="000000">
                      <a:alpha val="43137"/>
                    </a:srgbClr>
                  </a:outerShdw>
                </a:effectLst>
              </a:rPr>
              <a:t>FRIPOC</a:t>
            </a:r>
            <a:r>
              <a:rPr lang="hu-HU" sz="2800" dirty="0"/>
              <a:t>, VEIN, etc.</a:t>
            </a:r>
          </a:p>
        </p:txBody>
      </p:sp>
      <p:sp>
        <p:nvSpPr>
          <p:cNvPr id="2" name="Dia számának helye 1"/>
          <p:cNvSpPr>
            <a:spLocks noGrp="1"/>
          </p:cNvSpPr>
          <p:nvPr>
            <p:ph type="sldNum" sz="quarter" idx="12"/>
          </p:nvPr>
        </p:nvSpPr>
        <p:spPr/>
        <p:txBody>
          <a:bodyPr/>
          <a:lstStyle/>
          <a:p>
            <a:fld id="{42275A63-3E4B-4569-BF04-D6C210DC9A48}" type="slidenum">
              <a:rPr lang="hu-HU" smtClean="0"/>
              <a:pPr/>
              <a:t>39</a:t>
            </a:fld>
            <a:endParaRPr lang="hu-HU" dirty="0"/>
          </a:p>
        </p:txBody>
      </p:sp>
    </p:spTree>
    <p:extLst>
      <p:ext uri="{BB962C8B-B14F-4D97-AF65-F5344CB8AC3E}">
        <p14:creationId xmlns:p14="http://schemas.microsoft.com/office/powerpoint/2010/main" val="631358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The </a:t>
            </a:r>
            <a:r>
              <a:rPr lang="hu-HU" dirty="0" err="1" smtClean="0"/>
              <a:t>First</a:t>
            </a:r>
            <a:r>
              <a:rPr lang="hu-HU" dirty="0" smtClean="0"/>
              <a:t> </a:t>
            </a:r>
            <a:r>
              <a:rPr lang="hu-HU" dirty="0" err="1" smtClean="0"/>
              <a:t>Touch</a:t>
            </a:r>
            <a:endParaRPr lang="hu-HU" dirty="0"/>
          </a:p>
        </p:txBody>
      </p:sp>
      <p:sp>
        <p:nvSpPr>
          <p:cNvPr id="3" name="Tartalom helye 2"/>
          <p:cNvSpPr>
            <a:spLocks noGrp="1"/>
          </p:cNvSpPr>
          <p:nvPr>
            <p:ph idx="1"/>
          </p:nvPr>
        </p:nvSpPr>
        <p:spPr/>
        <p:txBody>
          <a:bodyPr/>
          <a:lstStyle/>
          <a:p>
            <a:r>
              <a:rPr lang="hu-HU" dirty="0" err="1" smtClean="0"/>
              <a:t>Kindergarten</a:t>
            </a:r>
            <a:endParaRPr lang="hu-HU" dirty="0" smtClean="0"/>
          </a:p>
          <a:p>
            <a:pPr lvl="1"/>
            <a:r>
              <a:rPr lang="hu-HU" dirty="0" smtClean="0"/>
              <a:t>Bee Bot</a:t>
            </a:r>
          </a:p>
          <a:p>
            <a:pPr lvl="1"/>
            <a:r>
              <a:rPr lang="hu-HU" dirty="0" err="1" smtClean="0"/>
              <a:t>Turtle</a:t>
            </a:r>
            <a:r>
              <a:rPr lang="hu-HU" dirty="0" smtClean="0"/>
              <a:t> Bot</a:t>
            </a:r>
          </a:p>
          <a:p>
            <a:r>
              <a:rPr lang="hu-HU" dirty="0" err="1" smtClean="0"/>
              <a:t>Elementary</a:t>
            </a:r>
            <a:r>
              <a:rPr lang="hu-HU" dirty="0" smtClean="0"/>
              <a:t> </a:t>
            </a:r>
            <a:r>
              <a:rPr lang="hu-HU" dirty="0" err="1" smtClean="0"/>
              <a:t>school</a:t>
            </a:r>
            <a:endParaRPr lang="hu-HU" dirty="0" smtClean="0"/>
          </a:p>
          <a:p>
            <a:pPr lvl="1"/>
            <a:r>
              <a:rPr lang="hu-HU" dirty="0" smtClean="0"/>
              <a:t>3</a:t>
            </a:r>
            <a:r>
              <a:rPr lang="hu-HU" baseline="30000" dirty="0" smtClean="0"/>
              <a:t>rd</a:t>
            </a:r>
            <a:r>
              <a:rPr lang="hu-HU" dirty="0" smtClean="0"/>
              <a:t> </a:t>
            </a:r>
            <a:r>
              <a:rPr lang="hu-HU" dirty="0" err="1" smtClean="0"/>
              <a:t>or</a:t>
            </a:r>
            <a:r>
              <a:rPr lang="hu-HU" dirty="0" smtClean="0"/>
              <a:t> 4</a:t>
            </a:r>
            <a:r>
              <a:rPr lang="hu-HU" baseline="30000" dirty="0" smtClean="0"/>
              <a:t>th</a:t>
            </a:r>
            <a:r>
              <a:rPr lang="hu-HU" dirty="0" smtClean="0"/>
              <a:t> </a:t>
            </a:r>
            <a:r>
              <a:rPr lang="hu-HU" dirty="0" err="1" smtClean="0"/>
              <a:t>grade</a:t>
            </a:r>
            <a:endParaRPr lang="hu-HU" dirty="0" smtClean="0"/>
          </a:p>
          <a:p>
            <a:pPr lvl="2"/>
            <a:r>
              <a:rPr lang="hu-HU" dirty="0" err="1" smtClean="0"/>
              <a:t>Algorithmic</a:t>
            </a:r>
            <a:r>
              <a:rPr lang="hu-HU" dirty="0" smtClean="0"/>
              <a:t> </a:t>
            </a:r>
            <a:r>
              <a:rPr lang="hu-HU" dirty="0" err="1" smtClean="0"/>
              <a:t>skills</a:t>
            </a:r>
            <a:endParaRPr lang="hu-HU" dirty="0" smtClean="0"/>
          </a:p>
          <a:p>
            <a:pPr lvl="2"/>
            <a:r>
              <a:rPr lang="hu-HU" dirty="0" smtClean="0"/>
              <a:t>Basic computer management </a:t>
            </a:r>
            <a:r>
              <a:rPr lang="hu-HU" dirty="0" err="1" smtClean="0"/>
              <a:t>skills</a:t>
            </a:r>
            <a:r>
              <a:rPr lang="hu-HU" dirty="0" smtClean="0"/>
              <a:t>, </a:t>
            </a:r>
            <a:br>
              <a:rPr lang="hu-HU" dirty="0" smtClean="0"/>
            </a:br>
            <a:r>
              <a:rPr lang="hu-HU" dirty="0" err="1" smtClean="0"/>
              <a:t>office</a:t>
            </a:r>
            <a:r>
              <a:rPr lang="hu-HU" dirty="0" smtClean="0"/>
              <a:t> </a:t>
            </a:r>
            <a:r>
              <a:rPr lang="hu-HU" dirty="0" err="1" smtClean="0"/>
              <a:t>knowledge</a:t>
            </a:r>
            <a:r>
              <a:rPr lang="hu-HU" dirty="0" smtClean="0"/>
              <a:t>, </a:t>
            </a:r>
            <a:r>
              <a:rPr lang="hu-HU" dirty="0" err="1" smtClean="0"/>
              <a:t>Logo</a:t>
            </a:r>
            <a:r>
              <a:rPr lang="hu-HU" dirty="0" smtClean="0"/>
              <a:t> </a:t>
            </a:r>
          </a:p>
        </p:txBody>
      </p:sp>
      <p:pic>
        <p:nvPicPr>
          <p:cNvPr id="1026" name="Picture 2" descr="Zo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1412776"/>
            <a:ext cx="216024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libreoffice.hu/files/2012/11/turtl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868" y="4293096"/>
            <a:ext cx="1905000" cy="1952625"/>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6804248" y="6156012"/>
            <a:ext cx="4561442" cy="369332"/>
          </a:xfrm>
          <a:prstGeom prst="rect">
            <a:avLst/>
          </a:prstGeom>
          <a:noFill/>
        </p:spPr>
        <p:txBody>
          <a:bodyPr wrap="none" rtlCol="0">
            <a:spAutoFit/>
          </a:bodyPr>
          <a:lstStyle/>
          <a:p>
            <a:r>
              <a:rPr lang="hu-HU" dirty="0" smtClean="0"/>
              <a:t>http://libreoffice.hu/files/2012/11/turtle2.png</a:t>
            </a:r>
            <a:endParaRPr lang="hu-HU" dirty="0"/>
          </a:p>
        </p:txBody>
      </p:sp>
      <p:sp>
        <p:nvSpPr>
          <p:cNvPr id="5" name="Szövegdoboz 4"/>
          <p:cNvSpPr txBox="1"/>
          <p:nvPr/>
        </p:nvSpPr>
        <p:spPr>
          <a:xfrm>
            <a:off x="6931868" y="3717032"/>
            <a:ext cx="7338419" cy="369332"/>
          </a:xfrm>
          <a:prstGeom prst="rect">
            <a:avLst/>
          </a:prstGeom>
          <a:noFill/>
        </p:spPr>
        <p:txBody>
          <a:bodyPr wrap="none" rtlCol="0">
            <a:spAutoFit/>
          </a:bodyPr>
          <a:lstStyle/>
          <a:p>
            <a:r>
              <a:rPr lang="hu-HU" dirty="0" smtClean="0"/>
              <a:t>http://www.tts-group.co.uk/_rmvirtual/media/tts/images/legacy/ITSBOT.jpg</a:t>
            </a:r>
            <a:endParaRPr lang="hu-HU" dirty="0"/>
          </a:p>
        </p:txBody>
      </p:sp>
    </p:spTree>
    <p:extLst>
      <p:ext uri="{BB962C8B-B14F-4D97-AF65-F5344CB8AC3E}">
        <p14:creationId xmlns:p14="http://schemas.microsoft.com/office/powerpoint/2010/main" val="3694267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err="1" smtClean="0"/>
              <a:t>One-step</a:t>
            </a:r>
            <a:r>
              <a:rPr lang="hu-HU" dirty="0" smtClean="0"/>
              <a:t> Fuzzy </a:t>
            </a:r>
            <a:r>
              <a:rPr lang="hu-HU" dirty="0" err="1" smtClean="0"/>
              <a:t>Rule</a:t>
            </a:r>
            <a:r>
              <a:rPr lang="hu-HU" dirty="0" smtClean="0"/>
              <a:t> </a:t>
            </a:r>
            <a:r>
              <a:rPr lang="hu-HU" dirty="0" err="1" smtClean="0"/>
              <a:t>Interpolation</a:t>
            </a:r>
            <a:endParaRPr lang="hu-HU" dirty="0"/>
          </a:p>
        </p:txBody>
      </p:sp>
      <p:sp>
        <p:nvSpPr>
          <p:cNvPr id="6" name="Szöveg helye 5"/>
          <p:cNvSpPr>
            <a:spLocks noGrp="1"/>
          </p:cNvSpPr>
          <p:nvPr>
            <p:ph type="body" idx="1"/>
          </p:nvPr>
        </p:nvSpPr>
        <p:spPr/>
        <p:txBody>
          <a:bodyPr/>
          <a:lstStyle/>
          <a:p>
            <a:r>
              <a:rPr lang="hu-HU" sz="4400" b="1" dirty="0">
                <a:effectLst>
                  <a:outerShdw blurRad="38100" dist="38100" dir="2700000" algn="tl">
                    <a:srgbClr val="000000">
                      <a:alpha val="43137"/>
                    </a:srgbClr>
                  </a:outerShdw>
                </a:effectLst>
              </a:rPr>
              <a:t>FRISUV</a:t>
            </a:r>
            <a:endParaRPr lang="hu-HU" b="1" dirty="0">
              <a:effectLst>
                <a:outerShdw blurRad="38100" dist="38100" dir="2700000" algn="tl">
                  <a:srgbClr val="000000">
                    <a:alpha val="43137"/>
                  </a:srgbClr>
                </a:outerShdw>
              </a:effectLst>
            </a:endParaRPr>
          </a:p>
        </p:txBody>
      </p:sp>
      <p:sp>
        <p:nvSpPr>
          <p:cNvPr id="4" name="Dia számának helye 3"/>
          <p:cNvSpPr>
            <a:spLocks noGrp="1"/>
          </p:cNvSpPr>
          <p:nvPr>
            <p:ph type="sldNum" sz="quarter" idx="12"/>
          </p:nvPr>
        </p:nvSpPr>
        <p:spPr/>
        <p:txBody>
          <a:bodyPr/>
          <a:lstStyle/>
          <a:p>
            <a:fld id="{42275A63-3E4B-4569-BF04-D6C210DC9A48}" type="slidenum">
              <a:rPr lang="hu-HU" smtClean="0"/>
              <a:pPr/>
              <a:t>40</a:t>
            </a:fld>
            <a:endParaRPr lang="hu-HU" dirty="0"/>
          </a:p>
        </p:txBody>
      </p:sp>
    </p:spTree>
    <p:extLst>
      <p:ext uri="{BB962C8B-B14F-4D97-AF65-F5344CB8AC3E}">
        <p14:creationId xmlns:p14="http://schemas.microsoft.com/office/powerpoint/2010/main" val="1894401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a számának helye 4"/>
          <p:cNvSpPr>
            <a:spLocks noGrp="1"/>
          </p:cNvSpPr>
          <p:nvPr>
            <p:ph type="sldNum" sz="quarter" idx="12"/>
          </p:nvPr>
        </p:nvSpPr>
        <p:spPr/>
        <p:txBody>
          <a:bodyPr/>
          <a:lstStyle/>
          <a:p>
            <a:fld id="{C178E00F-3A1E-4460-A3EC-6B512DD1A3A1}" type="slidenum">
              <a:rPr lang="hu-HU"/>
              <a:pPr/>
              <a:t>41</a:t>
            </a:fld>
            <a:endParaRPr lang="hu-HU"/>
          </a:p>
        </p:txBody>
      </p:sp>
      <p:sp>
        <p:nvSpPr>
          <p:cNvPr id="86020" name="Rectangle 4"/>
          <p:cNvSpPr>
            <a:spLocks noGrp="1" noChangeArrowheads="1"/>
          </p:cNvSpPr>
          <p:nvPr>
            <p:ph type="title"/>
          </p:nvPr>
        </p:nvSpPr>
        <p:spPr/>
        <p:txBody>
          <a:bodyPr/>
          <a:lstStyle/>
          <a:p>
            <a:r>
              <a:rPr lang="en-GB" sz="3200"/>
              <a:t>Options for the reference point and the related set distances</a:t>
            </a:r>
            <a:r>
              <a:rPr lang="hu-HU" sz="3200"/>
              <a:t> </a:t>
            </a:r>
          </a:p>
        </p:txBody>
      </p:sp>
      <p:sp>
        <p:nvSpPr>
          <p:cNvPr id="86061" name="AutoShape 45"/>
          <p:cNvSpPr>
            <a:spLocks noChangeAspect="1" noChangeArrowheads="1"/>
          </p:cNvSpPr>
          <p:nvPr/>
        </p:nvSpPr>
        <p:spPr bwMode="auto">
          <a:xfrm>
            <a:off x="1570038" y="1731963"/>
            <a:ext cx="688657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86062" name="Text Box 46"/>
          <p:cNvSpPr txBox="1">
            <a:spLocks noChangeArrowheads="1"/>
          </p:cNvSpPr>
          <p:nvPr/>
        </p:nvSpPr>
        <p:spPr bwMode="auto">
          <a:xfrm>
            <a:off x="8248650" y="4391025"/>
            <a:ext cx="207963"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x</a:t>
            </a:r>
          </a:p>
        </p:txBody>
      </p:sp>
      <p:sp>
        <p:nvSpPr>
          <p:cNvPr id="86063" name="Line 47"/>
          <p:cNvSpPr>
            <a:spLocks noChangeShapeType="1"/>
          </p:cNvSpPr>
          <p:nvPr/>
        </p:nvSpPr>
        <p:spPr bwMode="auto">
          <a:xfrm flipV="1">
            <a:off x="1870075" y="1744663"/>
            <a:ext cx="1588" cy="3479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6064" name="Line 48"/>
          <p:cNvSpPr>
            <a:spLocks noChangeShapeType="1"/>
          </p:cNvSpPr>
          <p:nvPr/>
        </p:nvSpPr>
        <p:spPr bwMode="auto">
          <a:xfrm>
            <a:off x="1655763" y="4797425"/>
            <a:ext cx="67849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6065" name="Line 49"/>
          <p:cNvSpPr>
            <a:spLocks noChangeShapeType="1"/>
          </p:cNvSpPr>
          <p:nvPr/>
        </p:nvSpPr>
        <p:spPr bwMode="auto">
          <a:xfrm>
            <a:off x="1870075" y="2530475"/>
            <a:ext cx="6356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66" name="Text Box 50"/>
          <p:cNvSpPr txBox="1">
            <a:spLocks noChangeArrowheads="1"/>
          </p:cNvSpPr>
          <p:nvPr/>
        </p:nvSpPr>
        <p:spPr bwMode="auto">
          <a:xfrm>
            <a:off x="1984375" y="1738313"/>
            <a:ext cx="207963"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latin typeface="Symbol" pitchFamily="18" charset="2"/>
              </a:rPr>
              <a:t>m</a:t>
            </a:r>
            <a:endParaRPr lang="hu-HU"/>
          </a:p>
        </p:txBody>
      </p:sp>
      <p:sp>
        <p:nvSpPr>
          <p:cNvPr id="86067" name="Text Box 51"/>
          <p:cNvSpPr txBox="1">
            <a:spLocks noChangeArrowheads="1"/>
          </p:cNvSpPr>
          <p:nvPr/>
        </p:nvSpPr>
        <p:spPr bwMode="auto">
          <a:xfrm>
            <a:off x="1570038" y="2314575"/>
            <a:ext cx="207962"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latin typeface="Symbol" pitchFamily="18" charset="2"/>
              </a:rPr>
              <a:t>1</a:t>
            </a:r>
            <a:endParaRPr lang="hu-HU"/>
          </a:p>
        </p:txBody>
      </p:sp>
      <p:sp>
        <p:nvSpPr>
          <p:cNvPr id="86068" name="Line 52"/>
          <p:cNvSpPr>
            <a:spLocks noChangeShapeType="1"/>
          </p:cNvSpPr>
          <p:nvPr/>
        </p:nvSpPr>
        <p:spPr bwMode="auto">
          <a:xfrm flipV="1">
            <a:off x="2297113" y="2528888"/>
            <a:ext cx="577850" cy="226853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69" name="Line 53"/>
          <p:cNvSpPr>
            <a:spLocks noChangeShapeType="1"/>
          </p:cNvSpPr>
          <p:nvPr/>
        </p:nvSpPr>
        <p:spPr bwMode="auto">
          <a:xfrm>
            <a:off x="2874963" y="2543175"/>
            <a:ext cx="70008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0" name="Line 54"/>
          <p:cNvSpPr>
            <a:spLocks noChangeShapeType="1"/>
          </p:cNvSpPr>
          <p:nvPr/>
        </p:nvSpPr>
        <p:spPr bwMode="auto">
          <a:xfrm>
            <a:off x="3575050" y="2528888"/>
            <a:ext cx="1284288" cy="226853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1" name="Line 55"/>
          <p:cNvSpPr>
            <a:spLocks noChangeShapeType="1"/>
          </p:cNvSpPr>
          <p:nvPr/>
        </p:nvSpPr>
        <p:spPr bwMode="auto">
          <a:xfrm flipV="1">
            <a:off x="5330825" y="2528888"/>
            <a:ext cx="1112838" cy="226853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2" name="Line 56"/>
          <p:cNvSpPr>
            <a:spLocks noChangeShapeType="1"/>
          </p:cNvSpPr>
          <p:nvPr/>
        </p:nvSpPr>
        <p:spPr bwMode="auto">
          <a:xfrm>
            <a:off x="6443663" y="2528888"/>
            <a:ext cx="569912"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3" name="Line 57"/>
          <p:cNvSpPr>
            <a:spLocks noChangeShapeType="1"/>
          </p:cNvSpPr>
          <p:nvPr/>
        </p:nvSpPr>
        <p:spPr bwMode="auto">
          <a:xfrm>
            <a:off x="7027863" y="2514600"/>
            <a:ext cx="142875" cy="2297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4" name="Line 58"/>
          <p:cNvSpPr>
            <a:spLocks noChangeShapeType="1"/>
          </p:cNvSpPr>
          <p:nvPr/>
        </p:nvSpPr>
        <p:spPr bwMode="auto">
          <a:xfrm>
            <a:off x="3575050" y="4711700"/>
            <a:ext cx="4763" cy="9334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5" name="Line 59"/>
          <p:cNvSpPr>
            <a:spLocks noChangeShapeType="1"/>
          </p:cNvSpPr>
          <p:nvPr/>
        </p:nvSpPr>
        <p:spPr bwMode="auto">
          <a:xfrm>
            <a:off x="6229350" y="4711700"/>
            <a:ext cx="4763" cy="9699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6" name="Line 60"/>
          <p:cNvSpPr>
            <a:spLocks noChangeShapeType="1"/>
          </p:cNvSpPr>
          <p:nvPr/>
        </p:nvSpPr>
        <p:spPr bwMode="auto">
          <a:xfrm>
            <a:off x="6727825" y="2270125"/>
            <a:ext cx="1588" cy="412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7" name="Line 61"/>
          <p:cNvSpPr>
            <a:spLocks noChangeShapeType="1"/>
          </p:cNvSpPr>
          <p:nvPr/>
        </p:nvSpPr>
        <p:spPr bwMode="auto">
          <a:xfrm>
            <a:off x="3246438" y="2270125"/>
            <a:ext cx="1587" cy="412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8" name="Line 62"/>
          <p:cNvSpPr>
            <a:spLocks noChangeShapeType="1"/>
          </p:cNvSpPr>
          <p:nvPr/>
        </p:nvSpPr>
        <p:spPr bwMode="auto">
          <a:xfrm>
            <a:off x="3246438" y="2314575"/>
            <a:ext cx="3481387" cy="0"/>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sp>
        <p:nvSpPr>
          <p:cNvPr id="86079" name="Text Box 63"/>
          <p:cNvSpPr txBox="1">
            <a:spLocks noChangeArrowheads="1"/>
          </p:cNvSpPr>
          <p:nvPr/>
        </p:nvSpPr>
        <p:spPr bwMode="auto">
          <a:xfrm>
            <a:off x="4295775" y="196532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d</a:t>
            </a:r>
            <a:r>
              <a:rPr lang="hu-HU" baseline="-25000"/>
              <a:t>cc</a:t>
            </a:r>
            <a:r>
              <a:rPr lang="hu-HU"/>
              <a:t>(A</a:t>
            </a:r>
            <a:r>
              <a:rPr lang="hu-HU" baseline="-25000"/>
              <a:t>1</a:t>
            </a:r>
            <a:r>
              <a:rPr lang="hu-HU"/>
              <a:t>,A</a:t>
            </a:r>
            <a:r>
              <a:rPr lang="hu-HU" baseline="-25000"/>
              <a:t>2</a:t>
            </a:r>
            <a:r>
              <a:rPr lang="hu-HU"/>
              <a:t>)</a:t>
            </a:r>
          </a:p>
        </p:txBody>
      </p:sp>
      <p:sp>
        <p:nvSpPr>
          <p:cNvPr id="86080" name="Text Box 64"/>
          <p:cNvSpPr txBox="1">
            <a:spLocks noChangeArrowheads="1"/>
          </p:cNvSpPr>
          <p:nvPr/>
        </p:nvSpPr>
        <p:spPr bwMode="auto">
          <a:xfrm>
            <a:off x="2170113" y="2108200"/>
            <a:ext cx="10779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cc</a:t>
            </a:r>
            <a:r>
              <a:rPr lang="hu-HU"/>
              <a:t>(A</a:t>
            </a:r>
            <a:r>
              <a:rPr lang="hu-HU" baseline="-25000"/>
              <a:t>1</a:t>
            </a:r>
            <a:r>
              <a:rPr lang="hu-HU"/>
              <a:t>)</a:t>
            </a:r>
          </a:p>
        </p:txBody>
      </p:sp>
      <p:sp>
        <p:nvSpPr>
          <p:cNvPr id="86081" name="Text Box 65"/>
          <p:cNvSpPr txBox="1">
            <a:spLocks noChangeArrowheads="1"/>
          </p:cNvSpPr>
          <p:nvPr/>
        </p:nvSpPr>
        <p:spPr bwMode="auto">
          <a:xfrm>
            <a:off x="6807200" y="2108200"/>
            <a:ext cx="10779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cc</a:t>
            </a:r>
            <a:r>
              <a:rPr lang="hu-HU"/>
              <a:t>(A</a:t>
            </a:r>
            <a:r>
              <a:rPr lang="hu-HU" baseline="-25000"/>
              <a:t>2</a:t>
            </a:r>
            <a:r>
              <a:rPr lang="hu-HU"/>
              <a:t>)</a:t>
            </a:r>
          </a:p>
        </p:txBody>
      </p:sp>
      <p:sp>
        <p:nvSpPr>
          <p:cNvPr id="86082" name="Text Box 66"/>
          <p:cNvSpPr txBox="1">
            <a:spLocks noChangeArrowheads="1"/>
          </p:cNvSpPr>
          <p:nvPr/>
        </p:nvSpPr>
        <p:spPr bwMode="auto">
          <a:xfrm>
            <a:off x="3387725" y="2927350"/>
            <a:ext cx="322263"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A</a:t>
            </a:r>
            <a:r>
              <a:rPr lang="hu-HU" baseline="-25000"/>
              <a:t>1</a:t>
            </a:r>
            <a:endParaRPr lang="hu-HU"/>
          </a:p>
        </p:txBody>
      </p:sp>
      <p:sp>
        <p:nvSpPr>
          <p:cNvPr id="86083" name="Text Box 67"/>
          <p:cNvSpPr txBox="1">
            <a:spLocks noChangeArrowheads="1"/>
          </p:cNvSpPr>
          <p:nvPr/>
        </p:nvSpPr>
        <p:spPr bwMode="auto">
          <a:xfrm>
            <a:off x="6335713" y="2927350"/>
            <a:ext cx="322262"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A</a:t>
            </a:r>
            <a:r>
              <a:rPr lang="hu-HU" baseline="-25000"/>
              <a:t>2</a:t>
            </a:r>
            <a:endParaRPr lang="hu-HU"/>
          </a:p>
        </p:txBody>
      </p:sp>
      <p:sp>
        <p:nvSpPr>
          <p:cNvPr id="86084" name="Line 68"/>
          <p:cNvSpPr>
            <a:spLocks noChangeShapeType="1"/>
          </p:cNvSpPr>
          <p:nvPr/>
        </p:nvSpPr>
        <p:spPr bwMode="auto">
          <a:xfrm>
            <a:off x="3392488" y="4140200"/>
            <a:ext cx="128587"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85" name="Line 69"/>
          <p:cNvSpPr>
            <a:spLocks noChangeShapeType="1"/>
          </p:cNvSpPr>
          <p:nvPr/>
        </p:nvSpPr>
        <p:spPr bwMode="auto">
          <a:xfrm>
            <a:off x="6329363" y="4087813"/>
            <a:ext cx="128587"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grpSp>
        <p:nvGrpSpPr>
          <p:cNvPr id="86086" name="Group 70"/>
          <p:cNvGrpSpPr>
            <a:grpSpLocks/>
          </p:cNvGrpSpPr>
          <p:nvPr/>
        </p:nvGrpSpPr>
        <p:grpSpPr bwMode="auto">
          <a:xfrm>
            <a:off x="3446463" y="3708400"/>
            <a:ext cx="2957512" cy="982663"/>
            <a:chOff x="3790" y="3219"/>
            <a:chExt cx="2072" cy="689"/>
          </a:xfrm>
        </p:grpSpPr>
        <p:sp>
          <p:nvSpPr>
            <p:cNvPr id="86087" name="Line 71"/>
            <p:cNvSpPr>
              <a:spLocks noChangeShapeType="1"/>
            </p:cNvSpPr>
            <p:nvPr/>
          </p:nvSpPr>
          <p:spPr bwMode="auto">
            <a:xfrm>
              <a:off x="3790" y="3480"/>
              <a:ext cx="2" cy="4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88" name="Line 72"/>
            <p:cNvSpPr>
              <a:spLocks noChangeShapeType="1"/>
            </p:cNvSpPr>
            <p:nvPr/>
          </p:nvSpPr>
          <p:spPr bwMode="auto">
            <a:xfrm>
              <a:off x="5860" y="3444"/>
              <a:ext cx="2" cy="4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89" name="Text Box 73"/>
            <p:cNvSpPr txBox="1">
              <a:spLocks noChangeArrowheads="1"/>
            </p:cNvSpPr>
            <p:nvPr/>
          </p:nvSpPr>
          <p:spPr bwMode="auto">
            <a:xfrm>
              <a:off x="4428" y="3524"/>
              <a:ext cx="1066" cy="3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hu-HU"/>
                <a:t>d</a:t>
              </a:r>
              <a:r>
                <a:rPr lang="hu-HU" baseline="-25000"/>
                <a:t>gc</a:t>
              </a:r>
              <a:r>
                <a:rPr lang="hu-HU"/>
                <a:t>(A</a:t>
              </a:r>
              <a:r>
                <a:rPr lang="hu-HU" baseline="-25000"/>
                <a:t>1</a:t>
              </a:r>
              <a:r>
                <a:rPr lang="hu-HU"/>
                <a:t>,A</a:t>
              </a:r>
              <a:r>
                <a:rPr lang="hu-HU" baseline="-25000"/>
                <a:t>2</a:t>
              </a:r>
              <a:r>
                <a:rPr lang="hu-HU"/>
                <a:t>)</a:t>
              </a:r>
            </a:p>
          </p:txBody>
        </p:sp>
        <p:sp>
          <p:nvSpPr>
            <p:cNvPr id="86090" name="Line 74"/>
            <p:cNvSpPr>
              <a:spLocks noChangeShapeType="1"/>
            </p:cNvSpPr>
            <p:nvPr/>
          </p:nvSpPr>
          <p:spPr bwMode="auto">
            <a:xfrm>
              <a:off x="3806" y="3769"/>
              <a:ext cx="2042" cy="1"/>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sp>
          <p:nvSpPr>
            <p:cNvPr id="86091" name="Text Box 75"/>
            <p:cNvSpPr txBox="1">
              <a:spLocks noChangeArrowheads="1"/>
            </p:cNvSpPr>
            <p:nvPr/>
          </p:nvSpPr>
          <p:spPr bwMode="auto">
            <a:xfrm>
              <a:off x="3859" y="3280"/>
              <a:ext cx="756" cy="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gc</a:t>
              </a:r>
              <a:r>
                <a:rPr lang="hu-HU"/>
                <a:t>(A</a:t>
              </a:r>
              <a:r>
                <a:rPr lang="hu-HU" baseline="-25000"/>
                <a:t>1</a:t>
              </a:r>
              <a:r>
                <a:rPr lang="hu-HU"/>
                <a:t>)</a:t>
              </a:r>
            </a:p>
          </p:txBody>
        </p:sp>
        <p:sp>
          <p:nvSpPr>
            <p:cNvPr id="86092" name="Text Box 76"/>
            <p:cNvSpPr txBox="1">
              <a:spLocks noChangeArrowheads="1"/>
            </p:cNvSpPr>
            <p:nvPr/>
          </p:nvSpPr>
          <p:spPr bwMode="auto">
            <a:xfrm>
              <a:off x="5088" y="3219"/>
              <a:ext cx="756" cy="3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gc</a:t>
              </a:r>
              <a:r>
                <a:rPr lang="hu-HU"/>
                <a:t>(A</a:t>
              </a:r>
              <a:r>
                <a:rPr lang="hu-HU" baseline="-25000"/>
                <a:t>2</a:t>
              </a:r>
              <a:r>
                <a:rPr lang="hu-HU"/>
                <a:t>)</a:t>
              </a:r>
            </a:p>
          </p:txBody>
        </p:sp>
      </p:grpSp>
      <p:sp>
        <p:nvSpPr>
          <p:cNvPr id="86093" name="Line 77"/>
          <p:cNvSpPr>
            <a:spLocks noChangeShapeType="1"/>
          </p:cNvSpPr>
          <p:nvPr/>
        </p:nvSpPr>
        <p:spPr bwMode="auto">
          <a:xfrm>
            <a:off x="6726238" y="2522538"/>
            <a:ext cx="1587" cy="2249487"/>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hu-HU"/>
          </a:p>
        </p:txBody>
      </p:sp>
      <p:sp>
        <p:nvSpPr>
          <p:cNvPr id="86094" name="Line 78"/>
          <p:cNvSpPr>
            <a:spLocks noChangeShapeType="1"/>
          </p:cNvSpPr>
          <p:nvPr/>
        </p:nvSpPr>
        <p:spPr bwMode="auto">
          <a:xfrm>
            <a:off x="3589338" y="5586413"/>
            <a:ext cx="2640012" cy="1587"/>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sp>
        <p:nvSpPr>
          <p:cNvPr id="86095" name="Text Box 79"/>
          <p:cNvSpPr txBox="1">
            <a:spLocks noChangeArrowheads="1"/>
          </p:cNvSpPr>
          <p:nvPr/>
        </p:nvSpPr>
        <p:spPr bwMode="auto">
          <a:xfrm>
            <a:off x="4094163" y="52101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hu-HU"/>
              <a:t>d</a:t>
            </a:r>
            <a:r>
              <a:rPr lang="hu-HU" baseline="-25000"/>
              <a:t>sc</a:t>
            </a:r>
            <a:r>
              <a:rPr lang="hu-HU"/>
              <a:t>(A</a:t>
            </a:r>
            <a:r>
              <a:rPr lang="hu-HU" baseline="-25000"/>
              <a:t>1</a:t>
            </a:r>
            <a:r>
              <a:rPr lang="hu-HU"/>
              <a:t>,A</a:t>
            </a:r>
            <a:r>
              <a:rPr lang="hu-HU" baseline="-25000"/>
              <a:t>2</a:t>
            </a:r>
            <a:r>
              <a:rPr lang="hu-HU"/>
              <a:t>)</a:t>
            </a:r>
          </a:p>
        </p:txBody>
      </p:sp>
      <p:sp>
        <p:nvSpPr>
          <p:cNvPr id="86100" name="Line 84"/>
          <p:cNvSpPr>
            <a:spLocks noChangeShapeType="1"/>
          </p:cNvSpPr>
          <p:nvPr/>
        </p:nvSpPr>
        <p:spPr bwMode="auto">
          <a:xfrm>
            <a:off x="3243263" y="2522538"/>
            <a:ext cx="0" cy="225266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hu-HU"/>
          </a:p>
        </p:txBody>
      </p:sp>
      <p:sp>
        <p:nvSpPr>
          <p:cNvPr id="86101" name="Text Box 85"/>
          <p:cNvSpPr txBox="1">
            <a:spLocks noChangeArrowheads="1"/>
          </p:cNvSpPr>
          <p:nvPr/>
        </p:nvSpPr>
        <p:spPr bwMode="auto">
          <a:xfrm>
            <a:off x="2106613" y="4837113"/>
            <a:ext cx="11636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ccp</a:t>
            </a:r>
            <a:r>
              <a:rPr lang="hu-HU"/>
              <a:t>(A</a:t>
            </a:r>
            <a:r>
              <a:rPr lang="hu-HU" baseline="-25000"/>
              <a:t>1</a:t>
            </a:r>
            <a:r>
              <a:rPr lang="hu-HU"/>
              <a:t>)</a:t>
            </a:r>
          </a:p>
        </p:txBody>
      </p:sp>
      <p:sp>
        <p:nvSpPr>
          <p:cNvPr id="86102" name="Text Box 86"/>
          <p:cNvSpPr txBox="1">
            <a:spLocks noChangeArrowheads="1"/>
          </p:cNvSpPr>
          <p:nvPr/>
        </p:nvSpPr>
        <p:spPr bwMode="auto">
          <a:xfrm>
            <a:off x="6773863" y="4837113"/>
            <a:ext cx="1238250" cy="320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ccp</a:t>
            </a:r>
            <a:r>
              <a:rPr lang="hu-HU"/>
              <a:t>(A</a:t>
            </a:r>
            <a:r>
              <a:rPr lang="hu-HU" baseline="-25000"/>
              <a:t>2</a:t>
            </a:r>
            <a:r>
              <a:rPr lang="hu-HU"/>
              <a:t>)</a:t>
            </a:r>
          </a:p>
        </p:txBody>
      </p:sp>
      <p:sp>
        <p:nvSpPr>
          <p:cNvPr id="86103" name="Text Box 87"/>
          <p:cNvSpPr txBox="1">
            <a:spLocks noChangeArrowheads="1"/>
          </p:cNvSpPr>
          <p:nvPr/>
        </p:nvSpPr>
        <p:spPr bwMode="auto">
          <a:xfrm>
            <a:off x="3624263" y="4837113"/>
            <a:ext cx="1079500"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sc</a:t>
            </a:r>
            <a:r>
              <a:rPr lang="hu-HU"/>
              <a:t>(A</a:t>
            </a:r>
            <a:r>
              <a:rPr lang="hu-HU" baseline="-25000"/>
              <a:t>1</a:t>
            </a:r>
            <a:r>
              <a:rPr lang="hu-HU"/>
              <a:t>)</a:t>
            </a:r>
          </a:p>
        </p:txBody>
      </p:sp>
      <p:sp>
        <p:nvSpPr>
          <p:cNvPr id="86104" name="Text Box 88"/>
          <p:cNvSpPr txBox="1">
            <a:spLocks noChangeArrowheads="1"/>
          </p:cNvSpPr>
          <p:nvPr/>
        </p:nvSpPr>
        <p:spPr bwMode="auto">
          <a:xfrm>
            <a:off x="5195888" y="4837113"/>
            <a:ext cx="10795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sc</a:t>
            </a:r>
            <a:r>
              <a:rPr lang="hu-HU"/>
              <a:t>(A</a:t>
            </a:r>
            <a:r>
              <a:rPr lang="hu-HU" baseline="-25000"/>
              <a:t>2</a:t>
            </a:r>
            <a:r>
              <a:rPr lang="hu-HU"/>
              <a:t>)</a:t>
            </a:r>
          </a:p>
        </p:txBody>
      </p:sp>
      <p:graphicFrame>
        <p:nvGraphicFramePr>
          <p:cNvPr id="2" name="Objektum 1"/>
          <p:cNvGraphicFramePr>
            <a:graphicFrameLocks noChangeAspect="1"/>
          </p:cNvGraphicFramePr>
          <p:nvPr>
            <p:extLst>
              <p:ext uri="{D42A27DB-BD31-4B8C-83A1-F6EECF244321}">
                <p14:modId xmlns:p14="http://schemas.microsoft.com/office/powerpoint/2010/main" val="3174326135"/>
              </p:ext>
            </p:extLst>
          </p:nvPr>
        </p:nvGraphicFramePr>
        <p:xfrm>
          <a:off x="251520" y="5783535"/>
          <a:ext cx="3533775" cy="381000"/>
        </p:xfrm>
        <a:graphic>
          <a:graphicData uri="http://schemas.openxmlformats.org/presentationml/2006/ole">
            <mc:AlternateContent xmlns:mc="http://schemas.openxmlformats.org/markup-compatibility/2006">
              <mc:Choice xmlns:v="urn:schemas-microsoft-com:vml" Requires="v">
                <p:oleObj spid="_x0000_s68632" name="Egyenlet" r:id="rId4" imgW="2400300" imgH="254000" progId="Equation.3">
                  <p:embed/>
                </p:oleObj>
              </mc:Choice>
              <mc:Fallback>
                <p:oleObj name="Egyenlet" r:id="rId4" imgW="2400300" imgH="2540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5783535"/>
                        <a:ext cx="35337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ktum 2"/>
          <p:cNvGraphicFramePr>
            <a:graphicFrameLocks noChangeAspect="1"/>
          </p:cNvGraphicFramePr>
          <p:nvPr>
            <p:extLst>
              <p:ext uri="{D42A27DB-BD31-4B8C-83A1-F6EECF244321}">
                <p14:modId xmlns:p14="http://schemas.microsoft.com/office/powerpoint/2010/main" val="3881316559"/>
              </p:ext>
            </p:extLst>
          </p:nvPr>
        </p:nvGraphicFramePr>
        <p:xfrm>
          <a:off x="251520" y="6288360"/>
          <a:ext cx="3411538" cy="381000"/>
        </p:xfrm>
        <a:graphic>
          <a:graphicData uri="http://schemas.openxmlformats.org/presentationml/2006/ole">
            <mc:AlternateContent xmlns:mc="http://schemas.openxmlformats.org/markup-compatibility/2006">
              <mc:Choice xmlns:v="urn:schemas-microsoft-com:vml" Requires="v">
                <p:oleObj spid="_x0000_s68633" name="Egyenlet" r:id="rId6" imgW="2324100" imgH="254000" progId="Equation.3">
                  <p:embed/>
                </p:oleObj>
              </mc:Choice>
              <mc:Fallback>
                <p:oleObj name="Egyenlet" r:id="rId6" imgW="2324100" imgH="2540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6288360"/>
                        <a:ext cx="34115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590675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ím 1"/>
          <p:cNvSpPr>
            <a:spLocks noGrp="1"/>
          </p:cNvSpPr>
          <p:nvPr>
            <p:ph type="title"/>
          </p:nvPr>
        </p:nvSpPr>
        <p:spPr/>
        <p:txBody>
          <a:bodyPr/>
          <a:lstStyle/>
          <a:p>
            <a:pPr eaLnBrk="1" hangingPunct="1"/>
            <a:r>
              <a:rPr lang="hu-HU" smtClean="0"/>
              <a:t>Similarity</a:t>
            </a:r>
          </a:p>
        </p:txBody>
      </p:sp>
      <p:sp>
        <p:nvSpPr>
          <p:cNvPr id="13315" name="Tartalom helye 2"/>
          <p:cNvSpPr>
            <a:spLocks noGrp="1"/>
          </p:cNvSpPr>
          <p:nvPr>
            <p:ph idx="1"/>
          </p:nvPr>
        </p:nvSpPr>
        <p:spPr/>
        <p:txBody>
          <a:bodyPr/>
          <a:lstStyle/>
          <a:p>
            <a:pPr eaLnBrk="1" hangingPunct="1">
              <a:buFont typeface="Wingdings" pitchFamily="2" charset="2"/>
              <a:buNone/>
            </a:pPr>
            <a:endParaRPr lang="hu-HU" dirty="0" smtClean="0"/>
          </a:p>
          <a:p>
            <a:pPr eaLnBrk="1" hangingPunct="1">
              <a:buFont typeface="Wingdings" pitchFamily="2" charset="2"/>
              <a:buNone/>
            </a:pPr>
            <a:endParaRPr lang="hu-HU" dirty="0"/>
          </a:p>
          <a:p>
            <a:pPr eaLnBrk="1" hangingPunct="1">
              <a:buFont typeface="Wingdings" pitchFamily="2" charset="2"/>
              <a:buNone/>
            </a:pPr>
            <a:endParaRPr lang="hu-HU" dirty="0" smtClean="0"/>
          </a:p>
          <a:p>
            <a:pPr eaLnBrk="1" hangingPunct="1">
              <a:buFont typeface="Wingdings" pitchFamily="2" charset="2"/>
              <a:buNone/>
            </a:pPr>
            <a:endParaRPr lang="hu-HU" dirty="0"/>
          </a:p>
          <a:p>
            <a:pPr eaLnBrk="1" hangingPunct="1">
              <a:buFont typeface="Wingdings" pitchFamily="2" charset="2"/>
              <a:buNone/>
            </a:pPr>
            <a:r>
              <a:rPr lang="hu-HU" dirty="0" err="1" smtClean="0"/>
              <a:t>Components</a:t>
            </a:r>
            <a:r>
              <a:rPr lang="hu-HU" dirty="0" smtClean="0"/>
              <a:t>:</a:t>
            </a:r>
          </a:p>
          <a:p>
            <a:pPr eaLnBrk="1" hangingPunct="1"/>
            <a:r>
              <a:rPr lang="hu-HU" dirty="0" err="1" smtClean="0"/>
              <a:t>Shape</a:t>
            </a:r>
            <a:r>
              <a:rPr lang="hu-HU" dirty="0" smtClean="0"/>
              <a:t> </a:t>
            </a:r>
            <a:r>
              <a:rPr lang="hu-HU" dirty="0" err="1" smtClean="0"/>
              <a:t>similarity</a:t>
            </a:r>
            <a:endParaRPr lang="hu-HU" dirty="0" smtClean="0"/>
          </a:p>
          <a:p>
            <a:pPr eaLnBrk="1" hangingPunct="1"/>
            <a:r>
              <a:rPr lang="hu-HU" dirty="0" err="1" smtClean="0"/>
              <a:t>Relative</a:t>
            </a:r>
            <a:r>
              <a:rPr lang="hu-HU" dirty="0" smtClean="0"/>
              <a:t> </a:t>
            </a:r>
            <a:r>
              <a:rPr lang="hu-HU" dirty="0" err="1" smtClean="0"/>
              <a:t>distance</a:t>
            </a:r>
            <a:endParaRPr lang="hu-HU" dirty="0" smtClean="0"/>
          </a:p>
        </p:txBody>
      </p:sp>
      <p:sp>
        <p:nvSpPr>
          <p:cNvPr id="2" name="Dia számának helye 1"/>
          <p:cNvSpPr>
            <a:spLocks noGrp="1"/>
          </p:cNvSpPr>
          <p:nvPr>
            <p:ph type="sldNum" sz="quarter" idx="12"/>
          </p:nvPr>
        </p:nvSpPr>
        <p:spPr/>
        <p:txBody>
          <a:bodyPr/>
          <a:lstStyle/>
          <a:p>
            <a:fld id="{42275A63-3E4B-4569-BF04-D6C210DC9A48}" type="slidenum">
              <a:rPr lang="hu-HU" smtClean="0"/>
              <a:pPr/>
              <a:t>42</a:t>
            </a:fld>
            <a:endParaRPr lang="hu-HU"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4" name="Objektum 3"/>
          <p:cNvGraphicFramePr>
            <a:graphicFrameLocks noChangeAspect="1"/>
          </p:cNvGraphicFramePr>
          <p:nvPr>
            <p:extLst>
              <p:ext uri="{D42A27DB-BD31-4B8C-83A1-F6EECF244321}">
                <p14:modId xmlns:p14="http://schemas.microsoft.com/office/powerpoint/2010/main" val="2840872883"/>
              </p:ext>
            </p:extLst>
          </p:nvPr>
        </p:nvGraphicFramePr>
        <p:xfrm>
          <a:off x="539552" y="1916831"/>
          <a:ext cx="5892800" cy="457200"/>
        </p:xfrm>
        <a:graphic>
          <a:graphicData uri="http://schemas.openxmlformats.org/presentationml/2006/ole">
            <mc:AlternateContent xmlns:mc="http://schemas.openxmlformats.org/markup-compatibility/2006">
              <mc:Choice xmlns:v="urn:schemas-microsoft-com:vml" Requires="v">
                <p:oleObj spid="_x0000_s48237" name="Equation" r:id="rId4" imgW="2946400" imgH="228600" progId="Equation.3">
                  <p:embed/>
                </p:oleObj>
              </mc:Choice>
              <mc:Fallback>
                <p:oleObj name="Equation" r:id="rId4" imgW="2946400" imgH="2286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916831"/>
                        <a:ext cx="5892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6" name="Objektum 5"/>
          <p:cNvGraphicFramePr>
            <a:graphicFrameLocks noChangeAspect="1"/>
          </p:cNvGraphicFramePr>
          <p:nvPr>
            <p:extLst>
              <p:ext uri="{D42A27DB-BD31-4B8C-83A1-F6EECF244321}">
                <p14:modId xmlns:p14="http://schemas.microsoft.com/office/powerpoint/2010/main" val="792379817"/>
              </p:ext>
            </p:extLst>
          </p:nvPr>
        </p:nvGraphicFramePr>
        <p:xfrm>
          <a:off x="552400" y="2565400"/>
          <a:ext cx="7620000" cy="1016000"/>
        </p:xfrm>
        <a:graphic>
          <a:graphicData uri="http://schemas.openxmlformats.org/presentationml/2006/ole">
            <mc:AlternateContent xmlns:mc="http://schemas.openxmlformats.org/markup-compatibility/2006">
              <mc:Choice xmlns:v="urn:schemas-microsoft-com:vml" Requires="v">
                <p:oleObj spid="_x0000_s48238" name="Equation" r:id="rId6" imgW="3809880" imgH="507960" progId="Equation.3">
                  <p:embed/>
                </p:oleObj>
              </mc:Choice>
              <mc:Fallback>
                <p:oleObj name="Equation" r:id="rId6" imgW="3809880" imgH="507960" progId="Equation.3">
                  <p:embed/>
                  <p:pic>
                    <p:nvPicPr>
                      <p:cNvPr id="0" name="Object 3"/>
                      <p:cNvPicPr>
                        <a:picLocks noChangeAspect="1" noChangeArrowheads="1"/>
                      </p:cNvPicPr>
                      <p:nvPr/>
                    </p:nvPicPr>
                    <p:blipFill>
                      <a:blip r:embed="rId7"/>
                      <a:srcRect/>
                      <a:stretch>
                        <a:fillRect/>
                      </a:stretch>
                    </p:blipFill>
                    <p:spPr bwMode="auto">
                      <a:xfrm>
                        <a:off x="552400" y="2565400"/>
                        <a:ext cx="7620000" cy="1016000"/>
                      </a:xfrm>
                      <a:prstGeom prst="rect">
                        <a:avLst/>
                      </a:prstGeom>
                      <a:noFill/>
                    </p:spPr>
                  </p:pic>
                </p:oleObj>
              </mc:Fallback>
            </mc:AlternateContent>
          </a:graphicData>
        </a:graphic>
      </p:graphicFrame>
    </p:spTree>
    <p:extLst>
      <p:ext uri="{BB962C8B-B14F-4D97-AF65-F5344CB8AC3E}">
        <p14:creationId xmlns:p14="http://schemas.microsoft.com/office/powerpoint/2010/main" val="9507652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Cím 1"/>
          <p:cNvSpPr>
            <a:spLocks noGrp="1"/>
          </p:cNvSpPr>
          <p:nvPr>
            <p:ph type="title"/>
          </p:nvPr>
        </p:nvSpPr>
        <p:spPr/>
        <p:txBody>
          <a:bodyPr>
            <a:normAutofit fontScale="90000"/>
          </a:bodyPr>
          <a:lstStyle/>
          <a:p>
            <a:pPr eaLnBrk="1" hangingPunct="1"/>
            <a:r>
              <a:rPr lang="hu-HU" dirty="0" smtClean="0"/>
              <a:t>S</a:t>
            </a:r>
            <a:r>
              <a:rPr lang="en-US" dirty="0" err="1" smtClean="0"/>
              <a:t>imilarity</a:t>
            </a:r>
            <a:r>
              <a:rPr lang="en-US" dirty="0" smtClean="0"/>
              <a:t> measure based on the fuzzy </a:t>
            </a:r>
            <a:r>
              <a:rPr lang="en-US" dirty="0" err="1" smtClean="0"/>
              <a:t>subsethood</a:t>
            </a:r>
            <a:r>
              <a:rPr lang="en-US" dirty="0" smtClean="0"/>
              <a:t> values </a:t>
            </a:r>
            <a:endParaRPr lang="hu-HU" dirty="0" smtClean="0"/>
          </a:p>
        </p:txBody>
      </p:sp>
      <p:sp>
        <p:nvSpPr>
          <p:cNvPr id="2055" name="Tartalom helye 2"/>
          <p:cNvSpPr>
            <a:spLocks noGrp="1"/>
          </p:cNvSpPr>
          <p:nvPr>
            <p:ph idx="1"/>
          </p:nvPr>
        </p:nvSpPr>
        <p:spPr/>
        <p:txBody>
          <a:bodyPr/>
          <a:lstStyle/>
          <a:p>
            <a:pPr eaLnBrk="1" hangingPunct="1"/>
            <a:r>
              <a:rPr lang="hu-HU" dirty="0" smtClean="0"/>
              <a:t>Fuzzy </a:t>
            </a:r>
            <a:r>
              <a:rPr lang="hu-HU" dirty="0" err="1" smtClean="0"/>
              <a:t>subsethood</a:t>
            </a:r>
            <a:r>
              <a:rPr lang="hu-HU" dirty="0" smtClean="0"/>
              <a:t> </a:t>
            </a:r>
            <a:r>
              <a:rPr lang="hu-HU" dirty="0" err="1" smtClean="0"/>
              <a:t>value</a:t>
            </a:r>
            <a:r>
              <a:rPr lang="hu-HU" dirty="0" smtClean="0"/>
              <a:t> of </a:t>
            </a:r>
            <a:r>
              <a:rPr lang="hu-HU" dirty="0" err="1" smtClean="0"/>
              <a:t>two</a:t>
            </a:r>
            <a:r>
              <a:rPr lang="hu-HU" dirty="0" smtClean="0"/>
              <a:t> </a:t>
            </a:r>
            <a:r>
              <a:rPr lang="hu-HU" dirty="0" err="1" smtClean="0"/>
              <a:t>sets</a:t>
            </a:r>
            <a:endParaRPr lang="hu-HU" dirty="0" smtClean="0"/>
          </a:p>
          <a:p>
            <a:r>
              <a:rPr lang="hu-HU" dirty="0"/>
              <a:t>Fuzzy </a:t>
            </a:r>
            <a:r>
              <a:rPr lang="hu-HU" dirty="0" err="1"/>
              <a:t>subsethood</a:t>
            </a:r>
            <a:r>
              <a:rPr lang="hu-HU" dirty="0"/>
              <a:t> </a:t>
            </a:r>
            <a:r>
              <a:rPr lang="hu-HU" dirty="0" err="1"/>
              <a:t>value</a:t>
            </a:r>
            <a:r>
              <a:rPr lang="hu-HU" dirty="0"/>
              <a:t> of </a:t>
            </a:r>
            <a:r>
              <a:rPr lang="hu-HU" dirty="0" err="1" smtClean="0"/>
              <a:t>two</a:t>
            </a:r>
            <a:r>
              <a:rPr lang="hu-HU" dirty="0" smtClean="0"/>
              <a:t> relations</a:t>
            </a:r>
          </a:p>
          <a:p>
            <a:endParaRPr lang="hu-HU" dirty="0"/>
          </a:p>
          <a:p>
            <a:endParaRPr lang="hu-HU" dirty="0" smtClean="0"/>
          </a:p>
          <a:p>
            <a:r>
              <a:rPr lang="hu-HU" dirty="0" err="1" smtClean="0"/>
              <a:t>Intersection</a:t>
            </a:r>
            <a:r>
              <a:rPr lang="hu-HU" dirty="0" smtClean="0"/>
              <a:t> of </a:t>
            </a:r>
            <a:r>
              <a:rPr lang="hu-HU" dirty="0" err="1" smtClean="0"/>
              <a:t>two</a:t>
            </a:r>
            <a:r>
              <a:rPr lang="hu-HU" dirty="0" smtClean="0"/>
              <a:t> relations</a:t>
            </a:r>
          </a:p>
          <a:p>
            <a:endParaRPr lang="hu-HU" dirty="0"/>
          </a:p>
          <a:p>
            <a:endParaRPr lang="hu-HU" dirty="0" smtClean="0"/>
          </a:p>
          <a:p>
            <a:r>
              <a:rPr lang="hu-HU" dirty="0" err="1" smtClean="0"/>
              <a:t>Simplified</a:t>
            </a:r>
            <a:r>
              <a:rPr lang="hu-HU" dirty="0" smtClean="0"/>
              <a:t> </a:t>
            </a:r>
            <a:r>
              <a:rPr lang="hu-HU" dirty="0" err="1" smtClean="0"/>
              <a:t>measure</a:t>
            </a:r>
            <a:r>
              <a:rPr lang="hu-HU" dirty="0" smtClean="0"/>
              <a:t> of FSV</a:t>
            </a:r>
            <a:endParaRPr lang="hu-HU" dirty="0"/>
          </a:p>
          <a:p>
            <a:pPr eaLnBrk="1" hangingPunct="1"/>
            <a:endParaRPr lang="hu-HU" dirty="0" smtClean="0"/>
          </a:p>
        </p:txBody>
      </p:sp>
      <p:sp>
        <p:nvSpPr>
          <p:cNvPr id="205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2050" name="Object 1"/>
          <p:cNvGraphicFramePr>
            <a:graphicFrameLocks noChangeAspect="1"/>
          </p:cNvGraphicFramePr>
          <p:nvPr>
            <p:extLst>
              <p:ext uri="{D42A27DB-BD31-4B8C-83A1-F6EECF244321}">
                <p14:modId xmlns:p14="http://schemas.microsoft.com/office/powerpoint/2010/main" val="3995022390"/>
              </p:ext>
            </p:extLst>
          </p:nvPr>
        </p:nvGraphicFramePr>
        <p:xfrm>
          <a:off x="5868144" y="1722512"/>
          <a:ext cx="3177540" cy="914400"/>
        </p:xfrm>
        <a:graphic>
          <a:graphicData uri="http://schemas.openxmlformats.org/presentationml/2006/ole">
            <mc:AlternateContent xmlns:mc="http://schemas.openxmlformats.org/markup-compatibility/2006">
              <mc:Choice xmlns:v="urn:schemas-microsoft-com:vml" Requires="v">
                <p:oleObj spid="_x0000_s43226" name="Egyenlet" r:id="rId4" imgW="1765300" imgH="508000" progId="Equation.3">
                  <p:embed/>
                </p:oleObj>
              </mc:Choice>
              <mc:Fallback>
                <p:oleObj name="Egyenlet" r:id="rId4" imgW="1765300" imgH="508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1722512"/>
                        <a:ext cx="317754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2051" name="Object 3"/>
          <p:cNvGraphicFramePr>
            <a:graphicFrameLocks noChangeAspect="1"/>
          </p:cNvGraphicFramePr>
          <p:nvPr>
            <p:extLst>
              <p:ext uri="{D42A27DB-BD31-4B8C-83A1-F6EECF244321}">
                <p14:modId xmlns:p14="http://schemas.microsoft.com/office/powerpoint/2010/main" val="1292827162"/>
              </p:ext>
            </p:extLst>
          </p:nvPr>
        </p:nvGraphicFramePr>
        <p:xfrm>
          <a:off x="827584" y="2806060"/>
          <a:ext cx="6149340" cy="982980"/>
        </p:xfrm>
        <a:graphic>
          <a:graphicData uri="http://schemas.openxmlformats.org/presentationml/2006/ole">
            <mc:AlternateContent xmlns:mc="http://schemas.openxmlformats.org/markup-compatibility/2006">
              <mc:Choice xmlns:v="urn:schemas-microsoft-com:vml" Requires="v">
                <p:oleObj spid="_x0000_s43227" name="Egyenlet" r:id="rId6" imgW="3416300" imgH="546100" progId="Equation.3">
                  <p:embed/>
                </p:oleObj>
              </mc:Choice>
              <mc:Fallback>
                <p:oleObj name="Egyenlet" r:id="rId6" imgW="3416300" imgH="546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2806060"/>
                        <a:ext cx="6149340" cy="9829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2052" name="Object 5"/>
          <p:cNvGraphicFramePr>
            <a:graphicFrameLocks noChangeAspect="1"/>
          </p:cNvGraphicFramePr>
          <p:nvPr>
            <p:extLst>
              <p:ext uri="{D42A27DB-BD31-4B8C-83A1-F6EECF244321}">
                <p14:modId xmlns:p14="http://schemas.microsoft.com/office/powerpoint/2010/main" val="326166492"/>
              </p:ext>
            </p:extLst>
          </p:nvPr>
        </p:nvGraphicFramePr>
        <p:xfrm>
          <a:off x="827584" y="4221087"/>
          <a:ext cx="6217920" cy="960120"/>
        </p:xfrm>
        <a:graphic>
          <a:graphicData uri="http://schemas.openxmlformats.org/presentationml/2006/ole">
            <mc:AlternateContent xmlns:mc="http://schemas.openxmlformats.org/markup-compatibility/2006">
              <mc:Choice xmlns:v="urn:schemas-microsoft-com:vml" Requires="v">
                <p:oleObj spid="_x0000_s43228" name="Egyenlet" r:id="rId8" imgW="3454400" imgH="533400" progId="Equation.3">
                  <p:embed/>
                </p:oleObj>
              </mc:Choice>
              <mc:Fallback>
                <p:oleObj name="Egyenlet" r:id="rId8" imgW="3454400" imgH="533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584" y="4221087"/>
                        <a:ext cx="6217920" cy="960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2053" name="Object 7"/>
          <p:cNvGraphicFramePr>
            <a:graphicFrameLocks noChangeAspect="1"/>
          </p:cNvGraphicFramePr>
          <p:nvPr>
            <p:extLst>
              <p:ext uri="{D42A27DB-BD31-4B8C-83A1-F6EECF244321}">
                <p14:modId xmlns:p14="http://schemas.microsoft.com/office/powerpoint/2010/main" val="3266786188"/>
              </p:ext>
            </p:extLst>
          </p:nvPr>
        </p:nvGraphicFramePr>
        <p:xfrm>
          <a:off x="827584" y="5621228"/>
          <a:ext cx="4091940" cy="1120140"/>
        </p:xfrm>
        <a:graphic>
          <a:graphicData uri="http://schemas.openxmlformats.org/presentationml/2006/ole">
            <mc:AlternateContent xmlns:mc="http://schemas.openxmlformats.org/markup-compatibility/2006">
              <mc:Choice xmlns:v="urn:schemas-microsoft-com:vml" Requires="v">
                <p:oleObj spid="_x0000_s43229" name="Egyenlet" r:id="rId10" imgW="2273300" imgH="622300" progId="Equation.3">
                  <p:embed/>
                </p:oleObj>
              </mc:Choice>
              <mc:Fallback>
                <p:oleObj name="Egyenlet" r:id="rId10" imgW="2273300" imgH="6223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584" y="5621228"/>
                        <a:ext cx="4091940" cy="11201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43</a:t>
            </a:fld>
            <a:endParaRPr lang="hu-HU" dirty="0"/>
          </a:p>
        </p:txBody>
      </p:sp>
    </p:spTree>
    <p:extLst>
      <p:ext uri="{BB962C8B-B14F-4D97-AF65-F5344CB8AC3E}">
        <p14:creationId xmlns:p14="http://schemas.microsoft.com/office/powerpoint/2010/main" val="26404896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Cím 1"/>
          <p:cNvSpPr>
            <a:spLocks noGrp="1"/>
          </p:cNvSpPr>
          <p:nvPr>
            <p:ph type="title"/>
          </p:nvPr>
        </p:nvSpPr>
        <p:spPr/>
        <p:txBody>
          <a:bodyPr/>
          <a:lstStyle/>
          <a:p>
            <a:pPr eaLnBrk="1" hangingPunct="1"/>
            <a:r>
              <a:rPr lang="hu-HU" smtClean="0"/>
              <a:t>Relative distance</a:t>
            </a:r>
          </a:p>
        </p:txBody>
      </p:sp>
      <p:sp>
        <p:nvSpPr>
          <p:cNvPr id="3078" name="Tartalom helye 2"/>
          <p:cNvSpPr>
            <a:spLocks noGrp="1"/>
          </p:cNvSpPr>
          <p:nvPr>
            <p:ph idx="1"/>
          </p:nvPr>
        </p:nvSpPr>
        <p:spPr/>
        <p:txBody>
          <a:bodyPr/>
          <a:lstStyle/>
          <a:p>
            <a:r>
              <a:rPr lang="hu-HU" sz="2800" dirty="0" smtClean="0"/>
              <a:t>D</a:t>
            </a:r>
            <a:r>
              <a:rPr lang="en-US" sz="2800" dirty="0" err="1" smtClean="0"/>
              <a:t>istance</a:t>
            </a:r>
            <a:r>
              <a:rPr lang="en-US" sz="2800" dirty="0" smtClean="0"/>
              <a:t> </a:t>
            </a:r>
            <a:r>
              <a:rPr lang="en-US" sz="2800" dirty="0"/>
              <a:t>between the reference </a:t>
            </a:r>
            <a:r>
              <a:rPr lang="en-US" sz="2800" dirty="0" smtClean="0"/>
              <a:t>points</a:t>
            </a:r>
            <a:endParaRPr lang="hu-HU" sz="2800" dirty="0" smtClean="0"/>
          </a:p>
          <a:p>
            <a:endParaRPr lang="hu-HU" sz="2800" dirty="0"/>
          </a:p>
          <a:p>
            <a:r>
              <a:rPr lang="hu-HU" sz="2800" dirty="0" smtClean="0"/>
              <a:t>Maximum </a:t>
            </a:r>
            <a:r>
              <a:rPr lang="hu-HU" sz="2800" dirty="0" err="1" smtClean="0"/>
              <a:t>possible</a:t>
            </a:r>
            <a:r>
              <a:rPr lang="hu-HU" sz="2800" dirty="0" smtClean="0"/>
              <a:t> </a:t>
            </a:r>
            <a:r>
              <a:rPr lang="hu-HU" sz="2800" dirty="0" err="1" smtClean="0"/>
              <a:t>distance</a:t>
            </a:r>
            <a:endParaRPr lang="hu-HU" sz="2800" dirty="0" smtClean="0"/>
          </a:p>
          <a:p>
            <a:endParaRPr lang="hu-HU" sz="2800" dirty="0"/>
          </a:p>
          <a:p>
            <a:endParaRPr lang="hu-HU" sz="2800" dirty="0" smtClean="0"/>
          </a:p>
          <a:p>
            <a:endParaRPr lang="hu-HU" sz="2800" dirty="0"/>
          </a:p>
          <a:p>
            <a:r>
              <a:rPr lang="hu-HU" sz="2800" dirty="0" err="1" smtClean="0"/>
              <a:t>Relative</a:t>
            </a:r>
            <a:r>
              <a:rPr lang="hu-HU" sz="2800" dirty="0" smtClean="0"/>
              <a:t> </a:t>
            </a:r>
            <a:r>
              <a:rPr lang="hu-HU" sz="2800" dirty="0" err="1" smtClean="0"/>
              <a:t>distance</a:t>
            </a:r>
            <a:r>
              <a:rPr lang="en-US" sz="2800" dirty="0" smtClean="0"/>
              <a:t> </a:t>
            </a:r>
            <a:endParaRPr lang="hu-HU" dirty="0" smtClean="0"/>
          </a:p>
        </p:txBody>
      </p:sp>
      <p:sp>
        <p:nvSpPr>
          <p:cNvPr id="307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3074" name="Object 1"/>
          <p:cNvGraphicFramePr>
            <a:graphicFrameLocks noChangeAspect="1"/>
          </p:cNvGraphicFramePr>
          <p:nvPr>
            <p:extLst>
              <p:ext uri="{D42A27DB-BD31-4B8C-83A1-F6EECF244321}">
                <p14:modId xmlns:p14="http://schemas.microsoft.com/office/powerpoint/2010/main" val="881104807"/>
              </p:ext>
            </p:extLst>
          </p:nvPr>
        </p:nvGraphicFramePr>
        <p:xfrm>
          <a:off x="827584" y="2345060"/>
          <a:ext cx="5646420" cy="868680"/>
        </p:xfrm>
        <a:graphic>
          <a:graphicData uri="http://schemas.openxmlformats.org/presentationml/2006/ole">
            <mc:AlternateContent xmlns:mc="http://schemas.openxmlformats.org/markup-compatibility/2006">
              <mc:Choice xmlns:v="urn:schemas-microsoft-com:vml" Requires="v">
                <p:oleObj spid="_x0000_s44190" name="Egyenlet" r:id="rId4" imgW="3136900" imgH="482600" progId="Equation.3">
                  <p:embed/>
                </p:oleObj>
              </mc:Choice>
              <mc:Fallback>
                <p:oleObj name="Egyenlet" r:id="rId4" imgW="3136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345060"/>
                        <a:ext cx="5646420" cy="868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3075" name="Object 3"/>
          <p:cNvGraphicFramePr>
            <a:graphicFrameLocks noChangeAspect="1"/>
          </p:cNvGraphicFramePr>
          <p:nvPr>
            <p:extLst>
              <p:ext uri="{D42A27DB-BD31-4B8C-83A1-F6EECF244321}">
                <p14:modId xmlns:p14="http://schemas.microsoft.com/office/powerpoint/2010/main" val="4132271070"/>
              </p:ext>
            </p:extLst>
          </p:nvPr>
        </p:nvGraphicFramePr>
        <p:xfrm>
          <a:off x="899592" y="3592686"/>
          <a:ext cx="2971800" cy="1280160"/>
        </p:xfrm>
        <a:graphic>
          <a:graphicData uri="http://schemas.openxmlformats.org/presentationml/2006/ole">
            <mc:AlternateContent xmlns:mc="http://schemas.openxmlformats.org/markup-compatibility/2006">
              <mc:Choice xmlns:v="urn:schemas-microsoft-com:vml" Requires="v">
                <p:oleObj spid="_x0000_s44191" name="Egyenlet" r:id="rId6" imgW="1651000" imgH="711200" progId="Equation.3">
                  <p:embed/>
                </p:oleObj>
              </mc:Choice>
              <mc:Fallback>
                <p:oleObj name="Egyenlet" r:id="rId6" imgW="1651000" imgH="71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3592686"/>
                        <a:ext cx="2971800" cy="1280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3076" name="Object 5"/>
          <p:cNvGraphicFramePr>
            <a:graphicFrameLocks noChangeAspect="1"/>
          </p:cNvGraphicFramePr>
          <p:nvPr>
            <p:extLst>
              <p:ext uri="{D42A27DB-BD31-4B8C-83A1-F6EECF244321}">
                <p14:modId xmlns:p14="http://schemas.microsoft.com/office/powerpoint/2010/main" val="3724513377"/>
              </p:ext>
            </p:extLst>
          </p:nvPr>
        </p:nvGraphicFramePr>
        <p:xfrm>
          <a:off x="971600" y="5625108"/>
          <a:ext cx="1908175" cy="684212"/>
        </p:xfrm>
        <a:graphic>
          <a:graphicData uri="http://schemas.openxmlformats.org/presentationml/2006/ole">
            <mc:AlternateContent xmlns:mc="http://schemas.openxmlformats.org/markup-compatibility/2006">
              <mc:Choice xmlns:v="urn:schemas-microsoft-com:vml" Requires="v">
                <p:oleObj spid="_x0000_s44192" name="Egyenlet" r:id="rId8" imgW="1257300" imgH="457200" progId="Equation.3">
                  <p:embed/>
                </p:oleObj>
              </mc:Choice>
              <mc:Fallback>
                <p:oleObj name="Egyenlet" r:id="rId8" imgW="125730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600" y="5625108"/>
                        <a:ext cx="1908175"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44</a:t>
            </a:fld>
            <a:endParaRPr lang="hu-HU" dirty="0"/>
          </a:p>
        </p:txBody>
      </p:sp>
    </p:spTree>
    <p:extLst>
      <p:ext uri="{BB962C8B-B14F-4D97-AF65-F5344CB8AC3E}">
        <p14:creationId xmlns:p14="http://schemas.microsoft.com/office/powerpoint/2010/main" val="2375485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Cím 1"/>
          <p:cNvSpPr>
            <a:spLocks noGrp="1"/>
          </p:cNvSpPr>
          <p:nvPr>
            <p:ph type="title"/>
          </p:nvPr>
        </p:nvSpPr>
        <p:spPr/>
        <p:txBody>
          <a:bodyPr>
            <a:normAutofit fontScale="90000"/>
          </a:bodyPr>
          <a:lstStyle/>
          <a:p>
            <a:pPr eaLnBrk="1" hangingPunct="1"/>
            <a:r>
              <a:rPr lang="hu-HU" dirty="0" err="1" smtClean="0"/>
              <a:t>Similarity</a:t>
            </a:r>
            <a:r>
              <a:rPr lang="hu-HU" dirty="0" smtClean="0"/>
              <a:t>, </a:t>
            </a:r>
            <a:r>
              <a:rPr lang="hu-HU" dirty="0" err="1" smtClean="0"/>
              <a:t>dissimilarity</a:t>
            </a:r>
            <a:r>
              <a:rPr lang="hu-HU" dirty="0" smtClean="0"/>
              <a:t>, </a:t>
            </a:r>
            <a:r>
              <a:rPr lang="hu-HU" dirty="0" err="1" smtClean="0"/>
              <a:t>conclusion</a:t>
            </a:r>
            <a:endParaRPr lang="hu-HU" dirty="0" smtClean="0"/>
          </a:p>
        </p:txBody>
      </p:sp>
      <p:sp>
        <p:nvSpPr>
          <p:cNvPr id="4101" name="Tartalom helye 2"/>
          <p:cNvSpPr>
            <a:spLocks noGrp="1"/>
          </p:cNvSpPr>
          <p:nvPr>
            <p:ph idx="1"/>
          </p:nvPr>
        </p:nvSpPr>
        <p:spPr/>
        <p:txBody>
          <a:bodyPr/>
          <a:lstStyle/>
          <a:p>
            <a:r>
              <a:rPr lang="hu-HU" dirty="0" err="1" smtClean="0"/>
              <a:t>Similarity</a:t>
            </a:r>
            <a:r>
              <a:rPr lang="en-US" sz="2800" dirty="0" smtClean="0"/>
              <a:t> </a:t>
            </a:r>
            <a:r>
              <a:rPr lang="en-US" sz="2800" dirty="0"/>
              <a:t>of two fuzzy </a:t>
            </a:r>
            <a:r>
              <a:rPr lang="en-US" sz="2800" dirty="0" smtClean="0"/>
              <a:t>relations</a:t>
            </a:r>
            <a:endParaRPr lang="hu-HU" sz="2800" dirty="0" smtClean="0"/>
          </a:p>
          <a:p>
            <a:endParaRPr lang="hu-HU" sz="2800" dirty="0"/>
          </a:p>
          <a:p>
            <a:r>
              <a:rPr lang="hu-HU" sz="2800" dirty="0" smtClean="0"/>
              <a:t>D</a:t>
            </a:r>
            <a:r>
              <a:rPr lang="en-US" sz="2800" dirty="0" err="1" smtClean="0"/>
              <a:t>issimilarity</a:t>
            </a:r>
            <a:r>
              <a:rPr lang="en-US" sz="2800" dirty="0" smtClean="0"/>
              <a:t> </a:t>
            </a:r>
            <a:r>
              <a:rPr lang="en-US" sz="2800" dirty="0"/>
              <a:t>of </a:t>
            </a:r>
            <a:r>
              <a:rPr lang="en-US" sz="2800" dirty="0" smtClean="0"/>
              <a:t>two </a:t>
            </a:r>
            <a:r>
              <a:rPr lang="en-US" sz="2800" dirty="0"/>
              <a:t>fuzzy relations</a:t>
            </a:r>
            <a:r>
              <a:rPr lang="hu-HU" sz="2800" dirty="0"/>
              <a:t> </a:t>
            </a:r>
            <a:r>
              <a:rPr lang="hu-HU" sz="2800" dirty="0" smtClean="0"/>
              <a:t> </a:t>
            </a:r>
          </a:p>
          <a:p>
            <a:endParaRPr lang="hu-HU" sz="2800" dirty="0"/>
          </a:p>
          <a:p>
            <a:r>
              <a:rPr lang="hu-HU" dirty="0" err="1"/>
              <a:t>Position</a:t>
            </a:r>
            <a:r>
              <a:rPr lang="hu-HU" dirty="0"/>
              <a:t> of </a:t>
            </a:r>
            <a:r>
              <a:rPr lang="hu-HU" dirty="0" err="1"/>
              <a:t>the</a:t>
            </a:r>
            <a:r>
              <a:rPr lang="hu-HU" dirty="0"/>
              <a:t> </a:t>
            </a:r>
            <a:r>
              <a:rPr lang="hu-HU" dirty="0" err="1"/>
              <a:t>conclusion</a:t>
            </a:r>
            <a:endParaRPr lang="hu-HU" dirty="0" smtClean="0"/>
          </a:p>
        </p:txBody>
      </p:sp>
      <p:sp>
        <p:nvSpPr>
          <p:cNvPr id="410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4098" name="Object 1"/>
          <p:cNvGraphicFramePr>
            <a:graphicFrameLocks noChangeAspect="1"/>
          </p:cNvGraphicFramePr>
          <p:nvPr>
            <p:extLst>
              <p:ext uri="{D42A27DB-BD31-4B8C-83A1-F6EECF244321}">
                <p14:modId xmlns:p14="http://schemas.microsoft.com/office/powerpoint/2010/main" val="4074042461"/>
              </p:ext>
            </p:extLst>
          </p:nvPr>
        </p:nvGraphicFramePr>
        <p:xfrm>
          <a:off x="755576" y="2564904"/>
          <a:ext cx="5234940" cy="457200"/>
        </p:xfrm>
        <a:graphic>
          <a:graphicData uri="http://schemas.openxmlformats.org/presentationml/2006/ole">
            <mc:AlternateContent xmlns:mc="http://schemas.openxmlformats.org/markup-compatibility/2006">
              <mc:Choice xmlns:v="urn:schemas-microsoft-com:vml" Requires="v">
                <p:oleObj spid="_x0000_s45174" name="Egyenlet" r:id="rId4" imgW="2908300" imgH="254000" progId="Equation.3">
                  <p:embed/>
                </p:oleObj>
              </mc:Choice>
              <mc:Fallback>
                <p:oleObj name="Egyenlet" r:id="rId4" imgW="2908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2564904"/>
                        <a:ext cx="523494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3"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4099" name="Object 3"/>
          <p:cNvGraphicFramePr>
            <a:graphicFrameLocks noChangeAspect="1"/>
          </p:cNvGraphicFramePr>
          <p:nvPr>
            <p:extLst>
              <p:ext uri="{D42A27DB-BD31-4B8C-83A1-F6EECF244321}">
                <p14:modId xmlns:p14="http://schemas.microsoft.com/office/powerpoint/2010/main" val="3188480395"/>
              </p:ext>
            </p:extLst>
          </p:nvPr>
        </p:nvGraphicFramePr>
        <p:xfrm>
          <a:off x="899592" y="3501008"/>
          <a:ext cx="2331720" cy="434340"/>
        </p:xfrm>
        <a:graphic>
          <a:graphicData uri="http://schemas.openxmlformats.org/presentationml/2006/ole">
            <mc:AlternateContent xmlns:mc="http://schemas.openxmlformats.org/markup-compatibility/2006">
              <mc:Choice xmlns:v="urn:schemas-microsoft-com:vml" Requires="v">
                <p:oleObj spid="_x0000_s45175" name="Egyenlet" r:id="rId6" imgW="1295400" imgH="241300" progId="Equation.3">
                  <p:embed/>
                </p:oleObj>
              </mc:Choice>
              <mc:Fallback>
                <p:oleObj name="Egyenlet" r:id="rId6" imgW="12954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3501008"/>
                        <a:ext cx="2331720" cy="4343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45</a:t>
            </a:fld>
            <a:endParaRPr lang="hu-HU" dirty="0"/>
          </a:p>
        </p:txBody>
      </p:sp>
      <p:graphicFrame>
        <p:nvGraphicFramePr>
          <p:cNvPr id="3" name="Objektum 2"/>
          <p:cNvGraphicFramePr>
            <a:graphicFrameLocks noChangeAspect="1"/>
          </p:cNvGraphicFramePr>
          <p:nvPr>
            <p:extLst>
              <p:ext uri="{D42A27DB-BD31-4B8C-83A1-F6EECF244321}">
                <p14:modId xmlns:p14="http://schemas.microsoft.com/office/powerpoint/2010/main" val="40914362"/>
              </p:ext>
            </p:extLst>
          </p:nvPr>
        </p:nvGraphicFramePr>
        <p:xfrm>
          <a:off x="900113" y="4390216"/>
          <a:ext cx="5417820" cy="2423160"/>
        </p:xfrm>
        <a:graphic>
          <a:graphicData uri="http://schemas.openxmlformats.org/presentationml/2006/ole">
            <mc:AlternateContent xmlns:mc="http://schemas.openxmlformats.org/markup-compatibility/2006">
              <mc:Choice xmlns:v="urn:schemas-microsoft-com:vml" Requires="v">
                <p:oleObj spid="_x0000_s45176" name="Egyenlet" r:id="rId8" imgW="3009900" imgH="1346200" progId="Equation.3">
                  <p:embed/>
                </p:oleObj>
              </mc:Choice>
              <mc:Fallback>
                <p:oleObj name="Egyenlet" r:id="rId8" imgW="3009900" imgH="1346200" progId="Equation.3">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113" y="4390216"/>
                        <a:ext cx="541782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195814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ím 1"/>
          <p:cNvSpPr>
            <a:spLocks noGrp="1"/>
          </p:cNvSpPr>
          <p:nvPr>
            <p:ph type="title"/>
          </p:nvPr>
        </p:nvSpPr>
        <p:spPr/>
        <p:txBody>
          <a:bodyPr/>
          <a:lstStyle/>
          <a:p>
            <a:r>
              <a:rPr lang="hu-HU" dirty="0" err="1" smtClean="0"/>
              <a:t>Characteristics</a:t>
            </a:r>
            <a:endParaRPr lang="hu-HU" dirty="0" smtClean="0"/>
          </a:p>
        </p:txBody>
      </p:sp>
      <p:sp>
        <p:nvSpPr>
          <p:cNvPr id="3" name="Tartalom helye 2"/>
          <p:cNvSpPr>
            <a:spLocks noGrp="1"/>
          </p:cNvSpPr>
          <p:nvPr>
            <p:ph idx="1"/>
          </p:nvPr>
        </p:nvSpPr>
        <p:spPr/>
        <p:txBody>
          <a:bodyPr>
            <a:normAutofit/>
          </a:bodyPr>
          <a:lstStyle/>
          <a:p>
            <a:pPr>
              <a:defRPr/>
            </a:pPr>
            <a:r>
              <a:rPr lang="hu-HU" dirty="0" smtClean="0"/>
              <a:t>A</a:t>
            </a:r>
            <a:r>
              <a:rPr lang="en-US" dirty="0" err="1" smtClean="0"/>
              <a:t>pplicable</a:t>
            </a:r>
            <a:r>
              <a:rPr lang="en-US" dirty="0" smtClean="0"/>
              <a:t> in case of any valid set shape type </a:t>
            </a:r>
            <a:endParaRPr lang="hu-HU" dirty="0" smtClean="0"/>
          </a:p>
          <a:p>
            <a:pPr>
              <a:defRPr/>
            </a:pPr>
            <a:r>
              <a:rPr lang="hu-HU" dirty="0" smtClean="0"/>
              <a:t>R</a:t>
            </a:r>
            <a:r>
              <a:rPr lang="en-US" dirty="0" err="1" smtClean="0"/>
              <a:t>estriction</a:t>
            </a:r>
            <a:r>
              <a:rPr lang="hu-HU" dirty="0" smtClean="0"/>
              <a:t>:</a:t>
            </a:r>
            <a:r>
              <a:rPr lang="en-US" dirty="0" smtClean="0"/>
              <a:t> the linguistic terms of the consequent partition should have identical shapes</a:t>
            </a:r>
            <a:endParaRPr lang="hu-HU" dirty="0" smtClean="0"/>
          </a:p>
          <a:p>
            <a:pPr>
              <a:defRPr/>
            </a:pPr>
            <a:r>
              <a:rPr lang="hu-HU" dirty="0" smtClean="0"/>
              <a:t>R</a:t>
            </a:r>
            <a:r>
              <a:rPr lang="en-US" dirty="0" err="1" smtClean="0"/>
              <a:t>esults</a:t>
            </a:r>
            <a:r>
              <a:rPr lang="en-US" dirty="0" smtClean="0"/>
              <a:t> always a valid fuzzy set as conclusion </a:t>
            </a:r>
            <a:endParaRPr lang="hu-HU" dirty="0" smtClean="0"/>
          </a:p>
          <a:p>
            <a:pPr>
              <a:defRPr/>
            </a:pPr>
            <a:r>
              <a:rPr lang="hu-HU" dirty="0" smtClean="0"/>
              <a:t>E</a:t>
            </a:r>
            <a:r>
              <a:rPr lang="en-US" dirty="0" err="1" smtClean="0"/>
              <a:t>nsures</a:t>
            </a:r>
            <a:r>
              <a:rPr lang="en-US" dirty="0" smtClean="0"/>
              <a:t> compatibility with the rule base</a:t>
            </a:r>
            <a:endParaRPr lang="hu-HU" dirty="0" smtClean="0"/>
          </a:p>
          <a:p>
            <a:pPr>
              <a:defRPr/>
            </a:pPr>
            <a:r>
              <a:rPr lang="en-US" dirty="0" smtClean="0"/>
              <a:t>Most of the required calculations easily can be </a:t>
            </a:r>
            <a:r>
              <a:rPr lang="en-US" dirty="0" err="1" smtClean="0"/>
              <a:t>vectorized</a:t>
            </a:r>
            <a:endParaRPr lang="hu-HU" dirty="0" smtClean="0"/>
          </a:p>
          <a:p>
            <a:pPr>
              <a:defRPr/>
            </a:pP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46</a:t>
            </a:fld>
            <a:endParaRPr lang="hu-HU" dirty="0"/>
          </a:p>
        </p:txBody>
      </p:sp>
    </p:spTree>
    <p:extLst>
      <p:ext uri="{BB962C8B-B14F-4D97-AF65-F5344CB8AC3E}">
        <p14:creationId xmlns:p14="http://schemas.microsoft.com/office/powerpoint/2010/main" val="820863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err="1" smtClean="0"/>
              <a:t>Two-step</a:t>
            </a:r>
            <a:r>
              <a:rPr lang="hu-HU" dirty="0" smtClean="0"/>
              <a:t> Fuzzy </a:t>
            </a:r>
            <a:r>
              <a:rPr lang="hu-HU" dirty="0" err="1" smtClean="0"/>
              <a:t>Rule</a:t>
            </a:r>
            <a:r>
              <a:rPr lang="hu-HU" dirty="0" smtClean="0"/>
              <a:t> </a:t>
            </a:r>
            <a:r>
              <a:rPr lang="hu-HU" dirty="0" err="1" smtClean="0"/>
              <a:t>Interpolation</a:t>
            </a:r>
            <a:endParaRPr lang="hu-HU" dirty="0"/>
          </a:p>
        </p:txBody>
      </p:sp>
      <p:sp>
        <p:nvSpPr>
          <p:cNvPr id="6" name="Szöveg helye 5"/>
          <p:cNvSpPr>
            <a:spLocks noGrp="1"/>
          </p:cNvSpPr>
          <p:nvPr>
            <p:ph type="body" idx="1"/>
          </p:nvPr>
        </p:nvSpPr>
        <p:spPr/>
        <p:txBody>
          <a:bodyPr/>
          <a:lstStyle/>
          <a:p>
            <a:r>
              <a:rPr lang="hu-HU" sz="4400" b="1" dirty="0" smtClean="0">
                <a:effectLst>
                  <a:outerShdw blurRad="38100" dist="38100" dir="2700000" algn="tl">
                    <a:srgbClr val="000000">
                      <a:alpha val="43137"/>
                    </a:srgbClr>
                  </a:outerShdw>
                </a:effectLst>
              </a:rPr>
              <a:t>LESFRI-FRIPOC</a:t>
            </a:r>
            <a:endParaRPr lang="hu-HU" b="1" dirty="0">
              <a:effectLst>
                <a:outerShdw blurRad="38100" dist="38100" dir="2700000" algn="tl">
                  <a:srgbClr val="000000">
                    <a:alpha val="43137"/>
                  </a:srgbClr>
                </a:outerShdw>
              </a:effectLst>
            </a:endParaRPr>
          </a:p>
        </p:txBody>
      </p:sp>
      <p:sp>
        <p:nvSpPr>
          <p:cNvPr id="4" name="Dia számának helye 3"/>
          <p:cNvSpPr>
            <a:spLocks noGrp="1"/>
          </p:cNvSpPr>
          <p:nvPr>
            <p:ph type="sldNum" sz="quarter" idx="12"/>
          </p:nvPr>
        </p:nvSpPr>
        <p:spPr/>
        <p:txBody>
          <a:bodyPr/>
          <a:lstStyle/>
          <a:p>
            <a:fld id="{42275A63-3E4B-4569-BF04-D6C210DC9A48}" type="slidenum">
              <a:rPr lang="hu-HU" smtClean="0"/>
              <a:pPr/>
              <a:t>47</a:t>
            </a:fld>
            <a:endParaRPr lang="hu-HU" dirty="0"/>
          </a:p>
        </p:txBody>
      </p:sp>
    </p:spTree>
    <p:extLst>
      <p:ext uri="{BB962C8B-B14F-4D97-AF65-F5344CB8AC3E}">
        <p14:creationId xmlns:p14="http://schemas.microsoft.com/office/powerpoint/2010/main" val="991787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5"/>
          <p:cNvSpPr>
            <a:spLocks noGrp="1"/>
          </p:cNvSpPr>
          <p:nvPr>
            <p:ph type="sldNum" sz="quarter" idx="12"/>
          </p:nvPr>
        </p:nvSpPr>
        <p:spPr/>
        <p:txBody>
          <a:bodyPr/>
          <a:lstStyle/>
          <a:p>
            <a:fld id="{95774788-8241-41BD-AC64-3D838BC63616}" type="slidenum">
              <a:rPr lang="hu-HU"/>
              <a:pPr/>
              <a:t>48</a:t>
            </a:fld>
            <a:endParaRPr lang="hu-HU"/>
          </a:p>
        </p:txBody>
      </p:sp>
      <p:sp>
        <p:nvSpPr>
          <p:cNvPr id="37890" name="Rectangle 2"/>
          <p:cNvSpPr>
            <a:spLocks noGrp="1" noChangeArrowheads="1"/>
          </p:cNvSpPr>
          <p:nvPr>
            <p:ph type="title"/>
          </p:nvPr>
        </p:nvSpPr>
        <p:spPr/>
        <p:txBody>
          <a:bodyPr/>
          <a:lstStyle/>
          <a:p>
            <a:r>
              <a:rPr lang="hu-HU" dirty="0" err="1" smtClean="0"/>
              <a:t>Two-step</a:t>
            </a:r>
            <a:r>
              <a:rPr lang="hu-HU" dirty="0" smtClean="0"/>
              <a:t> FRI </a:t>
            </a:r>
            <a:r>
              <a:rPr lang="hu-HU" dirty="0" err="1" smtClean="0"/>
              <a:t>methods</a:t>
            </a:r>
            <a:endParaRPr lang="en-GB" dirty="0"/>
          </a:p>
        </p:txBody>
      </p:sp>
      <p:sp>
        <p:nvSpPr>
          <p:cNvPr id="37891" name="Rectangle 3"/>
          <p:cNvSpPr>
            <a:spLocks noGrp="1" noChangeArrowheads="1"/>
          </p:cNvSpPr>
          <p:nvPr>
            <p:ph type="body" idx="1"/>
          </p:nvPr>
        </p:nvSpPr>
        <p:spPr/>
        <p:txBody>
          <a:bodyPr>
            <a:normAutofit/>
          </a:bodyPr>
          <a:lstStyle/>
          <a:p>
            <a:pPr>
              <a:lnSpc>
                <a:spcPct val="90000"/>
              </a:lnSpc>
            </a:pPr>
            <a:r>
              <a:rPr lang="en-GB" sz="2400" dirty="0" smtClean="0"/>
              <a:t>Reference </a:t>
            </a:r>
            <a:r>
              <a:rPr lang="en-GB" sz="2400" dirty="0"/>
              <a:t>point </a:t>
            </a:r>
            <a:r>
              <a:rPr lang="hu-HU" sz="2400" dirty="0" err="1" smtClean="0"/>
              <a:t>based</a:t>
            </a:r>
            <a:r>
              <a:rPr lang="hu-HU" sz="2400" dirty="0" smtClean="0"/>
              <a:t> </a:t>
            </a:r>
            <a:r>
              <a:rPr lang="hu-HU" sz="2400" dirty="0" err="1" smtClean="0"/>
              <a:t>distance</a:t>
            </a:r>
            <a:r>
              <a:rPr lang="hu-HU" sz="2400" dirty="0" smtClean="0"/>
              <a:t> </a:t>
            </a:r>
            <a:r>
              <a:rPr lang="hu-HU" sz="2400" dirty="0" err="1" smtClean="0"/>
              <a:t>calculation</a:t>
            </a:r>
            <a:endParaRPr lang="hu-HU" sz="2400" dirty="0" smtClean="0"/>
          </a:p>
          <a:p>
            <a:pPr>
              <a:lnSpc>
                <a:spcPct val="90000"/>
              </a:lnSpc>
            </a:pPr>
            <a:endParaRPr lang="hu-HU" sz="2400" dirty="0" smtClean="0"/>
          </a:p>
          <a:p>
            <a:pPr>
              <a:lnSpc>
                <a:spcPct val="90000"/>
              </a:lnSpc>
              <a:buFontTx/>
              <a:buAutoNum type="arabicPeriod"/>
            </a:pPr>
            <a:r>
              <a:rPr lang="en-GB" sz="2400" dirty="0" smtClean="0"/>
              <a:t>Interpolation </a:t>
            </a:r>
            <a:r>
              <a:rPr lang="en-GB" sz="2400" dirty="0"/>
              <a:t>of an intermediate rule (</a:t>
            </a:r>
            <a:r>
              <a:rPr lang="en-GB" sz="2400" dirty="0" err="1"/>
              <a:t>A</a:t>
            </a:r>
            <a:r>
              <a:rPr lang="en-GB" sz="2400" baseline="30000" dirty="0" err="1"/>
              <a:t>i</a:t>
            </a:r>
            <a:r>
              <a:rPr lang="en-GB" sz="2400" dirty="0" err="1">
                <a:cs typeface="Arial" pitchFamily="34" charset="0"/>
              </a:rPr>
              <a:t>→B</a:t>
            </a:r>
            <a:r>
              <a:rPr lang="en-GB" sz="2400" baseline="30000" dirty="0" err="1">
                <a:cs typeface="Arial" pitchFamily="34" charset="0"/>
              </a:rPr>
              <a:t>i</a:t>
            </a:r>
            <a:r>
              <a:rPr lang="en-GB" sz="2400" dirty="0"/>
              <a:t>)</a:t>
            </a:r>
          </a:p>
          <a:p>
            <a:pPr lvl="1">
              <a:lnSpc>
                <a:spcPct val="90000"/>
              </a:lnSpc>
              <a:buClr>
                <a:schemeClr val="tx1"/>
              </a:buClr>
              <a:buFontTx/>
              <a:buAutoNum type="alphaLcPeriod"/>
            </a:pPr>
            <a:r>
              <a:rPr lang="en-GB" dirty="0"/>
              <a:t>A</a:t>
            </a:r>
            <a:r>
              <a:rPr lang="en-GB" baseline="30000" dirty="0"/>
              <a:t>i </a:t>
            </a:r>
            <a:r>
              <a:rPr lang="en-GB" dirty="0"/>
              <a:t>set </a:t>
            </a:r>
            <a:r>
              <a:rPr lang="en-GB" dirty="0" smtClean="0"/>
              <a:t>interpolation</a:t>
            </a:r>
            <a:endParaRPr lang="en-GB" dirty="0"/>
          </a:p>
          <a:p>
            <a:pPr lvl="1">
              <a:lnSpc>
                <a:spcPct val="90000"/>
              </a:lnSpc>
              <a:buClr>
                <a:schemeClr val="tx1"/>
              </a:buClr>
              <a:buFontTx/>
              <a:buAutoNum type="alphaLcPeriod"/>
            </a:pPr>
            <a:r>
              <a:rPr lang="en-GB" dirty="0"/>
              <a:t>Interpolation of RP(B</a:t>
            </a:r>
            <a:r>
              <a:rPr lang="en-GB" baseline="30000" dirty="0"/>
              <a:t>i</a:t>
            </a:r>
            <a:r>
              <a:rPr lang="en-GB" dirty="0"/>
              <a:t>)</a:t>
            </a:r>
          </a:p>
          <a:p>
            <a:pPr lvl="1">
              <a:lnSpc>
                <a:spcPct val="90000"/>
              </a:lnSpc>
              <a:buClr>
                <a:schemeClr val="tx1"/>
              </a:buClr>
              <a:buFontTx/>
              <a:buAutoNum type="alphaLcPeriod"/>
            </a:pPr>
            <a:r>
              <a:rPr lang="en-GB" dirty="0"/>
              <a:t>B</a:t>
            </a:r>
            <a:r>
              <a:rPr lang="en-GB" baseline="30000" dirty="0"/>
              <a:t>i </a:t>
            </a:r>
            <a:r>
              <a:rPr lang="en-GB" dirty="0"/>
              <a:t>set interpolation</a:t>
            </a:r>
          </a:p>
          <a:p>
            <a:pPr>
              <a:lnSpc>
                <a:spcPct val="90000"/>
              </a:lnSpc>
              <a:buFontTx/>
              <a:buAutoNum type="arabicPeriod"/>
            </a:pPr>
            <a:r>
              <a:rPr lang="hu-HU" sz="2400" dirty="0" err="1"/>
              <a:t>Single</a:t>
            </a:r>
            <a:r>
              <a:rPr lang="hu-HU" sz="2400" dirty="0"/>
              <a:t> </a:t>
            </a:r>
            <a:r>
              <a:rPr lang="hu-HU" sz="2400" dirty="0" err="1"/>
              <a:t>rule</a:t>
            </a:r>
            <a:r>
              <a:rPr lang="hu-HU" sz="2400" dirty="0"/>
              <a:t> </a:t>
            </a:r>
            <a:r>
              <a:rPr lang="hu-HU" sz="2400" dirty="0" err="1"/>
              <a:t>reasoning</a:t>
            </a:r>
            <a:endParaRPr lang="en-GB" sz="2400" dirty="0"/>
          </a:p>
        </p:txBody>
      </p:sp>
    </p:spTree>
    <p:extLst>
      <p:ext uri="{BB962C8B-B14F-4D97-AF65-F5344CB8AC3E}">
        <p14:creationId xmlns:p14="http://schemas.microsoft.com/office/powerpoint/2010/main" val="15786148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4"/>
          <p:cNvSpPr>
            <a:spLocks noGrp="1"/>
          </p:cNvSpPr>
          <p:nvPr>
            <p:ph type="sldNum" sz="quarter" idx="12"/>
          </p:nvPr>
        </p:nvSpPr>
        <p:spPr/>
        <p:txBody>
          <a:bodyPr/>
          <a:lstStyle/>
          <a:p>
            <a:fld id="{2FC5A002-3646-4716-B104-C02651C4E24F}" type="slidenum">
              <a:rPr lang="hu-HU"/>
              <a:pPr/>
              <a:t>49</a:t>
            </a:fld>
            <a:endParaRPr lang="hu-HU"/>
          </a:p>
        </p:txBody>
      </p:sp>
      <p:sp>
        <p:nvSpPr>
          <p:cNvPr id="161796" name="Rectangle 4"/>
          <p:cNvSpPr>
            <a:spLocks noGrp="1" noChangeArrowheads="1"/>
          </p:cNvSpPr>
          <p:nvPr>
            <p:ph type="title"/>
          </p:nvPr>
        </p:nvSpPr>
        <p:spPr>
          <a:xfrm>
            <a:off x="457200" y="188640"/>
            <a:ext cx="8305800" cy="1143000"/>
          </a:xfrm>
        </p:spPr>
        <p:txBody>
          <a:bodyPr/>
          <a:lstStyle/>
          <a:p>
            <a:r>
              <a:rPr lang="hu-HU" dirty="0" err="1"/>
              <a:t>Linguistic</a:t>
            </a:r>
            <a:r>
              <a:rPr lang="hu-HU" dirty="0"/>
              <a:t> </a:t>
            </a:r>
            <a:r>
              <a:rPr lang="hu-HU" dirty="0" err="1"/>
              <a:t>term</a:t>
            </a:r>
            <a:r>
              <a:rPr lang="hu-HU" dirty="0"/>
              <a:t> shifting</a:t>
            </a:r>
          </a:p>
        </p:txBody>
      </p:sp>
      <p:pic>
        <p:nvPicPr>
          <p:cNvPr id="161860" name="Pictur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638" y="1583779"/>
            <a:ext cx="5110162"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861"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556792"/>
            <a:ext cx="5116513"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artalom helye 2"/>
          <p:cNvSpPr txBox="1">
            <a:spLocks/>
          </p:cNvSpPr>
          <p:nvPr/>
        </p:nvSpPr>
        <p:spPr>
          <a:xfrm>
            <a:off x="457200" y="5103832"/>
            <a:ext cx="8229600" cy="1493520"/>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hu-HU" b="1" dirty="0" smtClean="0"/>
              <a:t>Fuzzy </a:t>
            </a:r>
            <a:r>
              <a:rPr lang="hu-HU" b="1" dirty="0" err="1" smtClean="0"/>
              <a:t>Set</a:t>
            </a:r>
            <a:r>
              <a:rPr lang="hu-HU" b="1" dirty="0" smtClean="0"/>
              <a:t> </a:t>
            </a:r>
            <a:r>
              <a:rPr lang="hu-HU" b="1" dirty="0" err="1" smtClean="0"/>
              <a:t>Interpolation</a:t>
            </a:r>
            <a:r>
              <a:rPr lang="hu-HU" b="1" dirty="0" smtClean="0"/>
              <a:t> </a:t>
            </a:r>
            <a:r>
              <a:rPr lang="hu-HU" b="1" dirty="0" err="1" smtClean="0"/>
              <a:t>Techniques</a:t>
            </a:r>
            <a:endParaRPr lang="hu-HU" b="1" dirty="0" smtClean="0"/>
          </a:p>
          <a:p>
            <a:r>
              <a:rPr lang="hu-HU" dirty="0" smtClean="0"/>
              <a:t>FEAT-P</a:t>
            </a:r>
          </a:p>
          <a:p>
            <a:r>
              <a:rPr lang="hu-HU" dirty="0" smtClean="0"/>
              <a:t>FEAT-LS</a:t>
            </a:r>
            <a:endParaRPr lang="hu-HU" dirty="0"/>
          </a:p>
        </p:txBody>
      </p:sp>
    </p:spTree>
    <p:extLst>
      <p:ext uri="{BB962C8B-B14F-4D97-AF65-F5344CB8AC3E}">
        <p14:creationId xmlns:p14="http://schemas.microsoft.com/office/powerpoint/2010/main" val="2350918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04664"/>
            <a:ext cx="8229600" cy="1143000"/>
          </a:xfrm>
        </p:spPr>
        <p:txBody>
          <a:bodyPr/>
          <a:lstStyle/>
          <a:p>
            <a:r>
              <a:rPr lang="hu-HU" dirty="0" err="1" smtClean="0"/>
              <a:t>Elementary</a:t>
            </a:r>
            <a:r>
              <a:rPr lang="hu-HU" dirty="0" smtClean="0"/>
              <a:t>/</a:t>
            </a:r>
            <a:r>
              <a:rPr lang="hu-HU" dirty="0" err="1" smtClean="0"/>
              <a:t>Secondary</a:t>
            </a:r>
            <a:r>
              <a:rPr lang="hu-HU" dirty="0" smtClean="0"/>
              <a:t> </a:t>
            </a:r>
            <a:r>
              <a:rPr lang="hu-HU" dirty="0" err="1" smtClean="0"/>
              <a:t>school</a:t>
            </a:r>
            <a:endParaRPr lang="hu-HU" dirty="0"/>
          </a:p>
        </p:txBody>
      </p:sp>
      <p:sp>
        <p:nvSpPr>
          <p:cNvPr id="3" name="Tartalom helye 2"/>
          <p:cNvSpPr>
            <a:spLocks noGrp="1"/>
          </p:cNvSpPr>
          <p:nvPr>
            <p:ph idx="1"/>
          </p:nvPr>
        </p:nvSpPr>
        <p:spPr>
          <a:xfrm>
            <a:off x="457200" y="1600200"/>
            <a:ext cx="3826768" cy="4525963"/>
          </a:xfrm>
        </p:spPr>
        <p:txBody>
          <a:bodyPr/>
          <a:lstStyle/>
          <a:p>
            <a:r>
              <a:rPr lang="hu-HU" dirty="0" smtClean="0"/>
              <a:t>5</a:t>
            </a:r>
            <a:r>
              <a:rPr lang="hu-HU" baseline="30000" dirty="0" smtClean="0"/>
              <a:t>th</a:t>
            </a:r>
            <a:r>
              <a:rPr lang="hu-HU" dirty="0" smtClean="0"/>
              <a:t>-8</a:t>
            </a:r>
            <a:r>
              <a:rPr lang="hu-HU" baseline="30000" dirty="0" smtClean="0"/>
              <a:t>th</a:t>
            </a:r>
            <a:r>
              <a:rPr lang="hu-HU" dirty="0" smtClean="0"/>
              <a:t> </a:t>
            </a:r>
            <a:r>
              <a:rPr lang="hu-HU" dirty="0" err="1" smtClean="0"/>
              <a:t>grade</a:t>
            </a:r>
            <a:endParaRPr lang="hu-HU" baseline="30000" dirty="0" smtClean="0"/>
          </a:p>
          <a:p>
            <a:r>
              <a:rPr lang="hu-HU" dirty="0" err="1" smtClean="0"/>
              <a:t>Interactive</a:t>
            </a:r>
            <a:r>
              <a:rPr lang="hu-HU" dirty="0" smtClean="0"/>
              <a:t> </a:t>
            </a:r>
            <a:r>
              <a:rPr lang="hu-HU" dirty="0" err="1" smtClean="0"/>
              <a:t>white</a:t>
            </a:r>
            <a:r>
              <a:rPr lang="hu-HU" baseline="0" dirty="0" smtClean="0"/>
              <a:t> </a:t>
            </a:r>
            <a:r>
              <a:rPr lang="hu-HU" baseline="0" dirty="0" err="1" smtClean="0"/>
              <a:t>boards</a:t>
            </a:r>
            <a:endParaRPr lang="hu-HU" baseline="0" dirty="0" smtClean="0"/>
          </a:p>
          <a:p>
            <a:r>
              <a:rPr lang="hu-HU" dirty="0" err="1" smtClean="0"/>
              <a:t>Lego</a:t>
            </a:r>
            <a:r>
              <a:rPr lang="hu-HU" dirty="0" smtClean="0"/>
              <a:t> </a:t>
            </a:r>
            <a:r>
              <a:rPr lang="hu-HU" dirty="0" err="1" smtClean="0"/>
              <a:t>Robots</a:t>
            </a:r>
            <a:endParaRPr lang="hu-HU" baseline="0" dirty="0" smtClean="0"/>
          </a:p>
          <a:p>
            <a:endParaRPr lang="hu-HU" dirty="0"/>
          </a:p>
        </p:txBody>
      </p:sp>
      <p:pic>
        <p:nvPicPr>
          <p:cNvPr id="2050" name="Picture 2" descr="http://sg.hu/kep/2007_11/1128tabl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1916832"/>
            <a:ext cx="4164096" cy="3006478"/>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4695934" y="5003884"/>
            <a:ext cx="4133632" cy="369332"/>
          </a:xfrm>
          <a:prstGeom prst="rect">
            <a:avLst/>
          </a:prstGeom>
          <a:noFill/>
        </p:spPr>
        <p:txBody>
          <a:bodyPr wrap="none" rtlCol="0">
            <a:spAutoFit/>
          </a:bodyPr>
          <a:lstStyle/>
          <a:p>
            <a:r>
              <a:rPr lang="hu-HU" dirty="0" smtClean="0"/>
              <a:t>http://sg.hu/kep/2007_11/1128tabla2.jpg</a:t>
            </a:r>
            <a:endParaRPr lang="hu-HU" dirty="0"/>
          </a:p>
        </p:txBody>
      </p:sp>
      <p:pic>
        <p:nvPicPr>
          <p:cNvPr id="2052" name="Picture 4" descr="http://upload.wikimedia.org/wikipedia/commons/thumb/8/8c/Lego_Mindstorms_Nxt-FLL.jpg/220px-Lego_Mindstorms_Nxt-F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603709"/>
            <a:ext cx="2095500" cy="1400175"/>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323528" y="5373216"/>
            <a:ext cx="5184576" cy="369332"/>
          </a:xfrm>
          <a:prstGeom prst="rect">
            <a:avLst/>
          </a:prstGeom>
          <a:noFill/>
        </p:spPr>
        <p:txBody>
          <a:bodyPr wrap="square" rtlCol="0">
            <a:spAutoFit/>
          </a:bodyPr>
          <a:lstStyle/>
          <a:p>
            <a:r>
              <a:rPr lang="hu-HU" dirty="0" smtClean="0"/>
              <a:t>http://en.wikipedia.org/wiki/Lego_Mindstorms_NXT</a:t>
            </a:r>
            <a:endParaRPr lang="hu-HU" dirty="0"/>
          </a:p>
        </p:txBody>
      </p:sp>
      <p:pic>
        <p:nvPicPr>
          <p:cNvPr id="2054" name="Picture 6" descr="http://inanimatereason.com/blog/wp-content/uploads/2012/05/moresumosonboard-300x1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425" y="5540045"/>
            <a:ext cx="2857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319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hu-HU"/>
              <a:t>FEAT-p</a:t>
            </a:r>
          </a:p>
        </p:txBody>
      </p:sp>
      <p:sp>
        <p:nvSpPr>
          <p:cNvPr id="44035" name="Rectangle 3"/>
          <p:cNvSpPr>
            <a:spLocks noGrp="1" noChangeArrowheads="1"/>
          </p:cNvSpPr>
          <p:nvPr>
            <p:ph type="body" idx="1"/>
          </p:nvPr>
        </p:nvSpPr>
        <p:spPr/>
        <p:txBody>
          <a:bodyPr/>
          <a:lstStyle/>
          <a:p>
            <a:r>
              <a:rPr lang="en-GB" sz="2500" dirty="0"/>
              <a:t>Fuzzy </a:t>
            </a:r>
            <a:r>
              <a:rPr lang="en-GB" sz="2500" dirty="0" err="1"/>
              <a:t>sEt</a:t>
            </a:r>
            <a:r>
              <a:rPr lang="en-GB" sz="2500" dirty="0"/>
              <a:t> </a:t>
            </a:r>
            <a:r>
              <a:rPr lang="hu-HU" sz="2500" dirty="0" err="1"/>
              <a:t>InterpolAtion</a:t>
            </a:r>
            <a:r>
              <a:rPr lang="en-GB" sz="2500" dirty="0"/>
              <a:t> </a:t>
            </a:r>
            <a:r>
              <a:rPr lang="en-GB" sz="2500" dirty="0" smtClean="0"/>
              <a:t>Technique</a:t>
            </a:r>
            <a:r>
              <a:rPr lang="hu-HU" sz="2500" dirty="0" smtClean="0"/>
              <a:t> </a:t>
            </a:r>
            <a:r>
              <a:rPr lang="hu-HU" sz="2500" dirty="0" err="1" smtClean="0"/>
              <a:t>based</a:t>
            </a:r>
            <a:r>
              <a:rPr lang="hu-HU" sz="2500" dirty="0" smtClean="0"/>
              <a:t> </a:t>
            </a:r>
            <a:r>
              <a:rPr lang="hu-HU" sz="2500" dirty="0" err="1" smtClean="0"/>
              <a:t>on</a:t>
            </a:r>
            <a:r>
              <a:rPr lang="hu-HU" sz="2500" dirty="0" smtClean="0"/>
              <a:t> </a:t>
            </a:r>
            <a:r>
              <a:rPr lang="hu-HU" sz="2500" dirty="0" err="1" smtClean="0"/>
              <a:t>polar</a:t>
            </a:r>
            <a:r>
              <a:rPr lang="hu-HU" sz="2500" dirty="0" smtClean="0"/>
              <a:t> </a:t>
            </a:r>
            <a:r>
              <a:rPr lang="hu-HU" sz="2500" dirty="0" err="1" smtClean="0"/>
              <a:t>cuts</a:t>
            </a:r>
            <a:endParaRPr lang="en-GB" sz="2500" dirty="0"/>
          </a:p>
          <a:p>
            <a:r>
              <a:rPr lang="hu-HU" sz="2500" dirty="0" err="1" smtClean="0"/>
              <a:t>Polar</a:t>
            </a:r>
            <a:r>
              <a:rPr lang="hu-HU" sz="2500" dirty="0" smtClean="0"/>
              <a:t> </a:t>
            </a:r>
            <a:r>
              <a:rPr lang="hu-HU" sz="2500" dirty="0" err="1" smtClean="0"/>
              <a:t>cut</a:t>
            </a:r>
            <a:endParaRPr lang="hu-HU" sz="2500" dirty="0" smtClean="0"/>
          </a:p>
          <a:p>
            <a:r>
              <a:rPr lang="en-GB" sz="2400" i="1" dirty="0">
                <a:solidFill>
                  <a:srgbClr val="66FF33"/>
                </a:solidFill>
              </a:rPr>
              <a:t>A</a:t>
            </a:r>
            <a:r>
              <a:rPr lang="en-GB" sz="2400" i="1" baseline="-25000" dirty="0">
                <a:solidFill>
                  <a:srgbClr val="66FF33"/>
                </a:solidFill>
              </a:rPr>
              <a:t>j1</a:t>
            </a:r>
            <a:r>
              <a:rPr lang="hu-HU" sz="2400" i="1" baseline="-25000" dirty="0">
                <a:solidFill>
                  <a:srgbClr val="66FF33"/>
                </a:solidFill>
                <a:latin typeface="Symbol" pitchFamily="18" charset="2"/>
              </a:rPr>
              <a:t>q</a:t>
            </a:r>
            <a:r>
              <a:rPr lang="hu-HU" sz="2400" dirty="0"/>
              <a:t>,</a:t>
            </a:r>
            <a:r>
              <a:rPr lang="hu-HU" sz="2400" dirty="0">
                <a:solidFill>
                  <a:srgbClr val="66FF33"/>
                </a:solidFill>
              </a:rPr>
              <a:t> </a:t>
            </a:r>
            <a:r>
              <a:rPr lang="en-GB" sz="2400" i="1" dirty="0">
                <a:solidFill>
                  <a:srgbClr val="3333FF"/>
                </a:solidFill>
              </a:rPr>
              <a:t>A</a:t>
            </a:r>
            <a:r>
              <a:rPr lang="en-GB" sz="2400" i="1" baseline="-25000" dirty="0">
                <a:solidFill>
                  <a:srgbClr val="3333FF"/>
                </a:solidFill>
              </a:rPr>
              <a:t>j2</a:t>
            </a:r>
            <a:r>
              <a:rPr lang="hu-HU" sz="2400" i="1" baseline="-25000" dirty="0">
                <a:solidFill>
                  <a:srgbClr val="3333FF"/>
                </a:solidFill>
                <a:latin typeface="Symbol" pitchFamily="18" charset="2"/>
              </a:rPr>
              <a:t>q</a:t>
            </a:r>
            <a:r>
              <a:rPr lang="hu-HU" sz="2400" dirty="0">
                <a:solidFill>
                  <a:srgbClr val="66FF33"/>
                </a:solidFill>
              </a:rPr>
              <a:t> </a:t>
            </a:r>
            <a:r>
              <a:rPr lang="hu-HU" sz="2400" dirty="0" err="1"/>
              <a:t>original</a:t>
            </a:r>
            <a:r>
              <a:rPr lang="hu-HU" sz="2400" dirty="0"/>
              <a:t> </a:t>
            </a:r>
            <a:r>
              <a:rPr lang="hu-HU" sz="2400" dirty="0" err="1"/>
              <a:t>sets</a:t>
            </a:r>
            <a:r>
              <a:rPr lang="hu-HU" sz="2400" dirty="0"/>
              <a:t> of </a:t>
            </a:r>
            <a:r>
              <a:rPr lang="hu-HU" sz="2400" dirty="0" err="1"/>
              <a:t>the</a:t>
            </a:r>
            <a:r>
              <a:rPr lang="hu-HU" sz="2400" dirty="0"/>
              <a:t> </a:t>
            </a:r>
            <a:r>
              <a:rPr lang="hu-HU" sz="2400" dirty="0" err="1"/>
              <a:t>partition</a:t>
            </a:r>
            <a:endParaRPr lang="en-GB" sz="2400" dirty="0"/>
          </a:p>
          <a:p>
            <a:r>
              <a:rPr lang="en-GB" sz="2400" i="1" dirty="0">
                <a:solidFill>
                  <a:srgbClr val="CC00CC"/>
                </a:solidFill>
              </a:rPr>
              <a:t>A</a:t>
            </a:r>
            <a:r>
              <a:rPr lang="hu-HU" sz="2400" i="1" baseline="30000" dirty="0">
                <a:solidFill>
                  <a:srgbClr val="CC00CC"/>
                </a:solidFill>
              </a:rPr>
              <a:t>i</a:t>
            </a:r>
            <a:r>
              <a:rPr lang="en-GB" sz="2400" i="1" baseline="-25000" dirty="0">
                <a:solidFill>
                  <a:srgbClr val="CC00CC"/>
                </a:solidFill>
              </a:rPr>
              <a:t>j</a:t>
            </a:r>
            <a:r>
              <a:rPr lang="hu-HU" sz="2400" i="1" baseline="-25000" dirty="0">
                <a:solidFill>
                  <a:srgbClr val="CC00CC"/>
                </a:solidFill>
                <a:latin typeface="Symbol" pitchFamily="18" charset="2"/>
              </a:rPr>
              <a:t>q</a:t>
            </a:r>
            <a:r>
              <a:rPr lang="en-GB" sz="2400" dirty="0">
                <a:solidFill>
                  <a:srgbClr val="CC00CC"/>
                </a:solidFill>
              </a:rPr>
              <a:t>	</a:t>
            </a:r>
            <a:r>
              <a:rPr lang="en-GB" sz="2400" dirty="0"/>
              <a:t>interpolated set</a:t>
            </a:r>
          </a:p>
          <a:p>
            <a:endParaRPr lang="en-GB" sz="2500" dirty="0"/>
          </a:p>
        </p:txBody>
      </p:sp>
      <p:sp>
        <p:nvSpPr>
          <p:cNvPr id="2" name="Dia számának helye 1"/>
          <p:cNvSpPr>
            <a:spLocks noGrp="1"/>
          </p:cNvSpPr>
          <p:nvPr>
            <p:ph type="sldNum" sz="quarter" idx="12"/>
          </p:nvPr>
        </p:nvSpPr>
        <p:spPr/>
        <p:txBody>
          <a:bodyPr/>
          <a:lstStyle/>
          <a:p>
            <a:fld id="{42275A63-3E4B-4569-BF04-D6C210DC9A48}" type="slidenum">
              <a:rPr lang="hu-HU" smtClean="0"/>
              <a:pPr/>
              <a:t>50</a:t>
            </a:fld>
            <a:endParaRPr lang="hu-HU" dirty="0"/>
          </a:p>
        </p:txBody>
      </p:sp>
      <p:grpSp>
        <p:nvGrpSpPr>
          <p:cNvPr id="6" name="Group 4"/>
          <p:cNvGrpSpPr>
            <a:grpSpLocks/>
          </p:cNvGrpSpPr>
          <p:nvPr/>
        </p:nvGrpSpPr>
        <p:grpSpPr bwMode="auto">
          <a:xfrm>
            <a:off x="2126935" y="3320980"/>
            <a:ext cx="5380037" cy="3025775"/>
            <a:chOff x="655" y="941"/>
            <a:chExt cx="3389" cy="1906"/>
          </a:xfrm>
        </p:grpSpPr>
        <p:sp>
          <p:nvSpPr>
            <p:cNvPr id="7" name="Line 5"/>
            <p:cNvSpPr>
              <a:spLocks noChangeShapeType="1"/>
            </p:cNvSpPr>
            <p:nvPr/>
          </p:nvSpPr>
          <p:spPr bwMode="auto">
            <a:xfrm flipV="1">
              <a:off x="2154" y="941"/>
              <a:ext cx="0" cy="190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8" name="Line 6"/>
            <p:cNvSpPr>
              <a:spLocks noChangeShapeType="1"/>
            </p:cNvSpPr>
            <p:nvPr/>
          </p:nvSpPr>
          <p:spPr bwMode="auto">
            <a:xfrm>
              <a:off x="655" y="2738"/>
              <a:ext cx="284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9" name="Freeform 8"/>
            <p:cNvSpPr>
              <a:spLocks/>
            </p:cNvSpPr>
            <p:nvPr/>
          </p:nvSpPr>
          <p:spPr bwMode="auto">
            <a:xfrm>
              <a:off x="805" y="1312"/>
              <a:ext cx="2388" cy="1426"/>
            </a:xfrm>
            <a:custGeom>
              <a:avLst/>
              <a:gdLst>
                <a:gd name="T0" fmla="*/ 0 w 2388"/>
                <a:gd name="T1" fmla="*/ 1682 h 1682"/>
                <a:gd name="T2" fmla="*/ 444 w 2388"/>
                <a:gd name="T3" fmla="*/ 446 h 1682"/>
                <a:gd name="T4" fmla="*/ 1824 w 2388"/>
                <a:gd name="T5" fmla="*/ 206 h 1682"/>
                <a:gd name="T6" fmla="*/ 2388 w 2388"/>
                <a:gd name="T7" fmla="*/ 1682 h 1682"/>
              </a:gdLst>
              <a:ahLst/>
              <a:cxnLst>
                <a:cxn ang="0">
                  <a:pos x="T0" y="T1"/>
                </a:cxn>
                <a:cxn ang="0">
                  <a:pos x="T2" y="T3"/>
                </a:cxn>
                <a:cxn ang="0">
                  <a:pos x="T4" y="T5"/>
                </a:cxn>
                <a:cxn ang="0">
                  <a:pos x="T6" y="T7"/>
                </a:cxn>
              </a:cxnLst>
              <a:rect l="0" t="0" r="r" b="b"/>
              <a:pathLst>
                <a:path w="2388" h="1682">
                  <a:moveTo>
                    <a:pt x="0" y="1682"/>
                  </a:moveTo>
                  <a:cubicBezTo>
                    <a:pt x="74" y="1478"/>
                    <a:pt x="140" y="692"/>
                    <a:pt x="444" y="446"/>
                  </a:cubicBezTo>
                  <a:cubicBezTo>
                    <a:pt x="748" y="200"/>
                    <a:pt x="1500" y="0"/>
                    <a:pt x="1824" y="206"/>
                  </a:cubicBezTo>
                  <a:cubicBezTo>
                    <a:pt x="2148" y="412"/>
                    <a:pt x="2271" y="1375"/>
                    <a:pt x="2388" y="1682"/>
                  </a:cubicBezTo>
                </a:path>
              </a:pathLst>
            </a:custGeom>
            <a:noFill/>
            <a:ln w="28575"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0" name="Freeform 9"/>
            <p:cNvSpPr>
              <a:spLocks/>
            </p:cNvSpPr>
            <p:nvPr/>
          </p:nvSpPr>
          <p:spPr bwMode="auto">
            <a:xfrm>
              <a:off x="1156" y="1312"/>
              <a:ext cx="1633" cy="1438"/>
            </a:xfrm>
            <a:custGeom>
              <a:avLst/>
              <a:gdLst>
                <a:gd name="T0" fmla="*/ 0 w 1992"/>
                <a:gd name="T1" fmla="*/ 1117 h 1117"/>
                <a:gd name="T2" fmla="*/ 444 w 1992"/>
                <a:gd name="T3" fmla="*/ 313 h 1117"/>
                <a:gd name="T4" fmla="*/ 1476 w 1992"/>
                <a:gd name="T5" fmla="*/ 133 h 1117"/>
                <a:gd name="T6" fmla="*/ 1992 w 1992"/>
                <a:gd name="T7" fmla="*/ 1111 h 1117"/>
              </a:gdLst>
              <a:ahLst/>
              <a:cxnLst>
                <a:cxn ang="0">
                  <a:pos x="T0" y="T1"/>
                </a:cxn>
                <a:cxn ang="0">
                  <a:pos x="T2" y="T3"/>
                </a:cxn>
                <a:cxn ang="0">
                  <a:pos x="T4" y="T5"/>
                </a:cxn>
                <a:cxn ang="0">
                  <a:pos x="T6" y="T7"/>
                </a:cxn>
              </a:cxnLst>
              <a:rect l="0" t="0" r="r" b="b"/>
              <a:pathLst>
                <a:path w="1992" h="1117">
                  <a:moveTo>
                    <a:pt x="0" y="1117"/>
                  </a:moveTo>
                  <a:cubicBezTo>
                    <a:pt x="99" y="797"/>
                    <a:pt x="198" y="477"/>
                    <a:pt x="444" y="313"/>
                  </a:cubicBezTo>
                  <a:cubicBezTo>
                    <a:pt x="690" y="149"/>
                    <a:pt x="1218" y="0"/>
                    <a:pt x="1476" y="133"/>
                  </a:cubicBezTo>
                  <a:cubicBezTo>
                    <a:pt x="1734" y="266"/>
                    <a:pt x="1885" y="907"/>
                    <a:pt x="1992" y="1111"/>
                  </a:cubicBezTo>
                </a:path>
              </a:pathLst>
            </a:custGeom>
            <a:noFill/>
            <a:ln w="28575"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 name="Freeform 10"/>
            <p:cNvSpPr>
              <a:spLocks/>
            </p:cNvSpPr>
            <p:nvPr/>
          </p:nvSpPr>
          <p:spPr bwMode="auto">
            <a:xfrm>
              <a:off x="883" y="1312"/>
              <a:ext cx="2148" cy="1426"/>
            </a:xfrm>
            <a:custGeom>
              <a:avLst/>
              <a:gdLst>
                <a:gd name="T0" fmla="*/ 0 w 2148"/>
                <a:gd name="T1" fmla="*/ 1426 h 1426"/>
                <a:gd name="T2" fmla="*/ 450 w 2148"/>
                <a:gd name="T3" fmla="*/ 394 h 1426"/>
                <a:gd name="T4" fmla="*/ 1596 w 2148"/>
                <a:gd name="T5" fmla="*/ 172 h 1426"/>
                <a:gd name="T6" fmla="*/ 2148 w 2148"/>
                <a:gd name="T7" fmla="*/ 1426 h 1426"/>
              </a:gdLst>
              <a:ahLst/>
              <a:cxnLst>
                <a:cxn ang="0">
                  <a:pos x="T0" y="T1"/>
                </a:cxn>
                <a:cxn ang="0">
                  <a:pos x="T2" y="T3"/>
                </a:cxn>
                <a:cxn ang="0">
                  <a:pos x="T4" y="T5"/>
                </a:cxn>
                <a:cxn ang="0">
                  <a:pos x="T6" y="T7"/>
                </a:cxn>
              </a:cxnLst>
              <a:rect l="0" t="0" r="r" b="b"/>
              <a:pathLst>
                <a:path w="2148" h="1426">
                  <a:moveTo>
                    <a:pt x="0" y="1426"/>
                  </a:moveTo>
                  <a:cubicBezTo>
                    <a:pt x="75" y="1254"/>
                    <a:pt x="184" y="603"/>
                    <a:pt x="450" y="394"/>
                  </a:cubicBezTo>
                  <a:cubicBezTo>
                    <a:pt x="716" y="185"/>
                    <a:pt x="1313" y="0"/>
                    <a:pt x="1596" y="172"/>
                  </a:cubicBezTo>
                  <a:cubicBezTo>
                    <a:pt x="1879" y="344"/>
                    <a:pt x="2033" y="1165"/>
                    <a:pt x="2148" y="1426"/>
                  </a:cubicBezTo>
                </a:path>
              </a:pathLst>
            </a:custGeom>
            <a:noFill/>
            <a:ln w="28575" cmpd="sng">
              <a:solidFill>
                <a:srgbClr val="CC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 name="Line 11"/>
            <p:cNvSpPr>
              <a:spLocks noChangeShapeType="1"/>
            </p:cNvSpPr>
            <p:nvPr/>
          </p:nvSpPr>
          <p:spPr bwMode="auto">
            <a:xfrm flipV="1">
              <a:off x="2161" y="1928"/>
              <a:ext cx="810" cy="810"/>
            </a:xfrm>
            <a:prstGeom prst="line">
              <a:avLst/>
            </a:prstGeom>
            <a:noFill/>
            <a:ln w="9525">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 name="Line 12"/>
            <p:cNvSpPr>
              <a:spLocks noChangeShapeType="1"/>
            </p:cNvSpPr>
            <p:nvPr/>
          </p:nvSpPr>
          <p:spPr bwMode="auto">
            <a:xfrm flipV="1">
              <a:off x="2161" y="2078"/>
              <a:ext cx="654" cy="666"/>
            </a:xfrm>
            <a:prstGeom prst="line">
              <a:avLst/>
            </a:prstGeom>
            <a:noFill/>
            <a:ln w="9525">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4" name="Line 13"/>
            <p:cNvSpPr>
              <a:spLocks noChangeShapeType="1"/>
            </p:cNvSpPr>
            <p:nvPr/>
          </p:nvSpPr>
          <p:spPr bwMode="auto">
            <a:xfrm flipV="1">
              <a:off x="2155" y="2186"/>
              <a:ext cx="552" cy="552"/>
            </a:xfrm>
            <a:prstGeom prst="line">
              <a:avLst/>
            </a:prstGeom>
            <a:noFill/>
            <a:ln w="9525">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5" name="Text Box 14"/>
            <p:cNvSpPr txBox="1">
              <a:spLocks noChangeArrowheads="1"/>
            </p:cNvSpPr>
            <p:nvPr/>
          </p:nvSpPr>
          <p:spPr bwMode="auto">
            <a:xfrm>
              <a:off x="3425" y="2321"/>
              <a:ext cx="61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solidFill>
                    <a:srgbClr val="66FF33"/>
                  </a:solidFill>
                  <a:latin typeface="Symbol" pitchFamily="18" charset="2"/>
                </a:rPr>
                <a:t>r</a:t>
              </a:r>
              <a:r>
                <a:rPr lang="hu-HU">
                  <a:solidFill>
                    <a:srgbClr val="66FF33"/>
                  </a:solidFill>
                </a:rPr>
                <a:t>{A</a:t>
              </a:r>
              <a:r>
                <a:rPr lang="hu-HU" baseline="-25000">
                  <a:solidFill>
                    <a:srgbClr val="66FF33"/>
                  </a:solidFill>
                </a:rPr>
                <a:t>j1</a:t>
              </a:r>
              <a:r>
                <a:rPr lang="hu-HU" baseline="-25000">
                  <a:solidFill>
                    <a:srgbClr val="66FF33"/>
                  </a:solidFill>
                  <a:sym typeface="Symbol" pitchFamily="18" charset="2"/>
                </a:rPr>
                <a:t></a:t>
              </a:r>
              <a:r>
                <a:rPr lang="hu-HU">
                  <a:solidFill>
                    <a:srgbClr val="66FF33"/>
                  </a:solidFill>
                </a:rPr>
                <a:t>}</a:t>
              </a:r>
            </a:p>
          </p:txBody>
        </p:sp>
        <p:sp>
          <p:nvSpPr>
            <p:cNvPr id="16" name="Text Box 15"/>
            <p:cNvSpPr txBox="1">
              <a:spLocks noChangeArrowheads="1"/>
            </p:cNvSpPr>
            <p:nvPr/>
          </p:nvSpPr>
          <p:spPr bwMode="auto">
            <a:xfrm>
              <a:off x="3425" y="1654"/>
              <a:ext cx="61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solidFill>
                    <a:srgbClr val="3333FF"/>
                  </a:solidFill>
                  <a:latin typeface="Symbol" pitchFamily="18" charset="2"/>
                </a:rPr>
                <a:t>r</a:t>
              </a:r>
              <a:r>
                <a:rPr lang="hu-HU">
                  <a:solidFill>
                    <a:srgbClr val="3333FF"/>
                  </a:solidFill>
                </a:rPr>
                <a:t>{A</a:t>
              </a:r>
              <a:r>
                <a:rPr lang="hu-HU" baseline="-25000">
                  <a:solidFill>
                    <a:srgbClr val="3333FF"/>
                  </a:solidFill>
                </a:rPr>
                <a:t>j2</a:t>
              </a:r>
              <a:r>
                <a:rPr lang="hu-HU" baseline="-25000">
                  <a:solidFill>
                    <a:srgbClr val="3333FF"/>
                  </a:solidFill>
                  <a:sym typeface="Symbol" pitchFamily="18" charset="2"/>
                </a:rPr>
                <a:t></a:t>
              </a:r>
              <a:r>
                <a:rPr lang="hu-HU">
                  <a:solidFill>
                    <a:srgbClr val="3333FF"/>
                  </a:solidFill>
                </a:rPr>
                <a:t>}</a:t>
              </a:r>
            </a:p>
          </p:txBody>
        </p:sp>
        <p:sp>
          <p:nvSpPr>
            <p:cNvPr id="17" name="Line 16"/>
            <p:cNvSpPr>
              <a:spLocks noChangeShapeType="1"/>
            </p:cNvSpPr>
            <p:nvPr/>
          </p:nvSpPr>
          <p:spPr bwMode="auto">
            <a:xfrm flipV="1">
              <a:off x="2898" y="1864"/>
              <a:ext cx="510" cy="147"/>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8" name="Text Box 17"/>
            <p:cNvSpPr txBox="1">
              <a:spLocks noChangeArrowheads="1"/>
            </p:cNvSpPr>
            <p:nvPr/>
          </p:nvSpPr>
          <p:spPr bwMode="auto">
            <a:xfrm>
              <a:off x="3425" y="1982"/>
              <a:ext cx="5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solidFill>
                    <a:srgbClr val="CC00CC"/>
                  </a:solidFill>
                  <a:latin typeface="Symbol" pitchFamily="18" charset="2"/>
                </a:rPr>
                <a:t>r</a:t>
              </a:r>
              <a:r>
                <a:rPr lang="hu-HU">
                  <a:solidFill>
                    <a:srgbClr val="CC00CC"/>
                  </a:solidFill>
                </a:rPr>
                <a:t>{A</a:t>
              </a:r>
              <a:r>
                <a:rPr lang="hu-HU" baseline="30000">
                  <a:solidFill>
                    <a:srgbClr val="CC00CC"/>
                  </a:solidFill>
                </a:rPr>
                <a:t>i</a:t>
              </a:r>
              <a:r>
                <a:rPr lang="hu-HU" baseline="-25000">
                  <a:solidFill>
                    <a:srgbClr val="CC00CC"/>
                  </a:solidFill>
                </a:rPr>
                <a:t>j</a:t>
              </a:r>
              <a:r>
                <a:rPr lang="hu-HU" baseline="-25000">
                  <a:solidFill>
                    <a:srgbClr val="CC00CC"/>
                  </a:solidFill>
                  <a:sym typeface="Symbol" pitchFamily="18" charset="2"/>
                </a:rPr>
                <a:t></a:t>
              </a:r>
              <a:r>
                <a:rPr lang="hu-HU">
                  <a:solidFill>
                    <a:srgbClr val="CC00CC"/>
                  </a:solidFill>
                </a:rPr>
                <a:t>}</a:t>
              </a:r>
            </a:p>
          </p:txBody>
        </p:sp>
        <p:sp>
          <p:nvSpPr>
            <p:cNvPr id="19" name="Line 18"/>
            <p:cNvSpPr>
              <a:spLocks noChangeShapeType="1"/>
            </p:cNvSpPr>
            <p:nvPr/>
          </p:nvSpPr>
          <p:spPr bwMode="auto">
            <a:xfrm flipV="1">
              <a:off x="2789" y="2102"/>
              <a:ext cx="626" cy="1"/>
            </a:xfrm>
            <a:prstGeom prst="line">
              <a:avLst/>
            </a:prstGeom>
            <a:noFill/>
            <a:ln w="9525">
              <a:solidFill>
                <a:srgbClr val="CC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 name="Line 19"/>
            <p:cNvSpPr>
              <a:spLocks noChangeShapeType="1"/>
            </p:cNvSpPr>
            <p:nvPr/>
          </p:nvSpPr>
          <p:spPr bwMode="auto">
            <a:xfrm>
              <a:off x="2523" y="2386"/>
              <a:ext cx="862" cy="28"/>
            </a:xfrm>
            <a:prstGeom prst="line">
              <a:avLst/>
            </a:prstGeom>
            <a:noFill/>
            <a:ln w="9525">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1" name="Freeform 20"/>
            <p:cNvSpPr>
              <a:spLocks/>
            </p:cNvSpPr>
            <p:nvPr/>
          </p:nvSpPr>
          <p:spPr bwMode="auto">
            <a:xfrm>
              <a:off x="2423" y="2478"/>
              <a:ext cx="124" cy="256"/>
            </a:xfrm>
            <a:custGeom>
              <a:avLst/>
              <a:gdLst>
                <a:gd name="T0" fmla="*/ 82 w 124"/>
                <a:gd name="T1" fmla="*/ 256 h 256"/>
                <a:gd name="T2" fmla="*/ 110 w 124"/>
                <a:gd name="T3" fmla="*/ 128 h 256"/>
                <a:gd name="T4" fmla="*/ 0 w 124"/>
                <a:gd name="T5" fmla="*/ 0 h 256"/>
              </a:gdLst>
              <a:ahLst/>
              <a:cxnLst>
                <a:cxn ang="0">
                  <a:pos x="T0" y="T1"/>
                </a:cxn>
                <a:cxn ang="0">
                  <a:pos x="T2" y="T3"/>
                </a:cxn>
                <a:cxn ang="0">
                  <a:pos x="T4" y="T5"/>
                </a:cxn>
              </a:cxnLst>
              <a:rect l="0" t="0" r="r" b="b"/>
              <a:pathLst>
                <a:path w="124" h="256">
                  <a:moveTo>
                    <a:pt x="82" y="256"/>
                  </a:moveTo>
                  <a:cubicBezTo>
                    <a:pt x="103" y="213"/>
                    <a:pt x="124" y="171"/>
                    <a:pt x="110" y="128"/>
                  </a:cubicBezTo>
                  <a:cubicBezTo>
                    <a:pt x="96" y="85"/>
                    <a:pt x="20" y="21"/>
                    <a:pt x="0" y="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2" name="Text Box 21"/>
            <p:cNvSpPr txBox="1">
              <a:spLocks noChangeArrowheads="1"/>
            </p:cNvSpPr>
            <p:nvPr/>
          </p:nvSpPr>
          <p:spPr bwMode="auto">
            <a:xfrm>
              <a:off x="2548" y="2471"/>
              <a:ext cx="1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sym typeface="Symbol" pitchFamily="18" charset="2"/>
                </a:rPr>
                <a:t></a:t>
              </a:r>
            </a:p>
          </p:txBody>
        </p:sp>
        <p:sp>
          <p:nvSpPr>
            <p:cNvPr id="23" name="Text Box 22"/>
            <p:cNvSpPr txBox="1">
              <a:spLocks noChangeArrowheads="1"/>
            </p:cNvSpPr>
            <p:nvPr/>
          </p:nvSpPr>
          <p:spPr bwMode="auto">
            <a:xfrm>
              <a:off x="2225" y="950"/>
              <a:ext cx="1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dirty="0">
                  <a:latin typeface="Symbol" pitchFamily="18" charset="2"/>
                </a:rPr>
                <a:t>m</a:t>
              </a:r>
            </a:p>
          </p:txBody>
        </p:sp>
        <p:sp>
          <p:nvSpPr>
            <p:cNvPr id="24" name="Text Box 23"/>
            <p:cNvSpPr txBox="1">
              <a:spLocks noChangeArrowheads="1"/>
            </p:cNvSpPr>
            <p:nvPr/>
          </p:nvSpPr>
          <p:spPr bwMode="auto">
            <a:xfrm>
              <a:off x="3284" y="2503"/>
              <a:ext cx="1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atin typeface="Symbol" pitchFamily="18" charset="2"/>
                </a:rPr>
                <a:t>m</a:t>
              </a:r>
            </a:p>
          </p:txBody>
        </p:sp>
      </p:grpSp>
    </p:spTree>
    <p:extLst>
      <p:ext uri="{BB962C8B-B14F-4D97-AF65-F5344CB8AC3E}">
        <p14:creationId xmlns:p14="http://schemas.microsoft.com/office/powerpoint/2010/main" val="17831118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4"/>
          <p:cNvSpPr>
            <a:spLocks noGrp="1"/>
          </p:cNvSpPr>
          <p:nvPr>
            <p:ph type="sldNum" sz="quarter" idx="12"/>
          </p:nvPr>
        </p:nvSpPr>
        <p:spPr/>
        <p:txBody>
          <a:bodyPr/>
          <a:lstStyle/>
          <a:p>
            <a:fld id="{2FDD562E-1F69-4C40-823D-0A6CB0867757}" type="slidenum">
              <a:rPr lang="hu-HU"/>
              <a:pPr/>
              <a:t>51</a:t>
            </a:fld>
            <a:endParaRPr lang="hu-HU"/>
          </a:p>
        </p:txBody>
      </p:sp>
      <p:sp>
        <p:nvSpPr>
          <p:cNvPr id="106498" name="Rectangle 2"/>
          <p:cNvSpPr>
            <a:spLocks noGrp="1" noChangeArrowheads="1"/>
          </p:cNvSpPr>
          <p:nvPr>
            <p:ph type="title"/>
          </p:nvPr>
        </p:nvSpPr>
        <p:spPr>
          <a:xfrm>
            <a:off x="1254125" y="301625"/>
            <a:ext cx="7313613" cy="1046163"/>
          </a:xfrm>
        </p:spPr>
        <p:txBody>
          <a:bodyPr/>
          <a:lstStyle/>
          <a:p>
            <a:pPr marL="719138" indent="-719138">
              <a:spcAft>
                <a:spcPct val="5000"/>
              </a:spcAft>
            </a:pPr>
            <a:r>
              <a:rPr lang="hu-HU" sz="3200" i="1"/>
              <a:t>A</a:t>
            </a:r>
            <a:r>
              <a:rPr lang="hu-HU" sz="3200" i="1" baseline="30000">
                <a:latin typeface="Times New Roman" pitchFamily="18" charset="0"/>
              </a:rPr>
              <a:t>i</a:t>
            </a:r>
            <a:r>
              <a:rPr lang="hu-HU" sz="3200" i="1" baseline="-25000">
                <a:latin typeface="Times New Roman" pitchFamily="18" charset="0"/>
              </a:rPr>
              <a:t>j</a:t>
            </a:r>
            <a:r>
              <a:rPr lang="hu-HU" sz="3200" baseline="-25000">
                <a:latin typeface="Times New Roman" pitchFamily="18" charset="0"/>
              </a:rPr>
              <a:t> </a:t>
            </a:r>
            <a:r>
              <a:rPr lang="hu-HU" sz="3200"/>
              <a:t>- the interpolated set in the </a:t>
            </a:r>
            <a:r>
              <a:rPr lang="hu-HU" sz="3200" i="1"/>
              <a:t>j</a:t>
            </a:r>
            <a:r>
              <a:rPr lang="hu-HU" sz="3200" i="1" baseline="30000"/>
              <a:t>th</a:t>
            </a:r>
            <a:r>
              <a:rPr lang="hu-HU" sz="3200"/>
              <a:t> dimension</a:t>
            </a:r>
            <a:endParaRPr lang="en-GB" sz="3200"/>
          </a:p>
        </p:txBody>
      </p:sp>
      <p:sp>
        <p:nvSpPr>
          <p:cNvPr id="106500" name="Rectangle 4"/>
          <p:cNvSpPr>
            <a:spLocks noChangeArrowheads="1"/>
          </p:cNvSpPr>
          <p:nvPr/>
        </p:nvSpPr>
        <p:spPr bwMode="auto">
          <a:xfrm>
            <a:off x="0" y="2795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06501" name="Object 5"/>
          <p:cNvGraphicFramePr>
            <a:graphicFrameLocks noChangeAspect="1"/>
          </p:cNvGraphicFramePr>
          <p:nvPr>
            <p:extLst>
              <p:ext uri="{D42A27DB-BD31-4B8C-83A1-F6EECF244321}">
                <p14:modId xmlns:p14="http://schemas.microsoft.com/office/powerpoint/2010/main" val="1946197316"/>
              </p:ext>
            </p:extLst>
          </p:nvPr>
        </p:nvGraphicFramePr>
        <p:xfrm>
          <a:off x="0" y="1484784"/>
          <a:ext cx="6280150" cy="3165475"/>
        </p:xfrm>
        <a:graphic>
          <a:graphicData uri="http://schemas.openxmlformats.org/presentationml/2006/ole">
            <mc:AlternateContent xmlns:mc="http://schemas.openxmlformats.org/markup-compatibility/2006">
              <mc:Choice xmlns:v="urn:schemas-microsoft-com:vml" Requires="v">
                <p:oleObj spid="_x0000_s17478" name="Egyenlet" r:id="rId4" imgW="2514600" imgH="1269720" progId="Equation.3">
                  <p:embed/>
                </p:oleObj>
              </mc:Choice>
              <mc:Fallback>
                <p:oleObj name="Egyenlet" r:id="rId4" imgW="2514600" imgH="1269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84784"/>
                        <a:ext cx="6280150" cy="316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503" name="Text Box 7"/>
          <p:cNvSpPr txBox="1">
            <a:spLocks noChangeArrowheads="1"/>
          </p:cNvSpPr>
          <p:nvPr/>
        </p:nvSpPr>
        <p:spPr bwMode="auto">
          <a:xfrm>
            <a:off x="1211263" y="5097463"/>
            <a:ext cx="7350125"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4513" indent="-544513">
              <a:defRPr>
                <a:solidFill>
                  <a:schemeClr val="tx1"/>
                </a:solidFill>
                <a:latin typeface="Arial" charset="0"/>
              </a:defRPr>
            </a:lvl1pPr>
            <a:lvl2pPr marL="7239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l-GR" sz="2400" i="1" dirty="0">
                <a:latin typeface="Verdana" pitchFamily="34" charset="0"/>
              </a:rPr>
              <a:t>θ</a:t>
            </a:r>
            <a:r>
              <a:rPr lang="hu-HU" sz="2400" dirty="0">
                <a:latin typeface="Verdana" pitchFamily="34" charset="0"/>
              </a:rPr>
              <a:t> 	</a:t>
            </a:r>
            <a:r>
              <a:rPr lang="hu-HU" dirty="0">
                <a:latin typeface="Verdana" pitchFamily="34" charset="0"/>
              </a:rPr>
              <a:t>–</a:t>
            </a:r>
            <a:r>
              <a:rPr lang="hu-HU" sz="2400" dirty="0">
                <a:latin typeface="Verdana" pitchFamily="34" charset="0"/>
              </a:rPr>
              <a:t> </a:t>
            </a:r>
            <a:r>
              <a:rPr lang="hu-HU" sz="2400" dirty="0" err="1">
                <a:latin typeface="Verdana" pitchFamily="34" charset="0"/>
              </a:rPr>
              <a:t>polar</a:t>
            </a:r>
            <a:r>
              <a:rPr lang="hu-HU" sz="2400" dirty="0">
                <a:latin typeface="Verdana" pitchFamily="34" charset="0"/>
              </a:rPr>
              <a:t> </a:t>
            </a:r>
            <a:r>
              <a:rPr lang="hu-HU" sz="2400" dirty="0" err="1">
                <a:latin typeface="Verdana" pitchFamily="34" charset="0"/>
              </a:rPr>
              <a:t>level</a:t>
            </a:r>
            <a:endParaRPr lang="hu-HU" sz="2400" dirty="0">
              <a:latin typeface="Verdana" pitchFamily="34" charset="0"/>
            </a:endParaRPr>
          </a:p>
          <a:p>
            <a:r>
              <a:rPr lang="hu-HU" sz="2400" i="1" dirty="0" err="1">
                <a:latin typeface="Verdana" pitchFamily="34" charset="0"/>
              </a:rPr>
              <a:t>w</a:t>
            </a:r>
            <a:r>
              <a:rPr lang="hu-HU" sz="2400" i="1" baseline="-25000" dirty="0" err="1">
                <a:latin typeface="Verdana" pitchFamily="34" charset="0"/>
              </a:rPr>
              <a:t>jk</a:t>
            </a:r>
            <a:r>
              <a:rPr lang="hu-HU" sz="2400" dirty="0">
                <a:latin typeface="Verdana" pitchFamily="34" charset="0"/>
              </a:rPr>
              <a:t> - </a:t>
            </a:r>
            <a:r>
              <a:rPr lang="hu-HU" sz="2400" dirty="0" err="1">
                <a:latin typeface="Verdana" pitchFamily="34" charset="0"/>
              </a:rPr>
              <a:t>wheighting</a:t>
            </a:r>
            <a:r>
              <a:rPr lang="hu-HU" sz="2400" dirty="0">
                <a:latin typeface="Verdana" pitchFamily="34" charset="0"/>
              </a:rPr>
              <a:t> </a:t>
            </a:r>
            <a:r>
              <a:rPr lang="hu-HU" sz="2400" dirty="0" err="1">
                <a:latin typeface="Verdana" pitchFamily="34" charset="0"/>
              </a:rPr>
              <a:t>factor</a:t>
            </a:r>
            <a:r>
              <a:rPr lang="hu-HU" sz="2400" dirty="0">
                <a:latin typeface="Verdana" pitchFamily="34" charset="0"/>
              </a:rPr>
              <a:t> of </a:t>
            </a:r>
            <a:r>
              <a:rPr lang="hu-HU" sz="2400" dirty="0" err="1">
                <a:latin typeface="Verdana" pitchFamily="34" charset="0"/>
              </a:rPr>
              <a:t>the</a:t>
            </a:r>
            <a:r>
              <a:rPr lang="hu-HU" sz="2400" dirty="0">
                <a:latin typeface="Verdana" pitchFamily="34" charset="0"/>
              </a:rPr>
              <a:t> </a:t>
            </a:r>
            <a:r>
              <a:rPr lang="hu-HU" sz="2400" i="1" dirty="0" err="1">
                <a:latin typeface="Verdana" pitchFamily="34" charset="0"/>
              </a:rPr>
              <a:t>k</a:t>
            </a:r>
            <a:r>
              <a:rPr lang="hu-HU" sz="2400" i="1" baseline="30000" dirty="0" err="1">
                <a:latin typeface="Verdana" pitchFamily="34" charset="0"/>
              </a:rPr>
              <a:t>th</a:t>
            </a:r>
            <a:r>
              <a:rPr lang="hu-HU" sz="2400" dirty="0">
                <a:latin typeface="Verdana" pitchFamily="34" charset="0"/>
              </a:rPr>
              <a:t> </a:t>
            </a:r>
            <a:r>
              <a:rPr lang="hu-HU" sz="2400" dirty="0" err="1">
                <a:latin typeface="Verdana" pitchFamily="34" charset="0"/>
              </a:rPr>
              <a:t>set</a:t>
            </a:r>
            <a:r>
              <a:rPr lang="hu-HU" sz="2400" dirty="0">
                <a:latin typeface="Verdana" pitchFamily="34" charset="0"/>
              </a:rPr>
              <a:t> </a:t>
            </a:r>
            <a:r>
              <a:rPr lang="hu-HU" sz="2400" dirty="0" err="1">
                <a:latin typeface="Verdana" pitchFamily="34" charset="0"/>
              </a:rPr>
              <a:t>in</a:t>
            </a:r>
            <a:r>
              <a:rPr lang="hu-HU" sz="2400" dirty="0">
                <a:latin typeface="Verdana" pitchFamily="34" charset="0"/>
              </a:rPr>
              <a:t> </a:t>
            </a:r>
            <a:r>
              <a:rPr lang="hu-HU" sz="2400" dirty="0" err="1">
                <a:latin typeface="Verdana" pitchFamily="34" charset="0"/>
              </a:rPr>
              <a:t>the</a:t>
            </a:r>
            <a:r>
              <a:rPr lang="hu-HU" sz="2400" dirty="0">
                <a:latin typeface="Verdana" pitchFamily="34" charset="0"/>
              </a:rPr>
              <a:t> </a:t>
            </a:r>
            <a:r>
              <a:rPr lang="hu-HU" sz="2400" i="1" dirty="0" err="1">
                <a:latin typeface="Verdana" pitchFamily="34" charset="0"/>
              </a:rPr>
              <a:t>j</a:t>
            </a:r>
            <a:r>
              <a:rPr lang="hu-HU" sz="2400" i="1" baseline="30000" dirty="0" err="1">
                <a:latin typeface="Verdana" pitchFamily="34" charset="0"/>
              </a:rPr>
              <a:t>th</a:t>
            </a:r>
            <a:endParaRPr lang="hu-HU" sz="2400" i="1" baseline="30000" dirty="0">
              <a:latin typeface="Verdana" pitchFamily="34" charset="0"/>
            </a:endParaRPr>
          </a:p>
          <a:p>
            <a:r>
              <a:rPr lang="hu-HU" sz="2400" i="1" baseline="30000" dirty="0">
                <a:latin typeface="Verdana" pitchFamily="34" charset="0"/>
              </a:rPr>
              <a:t>	    </a:t>
            </a:r>
            <a:r>
              <a:rPr lang="hu-HU" sz="2400" dirty="0" err="1">
                <a:latin typeface="Verdana" pitchFamily="34" charset="0"/>
              </a:rPr>
              <a:t>dimension</a:t>
            </a:r>
            <a:endParaRPr lang="hu-HU" sz="2400" dirty="0">
              <a:latin typeface="Verdana" pitchFamily="34" charset="0"/>
            </a:endParaRPr>
          </a:p>
        </p:txBody>
      </p:sp>
      <p:graphicFrame>
        <p:nvGraphicFramePr>
          <p:cNvPr id="2" name="Objektum 1"/>
          <p:cNvGraphicFramePr>
            <a:graphicFrameLocks noChangeAspect="1"/>
          </p:cNvGraphicFramePr>
          <p:nvPr>
            <p:extLst>
              <p:ext uri="{D42A27DB-BD31-4B8C-83A1-F6EECF244321}">
                <p14:modId xmlns:p14="http://schemas.microsoft.com/office/powerpoint/2010/main" val="3203208224"/>
              </p:ext>
            </p:extLst>
          </p:nvPr>
        </p:nvGraphicFramePr>
        <p:xfrm>
          <a:off x="6351587" y="2872159"/>
          <a:ext cx="2792413" cy="1204913"/>
        </p:xfrm>
        <a:graphic>
          <a:graphicData uri="http://schemas.openxmlformats.org/presentationml/2006/ole">
            <mc:AlternateContent xmlns:mc="http://schemas.openxmlformats.org/markup-compatibility/2006">
              <mc:Choice xmlns:v="urn:schemas-microsoft-com:vml" Requires="v">
                <p:oleObj spid="_x0000_s17479" name="Egyenlet" r:id="rId6" imgW="1117115" imgH="482391" progId="Equation.3">
                  <p:embed/>
                </p:oleObj>
              </mc:Choice>
              <mc:Fallback>
                <p:oleObj name="Egyenlet" r:id="rId6" imgW="1117115" imgH="482391"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1587" y="2872159"/>
                        <a:ext cx="2792413"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82771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hu-HU" dirty="0" err="1"/>
              <a:t>FEAT-p</a:t>
            </a:r>
            <a:r>
              <a:rPr lang="hu-HU" dirty="0"/>
              <a:t> </a:t>
            </a:r>
            <a:r>
              <a:rPr lang="hu-HU" dirty="0" err="1" smtClean="0"/>
              <a:t>characteristics</a:t>
            </a:r>
            <a:endParaRPr lang="hu-HU" dirty="0"/>
          </a:p>
        </p:txBody>
      </p:sp>
      <p:sp>
        <p:nvSpPr>
          <p:cNvPr id="35843" name="Rectangle 3"/>
          <p:cNvSpPr>
            <a:spLocks noGrp="1" noChangeArrowheads="1"/>
          </p:cNvSpPr>
          <p:nvPr>
            <p:ph type="body" idx="1"/>
          </p:nvPr>
        </p:nvSpPr>
        <p:spPr/>
        <p:txBody>
          <a:bodyPr/>
          <a:lstStyle/>
          <a:p>
            <a:r>
              <a:rPr lang="hu-HU" sz="2800" dirty="0" err="1" smtClean="0"/>
              <a:t>Advantages</a:t>
            </a:r>
            <a:endParaRPr lang="hu-HU" sz="2800" dirty="0"/>
          </a:p>
          <a:p>
            <a:pPr lvl="1"/>
            <a:r>
              <a:rPr lang="hu-HU" sz="2400" dirty="0" err="1" smtClean="0"/>
              <a:t>Applicable</a:t>
            </a:r>
            <a:r>
              <a:rPr lang="hu-HU" sz="2400" dirty="0" smtClean="0"/>
              <a:t> </a:t>
            </a:r>
            <a:r>
              <a:rPr lang="hu-HU" sz="2400" dirty="0" err="1" smtClean="0"/>
              <a:t>in</a:t>
            </a:r>
            <a:r>
              <a:rPr lang="hu-HU" sz="2400" dirty="0" smtClean="0"/>
              <a:t> </a:t>
            </a:r>
            <a:r>
              <a:rPr lang="hu-HU" sz="2400" dirty="0" err="1" smtClean="0"/>
              <a:t>case</a:t>
            </a:r>
            <a:r>
              <a:rPr lang="hu-HU" sz="2400" dirty="0" smtClean="0"/>
              <a:t> of </a:t>
            </a:r>
            <a:r>
              <a:rPr lang="hu-HU" sz="2400" dirty="0" err="1" smtClean="0"/>
              <a:t>any</a:t>
            </a:r>
            <a:r>
              <a:rPr lang="hu-HU" sz="2400" dirty="0" smtClean="0"/>
              <a:t> </a:t>
            </a:r>
            <a:r>
              <a:rPr lang="hu-HU" sz="2400" dirty="0" err="1" smtClean="0"/>
              <a:t>valid</a:t>
            </a:r>
            <a:r>
              <a:rPr lang="hu-HU" sz="2400" dirty="0" smtClean="0"/>
              <a:t> </a:t>
            </a:r>
            <a:r>
              <a:rPr lang="hu-HU" sz="2400" dirty="0" err="1" smtClean="0"/>
              <a:t>set</a:t>
            </a:r>
            <a:r>
              <a:rPr lang="hu-HU" sz="2400" dirty="0" smtClean="0"/>
              <a:t> </a:t>
            </a:r>
            <a:r>
              <a:rPr lang="hu-HU" sz="2400" dirty="0" err="1" smtClean="0"/>
              <a:t>shape</a:t>
            </a:r>
            <a:endParaRPr lang="hu-HU" sz="2400" dirty="0"/>
          </a:p>
          <a:p>
            <a:pPr lvl="1"/>
            <a:r>
              <a:rPr lang="hu-HU" sz="2400" dirty="0" err="1" smtClean="0"/>
              <a:t>Even</a:t>
            </a:r>
            <a:r>
              <a:rPr lang="hu-HU" sz="2400" dirty="0" smtClean="0"/>
              <a:t> </a:t>
            </a:r>
            <a:r>
              <a:rPr lang="hu-HU" sz="2400" dirty="0" err="1" smtClean="0"/>
              <a:t>in</a:t>
            </a:r>
            <a:r>
              <a:rPr lang="hu-HU" sz="2400" dirty="0" smtClean="0"/>
              <a:t> </a:t>
            </a:r>
            <a:r>
              <a:rPr lang="hu-HU" sz="2400" dirty="0" err="1" smtClean="0"/>
              <a:t>case</a:t>
            </a:r>
            <a:r>
              <a:rPr lang="hu-HU" sz="2400" dirty="0" smtClean="0"/>
              <a:t> of </a:t>
            </a:r>
            <a:r>
              <a:rPr lang="hu-HU" sz="2400" dirty="0" err="1" smtClean="0"/>
              <a:t>different</a:t>
            </a:r>
            <a:r>
              <a:rPr lang="hu-HU" sz="2400" dirty="0" smtClean="0"/>
              <a:t> </a:t>
            </a:r>
            <a:r>
              <a:rPr lang="hu-HU" sz="2400" dirty="0" err="1" smtClean="0"/>
              <a:t>shape</a:t>
            </a:r>
            <a:r>
              <a:rPr lang="hu-HU" sz="2400" dirty="0" smtClean="0"/>
              <a:t> </a:t>
            </a:r>
            <a:r>
              <a:rPr lang="hu-HU" sz="2400" dirty="0" err="1" smtClean="0"/>
              <a:t>types</a:t>
            </a:r>
            <a:endParaRPr lang="hu-HU" sz="2400" dirty="0" smtClean="0"/>
          </a:p>
          <a:p>
            <a:pPr lvl="1"/>
            <a:r>
              <a:rPr lang="hu-HU" sz="2400" dirty="0" err="1" smtClean="0"/>
              <a:t>Interpolation</a:t>
            </a:r>
            <a:r>
              <a:rPr lang="hu-HU" sz="2400" dirty="0" smtClean="0"/>
              <a:t> &amp; </a:t>
            </a:r>
            <a:r>
              <a:rPr lang="hu-HU" sz="2400" dirty="0" err="1" smtClean="0"/>
              <a:t>Extrapolation</a:t>
            </a:r>
            <a:endParaRPr lang="hu-HU" sz="2400" dirty="0"/>
          </a:p>
          <a:p>
            <a:r>
              <a:rPr lang="hu-HU" sz="2800" dirty="0" err="1" smtClean="0"/>
              <a:t>Disadvantages</a:t>
            </a:r>
            <a:endParaRPr lang="hu-HU" sz="2800" dirty="0"/>
          </a:p>
          <a:p>
            <a:pPr lvl="1"/>
            <a:r>
              <a:rPr lang="hu-HU" sz="2400" dirty="0" err="1" smtClean="0"/>
              <a:t>Does</a:t>
            </a:r>
            <a:r>
              <a:rPr lang="hu-HU" sz="2400" dirty="0" smtClean="0"/>
              <a:t> </a:t>
            </a:r>
            <a:r>
              <a:rPr lang="hu-HU" sz="2400" dirty="0" err="1" smtClean="0"/>
              <a:t>not</a:t>
            </a:r>
            <a:r>
              <a:rPr lang="hu-HU" sz="2400" dirty="0" smtClean="0"/>
              <a:t> </a:t>
            </a:r>
            <a:r>
              <a:rPr lang="hu-HU" sz="2400" dirty="0" err="1" smtClean="0"/>
              <a:t>preserve</a:t>
            </a:r>
            <a:r>
              <a:rPr lang="hu-HU" sz="2400" dirty="0" smtClean="0"/>
              <a:t> </a:t>
            </a:r>
            <a:r>
              <a:rPr lang="hu-HU" sz="2400" dirty="0" err="1" smtClean="0"/>
              <a:t>the</a:t>
            </a:r>
            <a:r>
              <a:rPr lang="hu-HU" sz="2400" dirty="0" smtClean="0"/>
              <a:t> </a:t>
            </a:r>
            <a:r>
              <a:rPr lang="hu-HU" sz="2400" dirty="0" err="1" smtClean="0"/>
              <a:t>piece-wise</a:t>
            </a:r>
            <a:r>
              <a:rPr lang="hu-HU" sz="2400" dirty="0" smtClean="0"/>
              <a:t> </a:t>
            </a:r>
            <a:r>
              <a:rPr lang="hu-HU" sz="2400" dirty="0" err="1" smtClean="0"/>
              <a:t>linear</a:t>
            </a:r>
            <a:r>
              <a:rPr lang="hu-HU" sz="2400" dirty="0" smtClean="0"/>
              <a:t> </a:t>
            </a:r>
            <a:r>
              <a:rPr lang="hu-HU" sz="2400" dirty="0" err="1" smtClean="0"/>
              <a:t>membership</a:t>
            </a:r>
            <a:r>
              <a:rPr lang="hu-HU" sz="2400" dirty="0" smtClean="0"/>
              <a:t> </a:t>
            </a:r>
            <a:r>
              <a:rPr lang="hu-HU" sz="2400" dirty="0" err="1" smtClean="0"/>
              <a:t>function</a:t>
            </a:r>
            <a:endParaRPr lang="hu-HU" sz="2400" dirty="0"/>
          </a:p>
        </p:txBody>
      </p:sp>
      <p:sp>
        <p:nvSpPr>
          <p:cNvPr id="2" name="Dia számának helye 1"/>
          <p:cNvSpPr>
            <a:spLocks noGrp="1"/>
          </p:cNvSpPr>
          <p:nvPr>
            <p:ph type="sldNum" sz="quarter" idx="12"/>
          </p:nvPr>
        </p:nvSpPr>
        <p:spPr/>
        <p:txBody>
          <a:bodyPr/>
          <a:lstStyle/>
          <a:p>
            <a:fld id="{42275A63-3E4B-4569-BF04-D6C210DC9A48}" type="slidenum">
              <a:rPr lang="hu-HU" smtClean="0"/>
              <a:pPr/>
              <a:t>52</a:t>
            </a:fld>
            <a:endParaRPr lang="hu-HU" dirty="0"/>
          </a:p>
        </p:txBody>
      </p:sp>
    </p:spTree>
    <p:extLst>
      <p:ext uri="{BB962C8B-B14F-4D97-AF65-F5344CB8AC3E}">
        <p14:creationId xmlns:p14="http://schemas.microsoft.com/office/powerpoint/2010/main" val="20300156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hu-HU"/>
              <a:t>FEAT-LS</a:t>
            </a:r>
          </a:p>
        </p:txBody>
      </p:sp>
      <p:sp>
        <p:nvSpPr>
          <p:cNvPr id="147459" name="Rectangle 3"/>
          <p:cNvSpPr>
            <a:spLocks noGrp="1" noChangeArrowheads="1"/>
          </p:cNvSpPr>
          <p:nvPr>
            <p:ph type="body" idx="1"/>
          </p:nvPr>
        </p:nvSpPr>
        <p:spPr>
          <a:xfrm>
            <a:off x="457200" y="1935480"/>
            <a:ext cx="8229600" cy="2248291"/>
          </a:xfrm>
        </p:spPr>
        <p:txBody>
          <a:bodyPr>
            <a:normAutofit fontScale="92500" lnSpcReduction="10000"/>
          </a:bodyPr>
          <a:lstStyle/>
          <a:p>
            <a:pPr>
              <a:lnSpc>
                <a:spcPct val="90000"/>
              </a:lnSpc>
            </a:pPr>
            <a:r>
              <a:rPr lang="hu-HU" sz="2800" dirty="0" err="1" smtClean="0"/>
              <a:t>Optimal</a:t>
            </a:r>
            <a:r>
              <a:rPr lang="hu-HU" sz="2800" dirty="0" smtClean="0"/>
              <a:t> </a:t>
            </a:r>
            <a:r>
              <a:rPr lang="hu-HU" sz="2800" dirty="0" err="1" smtClean="0"/>
              <a:t>solution</a:t>
            </a:r>
            <a:r>
              <a:rPr lang="hu-HU" sz="2800" dirty="0" smtClean="0"/>
              <a:t> </a:t>
            </a:r>
            <a:r>
              <a:rPr lang="en-GB" sz="2800" dirty="0" smtClean="0"/>
              <a:t>if </a:t>
            </a:r>
            <a:r>
              <a:rPr lang="en-GB" sz="2800" dirty="0"/>
              <a:t>the partition is uniform shaped</a:t>
            </a:r>
          </a:p>
          <a:p>
            <a:pPr>
              <a:lnSpc>
                <a:spcPct val="90000"/>
              </a:lnSpc>
            </a:pPr>
            <a:r>
              <a:rPr lang="en-GB" sz="2800" dirty="0" smtClean="0"/>
              <a:t>The </a:t>
            </a:r>
            <a:r>
              <a:rPr lang="en-GB" sz="2800" dirty="0"/>
              <a:t>ordinate values of the characteristic points predetermined by the characteristic shape of the partition</a:t>
            </a:r>
          </a:p>
          <a:p>
            <a:pPr>
              <a:lnSpc>
                <a:spcPct val="90000"/>
              </a:lnSpc>
            </a:pPr>
            <a:r>
              <a:rPr lang="en-GB" sz="2800" dirty="0"/>
              <a:t>Abscissas calculated by the method of weighted least squares</a:t>
            </a:r>
          </a:p>
        </p:txBody>
      </p:sp>
      <p:sp>
        <p:nvSpPr>
          <p:cNvPr id="2" name="Dia számának helye 1"/>
          <p:cNvSpPr>
            <a:spLocks noGrp="1"/>
          </p:cNvSpPr>
          <p:nvPr>
            <p:ph type="sldNum" sz="quarter" idx="12"/>
          </p:nvPr>
        </p:nvSpPr>
        <p:spPr/>
        <p:txBody>
          <a:bodyPr/>
          <a:lstStyle/>
          <a:p>
            <a:fld id="{42275A63-3E4B-4569-BF04-D6C210DC9A48}" type="slidenum">
              <a:rPr lang="hu-HU" smtClean="0"/>
              <a:pPr/>
              <a:t>53</a:t>
            </a:fld>
            <a:endParaRPr lang="hu-HU" dirty="0"/>
          </a:p>
        </p:txBody>
      </p:sp>
      <p:grpSp>
        <p:nvGrpSpPr>
          <p:cNvPr id="5" name="Group 4"/>
          <p:cNvGrpSpPr>
            <a:grpSpLocks noChangeAspect="1"/>
          </p:cNvGrpSpPr>
          <p:nvPr/>
        </p:nvGrpSpPr>
        <p:grpSpPr bwMode="auto">
          <a:xfrm>
            <a:off x="0" y="3767981"/>
            <a:ext cx="4395788" cy="2955925"/>
            <a:chOff x="0" y="0"/>
            <a:chExt cx="4260" cy="2865"/>
          </a:xfrm>
        </p:grpSpPr>
        <p:sp>
          <p:nvSpPr>
            <p:cNvPr id="6" name="AutoShape 5"/>
            <p:cNvSpPr>
              <a:spLocks noChangeAspect="1" noChangeArrowheads="1"/>
            </p:cNvSpPr>
            <p:nvPr/>
          </p:nvSpPr>
          <p:spPr bwMode="auto">
            <a:xfrm>
              <a:off x="0" y="0"/>
              <a:ext cx="4260"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7" name="Rectangle 6"/>
            <p:cNvSpPr>
              <a:spLocks noChangeArrowheads="1"/>
            </p:cNvSpPr>
            <p:nvPr/>
          </p:nvSpPr>
          <p:spPr bwMode="auto">
            <a:xfrm>
              <a:off x="555" y="210"/>
              <a:ext cx="3300" cy="2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8" name="Rectangle 7"/>
            <p:cNvSpPr>
              <a:spLocks noChangeArrowheads="1"/>
            </p:cNvSpPr>
            <p:nvPr/>
          </p:nvSpPr>
          <p:spPr bwMode="auto">
            <a:xfrm>
              <a:off x="555" y="210"/>
              <a:ext cx="3300" cy="2314"/>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9" name="Line 8"/>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 name="Line 9"/>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1" name="Line 10"/>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 name="Line 11"/>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3" name="Line 12"/>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4" name="Line 13"/>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5" name="Line 14"/>
            <p:cNvSpPr>
              <a:spLocks noChangeShapeType="1"/>
            </p:cNvSpPr>
            <p:nvPr/>
          </p:nvSpPr>
          <p:spPr bwMode="auto">
            <a:xfrm flipV="1">
              <a:off x="55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6" name="Line 15"/>
            <p:cNvSpPr>
              <a:spLocks noChangeShapeType="1"/>
            </p:cNvSpPr>
            <p:nvPr/>
          </p:nvSpPr>
          <p:spPr bwMode="auto">
            <a:xfrm>
              <a:off x="55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 name="Rectangle 16"/>
            <p:cNvSpPr>
              <a:spLocks noChangeArrowheads="1"/>
            </p:cNvSpPr>
            <p:nvPr/>
          </p:nvSpPr>
          <p:spPr bwMode="auto">
            <a:xfrm>
              <a:off x="511" y="2570"/>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a:t>
              </a:r>
              <a:endParaRPr lang="hu-HU" sz="2000"/>
            </a:p>
          </p:txBody>
        </p:sp>
        <p:sp>
          <p:nvSpPr>
            <p:cNvPr id="18" name="Line 17"/>
            <p:cNvSpPr>
              <a:spLocks noChangeShapeType="1"/>
            </p:cNvSpPr>
            <p:nvPr/>
          </p:nvSpPr>
          <p:spPr bwMode="auto">
            <a:xfrm flipV="1">
              <a:off x="130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9" name="Line 18"/>
            <p:cNvSpPr>
              <a:spLocks noChangeShapeType="1"/>
            </p:cNvSpPr>
            <p:nvPr/>
          </p:nvSpPr>
          <p:spPr bwMode="auto">
            <a:xfrm>
              <a:off x="130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0" name="Rectangle 19"/>
            <p:cNvSpPr>
              <a:spLocks noChangeArrowheads="1"/>
            </p:cNvSpPr>
            <p:nvPr/>
          </p:nvSpPr>
          <p:spPr bwMode="auto">
            <a:xfrm>
              <a:off x="1171" y="2570"/>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0.5</a:t>
              </a:r>
              <a:endParaRPr lang="hu-HU" sz="2000"/>
            </a:p>
          </p:txBody>
        </p:sp>
        <p:sp>
          <p:nvSpPr>
            <p:cNvPr id="21" name="Line 20"/>
            <p:cNvSpPr>
              <a:spLocks noChangeShapeType="1"/>
            </p:cNvSpPr>
            <p:nvPr/>
          </p:nvSpPr>
          <p:spPr bwMode="auto">
            <a:xfrm flipV="1">
              <a:off x="205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2" name="Line 21"/>
            <p:cNvSpPr>
              <a:spLocks noChangeShapeType="1"/>
            </p:cNvSpPr>
            <p:nvPr/>
          </p:nvSpPr>
          <p:spPr bwMode="auto">
            <a:xfrm>
              <a:off x="205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3" name="Rectangle 22"/>
            <p:cNvSpPr>
              <a:spLocks noChangeArrowheads="1"/>
            </p:cNvSpPr>
            <p:nvPr/>
          </p:nvSpPr>
          <p:spPr bwMode="auto">
            <a:xfrm>
              <a:off x="2011" y="2570"/>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24" name="Line 23"/>
            <p:cNvSpPr>
              <a:spLocks noChangeShapeType="1"/>
            </p:cNvSpPr>
            <p:nvPr/>
          </p:nvSpPr>
          <p:spPr bwMode="auto">
            <a:xfrm flipV="1">
              <a:off x="280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5" name="Line 24"/>
            <p:cNvSpPr>
              <a:spLocks noChangeShapeType="1"/>
            </p:cNvSpPr>
            <p:nvPr/>
          </p:nvSpPr>
          <p:spPr bwMode="auto">
            <a:xfrm>
              <a:off x="280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6" name="Rectangle 25"/>
            <p:cNvSpPr>
              <a:spLocks noChangeArrowheads="1"/>
            </p:cNvSpPr>
            <p:nvPr/>
          </p:nvSpPr>
          <p:spPr bwMode="auto">
            <a:xfrm>
              <a:off x="2669" y="2570"/>
              <a:ext cx="34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1.5</a:t>
              </a:r>
              <a:endParaRPr lang="hu-HU" sz="2000"/>
            </a:p>
          </p:txBody>
        </p:sp>
        <p:sp>
          <p:nvSpPr>
            <p:cNvPr id="27" name="Line 26"/>
            <p:cNvSpPr>
              <a:spLocks noChangeShapeType="1"/>
            </p:cNvSpPr>
            <p:nvPr/>
          </p:nvSpPr>
          <p:spPr bwMode="auto">
            <a:xfrm flipV="1">
              <a:off x="355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8" name="Line 27"/>
            <p:cNvSpPr>
              <a:spLocks noChangeShapeType="1"/>
            </p:cNvSpPr>
            <p:nvPr/>
          </p:nvSpPr>
          <p:spPr bwMode="auto">
            <a:xfrm>
              <a:off x="355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9" name="Rectangle 28"/>
            <p:cNvSpPr>
              <a:spLocks noChangeArrowheads="1"/>
            </p:cNvSpPr>
            <p:nvPr/>
          </p:nvSpPr>
          <p:spPr bwMode="auto">
            <a:xfrm>
              <a:off x="3511" y="2569"/>
              <a:ext cx="137"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2</a:t>
              </a:r>
              <a:endParaRPr lang="hu-HU" sz="2000"/>
            </a:p>
          </p:txBody>
        </p:sp>
        <p:sp>
          <p:nvSpPr>
            <p:cNvPr id="30" name="Line 29"/>
            <p:cNvSpPr>
              <a:spLocks noChangeShapeType="1"/>
            </p:cNvSpPr>
            <p:nvPr/>
          </p:nvSpPr>
          <p:spPr bwMode="auto">
            <a:xfrm>
              <a:off x="555" y="252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1" name="Line 30"/>
            <p:cNvSpPr>
              <a:spLocks noChangeShapeType="1"/>
            </p:cNvSpPr>
            <p:nvPr/>
          </p:nvSpPr>
          <p:spPr bwMode="auto">
            <a:xfrm flipH="1">
              <a:off x="3810" y="252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2" name="Rectangle 31"/>
            <p:cNvSpPr>
              <a:spLocks noChangeArrowheads="1"/>
            </p:cNvSpPr>
            <p:nvPr/>
          </p:nvSpPr>
          <p:spPr bwMode="auto">
            <a:xfrm>
              <a:off x="391" y="2405"/>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a:t>
              </a:r>
              <a:endParaRPr lang="hu-HU" sz="2000"/>
            </a:p>
          </p:txBody>
        </p:sp>
        <p:sp>
          <p:nvSpPr>
            <p:cNvPr id="33" name="Line 32"/>
            <p:cNvSpPr>
              <a:spLocks noChangeShapeType="1"/>
            </p:cNvSpPr>
            <p:nvPr/>
          </p:nvSpPr>
          <p:spPr bwMode="auto">
            <a:xfrm>
              <a:off x="555" y="210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4" name="Line 33"/>
            <p:cNvSpPr>
              <a:spLocks noChangeShapeType="1"/>
            </p:cNvSpPr>
            <p:nvPr/>
          </p:nvSpPr>
          <p:spPr bwMode="auto">
            <a:xfrm flipH="1">
              <a:off x="3810" y="210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5" name="Rectangle 34"/>
            <p:cNvSpPr>
              <a:spLocks noChangeArrowheads="1"/>
            </p:cNvSpPr>
            <p:nvPr/>
          </p:nvSpPr>
          <p:spPr bwMode="auto">
            <a:xfrm>
              <a:off x="225" y="1983"/>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0.2</a:t>
              </a:r>
              <a:endParaRPr lang="hu-HU" sz="2000"/>
            </a:p>
          </p:txBody>
        </p:sp>
        <p:sp>
          <p:nvSpPr>
            <p:cNvPr id="36" name="Line 35"/>
            <p:cNvSpPr>
              <a:spLocks noChangeShapeType="1"/>
            </p:cNvSpPr>
            <p:nvPr/>
          </p:nvSpPr>
          <p:spPr bwMode="auto">
            <a:xfrm>
              <a:off x="555" y="1683"/>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7" name="Line 36"/>
            <p:cNvSpPr>
              <a:spLocks noChangeShapeType="1"/>
            </p:cNvSpPr>
            <p:nvPr/>
          </p:nvSpPr>
          <p:spPr bwMode="auto">
            <a:xfrm flipH="1">
              <a:off x="3810" y="1683"/>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8" name="Rectangle 37"/>
            <p:cNvSpPr>
              <a:spLocks noChangeArrowheads="1"/>
            </p:cNvSpPr>
            <p:nvPr/>
          </p:nvSpPr>
          <p:spPr bwMode="auto">
            <a:xfrm>
              <a:off x="225" y="1563"/>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0.4</a:t>
              </a:r>
              <a:endParaRPr lang="hu-HU" sz="2000"/>
            </a:p>
          </p:txBody>
        </p:sp>
        <p:sp>
          <p:nvSpPr>
            <p:cNvPr id="39" name="Line 38"/>
            <p:cNvSpPr>
              <a:spLocks noChangeShapeType="1"/>
            </p:cNvSpPr>
            <p:nvPr/>
          </p:nvSpPr>
          <p:spPr bwMode="auto">
            <a:xfrm>
              <a:off x="555" y="1247"/>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0" name="Line 39"/>
            <p:cNvSpPr>
              <a:spLocks noChangeShapeType="1"/>
            </p:cNvSpPr>
            <p:nvPr/>
          </p:nvSpPr>
          <p:spPr bwMode="auto">
            <a:xfrm flipH="1">
              <a:off x="3810" y="1247"/>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 name="Rectangle 40"/>
            <p:cNvSpPr>
              <a:spLocks noChangeArrowheads="1"/>
            </p:cNvSpPr>
            <p:nvPr/>
          </p:nvSpPr>
          <p:spPr bwMode="auto">
            <a:xfrm>
              <a:off x="225" y="1128"/>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0.6</a:t>
              </a:r>
              <a:endParaRPr lang="hu-HU" sz="2000"/>
            </a:p>
          </p:txBody>
        </p:sp>
        <p:sp>
          <p:nvSpPr>
            <p:cNvPr id="42" name="Line 41"/>
            <p:cNvSpPr>
              <a:spLocks noChangeShapeType="1"/>
            </p:cNvSpPr>
            <p:nvPr/>
          </p:nvSpPr>
          <p:spPr bwMode="auto">
            <a:xfrm>
              <a:off x="555" y="84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3" name="Line 42"/>
            <p:cNvSpPr>
              <a:spLocks noChangeShapeType="1"/>
            </p:cNvSpPr>
            <p:nvPr/>
          </p:nvSpPr>
          <p:spPr bwMode="auto">
            <a:xfrm flipH="1">
              <a:off x="3810" y="84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4" name="Rectangle 43"/>
            <p:cNvSpPr>
              <a:spLocks noChangeArrowheads="1"/>
            </p:cNvSpPr>
            <p:nvPr/>
          </p:nvSpPr>
          <p:spPr bwMode="auto">
            <a:xfrm>
              <a:off x="225" y="722"/>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0.8</a:t>
              </a:r>
              <a:endParaRPr lang="hu-HU" sz="2000"/>
            </a:p>
          </p:txBody>
        </p:sp>
        <p:sp>
          <p:nvSpPr>
            <p:cNvPr id="45" name="Line 44"/>
            <p:cNvSpPr>
              <a:spLocks noChangeShapeType="1"/>
            </p:cNvSpPr>
            <p:nvPr/>
          </p:nvSpPr>
          <p:spPr bwMode="auto">
            <a:xfrm>
              <a:off x="555" y="42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6" name="Line 45"/>
            <p:cNvSpPr>
              <a:spLocks noChangeShapeType="1"/>
            </p:cNvSpPr>
            <p:nvPr/>
          </p:nvSpPr>
          <p:spPr bwMode="auto">
            <a:xfrm flipH="1">
              <a:off x="3810" y="42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 name="Rectangle 46"/>
            <p:cNvSpPr>
              <a:spLocks noChangeArrowheads="1"/>
            </p:cNvSpPr>
            <p:nvPr/>
          </p:nvSpPr>
          <p:spPr bwMode="auto">
            <a:xfrm>
              <a:off x="391" y="30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48" name="Line 47"/>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9" name="Line 48"/>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0" name="Line 49"/>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1" name="Line 50"/>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2" name="Freeform 51"/>
            <p:cNvSpPr>
              <a:spLocks/>
            </p:cNvSpPr>
            <p:nvPr/>
          </p:nvSpPr>
          <p:spPr bwMode="auto">
            <a:xfrm>
              <a:off x="555" y="421"/>
              <a:ext cx="3300" cy="2103"/>
            </a:xfrm>
            <a:custGeom>
              <a:avLst/>
              <a:gdLst>
                <a:gd name="T0" fmla="*/ 0 w 3300"/>
                <a:gd name="T1" fmla="*/ 2103 h 2103"/>
                <a:gd name="T2" fmla="*/ 75 w 3300"/>
                <a:gd name="T3" fmla="*/ 2103 h 2103"/>
                <a:gd name="T4" fmla="*/ 195 w 3300"/>
                <a:gd name="T5" fmla="*/ 976 h 2103"/>
                <a:gd name="T6" fmla="*/ 450 w 3300"/>
                <a:gd name="T7" fmla="*/ 0 h 2103"/>
                <a:gd name="T8" fmla="*/ 555 w 3300"/>
                <a:gd name="T9" fmla="*/ 0 h 2103"/>
                <a:gd name="T10" fmla="*/ 945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75" y="2103"/>
                  </a:lnTo>
                  <a:lnTo>
                    <a:pt x="195" y="976"/>
                  </a:lnTo>
                  <a:lnTo>
                    <a:pt x="450" y="0"/>
                  </a:lnTo>
                  <a:lnTo>
                    <a:pt x="555" y="0"/>
                  </a:lnTo>
                  <a:lnTo>
                    <a:pt x="945"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3" name="Rectangle 52"/>
            <p:cNvSpPr>
              <a:spLocks noChangeArrowheads="1"/>
            </p:cNvSpPr>
            <p:nvPr/>
          </p:nvSpPr>
          <p:spPr bwMode="auto">
            <a:xfrm>
              <a:off x="855" y="1277"/>
              <a:ext cx="165"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54" name="Rectangle 53"/>
            <p:cNvSpPr>
              <a:spLocks noChangeArrowheads="1"/>
            </p:cNvSpPr>
            <p:nvPr/>
          </p:nvSpPr>
          <p:spPr bwMode="auto">
            <a:xfrm>
              <a:off x="1020"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55" name="Freeform 54"/>
            <p:cNvSpPr>
              <a:spLocks/>
            </p:cNvSpPr>
            <p:nvPr/>
          </p:nvSpPr>
          <p:spPr bwMode="auto">
            <a:xfrm>
              <a:off x="555" y="421"/>
              <a:ext cx="3300" cy="2103"/>
            </a:xfrm>
            <a:custGeom>
              <a:avLst/>
              <a:gdLst>
                <a:gd name="T0" fmla="*/ 0 w 3300"/>
                <a:gd name="T1" fmla="*/ 2103 h 2103"/>
                <a:gd name="T2" fmla="*/ 630 w 3300"/>
                <a:gd name="T3" fmla="*/ 2103 h 2103"/>
                <a:gd name="T4" fmla="*/ 645 w 3300"/>
                <a:gd name="T5" fmla="*/ 976 h 2103"/>
                <a:gd name="T6" fmla="*/ 960 w 3300"/>
                <a:gd name="T7" fmla="*/ 0 h 2103"/>
                <a:gd name="T8" fmla="*/ 975 w 3300"/>
                <a:gd name="T9" fmla="*/ 0 h 2103"/>
                <a:gd name="T10" fmla="*/ 1005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630" y="2103"/>
                  </a:lnTo>
                  <a:lnTo>
                    <a:pt x="645" y="976"/>
                  </a:lnTo>
                  <a:lnTo>
                    <a:pt x="960" y="0"/>
                  </a:lnTo>
                  <a:lnTo>
                    <a:pt x="975" y="0"/>
                  </a:lnTo>
                  <a:lnTo>
                    <a:pt x="1005"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6" name="Rectangle 55"/>
            <p:cNvSpPr>
              <a:spLocks noChangeArrowheads="1"/>
            </p:cNvSpPr>
            <p:nvPr/>
          </p:nvSpPr>
          <p:spPr bwMode="auto">
            <a:xfrm>
              <a:off x="1605" y="1277"/>
              <a:ext cx="164"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57" name="Rectangle 56"/>
            <p:cNvSpPr>
              <a:spLocks noChangeArrowheads="1"/>
            </p:cNvSpPr>
            <p:nvPr/>
          </p:nvSpPr>
          <p:spPr bwMode="auto">
            <a:xfrm>
              <a:off x="1771"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2</a:t>
              </a:r>
              <a:endParaRPr lang="hu-HU" sz="2000"/>
            </a:p>
          </p:txBody>
        </p:sp>
        <p:sp>
          <p:nvSpPr>
            <p:cNvPr id="58" name="Freeform 57"/>
            <p:cNvSpPr>
              <a:spLocks/>
            </p:cNvSpPr>
            <p:nvPr/>
          </p:nvSpPr>
          <p:spPr bwMode="auto">
            <a:xfrm>
              <a:off x="555" y="421"/>
              <a:ext cx="3300" cy="2103"/>
            </a:xfrm>
            <a:custGeom>
              <a:avLst/>
              <a:gdLst>
                <a:gd name="T0" fmla="*/ 0 w 3300"/>
                <a:gd name="T1" fmla="*/ 2103 h 2103"/>
                <a:gd name="T2" fmla="*/ 1605 w 3300"/>
                <a:gd name="T3" fmla="*/ 2103 h 2103"/>
                <a:gd name="T4" fmla="*/ 1800 w 3300"/>
                <a:gd name="T5" fmla="*/ 976 h 2103"/>
                <a:gd name="T6" fmla="*/ 1905 w 3300"/>
                <a:gd name="T7" fmla="*/ 0 h 2103"/>
                <a:gd name="T8" fmla="*/ 2055 w 3300"/>
                <a:gd name="T9" fmla="*/ 0 h 2103"/>
                <a:gd name="T10" fmla="*/ 2520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1605" y="2103"/>
                  </a:lnTo>
                  <a:lnTo>
                    <a:pt x="1800" y="976"/>
                  </a:lnTo>
                  <a:lnTo>
                    <a:pt x="1905" y="0"/>
                  </a:lnTo>
                  <a:lnTo>
                    <a:pt x="2055" y="0"/>
                  </a:lnTo>
                  <a:lnTo>
                    <a:pt x="2520"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9" name="Rectangle 58"/>
            <p:cNvSpPr>
              <a:spLocks noChangeArrowheads="1"/>
            </p:cNvSpPr>
            <p:nvPr/>
          </p:nvSpPr>
          <p:spPr bwMode="auto">
            <a:xfrm>
              <a:off x="2505" y="1277"/>
              <a:ext cx="164"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60" name="Rectangle 59"/>
            <p:cNvSpPr>
              <a:spLocks noChangeArrowheads="1"/>
            </p:cNvSpPr>
            <p:nvPr/>
          </p:nvSpPr>
          <p:spPr bwMode="auto">
            <a:xfrm>
              <a:off x="2669"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3</a:t>
              </a:r>
              <a:endParaRPr lang="hu-HU" sz="2000"/>
            </a:p>
          </p:txBody>
        </p:sp>
        <p:sp>
          <p:nvSpPr>
            <p:cNvPr id="61" name="Freeform 60"/>
            <p:cNvSpPr>
              <a:spLocks/>
            </p:cNvSpPr>
            <p:nvPr/>
          </p:nvSpPr>
          <p:spPr bwMode="auto">
            <a:xfrm>
              <a:off x="555" y="421"/>
              <a:ext cx="3300" cy="2103"/>
            </a:xfrm>
            <a:custGeom>
              <a:avLst/>
              <a:gdLst>
                <a:gd name="T0" fmla="*/ 0 w 3300"/>
                <a:gd name="T1" fmla="*/ 2103 h 2103"/>
                <a:gd name="T2" fmla="*/ 2205 w 3300"/>
                <a:gd name="T3" fmla="*/ 2103 h 2103"/>
                <a:gd name="T4" fmla="*/ 2520 w 3300"/>
                <a:gd name="T5" fmla="*/ 976 h 2103"/>
                <a:gd name="T6" fmla="*/ 2595 w 3300"/>
                <a:gd name="T7" fmla="*/ 0 h 2103"/>
                <a:gd name="T8" fmla="*/ 2850 w 3300"/>
                <a:gd name="T9" fmla="*/ 0 h 2103"/>
                <a:gd name="T10" fmla="*/ 3150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2205" y="2103"/>
                  </a:lnTo>
                  <a:lnTo>
                    <a:pt x="2520" y="976"/>
                  </a:lnTo>
                  <a:lnTo>
                    <a:pt x="2595" y="0"/>
                  </a:lnTo>
                  <a:lnTo>
                    <a:pt x="2850" y="0"/>
                  </a:lnTo>
                  <a:lnTo>
                    <a:pt x="3150"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2" name="Rectangle 61"/>
            <p:cNvSpPr>
              <a:spLocks noChangeArrowheads="1"/>
            </p:cNvSpPr>
            <p:nvPr/>
          </p:nvSpPr>
          <p:spPr bwMode="auto">
            <a:xfrm>
              <a:off x="3151" y="1277"/>
              <a:ext cx="164"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63" name="Rectangle 62"/>
            <p:cNvSpPr>
              <a:spLocks noChangeArrowheads="1"/>
            </p:cNvSpPr>
            <p:nvPr/>
          </p:nvSpPr>
          <p:spPr bwMode="auto">
            <a:xfrm>
              <a:off x="3314"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4</a:t>
              </a:r>
              <a:endParaRPr lang="hu-HU" sz="2000"/>
            </a:p>
          </p:txBody>
        </p:sp>
        <p:sp>
          <p:nvSpPr>
            <p:cNvPr id="64" name="Rectangle 63"/>
            <p:cNvSpPr>
              <a:spLocks noChangeArrowheads="1"/>
            </p:cNvSpPr>
            <p:nvPr/>
          </p:nvSpPr>
          <p:spPr bwMode="auto">
            <a:xfrm>
              <a:off x="3795" y="2538"/>
              <a:ext cx="123"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x</a:t>
              </a:r>
              <a:endParaRPr lang="hu-HU" sz="2000"/>
            </a:p>
          </p:txBody>
        </p:sp>
        <p:sp>
          <p:nvSpPr>
            <p:cNvPr id="65" name="Rectangle 64"/>
            <p:cNvSpPr>
              <a:spLocks noChangeArrowheads="1"/>
            </p:cNvSpPr>
            <p:nvPr/>
          </p:nvSpPr>
          <p:spPr bwMode="auto">
            <a:xfrm>
              <a:off x="631" y="255"/>
              <a:ext cx="141"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Symbol" pitchFamily="18" charset="2"/>
                </a:rPr>
                <a:t>m</a:t>
              </a:r>
              <a:endParaRPr lang="hu-HU" sz="2000"/>
            </a:p>
          </p:txBody>
        </p:sp>
        <p:sp>
          <p:nvSpPr>
            <p:cNvPr id="66" name="Line 65"/>
            <p:cNvSpPr>
              <a:spLocks noChangeShapeType="1"/>
            </p:cNvSpPr>
            <p:nvPr/>
          </p:nvSpPr>
          <p:spPr bwMode="auto">
            <a:xfrm flipV="1">
              <a:off x="2055" y="406"/>
              <a:ext cx="1" cy="2133"/>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67" name="Group 66"/>
          <p:cNvGrpSpPr>
            <a:grpSpLocks noChangeAspect="1"/>
          </p:cNvGrpSpPr>
          <p:nvPr/>
        </p:nvGrpSpPr>
        <p:grpSpPr bwMode="auto">
          <a:xfrm>
            <a:off x="4627563" y="3807668"/>
            <a:ext cx="4359275" cy="2933700"/>
            <a:chOff x="0" y="0"/>
            <a:chExt cx="4260" cy="2866"/>
          </a:xfrm>
        </p:grpSpPr>
        <p:sp>
          <p:nvSpPr>
            <p:cNvPr id="68" name="AutoShape 67"/>
            <p:cNvSpPr>
              <a:spLocks noChangeAspect="1" noChangeArrowheads="1"/>
            </p:cNvSpPr>
            <p:nvPr/>
          </p:nvSpPr>
          <p:spPr bwMode="auto">
            <a:xfrm>
              <a:off x="0" y="0"/>
              <a:ext cx="4260"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69" name="Rectangle 68"/>
            <p:cNvSpPr>
              <a:spLocks noChangeArrowheads="1"/>
            </p:cNvSpPr>
            <p:nvPr/>
          </p:nvSpPr>
          <p:spPr bwMode="auto">
            <a:xfrm>
              <a:off x="555" y="210"/>
              <a:ext cx="3300" cy="2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70" name="Rectangle 69"/>
            <p:cNvSpPr>
              <a:spLocks noChangeArrowheads="1"/>
            </p:cNvSpPr>
            <p:nvPr/>
          </p:nvSpPr>
          <p:spPr bwMode="auto">
            <a:xfrm>
              <a:off x="555" y="210"/>
              <a:ext cx="3300" cy="2314"/>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71" name="Line 70"/>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2" name="Line 71"/>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3" name="Line 72"/>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4" name="Line 73"/>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5" name="Line 74"/>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6" name="Line 75"/>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7" name="Line 76"/>
            <p:cNvSpPr>
              <a:spLocks noChangeShapeType="1"/>
            </p:cNvSpPr>
            <p:nvPr/>
          </p:nvSpPr>
          <p:spPr bwMode="auto">
            <a:xfrm flipV="1">
              <a:off x="1230"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8" name="Line 77"/>
            <p:cNvSpPr>
              <a:spLocks noChangeShapeType="1"/>
            </p:cNvSpPr>
            <p:nvPr/>
          </p:nvSpPr>
          <p:spPr bwMode="auto">
            <a:xfrm>
              <a:off x="1230"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9" name="Rectangle 78"/>
            <p:cNvSpPr>
              <a:spLocks noChangeArrowheads="1"/>
            </p:cNvSpPr>
            <p:nvPr/>
          </p:nvSpPr>
          <p:spPr bwMode="auto">
            <a:xfrm>
              <a:off x="1095" y="2568"/>
              <a:ext cx="34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0.8</a:t>
              </a:r>
              <a:endParaRPr lang="hu-HU" sz="2000"/>
            </a:p>
          </p:txBody>
        </p:sp>
        <p:sp>
          <p:nvSpPr>
            <p:cNvPr id="80" name="Line 79"/>
            <p:cNvSpPr>
              <a:spLocks noChangeShapeType="1"/>
            </p:cNvSpPr>
            <p:nvPr/>
          </p:nvSpPr>
          <p:spPr bwMode="auto">
            <a:xfrm flipV="1">
              <a:off x="2160"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1" name="Line 80"/>
            <p:cNvSpPr>
              <a:spLocks noChangeShapeType="1"/>
            </p:cNvSpPr>
            <p:nvPr/>
          </p:nvSpPr>
          <p:spPr bwMode="auto">
            <a:xfrm>
              <a:off x="2160"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2" name="Rectangle 81"/>
            <p:cNvSpPr>
              <a:spLocks noChangeArrowheads="1"/>
            </p:cNvSpPr>
            <p:nvPr/>
          </p:nvSpPr>
          <p:spPr bwMode="auto">
            <a:xfrm>
              <a:off x="2114" y="2568"/>
              <a:ext cx="139"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83" name="Line 82"/>
            <p:cNvSpPr>
              <a:spLocks noChangeShapeType="1"/>
            </p:cNvSpPr>
            <p:nvPr/>
          </p:nvSpPr>
          <p:spPr bwMode="auto">
            <a:xfrm flipV="1">
              <a:off x="310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4" name="Line 83"/>
            <p:cNvSpPr>
              <a:spLocks noChangeShapeType="1"/>
            </p:cNvSpPr>
            <p:nvPr/>
          </p:nvSpPr>
          <p:spPr bwMode="auto">
            <a:xfrm>
              <a:off x="310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5" name="Rectangle 84"/>
            <p:cNvSpPr>
              <a:spLocks noChangeArrowheads="1"/>
            </p:cNvSpPr>
            <p:nvPr/>
          </p:nvSpPr>
          <p:spPr bwMode="auto">
            <a:xfrm>
              <a:off x="2971" y="2569"/>
              <a:ext cx="34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1.2</a:t>
              </a:r>
              <a:endParaRPr lang="hu-HU" sz="2000"/>
            </a:p>
          </p:txBody>
        </p:sp>
        <p:sp>
          <p:nvSpPr>
            <p:cNvPr id="86" name="Line 85"/>
            <p:cNvSpPr>
              <a:spLocks noChangeShapeType="1"/>
            </p:cNvSpPr>
            <p:nvPr/>
          </p:nvSpPr>
          <p:spPr bwMode="auto">
            <a:xfrm>
              <a:off x="555" y="252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7" name="Line 86"/>
            <p:cNvSpPr>
              <a:spLocks noChangeShapeType="1"/>
            </p:cNvSpPr>
            <p:nvPr/>
          </p:nvSpPr>
          <p:spPr bwMode="auto">
            <a:xfrm flipH="1">
              <a:off x="3810" y="252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8" name="Rectangle 87"/>
            <p:cNvSpPr>
              <a:spLocks noChangeArrowheads="1"/>
            </p:cNvSpPr>
            <p:nvPr/>
          </p:nvSpPr>
          <p:spPr bwMode="auto">
            <a:xfrm>
              <a:off x="391" y="2404"/>
              <a:ext cx="13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a:t>
              </a:r>
              <a:endParaRPr lang="hu-HU" sz="2000"/>
            </a:p>
          </p:txBody>
        </p:sp>
        <p:sp>
          <p:nvSpPr>
            <p:cNvPr id="89" name="Line 88"/>
            <p:cNvSpPr>
              <a:spLocks noChangeShapeType="1"/>
            </p:cNvSpPr>
            <p:nvPr/>
          </p:nvSpPr>
          <p:spPr bwMode="auto">
            <a:xfrm>
              <a:off x="555" y="210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0" name="Line 89"/>
            <p:cNvSpPr>
              <a:spLocks noChangeShapeType="1"/>
            </p:cNvSpPr>
            <p:nvPr/>
          </p:nvSpPr>
          <p:spPr bwMode="auto">
            <a:xfrm flipH="1">
              <a:off x="3810" y="210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1" name="Rectangle 90"/>
            <p:cNvSpPr>
              <a:spLocks noChangeArrowheads="1"/>
            </p:cNvSpPr>
            <p:nvPr/>
          </p:nvSpPr>
          <p:spPr bwMode="auto">
            <a:xfrm>
              <a:off x="225" y="1982"/>
              <a:ext cx="3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0.2</a:t>
              </a:r>
              <a:endParaRPr lang="hu-HU" sz="2000"/>
            </a:p>
          </p:txBody>
        </p:sp>
        <p:sp>
          <p:nvSpPr>
            <p:cNvPr id="92" name="Line 91"/>
            <p:cNvSpPr>
              <a:spLocks noChangeShapeType="1"/>
            </p:cNvSpPr>
            <p:nvPr/>
          </p:nvSpPr>
          <p:spPr bwMode="auto">
            <a:xfrm>
              <a:off x="555" y="1683"/>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3" name="Line 92"/>
            <p:cNvSpPr>
              <a:spLocks noChangeShapeType="1"/>
            </p:cNvSpPr>
            <p:nvPr/>
          </p:nvSpPr>
          <p:spPr bwMode="auto">
            <a:xfrm flipH="1">
              <a:off x="3810" y="1683"/>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4" name="Rectangle 93"/>
            <p:cNvSpPr>
              <a:spLocks noChangeArrowheads="1"/>
            </p:cNvSpPr>
            <p:nvPr/>
          </p:nvSpPr>
          <p:spPr bwMode="auto">
            <a:xfrm>
              <a:off x="225" y="1563"/>
              <a:ext cx="3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0.4</a:t>
              </a:r>
              <a:endParaRPr lang="hu-HU" sz="2000"/>
            </a:p>
          </p:txBody>
        </p:sp>
        <p:sp>
          <p:nvSpPr>
            <p:cNvPr id="95" name="Line 94"/>
            <p:cNvSpPr>
              <a:spLocks noChangeShapeType="1"/>
            </p:cNvSpPr>
            <p:nvPr/>
          </p:nvSpPr>
          <p:spPr bwMode="auto">
            <a:xfrm>
              <a:off x="555" y="1247"/>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6" name="Line 95"/>
            <p:cNvSpPr>
              <a:spLocks noChangeShapeType="1"/>
            </p:cNvSpPr>
            <p:nvPr/>
          </p:nvSpPr>
          <p:spPr bwMode="auto">
            <a:xfrm flipH="1">
              <a:off x="3810" y="1247"/>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7" name="Rectangle 96"/>
            <p:cNvSpPr>
              <a:spLocks noChangeArrowheads="1"/>
            </p:cNvSpPr>
            <p:nvPr/>
          </p:nvSpPr>
          <p:spPr bwMode="auto">
            <a:xfrm>
              <a:off x="225" y="1128"/>
              <a:ext cx="34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0.6</a:t>
              </a:r>
              <a:endParaRPr lang="hu-HU" sz="2000"/>
            </a:p>
          </p:txBody>
        </p:sp>
        <p:sp>
          <p:nvSpPr>
            <p:cNvPr id="98" name="Line 97"/>
            <p:cNvSpPr>
              <a:spLocks noChangeShapeType="1"/>
            </p:cNvSpPr>
            <p:nvPr/>
          </p:nvSpPr>
          <p:spPr bwMode="auto">
            <a:xfrm>
              <a:off x="555" y="84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9" name="Line 98"/>
            <p:cNvSpPr>
              <a:spLocks noChangeShapeType="1"/>
            </p:cNvSpPr>
            <p:nvPr/>
          </p:nvSpPr>
          <p:spPr bwMode="auto">
            <a:xfrm flipH="1">
              <a:off x="3810" y="84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0" name="Rectangle 99"/>
            <p:cNvSpPr>
              <a:spLocks noChangeArrowheads="1"/>
            </p:cNvSpPr>
            <p:nvPr/>
          </p:nvSpPr>
          <p:spPr bwMode="auto">
            <a:xfrm>
              <a:off x="225" y="721"/>
              <a:ext cx="3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0.8</a:t>
              </a:r>
              <a:endParaRPr lang="hu-HU" sz="2000"/>
            </a:p>
          </p:txBody>
        </p:sp>
        <p:sp>
          <p:nvSpPr>
            <p:cNvPr id="101" name="Line 100"/>
            <p:cNvSpPr>
              <a:spLocks noChangeShapeType="1"/>
            </p:cNvSpPr>
            <p:nvPr/>
          </p:nvSpPr>
          <p:spPr bwMode="auto">
            <a:xfrm>
              <a:off x="555" y="42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2" name="Line 101"/>
            <p:cNvSpPr>
              <a:spLocks noChangeShapeType="1"/>
            </p:cNvSpPr>
            <p:nvPr/>
          </p:nvSpPr>
          <p:spPr bwMode="auto">
            <a:xfrm flipH="1">
              <a:off x="3810" y="42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3" name="Rectangle 102"/>
            <p:cNvSpPr>
              <a:spLocks noChangeArrowheads="1"/>
            </p:cNvSpPr>
            <p:nvPr/>
          </p:nvSpPr>
          <p:spPr bwMode="auto">
            <a:xfrm>
              <a:off x="391" y="301"/>
              <a:ext cx="13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04" name="Line 103"/>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5" name="Line 104"/>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6" name="Line 105"/>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7" name="Line 106"/>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8" name="Oval 107"/>
            <p:cNvSpPr>
              <a:spLocks noChangeArrowheads="1"/>
            </p:cNvSpPr>
            <p:nvPr/>
          </p:nvSpPr>
          <p:spPr bwMode="auto">
            <a:xfrm>
              <a:off x="78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09" name="Oval 108"/>
            <p:cNvSpPr>
              <a:spLocks noChangeArrowheads="1"/>
            </p:cNvSpPr>
            <p:nvPr/>
          </p:nvSpPr>
          <p:spPr bwMode="auto">
            <a:xfrm>
              <a:off x="1155"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10" name="Oval 109"/>
            <p:cNvSpPr>
              <a:spLocks noChangeArrowheads="1"/>
            </p:cNvSpPr>
            <p:nvPr/>
          </p:nvSpPr>
          <p:spPr bwMode="auto">
            <a:xfrm>
              <a:off x="195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11" name="Oval 110"/>
            <p:cNvSpPr>
              <a:spLocks noChangeArrowheads="1"/>
            </p:cNvSpPr>
            <p:nvPr/>
          </p:nvSpPr>
          <p:spPr bwMode="auto">
            <a:xfrm>
              <a:off x="228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12" name="Oval 111"/>
            <p:cNvSpPr>
              <a:spLocks noChangeArrowheads="1"/>
            </p:cNvSpPr>
            <p:nvPr/>
          </p:nvSpPr>
          <p:spPr bwMode="auto">
            <a:xfrm>
              <a:off x="349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13" name="Oval 112"/>
            <p:cNvSpPr>
              <a:spLocks noChangeArrowheads="1"/>
            </p:cNvSpPr>
            <p:nvPr/>
          </p:nvSpPr>
          <p:spPr bwMode="auto">
            <a:xfrm>
              <a:off x="78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14" name="Oval 113"/>
            <p:cNvSpPr>
              <a:spLocks noChangeArrowheads="1"/>
            </p:cNvSpPr>
            <p:nvPr/>
          </p:nvSpPr>
          <p:spPr bwMode="auto">
            <a:xfrm>
              <a:off x="106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15" name="Oval 114"/>
            <p:cNvSpPr>
              <a:spLocks noChangeArrowheads="1"/>
            </p:cNvSpPr>
            <p:nvPr/>
          </p:nvSpPr>
          <p:spPr bwMode="auto">
            <a:xfrm>
              <a:off x="1110"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16" name="Oval 115"/>
            <p:cNvSpPr>
              <a:spLocks noChangeArrowheads="1"/>
            </p:cNvSpPr>
            <p:nvPr/>
          </p:nvSpPr>
          <p:spPr bwMode="auto">
            <a:xfrm>
              <a:off x="210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17" name="Oval 116"/>
            <p:cNvSpPr>
              <a:spLocks noChangeArrowheads="1"/>
            </p:cNvSpPr>
            <p:nvPr/>
          </p:nvSpPr>
          <p:spPr bwMode="auto">
            <a:xfrm>
              <a:off x="2145"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18" name="Oval 117"/>
            <p:cNvSpPr>
              <a:spLocks noChangeArrowheads="1"/>
            </p:cNvSpPr>
            <p:nvPr/>
          </p:nvSpPr>
          <p:spPr bwMode="auto">
            <a:xfrm>
              <a:off x="223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19" name="Oval 118"/>
            <p:cNvSpPr>
              <a:spLocks noChangeArrowheads="1"/>
            </p:cNvSpPr>
            <p:nvPr/>
          </p:nvSpPr>
          <p:spPr bwMode="auto">
            <a:xfrm>
              <a:off x="349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20" name="Oval 119"/>
            <p:cNvSpPr>
              <a:spLocks noChangeArrowheads="1"/>
            </p:cNvSpPr>
            <p:nvPr/>
          </p:nvSpPr>
          <p:spPr bwMode="auto">
            <a:xfrm>
              <a:off x="78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21" name="Oval 120"/>
            <p:cNvSpPr>
              <a:spLocks noChangeArrowheads="1"/>
            </p:cNvSpPr>
            <p:nvPr/>
          </p:nvSpPr>
          <p:spPr bwMode="auto">
            <a:xfrm>
              <a:off x="94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22" name="Oval 121"/>
            <p:cNvSpPr>
              <a:spLocks noChangeArrowheads="1"/>
            </p:cNvSpPr>
            <p:nvPr/>
          </p:nvSpPr>
          <p:spPr bwMode="auto">
            <a:xfrm>
              <a:off x="1560"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23" name="Oval 122"/>
            <p:cNvSpPr>
              <a:spLocks noChangeArrowheads="1"/>
            </p:cNvSpPr>
            <p:nvPr/>
          </p:nvSpPr>
          <p:spPr bwMode="auto">
            <a:xfrm>
              <a:off x="189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24" name="Oval 123"/>
            <p:cNvSpPr>
              <a:spLocks noChangeArrowheads="1"/>
            </p:cNvSpPr>
            <p:nvPr/>
          </p:nvSpPr>
          <p:spPr bwMode="auto">
            <a:xfrm>
              <a:off x="2355"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25" name="Oval 124"/>
            <p:cNvSpPr>
              <a:spLocks noChangeArrowheads="1"/>
            </p:cNvSpPr>
            <p:nvPr/>
          </p:nvSpPr>
          <p:spPr bwMode="auto">
            <a:xfrm>
              <a:off x="381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26" name="Oval 125"/>
            <p:cNvSpPr>
              <a:spLocks noChangeArrowheads="1"/>
            </p:cNvSpPr>
            <p:nvPr/>
          </p:nvSpPr>
          <p:spPr bwMode="auto">
            <a:xfrm>
              <a:off x="51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27" name="Oval 126"/>
            <p:cNvSpPr>
              <a:spLocks noChangeArrowheads="1"/>
            </p:cNvSpPr>
            <p:nvPr/>
          </p:nvSpPr>
          <p:spPr bwMode="auto">
            <a:xfrm>
              <a:off x="1485"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28" name="Oval 127"/>
            <p:cNvSpPr>
              <a:spLocks noChangeArrowheads="1"/>
            </p:cNvSpPr>
            <p:nvPr/>
          </p:nvSpPr>
          <p:spPr bwMode="auto">
            <a:xfrm>
              <a:off x="1725"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29" name="Oval 128"/>
            <p:cNvSpPr>
              <a:spLocks noChangeArrowheads="1"/>
            </p:cNvSpPr>
            <p:nvPr/>
          </p:nvSpPr>
          <p:spPr bwMode="auto">
            <a:xfrm>
              <a:off x="252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30" name="Oval 129"/>
            <p:cNvSpPr>
              <a:spLocks noChangeArrowheads="1"/>
            </p:cNvSpPr>
            <p:nvPr/>
          </p:nvSpPr>
          <p:spPr bwMode="auto">
            <a:xfrm>
              <a:off x="345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31" name="Oval 130"/>
            <p:cNvSpPr>
              <a:spLocks noChangeArrowheads="1"/>
            </p:cNvSpPr>
            <p:nvPr/>
          </p:nvSpPr>
          <p:spPr bwMode="auto">
            <a:xfrm>
              <a:off x="381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32" name="Rectangle 131"/>
            <p:cNvSpPr>
              <a:spLocks noChangeArrowheads="1"/>
            </p:cNvSpPr>
            <p:nvPr/>
          </p:nvSpPr>
          <p:spPr bwMode="auto">
            <a:xfrm>
              <a:off x="3736" y="2510"/>
              <a:ext cx="12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x</a:t>
              </a:r>
              <a:endParaRPr lang="hu-HU" sz="2000"/>
            </a:p>
          </p:txBody>
        </p:sp>
        <p:sp>
          <p:nvSpPr>
            <p:cNvPr id="133" name="Rectangle 132"/>
            <p:cNvSpPr>
              <a:spLocks noChangeArrowheads="1"/>
            </p:cNvSpPr>
            <p:nvPr/>
          </p:nvSpPr>
          <p:spPr bwMode="auto">
            <a:xfrm>
              <a:off x="689" y="270"/>
              <a:ext cx="14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Symbol" pitchFamily="18" charset="2"/>
                </a:rPr>
                <a:t>m</a:t>
              </a:r>
              <a:endParaRPr lang="hu-HU" sz="2000"/>
            </a:p>
          </p:txBody>
        </p:sp>
        <p:sp>
          <p:nvSpPr>
            <p:cNvPr id="134" name="Line 133"/>
            <p:cNvSpPr>
              <a:spLocks noChangeShapeType="1"/>
            </p:cNvSpPr>
            <p:nvPr/>
          </p:nvSpPr>
          <p:spPr bwMode="auto">
            <a:xfrm flipV="1">
              <a:off x="2160" y="421"/>
              <a:ext cx="1" cy="2103"/>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hu-HU"/>
            </a:p>
          </p:txBody>
        </p:sp>
      </p:grpSp>
    </p:spTree>
    <p:extLst>
      <p:ext uri="{BB962C8B-B14F-4D97-AF65-F5344CB8AC3E}">
        <p14:creationId xmlns:p14="http://schemas.microsoft.com/office/powerpoint/2010/main" val="5895435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Dia számának helye 3"/>
          <p:cNvSpPr>
            <a:spLocks noGrp="1"/>
          </p:cNvSpPr>
          <p:nvPr>
            <p:ph type="sldNum" sz="quarter" idx="12"/>
          </p:nvPr>
        </p:nvSpPr>
        <p:spPr/>
        <p:txBody>
          <a:bodyPr/>
          <a:lstStyle/>
          <a:p>
            <a:fld id="{97476C8B-A920-4F13-87AA-ACA0B9E24478}" type="slidenum">
              <a:rPr lang="hu-HU"/>
              <a:pPr/>
              <a:t>54</a:t>
            </a:fld>
            <a:endParaRPr lang="hu-HU"/>
          </a:p>
        </p:txBody>
      </p:sp>
      <p:sp>
        <p:nvSpPr>
          <p:cNvPr id="178178" name="Rectangle 2"/>
          <p:cNvSpPr>
            <a:spLocks noGrp="1" noChangeArrowheads="1"/>
          </p:cNvSpPr>
          <p:nvPr>
            <p:ph type="title" idx="4294967295"/>
          </p:nvPr>
        </p:nvSpPr>
        <p:spPr>
          <a:xfrm>
            <a:off x="1830388" y="301625"/>
            <a:ext cx="7313612" cy="1143000"/>
          </a:xfrm>
        </p:spPr>
        <p:txBody>
          <a:bodyPr/>
          <a:lstStyle/>
          <a:p>
            <a:r>
              <a:rPr lang="hu-HU"/>
              <a:t>FEAT-LS</a:t>
            </a:r>
          </a:p>
        </p:txBody>
      </p:sp>
      <p:grpSp>
        <p:nvGrpSpPr>
          <p:cNvPr id="178180" name="Group 4"/>
          <p:cNvGrpSpPr>
            <a:grpSpLocks noChangeAspect="1"/>
          </p:cNvGrpSpPr>
          <p:nvPr/>
        </p:nvGrpSpPr>
        <p:grpSpPr bwMode="auto">
          <a:xfrm>
            <a:off x="0" y="2989263"/>
            <a:ext cx="4395788" cy="2955925"/>
            <a:chOff x="0" y="0"/>
            <a:chExt cx="4260" cy="2865"/>
          </a:xfrm>
        </p:grpSpPr>
        <p:sp>
          <p:nvSpPr>
            <p:cNvPr id="178181" name="AutoShape 5"/>
            <p:cNvSpPr>
              <a:spLocks noChangeAspect="1" noChangeArrowheads="1"/>
            </p:cNvSpPr>
            <p:nvPr/>
          </p:nvSpPr>
          <p:spPr bwMode="auto">
            <a:xfrm>
              <a:off x="0" y="0"/>
              <a:ext cx="4260"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78182" name="Rectangle 6"/>
            <p:cNvSpPr>
              <a:spLocks noChangeArrowheads="1"/>
            </p:cNvSpPr>
            <p:nvPr/>
          </p:nvSpPr>
          <p:spPr bwMode="auto">
            <a:xfrm>
              <a:off x="555" y="210"/>
              <a:ext cx="3300" cy="2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78183" name="Rectangle 7"/>
            <p:cNvSpPr>
              <a:spLocks noChangeArrowheads="1"/>
            </p:cNvSpPr>
            <p:nvPr/>
          </p:nvSpPr>
          <p:spPr bwMode="auto">
            <a:xfrm>
              <a:off x="555" y="210"/>
              <a:ext cx="3300" cy="2314"/>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184" name="Line 8"/>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85" name="Line 9"/>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86" name="Line 10"/>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87" name="Line 11"/>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88" name="Line 12"/>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89" name="Line 13"/>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0" name="Line 14"/>
            <p:cNvSpPr>
              <a:spLocks noChangeShapeType="1"/>
            </p:cNvSpPr>
            <p:nvPr/>
          </p:nvSpPr>
          <p:spPr bwMode="auto">
            <a:xfrm flipV="1">
              <a:off x="55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1" name="Line 15"/>
            <p:cNvSpPr>
              <a:spLocks noChangeShapeType="1"/>
            </p:cNvSpPr>
            <p:nvPr/>
          </p:nvSpPr>
          <p:spPr bwMode="auto">
            <a:xfrm>
              <a:off x="55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2" name="Rectangle 16"/>
            <p:cNvSpPr>
              <a:spLocks noChangeArrowheads="1"/>
            </p:cNvSpPr>
            <p:nvPr/>
          </p:nvSpPr>
          <p:spPr bwMode="auto">
            <a:xfrm>
              <a:off x="511" y="2570"/>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a:t>
              </a:r>
              <a:endParaRPr lang="hu-HU" sz="2000"/>
            </a:p>
          </p:txBody>
        </p:sp>
        <p:sp>
          <p:nvSpPr>
            <p:cNvPr id="178193" name="Line 17"/>
            <p:cNvSpPr>
              <a:spLocks noChangeShapeType="1"/>
            </p:cNvSpPr>
            <p:nvPr/>
          </p:nvSpPr>
          <p:spPr bwMode="auto">
            <a:xfrm flipV="1">
              <a:off x="130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4" name="Line 18"/>
            <p:cNvSpPr>
              <a:spLocks noChangeShapeType="1"/>
            </p:cNvSpPr>
            <p:nvPr/>
          </p:nvSpPr>
          <p:spPr bwMode="auto">
            <a:xfrm>
              <a:off x="130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5" name="Rectangle 19"/>
            <p:cNvSpPr>
              <a:spLocks noChangeArrowheads="1"/>
            </p:cNvSpPr>
            <p:nvPr/>
          </p:nvSpPr>
          <p:spPr bwMode="auto">
            <a:xfrm>
              <a:off x="1171" y="2570"/>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0.5</a:t>
              </a:r>
              <a:endParaRPr lang="hu-HU" sz="2000"/>
            </a:p>
          </p:txBody>
        </p:sp>
        <p:sp>
          <p:nvSpPr>
            <p:cNvPr id="178196" name="Line 20"/>
            <p:cNvSpPr>
              <a:spLocks noChangeShapeType="1"/>
            </p:cNvSpPr>
            <p:nvPr/>
          </p:nvSpPr>
          <p:spPr bwMode="auto">
            <a:xfrm flipV="1">
              <a:off x="205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7" name="Line 21"/>
            <p:cNvSpPr>
              <a:spLocks noChangeShapeType="1"/>
            </p:cNvSpPr>
            <p:nvPr/>
          </p:nvSpPr>
          <p:spPr bwMode="auto">
            <a:xfrm>
              <a:off x="205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8" name="Rectangle 22"/>
            <p:cNvSpPr>
              <a:spLocks noChangeArrowheads="1"/>
            </p:cNvSpPr>
            <p:nvPr/>
          </p:nvSpPr>
          <p:spPr bwMode="auto">
            <a:xfrm>
              <a:off x="2011" y="2570"/>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78199" name="Line 23"/>
            <p:cNvSpPr>
              <a:spLocks noChangeShapeType="1"/>
            </p:cNvSpPr>
            <p:nvPr/>
          </p:nvSpPr>
          <p:spPr bwMode="auto">
            <a:xfrm flipV="1">
              <a:off x="280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0" name="Line 24"/>
            <p:cNvSpPr>
              <a:spLocks noChangeShapeType="1"/>
            </p:cNvSpPr>
            <p:nvPr/>
          </p:nvSpPr>
          <p:spPr bwMode="auto">
            <a:xfrm>
              <a:off x="280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1" name="Rectangle 25"/>
            <p:cNvSpPr>
              <a:spLocks noChangeArrowheads="1"/>
            </p:cNvSpPr>
            <p:nvPr/>
          </p:nvSpPr>
          <p:spPr bwMode="auto">
            <a:xfrm>
              <a:off x="2669" y="2570"/>
              <a:ext cx="34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1.5</a:t>
              </a:r>
              <a:endParaRPr lang="hu-HU" sz="2000"/>
            </a:p>
          </p:txBody>
        </p:sp>
        <p:sp>
          <p:nvSpPr>
            <p:cNvPr id="178202" name="Line 26"/>
            <p:cNvSpPr>
              <a:spLocks noChangeShapeType="1"/>
            </p:cNvSpPr>
            <p:nvPr/>
          </p:nvSpPr>
          <p:spPr bwMode="auto">
            <a:xfrm flipV="1">
              <a:off x="355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3" name="Line 27"/>
            <p:cNvSpPr>
              <a:spLocks noChangeShapeType="1"/>
            </p:cNvSpPr>
            <p:nvPr/>
          </p:nvSpPr>
          <p:spPr bwMode="auto">
            <a:xfrm>
              <a:off x="355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4" name="Rectangle 28"/>
            <p:cNvSpPr>
              <a:spLocks noChangeArrowheads="1"/>
            </p:cNvSpPr>
            <p:nvPr/>
          </p:nvSpPr>
          <p:spPr bwMode="auto">
            <a:xfrm>
              <a:off x="3511" y="2569"/>
              <a:ext cx="137"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2</a:t>
              </a:r>
              <a:endParaRPr lang="hu-HU" sz="2000"/>
            </a:p>
          </p:txBody>
        </p:sp>
        <p:sp>
          <p:nvSpPr>
            <p:cNvPr id="178205" name="Line 29"/>
            <p:cNvSpPr>
              <a:spLocks noChangeShapeType="1"/>
            </p:cNvSpPr>
            <p:nvPr/>
          </p:nvSpPr>
          <p:spPr bwMode="auto">
            <a:xfrm>
              <a:off x="555" y="252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6" name="Line 30"/>
            <p:cNvSpPr>
              <a:spLocks noChangeShapeType="1"/>
            </p:cNvSpPr>
            <p:nvPr/>
          </p:nvSpPr>
          <p:spPr bwMode="auto">
            <a:xfrm flipH="1">
              <a:off x="3810" y="252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7" name="Rectangle 31"/>
            <p:cNvSpPr>
              <a:spLocks noChangeArrowheads="1"/>
            </p:cNvSpPr>
            <p:nvPr/>
          </p:nvSpPr>
          <p:spPr bwMode="auto">
            <a:xfrm>
              <a:off x="391" y="2405"/>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a:t>
              </a:r>
              <a:endParaRPr lang="hu-HU" sz="2000"/>
            </a:p>
          </p:txBody>
        </p:sp>
        <p:sp>
          <p:nvSpPr>
            <p:cNvPr id="178208" name="Line 32"/>
            <p:cNvSpPr>
              <a:spLocks noChangeShapeType="1"/>
            </p:cNvSpPr>
            <p:nvPr/>
          </p:nvSpPr>
          <p:spPr bwMode="auto">
            <a:xfrm>
              <a:off x="555" y="210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9" name="Line 33"/>
            <p:cNvSpPr>
              <a:spLocks noChangeShapeType="1"/>
            </p:cNvSpPr>
            <p:nvPr/>
          </p:nvSpPr>
          <p:spPr bwMode="auto">
            <a:xfrm flipH="1">
              <a:off x="3810" y="210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0" name="Rectangle 34"/>
            <p:cNvSpPr>
              <a:spLocks noChangeArrowheads="1"/>
            </p:cNvSpPr>
            <p:nvPr/>
          </p:nvSpPr>
          <p:spPr bwMode="auto">
            <a:xfrm>
              <a:off x="225" y="1983"/>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0.2</a:t>
              </a:r>
              <a:endParaRPr lang="hu-HU" sz="2000"/>
            </a:p>
          </p:txBody>
        </p:sp>
        <p:sp>
          <p:nvSpPr>
            <p:cNvPr id="178211" name="Line 35"/>
            <p:cNvSpPr>
              <a:spLocks noChangeShapeType="1"/>
            </p:cNvSpPr>
            <p:nvPr/>
          </p:nvSpPr>
          <p:spPr bwMode="auto">
            <a:xfrm>
              <a:off x="555" y="1683"/>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2" name="Line 36"/>
            <p:cNvSpPr>
              <a:spLocks noChangeShapeType="1"/>
            </p:cNvSpPr>
            <p:nvPr/>
          </p:nvSpPr>
          <p:spPr bwMode="auto">
            <a:xfrm flipH="1">
              <a:off x="3810" y="1683"/>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3" name="Rectangle 37"/>
            <p:cNvSpPr>
              <a:spLocks noChangeArrowheads="1"/>
            </p:cNvSpPr>
            <p:nvPr/>
          </p:nvSpPr>
          <p:spPr bwMode="auto">
            <a:xfrm>
              <a:off x="225" y="1563"/>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0.4</a:t>
              </a:r>
              <a:endParaRPr lang="hu-HU" sz="2000"/>
            </a:p>
          </p:txBody>
        </p:sp>
        <p:sp>
          <p:nvSpPr>
            <p:cNvPr id="178214" name="Line 38"/>
            <p:cNvSpPr>
              <a:spLocks noChangeShapeType="1"/>
            </p:cNvSpPr>
            <p:nvPr/>
          </p:nvSpPr>
          <p:spPr bwMode="auto">
            <a:xfrm>
              <a:off x="555" y="1247"/>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5" name="Line 39"/>
            <p:cNvSpPr>
              <a:spLocks noChangeShapeType="1"/>
            </p:cNvSpPr>
            <p:nvPr/>
          </p:nvSpPr>
          <p:spPr bwMode="auto">
            <a:xfrm flipH="1">
              <a:off x="3810" y="1247"/>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6" name="Rectangle 40"/>
            <p:cNvSpPr>
              <a:spLocks noChangeArrowheads="1"/>
            </p:cNvSpPr>
            <p:nvPr/>
          </p:nvSpPr>
          <p:spPr bwMode="auto">
            <a:xfrm>
              <a:off x="225" y="1128"/>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0.6</a:t>
              </a:r>
              <a:endParaRPr lang="hu-HU" sz="2000"/>
            </a:p>
          </p:txBody>
        </p:sp>
        <p:sp>
          <p:nvSpPr>
            <p:cNvPr id="178217" name="Line 41"/>
            <p:cNvSpPr>
              <a:spLocks noChangeShapeType="1"/>
            </p:cNvSpPr>
            <p:nvPr/>
          </p:nvSpPr>
          <p:spPr bwMode="auto">
            <a:xfrm>
              <a:off x="555" y="84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8" name="Line 42"/>
            <p:cNvSpPr>
              <a:spLocks noChangeShapeType="1"/>
            </p:cNvSpPr>
            <p:nvPr/>
          </p:nvSpPr>
          <p:spPr bwMode="auto">
            <a:xfrm flipH="1">
              <a:off x="3810" y="84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9" name="Rectangle 43"/>
            <p:cNvSpPr>
              <a:spLocks noChangeArrowheads="1"/>
            </p:cNvSpPr>
            <p:nvPr/>
          </p:nvSpPr>
          <p:spPr bwMode="auto">
            <a:xfrm>
              <a:off x="225" y="722"/>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0.8</a:t>
              </a:r>
              <a:endParaRPr lang="hu-HU" sz="2000"/>
            </a:p>
          </p:txBody>
        </p:sp>
        <p:sp>
          <p:nvSpPr>
            <p:cNvPr id="178220" name="Line 44"/>
            <p:cNvSpPr>
              <a:spLocks noChangeShapeType="1"/>
            </p:cNvSpPr>
            <p:nvPr/>
          </p:nvSpPr>
          <p:spPr bwMode="auto">
            <a:xfrm>
              <a:off x="555" y="42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1" name="Line 45"/>
            <p:cNvSpPr>
              <a:spLocks noChangeShapeType="1"/>
            </p:cNvSpPr>
            <p:nvPr/>
          </p:nvSpPr>
          <p:spPr bwMode="auto">
            <a:xfrm flipH="1">
              <a:off x="3810" y="42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2" name="Rectangle 46"/>
            <p:cNvSpPr>
              <a:spLocks noChangeArrowheads="1"/>
            </p:cNvSpPr>
            <p:nvPr/>
          </p:nvSpPr>
          <p:spPr bwMode="auto">
            <a:xfrm>
              <a:off x="391" y="30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78223" name="Line 47"/>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4" name="Line 48"/>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5" name="Line 49"/>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6" name="Line 50"/>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7" name="Freeform 51"/>
            <p:cNvSpPr>
              <a:spLocks/>
            </p:cNvSpPr>
            <p:nvPr/>
          </p:nvSpPr>
          <p:spPr bwMode="auto">
            <a:xfrm>
              <a:off x="555" y="421"/>
              <a:ext cx="3300" cy="2103"/>
            </a:xfrm>
            <a:custGeom>
              <a:avLst/>
              <a:gdLst>
                <a:gd name="T0" fmla="*/ 0 w 3300"/>
                <a:gd name="T1" fmla="*/ 2103 h 2103"/>
                <a:gd name="T2" fmla="*/ 75 w 3300"/>
                <a:gd name="T3" fmla="*/ 2103 h 2103"/>
                <a:gd name="T4" fmla="*/ 195 w 3300"/>
                <a:gd name="T5" fmla="*/ 976 h 2103"/>
                <a:gd name="T6" fmla="*/ 450 w 3300"/>
                <a:gd name="T7" fmla="*/ 0 h 2103"/>
                <a:gd name="T8" fmla="*/ 555 w 3300"/>
                <a:gd name="T9" fmla="*/ 0 h 2103"/>
                <a:gd name="T10" fmla="*/ 945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75" y="2103"/>
                  </a:lnTo>
                  <a:lnTo>
                    <a:pt x="195" y="976"/>
                  </a:lnTo>
                  <a:lnTo>
                    <a:pt x="450" y="0"/>
                  </a:lnTo>
                  <a:lnTo>
                    <a:pt x="555" y="0"/>
                  </a:lnTo>
                  <a:lnTo>
                    <a:pt x="945"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228" name="Rectangle 52"/>
            <p:cNvSpPr>
              <a:spLocks noChangeArrowheads="1"/>
            </p:cNvSpPr>
            <p:nvPr/>
          </p:nvSpPr>
          <p:spPr bwMode="auto">
            <a:xfrm>
              <a:off x="855" y="1277"/>
              <a:ext cx="165"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178229" name="Rectangle 53"/>
            <p:cNvSpPr>
              <a:spLocks noChangeArrowheads="1"/>
            </p:cNvSpPr>
            <p:nvPr/>
          </p:nvSpPr>
          <p:spPr bwMode="auto">
            <a:xfrm>
              <a:off x="1020"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78230" name="Freeform 54"/>
            <p:cNvSpPr>
              <a:spLocks/>
            </p:cNvSpPr>
            <p:nvPr/>
          </p:nvSpPr>
          <p:spPr bwMode="auto">
            <a:xfrm>
              <a:off x="555" y="421"/>
              <a:ext cx="3300" cy="2103"/>
            </a:xfrm>
            <a:custGeom>
              <a:avLst/>
              <a:gdLst>
                <a:gd name="T0" fmla="*/ 0 w 3300"/>
                <a:gd name="T1" fmla="*/ 2103 h 2103"/>
                <a:gd name="T2" fmla="*/ 630 w 3300"/>
                <a:gd name="T3" fmla="*/ 2103 h 2103"/>
                <a:gd name="T4" fmla="*/ 645 w 3300"/>
                <a:gd name="T5" fmla="*/ 976 h 2103"/>
                <a:gd name="T6" fmla="*/ 960 w 3300"/>
                <a:gd name="T7" fmla="*/ 0 h 2103"/>
                <a:gd name="T8" fmla="*/ 975 w 3300"/>
                <a:gd name="T9" fmla="*/ 0 h 2103"/>
                <a:gd name="T10" fmla="*/ 1005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630" y="2103"/>
                  </a:lnTo>
                  <a:lnTo>
                    <a:pt x="645" y="976"/>
                  </a:lnTo>
                  <a:lnTo>
                    <a:pt x="960" y="0"/>
                  </a:lnTo>
                  <a:lnTo>
                    <a:pt x="975" y="0"/>
                  </a:lnTo>
                  <a:lnTo>
                    <a:pt x="1005"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231" name="Rectangle 55"/>
            <p:cNvSpPr>
              <a:spLocks noChangeArrowheads="1"/>
            </p:cNvSpPr>
            <p:nvPr/>
          </p:nvSpPr>
          <p:spPr bwMode="auto">
            <a:xfrm>
              <a:off x="1605" y="1277"/>
              <a:ext cx="164"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178232" name="Rectangle 56"/>
            <p:cNvSpPr>
              <a:spLocks noChangeArrowheads="1"/>
            </p:cNvSpPr>
            <p:nvPr/>
          </p:nvSpPr>
          <p:spPr bwMode="auto">
            <a:xfrm>
              <a:off x="1771"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2</a:t>
              </a:r>
              <a:endParaRPr lang="hu-HU" sz="2000"/>
            </a:p>
          </p:txBody>
        </p:sp>
        <p:sp>
          <p:nvSpPr>
            <p:cNvPr id="178233" name="Freeform 57"/>
            <p:cNvSpPr>
              <a:spLocks/>
            </p:cNvSpPr>
            <p:nvPr/>
          </p:nvSpPr>
          <p:spPr bwMode="auto">
            <a:xfrm>
              <a:off x="555" y="421"/>
              <a:ext cx="3300" cy="2103"/>
            </a:xfrm>
            <a:custGeom>
              <a:avLst/>
              <a:gdLst>
                <a:gd name="T0" fmla="*/ 0 w 3300"/>
                <a:gd name="T1" fmla="*/ 2103 h 2103"/>
                <a:gd name="T2" fmla="*/ 1605 w 3300"/>
                <a:gd name="T3" fmla="*/ 2103 h 2103"/>
                <a:gd name="T4" fmla="*/ 1800 w 3300"/>
                <a:gd name="T5" fmla="*/ 976 h 2103"/>
                <a:gd name="T6" fmla="*/ 1905 w 3300"/>
                <a:gd name="T7" fmla="*/ 0 h 2103"/>
                <a:gd name="T8" fmla="*/ 2055 w 3300"/>
                <a:gd name="T9" fmla="*/ 0 h 2103"/>
                <a:gd name="T10" fmla="*/ 2520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1605" y="2103"/>
                  </a:lnTo>
                  <a:lnTo>
                    <a:pt x="1800" y="976"/>
                  </a:lnTo>
                  <a:lnTo>
                    <a:pt x="1905" y="0"/>
                  </a:lnTo>
                  <a:lnTo>
                    <a:pt x="2055" y="0"/>
                  </a:lnTo>
                  <a:lnTo>
                    <a:pt x="2520"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234" name="Rectangle 58"/>
            <p:cNvSpPr>
              <a:spLocks noChangeArrowheads="1"/>
            </p:cNvSpPr>
            <p:nvPr/>
          </p:nvSpPr>
          <p:spPr bwMode="auto">
            <a:xfrm>
              <a:off x="2505" y="1277"/>
              <a:ext cx="164"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178235" name="Rectangle 59"/>
            <p:cNvSpPr>
              <a:spLocks noChangeArrowheads="1"/>
            </p:cNvSpPr>
            <p:nvPr/>
          </p:nvSpPr>
          <p:spPr bwMode="auto">
            <a:xfrm>
              <a:off x="2669"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3</a:t>
              </a:r>
              <a:endParaRPr lang="hu-HU" sz="2000"/>
            </a:p>
          </p:txBody>
        </p:sp>
        <p:sp>
          <p:nvSpPr>
            <p:cNvPr id="178236" name="Freeform 60"/>
            <p:cNvSpPr>
              <a:spLocks/>
            </p:cNvSpPr>
            <p:nvPr/>
          </p:nvSpPr>
          <p:spPr bwMode="auto">
            <a:xfrm>
              <a:off x="555" y="421"/>
              <a:ext cx="3300" cy="2103"/>
            </a:xfrm>
            <a:custGeom>
              <a:avLst/>
              <a:gdLst>
                <a:gd name="T0" fmla="*/ 0 w 3300"/>
                <a:gd name="T1" fmla="*/ 2103 h 2103"/>
                <a:gd name="T2" fmla="*/ 2205 w 3300"/>
                <a:gd name="T3" fmla="*/ 2103 h 2103"/>
                <a:gd name="T4" fmla="*/ 2520 w 3300"/>
                <a:gd name="T5" fmla="*/ 976 h 2103"/>
                <a:gd name="T6" fmla="*/ 2595 w 3300"/>
                <a:gd name="T7" fmla="*/ 0 h 2103"/>
                <a:gd name="T8" fmla="*/ 2850 w 3300"/>
                <a:gd name="T9" fmla="*/ 0 h 2103"/>
                <a:gd name="T10" fmla="*/ 3150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2205" y="2103"/>
                  </a:lnTo>
                  <a:lnTo>
                    <a:pt x="2520" y="976"/>
                  </a:lnTo>
                  <a:lnTo>
                    <a:pt x="2595" y="0"/>
                  </a:lnTo>
                  <a:lnTo>
                    <a:pt x="2850" y="0"/>
                  </a:lnTo>
                  <a:lnTo>
                    <a:pt x="3150"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237" name="Rectangle 61"/>
            <p:cNvSpPr>
              <a:spLocks noChangeArrowheads="1"/>
            </p:cNvSpPr>
            <p:nvPr/>
          </p:nvSpPr>
          <p:spPr bwMode="auto">
            <a:xfrm>
              <a:off x="3151" y="1277"/>
              <a:ext cx="164"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178238" name="Rectangle 62"/>
            <p:cNvSpPr>
              <a:spLocks noChangeArrowheads="1"/>
            </p:cNvSpPr>
            <p:nvPr/>
          </p:nvSpPr>
          <p:spPr bwMode="auto">
            <a:xfrm>
              <a:off x="3314"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4</a:t>
              </a:r>
              <a:endParaRPr lang="hu-HU" sz="2000"/>
            </a:p>
          </p:txBody>
        </p:sp>
        <p:sp>
          <p:nvSpPr>
            <p:cNvPr id="178239" name="Rectangle 63"/>
            <p:cNvSpPr>
              <a:spLocks noChangeArrowheads="1"/>
            </p:cNvSpPr>
            <p:nvPr/>
          </p:nvSpPr>
          <p:spPr bwMode="auto">
            <a:xfrm>
              <a:off x="3795" y="2538"/>
              <a:ext cx="123"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x</a:t>
              </a:r>
              <a:endParaRPr lang="hu-HU" sz="2000"/>
            </a:p>
          </p:txBody>
        </p:sp>
        <p:sp>
          <p:nvSpPr>
            <p:cNvPr id="178240" name="Rectangle 64"/>
            <p:cNvSpPr>
              <a:spLocks noChangeArrowheads="1"/>
            </p:cNvSpPr>
            <p:nvPr/>
          </p:nvSpPr>
          <p:spPr bwMode="auto">
            <a:xfrm>
              <a:off x="631" y="255"/>
              <a:ext cx="141"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Symbol" pitchFamily="18" charset="2"/>
                </a:rPr>
                <a:t>m</a:t>
              </a:r>
              <a:endParaRPr lang="hu-HU" sz="2000"/>
            </a:p>
          </p:txBody>
        </p:sp>
        <p:sp>
          <p:nvSpPr>
            <p:cNvPr id="178241" name="Line 65"/>
            <p:cNvSpPr>
              <a:spLocks noChangeShapeType="1"/>
            </p:cNvSpPr>
            <p:nvPr/>
          </p:nvSpPr>
          <p:spPr bwMode="auto">
            <a:xfrm flipV="1">
              <a:off x="2055" y="406"/>
              <a:ext cx="1" cy="2133"/>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178242" name="Group 66"/>
          <p:cNvGrpSpPr>
            <a:grpSpLocks noChangeAspect="1"/>
          </p:cNvGrpSpPr>
          <p:nvPr/>
        </p:nvGrpSpPr>
        <p:grpSpPr bwMode="auto">
          <a:xfrm>
            <a:off x="4627563" y="3028950"/>
            <a:ext cx="4359275" cy="2933700"/>
            <a:chOff x="0" y="0"/>
            <a:chExt cx="4260" cy="2866"/>
          </a:xfrm>
        </p:grpSpPr>
        <p:sp>
          <p:nvSpPr>
            <p:cNvPr id="178243" name="AutoShape 67"/>
            <p:cNvSpPr>
              <a:spLocks noChangeAspect="1" noChangeArrowheads="1"/>
            </p:cNvSpPr>
            <p:nvPr/>
          </p:nvSpPr>
          <p:spPr bwMode="auto">
            <a:xfrm>
              <a:off x="0" y="0"/>
              <a:ext cx="4260"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78244" name="Rectangle 68"/>
            <p:cNvSpPr>
              <a:spLocks noChangeArrowheads="1"/>
            </p:cNvSpPr>
            <p:nvPr/>
          </p:nvSpPr>
          <p:spPr bwMode="auto">
            <a:xfrm>
              <a:off x="555" y="210"/>
              <a:ext cx="3300" cy="2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78245" name="Rectangle 69"/>
            <p:cNvSpPr>
              <a:spLocks noChangeArrowheads="1"/>
            </p:cNvSpPr>
            <p:nvPr/>
          </p:nvSpPr>
          <p:spPr bwMode="auto">
            <a:xfrm>
              <a:off x="555" y="210"/>
              <a:ext cx="3300" cy="2314"/>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246" name="Line 70"/>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47" name="Line 71"/>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48" name="Line 72"/>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49" name="Line 73"/>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0" name="Line 74"/>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1" name="Line 75"/>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2" name="Line 76"/>
            <p:cNvSpPr>
              <a:spLocks noChangeShapeType="1"/>
            </p:cNvSpPr>
            <p:nvPr/>
          </p:nvSpPr>
          <p:spPr bwMode="auto">
            <a:xfrm flipV="1">
              <a:off x="1230"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3" name="Line 77"/>
            <p:cNvSpPr>
              <a:spLocks noChangeShapeType="1"/>
            </p:cNvSpPr>
            <p:nvPr/>
          </p:nvSpPr>
          <p:spPr bwMode="auto">
            <a:xfrm>
              <a:off x="1230"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4" name="Rectangle 78"/>
            <p:cNvSpPr>
              <a:spLocks noChangeArrowheads="1"/>
            </p:cNvSpPr>
            <p:nvPr/>
          </p:nvSpPr>
          <p:spPr bwMode="auto">
            <a:xfrm>
              <a:off x="1095" y="2568"/>
              <a:ext cx="34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0.8</a:t>
              </a:r>
              <a:endParaRPr lang="hu-HU" sz="2000"/>
            </a:p>
          </p:txBody>
        </p:sp>
        <p:sp>
          <p:nvSpPr>
            <p:cNvPr id="178255" name="Line 79"/>
            <p:cNvSpPr>
              <a:spLocks noChangeShapeType="1"/>
            </p:cNvSpPr>
            <p:nvPr/>
          </p:nvSpPr>
          <p:spPr bwMode="auto">
            <a:xfrm flipV="1">
              <a:off x="2160"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6" name="Line 80"/>
            <p:cNvSpPr>
              <a:spLocks noChangeShapeType="1"/>
            </p:cNvSpPr>
            <p:nvPr/>
          </p:nvSpPr>
          <p:spPr bwMode="auto">
            <a:xfrm>
              <a:off x="2160"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7" name="Rectangle 81"/>
            <p:cNvSpPr>
              <a:spLocks noChangeArrowheads="1"/>
            </p:cNvSpPr>
            <p:nvPr/>
          </p:nvSpPr>
          <p:spPr bwMode="auto">
            <a:xfrm>
              <a:off x="2114" y="2568"/>
              <a:ext cx="139"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78258" name="Line 82"/>
            <p:cNvSpPr>
              <a:spLocks noChangeShapeType="1"/>
            </p:cNvSpPr>
            <p:nvPr/>
          </p:nvSpPr>
          <p:spPr bwMode="auto">
            <a:xfrm flipV="1">
              <a:off x="310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9" name="Line 83"/>
            <p:cNvSpPr>
              <a:spLocks noChangeShapeType="1"/>
            </p:cNvSpPr>
            <p:nvPr/>
          </p:nvSpPr>
          <p:spPr bwMode="auto">
            <a:xfrm>
              <a:off x="310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0" name="Rectangle 84"/>
            <p:cNvSpPr>
              <a:spLocks noChangeArrowheads="1"/>
            </p:cNvSpPr>
            <p:nvPr/>
          </p:nvSpPr>
          <p:spPr bwMode="auto">
            <a:xfrm>
              <a:off x="2971" y="2569"/>
              <a:ext cx="34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1.2</a:t>
              </a:r>
              <a:endParaRPr lang="hu-HU" sz="2000"/>
            </a:p>
          </p:txBody>
        </p:sp>
        <p:sp>
          <p:nvSpPr>
            <p:cNvPr id="178261" name="Line 85"/>
            <p:cNvSpPr>
              <a:spLocks noChangeShapeType="1"/>
            </p:cNvSpPr>
            <p:nvPr/>
          </p:nvSpPr>
          <p:spPr bwMode="auto">
            <a:xfrm>
              <a:off x="555" y="252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2" name="Line 86"/>
            <p:cNvSpPr>
              <a:spLocks noChangeShapeType="1"/>
            </p:cNvSpPr>
            <p:nvPr/>
          </p:nvSpPr>
          <p:spPr bwMode="auto">
            <a:xfrm flipH="1">
              <a:off x="3810" y="252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3" name="Rectangle 87"/>
            <p:cNvSpPr>
              <a:spLocks noChangeArrowheads="1"/>
            </p:cNvSpPr>
            <p:nvPr/>
          </p:nvSpPr>
          <p:spPr bwMode="auto">
            <a:xfrm>
              <a:off x="391" y="2404"/>
              <a:ext cx="13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a:t>
              </a:r>
              <a:endParaRPr lang="hu-HU" sz="2000"/>
            </a:p>
          </p:txBody>
        </p:sp>
        <p:sp>
          <p:nvSpPr>
            <p:cNvPr id="178264" name="Line 88"/>
            <p:cNvSpPr>
              <a:spLocks noChangeShapeType="1"/>
            </p:cNvSpPr>
            <p:nvPr/>
          </p:nvSpPr>
          <p:spPr bwMode="auto">
            <a:xfrm>
              <a:off x="555" y="210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5" name="Line 89"/>
            <p:cNvSpPr>
              <a:spLocks noChangeShapeType="1"/>
            </p:cNvSpPr>
            <p:nvPr/>
          </p:nvSpPr>
          <p:spPr bwMode="auto">
            <a:xfrm flipH="1">
              <a:off x="3810" y="210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6" name="Rectangle 90"/>
            <p:cNvSpPr>
              <a:spLocks noChangeArrowheads="1"/>
            </p:cNvSpPr>
            <p:nvPr/>
          </p:nvSpPr>
          <p:spPr bwMode="auto">
            <a:xfrm>
              <a:off x="225" y="1982"/>
              <a:ext cx="3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0.2</a:t>
              </a:r>
              <a:endParaRPr lang="hu-HU" sz="2000"/>
            </a:p>
          </p:txBody>
        </p:sp>
        <p:sp>
          <p:nvSpPr>
            <p:cNvPr id="178267" name="Line 91"/>
            <p:cNvSpPr>
              <a:spLocks noChangeShapeType="1"/>
            </p:cNvSpPr>
            <p:nvPr/>
          </p:nvSpPr>
          <p:spPr bwMode="auto">
            <a:xfrm>
              <a:off x="555" y="1683"/>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8" name="Line 92"/>
            <p:cNvSpPr>
              <a:spLocks noChangeShapeType="1"/>
            </p:cNvSpPr>
            <p:nvPr/>
          </p:nvSpPr>
          <p:spPr bwMode="auto">
            <a:xfrm flipH="1">
              <a:off x="3810" y="1683"/>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9" name="Rectangle 93"/>
            <p:cNvSpPr>
              <a:spLocks noChangeArrowheads="1"/>
            </p:cNvSpPr>
            <p:nvPr/>
          </p:nvSpPr>
          <p:spPr bwMode="auto">
            <a:xfrm>
              <a:off x="225" y="1563"/>
              <a:ext cx="3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0.4</a:t>
              </a:r>
              <a:endParaRPr lang="hu-HU" sz="2000"/>
            </a:p>
          </p:txBody>
        </p:sp>
        <p:sp>
          <p:nvSpPr>
            <p:cNvPr id="178270" name="Line 94"/>
            <p:cNvSpPr>
              <a:spLocks noChangeShapeType="1"/>
            </p:cNvSpPr>
            <p:nvPr/>
          </p:nvSpPr>
          <p:spPr bwMode="auto">
            <a:xfrm>
              <a:off x="555" y="1247"/>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1" name="Line 95"/>
            <p:cNvSpPr>
              <a:spLocks noChangeShapeType="1"/>
            </p:cNvSpPr>
            <p:nvPr/>
          </p:nvSpPr>
          <p:spPr bwMode="auto">
            <a:xfrm flipH="1">
              <a:off x="3810" y="1247"/>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2" name="Rectangle 96"/>
            <p:cNvSpPr>
              <a:spLocks noChangeArrowheads="1"/>
            </p:cNvSpPr>
            <p:nvPr/>
          </p:nvSpPr>
          <p:spPr bwMode="auto">
            <a:xfrm>
              <a:off x="225" y="1128"/>
              <a:ext cx="34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0.6</a:t>
              </a:r>
              <a:endParaRPr lang="hu-HU" sz="2000"/>
            </a:p>
          </p:txBody>
        </p:sp>
        <p:sp>
          <p:nvSpPr>
            <p:cNvPr id="178273" name="Line 97"/>
            <p:cNvSpPr>
              <a:spLocks noChangeShapeType="1"/>
            </p:cNvSpPr>
            <p:nvPr/>
          </p:nvSpPr>
          <p:spPr bwMode="auto">
            <a:xfrm>
              <a:off x="555" y="84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4" name="Line 98"/>
            <p:cNvSpPr>
              <a:spLocks noChangeShapeType="1"/>
            </p:cNvSpPr>
            <p:nvPr/>
          </p:nvSpPr>
          <p:spPr bwMode="auto">
            <a:xfrm flipH="1">
              <a:off x="3810" y="84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5" name="Rectangle 99"/>
            <p:cNvSpPr>
              <a:spLocks noChangeArrowheads="1"/>
            </p:cNvSpPr>
            <p:nvPr/>
          </p:nvSpPr>
          <p:spPr bwMode="auto">
            <a:xfrm>
              <a:off x="225" y="721"/>
              <a:ext cx="3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0.8</a:t>
              </a:r>
              <a:endParaRPr lang="hu-HU" sz="2000"/>
            </a:p>
          </p:txBody>
        </p:sp>
        <p:sp>
          <p:nvSpPr>
            <p:cNvPr id="178276" name="Line 100"/>
            <p:cNvSpPr>
              <a:spLocks noChangeShapeType="1"/>
            </p:cNvSpPr>
            <p:nvPr/>
          </p:nvSpPr>
          <p:spPr bwMode="auto">
            <a:xfrm>
              <a:off x="555" y="42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7" name="Line 101"/>
            <p:cNvSpPr>
              <a:spLocks noChangeShapeType="1"/>
            </p:cNvSpPr>
            <p:nvPr/>
          </p:nvSpPr>
          <p:spPr bwMode="auto">
            <a:xfrm flipH="1">
              <a:off x="3810" y="42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8" name="Rectangle 102"/>
            <p:cNvSpPr>
              <a:spLocks noChangeArrowheads="1"/>
            </p:cNvSpPr>
            <p:nvPr/>
          </p:nvSpPr>
          <p:spPr bwMode="auto">
            <a:xfrm>
              <a:off x="391" y="301"/>
              <a:ext cx="13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78279" name="Line 103"/>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80" name="Line 104"/>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81" name="Line 105"/>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82" name="Line 106"/>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83" name="Oval 107"/>
            <p:cNvSpPr>
              <a:spLocks noChangeArrowheads="1"/>
            </p:cNvSpPr>
            <p:nvPr/>
          </p:nvSpPr>
          <p:spPr bwMode="auto">
            <a:xfrm>
              <a:off x="78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4" name="Oval 108"/>
            <p:cNvSpPr>
              <a:spLocks noChangeArrowheads="1"/>
            </p:cNvSpPr>
            <p:nvPr/>
          </p:nvSpPr>
          <p:spPr bwMode="auto">
            <a:xfrm>
              <a:off x="1155"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5" name="Oval 109"/>
            <p:cNvSpPr>
              <a:spLocks noChangeArrowheads="1"/>
            </p:cNvSpPr>
            <p:nvPr/>
          </p:nvSpPr>
          <p:spPr bwMode="auto">
            <a:xfrm>
              <a:off x="195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6" name="Oval 110"/>
            <p:cNvSpPr>
              <a:spLocks noChangeArrowheads="1"/>
            </p:cNvSpPr>
            <p:nvPr/>
          </p:nvSpPr>
          <p:spPr bwMode="auto">
            <a:xfrm>
              <a:off x="228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7" name="Oval 111"/>
            <p:cNvSpPr>
              <a:spLocks noChangeArrowheads="1"/>
            </p:cNvSpPr>
            <p:nvPr/>
          </p:nvSpPr>
          <p:spPr bwMode="auto">
            <a:xfrm>
              <a:off x="349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8" name="Oval 112"/>
            <p:cNvSpPr>
              <a:spLocks noChangeArrowheads="1"/>
            </p:cNvSpPr>
            <p:nvPr/>
          </p:nvSpPr>
          <p:spPr bwMode="auto">
            <a:xfrm>
              <a:off x="78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9" name="Oval 113"/>
            <p:cNvSpPr>
              <a:spLocks noChangeArrowheads="1"/>
            </p:cNvSpPr>
            <p:nvPr/>
          </p:nvSpPr>
          <p:spPr bwMode="auto">
            <a:xfrm>
              <a:off x="106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0" name="Oval 114"/>
            <p:cNvSpPr>
              <a:spLocks noChangeArrowheads="1"/>
            </p:cNvSpPr>
            <p:nvPr/>
          </p:nvSpPr>
          <p:spPr bwMode="auto">
            <a:xfrm>
              <a:off x="1110"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1" name="Oval 115"/>
            <p:cNvSpPr>
              <a:spLocks noChangeArrowheads="1"/>
            </p:cNvSpPr>
            <p:nvPr/>
          </p:nvSpPr>
          <p:spPr bwMode="auto">
            <a:xfrm>
              <a:off x="210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2" name="Oval 116"/>
            <p:cNvSpPr>
              <a:spLocks noChangeArrowheads="1"/>
            </p:cNvSpPr>
            <p:nvPr/>
          </p:nvSpPr>
          <p:spPr bwMode="auto">
            <a:xfrm>
              <a:off x="2145"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3" name="Oval 117"/>
            <p:cNvSpPr>
              <a:spLocks noChangeArrowheads="1"/>
            </p:cNvSpPr>
            <p:nvPr/>
          </p:nvSpPr>
          <p:spPr bwMode="auto">
            <a:xfrm>
              <a:off x="223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4" name="Oval 118"/>
            <p:cNvSpPr>
              <a:spLocks noChangeArrowheads="1"/>
            </p:cNvSpPr>
            <p:nvPr/>
          </p:nvSpPr>
          <p:spPr bwMode="auto">
            <a:xfrm>
              <a:off x="349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5" name="Oval 119"/>
            <p:cNvSpPr>
              <a:spLocks noChangeArrowheads="1"/>
            </p:cNvSpPr>
            <p:nvPr/>
          </p:nvSpPr>
          <p:spPr bwMode="auto">
            <a:xfrm>
              <a:off x="78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6" name="Oval 120"/>
            <p:cNvSpPr>
              <a:spLocks noChangeArrowheads="1"/>
            </p:cNvSpPr>
            <p:nvPr/>
          </p:nvSpPr>
          <p:spPr bwMode="auto">
            <a:xfrm>
              <a:off x="94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7" name="Oval 121"/>
            <p:cNvSpPr>
              <a:spLocks noChangeArrowheads="1"/>
            </p:cNvSpPr>
            <p:nvPr/>
          </p:nvSpPr>
          <p:spPr bwMode="auto">
            <a:xfrm>
              <a:off x="1560"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8" name="Oval 122"/>
            <p:cNvSpPr>
              <a:spLocks noChangeArrowheads="1"/>
            </p:cNvSpPr>
            <p:nvPr/>
          </p:nvSpPr>
          <p:spPr bwMode="auto">
            <a:xfrm>
              <a:off x="189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9" name="Oval 123"/>
            <p:cNvSpPr>
              <a:spLocks noChangeArrowheads="1"/>
            </p:cNvSpPr>
            <p:nvPr/>
          </p:nvSpPr>
          <p:spPr bwMode="auto">
            <a:xfrm>
              <a:off x="2355"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0" name="Oval 124"/>
            <p:cNvSpPr>
              <a:spLocks noChangeArrowheads="1"/>
            </p:cNvSpPr>
            <p:nvPr/>
          </p:nvSpPr>
          <p:spPr bwMode="auto">
            <a:xfrm>
              <a:off x="381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1" name="Oval 125"/>
            <p:cNvSpPr>
              <a:spLocks noChangeArrowheads="1"/>
            </p:cNvSpPr>
            <p:nvPr/>
          </p:nvSpPr>
          <p:spPr bwMode="auto">
            <a:xfrm>
              <a:off x="51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2" name="Oval 126"/>
            <p:cNvSpPr>
              <a:spLocks noChangeArrowheads="1"/>
            </p:cNvSpPr>
            <p:nvPr/>
          </p:nvSpPr>
          <p:spPr bwMode="auto">
            <a:xfrm>
              <a:off x="1485"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3" name="Oval 127"/>
            <p:cNvSpPr>
              <a:spLocks noChangeArrowheads="1"/>
            </p:cNvSpPr>
            <p:nvPr/>
          </p:nvSpPr>
          <p:spPr bwMode="auto">
            <a:xfrm>
              <a:off x="1725"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4" name="Oval 128"/>
            <p:cNvSpPr>
              <a:spLocks noChangeArrowheads="1"/>
            </p:cNvSpPr>
            <p:nvPr/>
          </p:nvSpPr>
          <p:spPr bwMode="auto">
            <a:xfrm>
              <a:off x="252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5" name="Oval 129"/>
            <p:cNvSpPr>
              <a:spLocks noChangeArrowheads="1"/>
            </p:cNvSpPr>
            <p:nvPr/>
          </p:nvSpPr>
          <p:spPr bwMode="auto">
            <a:xfrm>
              <a:off x="345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6" name="Oval 130"/>
            <p:cNvSpPr>
              <a:spLocks noChangeArrowheads="1"/>
            </p:cNvSpPr>
            <p:nvPr/>
          </p:nvSpPr>
          <p:spPr bwMode="auto">
            <a:xfrm>
              <a:off x="381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7" name="Rectangle 131"/>
            <p:cNvSpPr>
              <a:spLocks noChangeArrowheads="1"/>
            </p:cNvSpPr>
            <p:nvPr/>
          </p:nvSpPr>
          <p:spPr bwMode="auto">
            <a:xfrm>
              <a:off x="3736" y="2510"/>
              <a:ext cx="12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x</a:t>
              </a:r>
              <a:endParaRPr lang="hu-HU" sz="2000"/>
            </a:p>
          </p:txBody>
        </p:sp>
        <p:sp>
          <p:nvSpPr>
            <p:cNvPr id="178308" name="Rectangle 132"/>
            <p:cNvSpPr>
              <a:spLocks noChangeArrowheads="1"/>
            </p:cNvSpPr>
            <p:nvPr/>
          </p:nvSpPr>
          <p:spPr bwMode="auto">
            <a:xfrm>
              <a:off x="689" y="270"/>
              <a:ext cx="14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Symbol" pitchFamily="18" charset="2"/>
                </a:rPr>
                <a:t>m</a:t>
              </a:r>
              <a:endParaRPr lang="hu-HU" sz="2000"/>
            </a:p>
          </p:txBody>
        </p:sp>
        <p:sp>
          <p:nvSpPr>
            <p:cNvPr id="178309" name="Line 133"/>
            <p:cNvSpPr>
              <a:spLocks noChangeShapeType="1"/>
            </p:cNvSpPr>
            <p:nvPr/>
          </p:nvSpPr>
          <p:spPr bwMode="auto">
            <a:xfrm flipV="1">
              <a:off x="2160" y="421"/>
              <a:ext cx="1" cy="2103"/>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hu-HU"/>
            </a:p>
          </p:txBody>
        </p:sp>
      </p:grpSp>
      <p:sp>
        <p:nvSpPr>
          <p:cNvPr id="178311" name="Rectangle 135"/>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spTree>
    <p:extLst>
      <p:ext uri="{BB962C8B-B14F-4D97-AF65-F5344CB8AC3E}">
        <p14:creationId xmlns:p14="http://schemas.microsoft.com/office/powerpoint/2010/main" val="610414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hu-HU" dirty="0"/>
              <a:t>FEAT-LS </a:t>
            </a:r>
            <a:r>
              <a:rPr lang="hu-HU" dirty="0" err="1" smtClean="0"/>
              <a:t>characteristics</a:t>
            </a:r>
            <a:endParaRPr lang="hu-HU" dirty="0"/>
          </a:p>
        </p:txBody>
      </p:sp>
      <p:sp>
        <p:nvSpPr>
          <p:cNvPr id="37891" name="Rectangle 3"/>
          <p:cNvSpPr>
            <a:spLocks noGrp="1" noChangeArrowheads="1"/>
          </p:cNvSpPr>
          <p:nvPr>
            <p:ph type="body" idx="1"/>
          </p:nvPr>
        </p:nvSpPr>
        <p:spPr/>
        <p:txBody>
          <a:bodyPr/>
          <a:lstStyle/>
          <a:p>
            <a:r>
              <a:rPr lang="hu-HU" sz="2800" dirty="0" err="1" smtClean="0"/>
              <a:t>Advantages</a:t>
            </a:r>
            <a:endParaRPr lang="hu-HU" sz="2800" dirty="0"/>
          </a:p>
          <a:p>
            <a:pPr lvl="1"/>
            <a:r>
              <a:rPr lang="hu-HU" sz="2400" dirty="0" err="1" smtClean="0"/>
              <a:t>Low</a:t>
            </a:r>
            <a:r>
              <a:rPr lang="hu-HU" sz="2400" dirty="0" smtClean="0"/>
              <a:t> </a:t>
            </a:r>
            <a:r>
              <a:rPr lang="hu-HU" sz="2400" dirty="0" err="1" smtClean="0"/>
              <a:t>computational</a:t>
            </a:r>
            <a:r>
              <a:rPr lang="hu-HU" sz="2400" dirty="0" smtClean="0"/>
              <a:t> </a:t>
            </a:r>
            <a:r>
              <a:rPr lang="hu-HU" sz="2400" dirty="0" err="1" smtClean="0"/>
              <a:t>complexity</a:t>
            </a:r>
            <a:endParaRPr lang="hu-HU" sz="2400" dirty="0"/>
          </a:p>
          <a:p>
            <a:pPr lvl="1"/>
            <a:r>
              <a:rPr lang="hu-HU" sz="2400" dirty="0" err="1" smtClean="0"/>
              <a:t>Conserving</a:t>
            </a:r>
            <a:r>
              <a:rPr lang="hu-HU" sz="2400" dirty="0" smtClean="0"/>
              <a:t> </a:t>
            </a:r>
            <a:r>
              <a:rPr lang="hu-HU" sz="2400" dirty="0" err="1" smtClean="0"/>
              <a:t>the</a:t>
            </a:r>
            <a:r>
              <a:rPr lang="hu-HU" sz="2400" dirty="0" smtClean="0"/>
              <a:t> </a:t>
            </a:r>
            <a:r>
              <a:rPr lang="hu-HU" sz="2400" dirty="0" err="1" smtClean="0"/>
              <a:t>characteristic</a:t>
            </a:r>
            <a:r>
              <a:rPr lang="hu-HU" sz="2400" dirty="0" smtClean="0"/>
              <a:t> </a:t>
            </a:r>
            <a:r>
              <a:rPr lang="hu-HU" sz="2400" dirty="0" err="1" smtClean="0"/>
              <a:t>shape</a:t>
            </a:r>
            <a:r>
              <a:rPr lang="hu-HU" sz="2400" dirty="0" smtClean="0"/>
              <a:t> </a:t>
            </a:r>
            <a:r>
              <a:rPr lang="hu-HU" sz="2400" dirty="0" err="1" smtClean="0"/>
              <a:t>type</a:t>
            </a:r>
            <a:r>
              <a:rPr lang="hu-HU" sz="2400" dirty="0" smtClean="0"/>
              <a:t> of </a:t>
            </a:r>
            <a:r>
              <a:rPr lang="hu-HU" sz="2400" dirty="0" err="1" smtClean="0"/>
              <a:t>the</a:t>
            </a:r>
            <a:r>
              <a:rPr lang="hu-HU" sz="2400" dirty="0" smtClean="0"/>
              <a:t> </a:t>
            </a:r>
            <a:r>
              <a:rPr lang="hu-HU" sz="2400" dirty="0" err="1" smtClean="0"/>
              <a:t>partition</a:t>
            </a:r>
            <a:endParaRPr lang="hu-HU" sz="2400" dirty="0"/>
          </a:p>
          <a:p>
            <a:pPr lvl="1"/>
            <a:r>
              <a:rPr lang="hu-HU" dirty="0" err="1" smtClean="0"/>
              <a:t>Interpretable</a:t>
            </a:r>
            <a:r>
              <a:rPr lang="hu-HU" dirty="0" smtClean="0"/>
              <a:t> </a:t>
            </a:r>
            <a:r>
              <a:rPr lang="hu-HU" dirty="0" err="1" smtClean="0"/>
              <a:t>results</a:t>
            </a:r>
            <a:r>
              <a:rPr lang="hu-HU" dirty="0" smtClean="0"/>
              <a:t> </a:t>
            </a:r>
            <a:r>
              <a:rPr lang="hu-HU" dirty="0" err="1" smtClean="0"/>
              <a:t>even</a:t>
            </a:r>
            <a:r>
              <a:rPr lang="hu-HU" dirty="0" smtClean="0"/>
              <a:t> </a:t>
            </a:r>
            <a:r>
              <a:rPr lang="hu-HU" dirty="0" err="1"/>
              <a:t>in</a:t>
            </a:r>
            <a:r>
              <a:rPr lang="hu-HU" dirty="0"/>
              <a:t> </a:t>
            </a:r>
            <a:r>
              <a:rPr lang="hu-HU" dirty="0" err="1"/>
              <a:t>case</a:t>
            </a:r>
            <a:r>
              <a:rPr lang="hu-HU" dirty="0"/>
              <a:t> of </a:t>
            </a:r>
            <a:r>
              <a:rPr lang="hu-HU" dirty="0" err="1"/>
              <a:t>different</a:t>
            </a:r>
            <a:r>
              <a:rPr lang="hu-HU" dirty="0"/>
              <a:t> </a:t>
            </a:r>
            <a:r>
              <a:rPr lang="hu-HU" dirty="0" err="1"/>
              <a:t>shape</a:t>
            </a:r>
            <a:r>
              <a:rPr lang="hu-HU" dirty="0"/>
              <a:t> </a:t>
            </a:r>
            <a:r>
              <a:rPr lang="hu-HU" dirty="0" err="1"/>
              <a:t>types</a:t>
            </a:r>
            <a:endParaRPr lang="hu-HU" dirty="0"/>
          </a:p>
          <a:p>
            <a:pPr lvl="1"/>
            <a:r>
              <a:rPr lang="hu-HU" dirty="0" err="1"/>
              <a:t>Interpolation</a:t>
            </a:r>
            <a:r>
              <a:rPr lang="hu-HU" dirty="0"/>
              <a:t> &amp; </a:t>
            </a:r>
            <a:r>
              <a:rPr lang="hu-HU" dirty="0" err="1"/>
              <a:t>Extrapolation</a:t>
            </a:r>
            <a:endParaRPr lang="hu-HU" dirty="0"/>
          </a:p>
          <a:p>
            <a:r>
              <a:rPr lang="hu-HU" sz="2800" dirty="0" err="1" smtClean="0"/>
              <a:t>Disadvantage</a:t>
            </a:r>
            <a:endParaRPr lang="hu-HU" sz="2800" dirty="0"/>
          </a:p>
          <a:p>
            <a:pPr lvl="1"/>
            <a:r>
              <a:rPr lang="hu-HU" sz="2400" dirty="0" smtClean="0"/>
              <a:t>The </a:t>
            </a:r>
            <a:r>
              <a:rPr lang="hu-HU" sz="2400" dirty="0" err="1" smtClean="0"/>
              <a:t>height</a:t>
            </a:r>
            <a:r>
              <a:rPr lang="hu-HU" sz="2400" dirty="0" smtClean="0"/>
              <a:t> of </a:t>
            </a:r>
            <a:r>
              <a:rPr lang="hu-HU" sz="2400" dirty="0" err="1" smtClean="0"/>
              <a:t>each</a:t>
            </a:r>
            <a:r>
              <a:rPr lang="hu-HU" sz="2400" dirty="0" smtClean="0"/>
              <a:t> fuzzy </a:t>
            </a:r>
            <a:r>
              <a:rPr lang="hu-HU" sz="2400" dirty="0" err="1" smtClean="0"/>
              <a:t>set</a:t>
            </a:r>
            <a:r>
              <a:rPr lang="hu-HU" sz="2400" dirty="0" smtClean="0"/>
              <a:t> must be </a:t>
            </a:r>
            <a:r>
              <a:rPr lang="hu-HU" sz="2400" dirty="0" err="1" smtClean="0"/>
              <a:t>the</a:t>
            </a:r>
            <a:r>
              <a:rPr lang="hu-HU" sz="2400" dirty="0" smtClean="0"/>
              <a:t> </a:t>
            </a:r>
            <a:r>
              <a:rPr lang="hu-HU" sz="2400" dirty="0" err="1" smtClean="0"/>
              <a:t>same</a:t>
            </a:r>
            <a:endParaRPr lang="hu-HU" sz="2400" dirty="0"/>
          </a:p>
        </p:txBody>
      </p:sp>
      <p:sp>
        <p:nvSpPr>
          <p:cNvPr id="2" name="Dia számának helye 1"/>
          <p:cNvSpPr>
            <a:spLocks noGrp="1"/>
          </p:cNvSpPr>
          <p:nvPr>
            <p:ph type="sldNum" sz="quarter" idx="12"/>
          </p:nvPr>
        </p:nvSpPr>
        <p:spPr/>
        <p:txBody>
          <a:bodyPr/>
          <a:lstStyle/>
          <a:p>
            <a:fld id="{42275A63-3E4B-4569-BF04-D6C210DC9A48}" type="slidenum">
              <a:rPr lang="hu-HU" smtClean="0"/>
              <a:pPr/>
              <a:t>55</a:t>
            </a:fld>
            <a:endParaRPr lang="hu-HU" dirty="0"/>
          </a:p>
        </p:txBody>
      </p:sp>
    </p:spTree>
    <p:extLst>
      <p:ext uri="{BB962C8B-B14F-4D97-AF65-F5344CB8AC3E}">
        <p14:creationId xmlns:p14="http://schemas.microsoft.com/office/powerpoint/2010/main" val="12720683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404664"/>
            <a:ext cx="8229600" cy="1143000"/>
          </a:xfrm>
        </p:spPr>
        <p:txBody>
          <a:bodyPr/>
          <a:lstStyle/>
          <a:p>
            <a:r>
              <a:rPr lang="hu-HU" sz="3200" dirty="0"/>
              <a:t>The </a:t>
            </a:r>
            <a:r>
              <a:rPr lang="hu-HU" sz="3200" dirty="0" err="1"/>
              <a:t>position</a:t>
            </a:r>
            <a:r>
              <a:rPr lang="hu-HU" sz="3200" dirty="0"/>
              <a:t> of </a:t>
            </a:r>
            <a:r>
              <a:rPr lang="hu-HU" sz="3200" dirty="0" err="1"/>
              <a:t>the</a:t>
            </a:r>
            <a:r>
              <a:rPr lang="hu-HU" sz="3200" dirty="0"/>
              <a:t> </a:t>
            </a:r>
            <a:r>
              <a:rPr lang="hu-HU" sz="3200" dirty="0" err="1"/>
              <a:t>consequent</a:t>
            </a:r>
            <a:r>
              <a:rPr lang="hu-HU" sz="3200" dirty="0"/>
              <a:t> </a:t>
            </a:r>
            <a:r>
              <a:rPr lang="hu-HU" sz="3200" dirty="0" err="1"/>
              <a:t>sets</a:t>
            </a:r>
            <a:endParaRPr lang="hu-HU" sz="3200" dirty="0"/>
          </a:p>
        </p:txBody>
      </p:sp>
      <p:sp>
        <p:nvSpPr>
          <p:cNvPr id="2" name="Tartalom helye 1"/>
          <p:cNvSpPr>
            <a:spLocks noGrp="1"/>
          </p:cNvSpPr>
          <p:nvPr>
            <p:ph idx="1"/>
          </p:nvPr>
        </p:nvSpPr>
        <p:spPr/>
        <p:txBody>
          <a:bodyPr/>
          <a:lstStyle/>
          <a:p>
            <a:endParaRPr lang="hu-HU"/>
          </a:p>
        </p:txBody>
      </p:sp>
      <p:sp>
        <p:nvSpPr>
          <p:cNvPr id="7" name="Dia számának helye 4"/>
          <p:cNvSpPr>
            <a:spLocks noGrp="1"/>
          </p:cNvSpPr>
          <p:nvPr>
            <p:ph type="sldNum" sz="quarter" idx="12"/>
          </p:nvPr>
        </p:nvSpPr>
        <p:spPr/>
        <p:txBody>
          <a:bodyPr/>
          <a:lstStyle/>
          <a:p>
            <a:fld id="{25072559-EE52-42B0-9763-73CD57D5B9C3}" type="slidenum">
              <a:rPr lang="hu-HU"/>
              <a:pPr/>
              <a:t>56</a:t>
            </a:fld>
            <a:endParaRPr lang="hu-HU"/>
          </a:p>
        </p:txBody>
      </p:sp>
      <p:pic>
        <p:nvPicPr>
          <p:cNvPr id="11470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50" y="1541463"/>
            <a:ext cx="6694488"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704" name="Text Box 16"/>
          <p:cNvSpPr txBox="1">
            <a:spLocks noChangeArrowheads="1"/>
          </p:cNvSpPr>
          <p:nvPr/>
        </p:nvSpPr>
        <p:spPr bwMode="auto">
          <a:xfrm>
            <a:off x="200025" y="6323013"/>
            <a:ext cx="432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dirty="0" err="1">
                <a:solidFill>
                  <a:schemeClr val="tx2"/>
                </a:solidFill>
              </a:rPr>
              <a:t>Hypersurface</a:t>
            </a:r>
            <a:r>
              <a:rPr lang="hu-HU" dirty="0">
                <a:solidFill>
                  <a:schemeClr val="tx2"/>
                </a:solidFill>
              </a:rPr>
              <a:t> </a:t>
            </a:r>
            <a:r>
              <a:rPr lang="hu-HU" dirty="0" err="1">
                <a:solidFill>
                  <a:schemeClr val="tx2"/>
                </a:solidFill>
              </a:rPr>
              <a:t>representing</a:t>
            </a:r>
            <a:r>
              <a:rPr lang="hu-HU" dirty="0">
                <a:solidFill>
                  <a:schemeClr val="tx2"/>
                </a:solidFill>
              </a:rPr>
              <a:t> </a:t>
            </a:r>
            <a:r>
              <a:rPr lang="hu-HU" dirty="0" err="1">
                <a:solidFill>
                  <a:schemeClr val="tx2"/>
                </a:solidFill>
              </a:rPr>
              <a:t>the</a:t>
            </a:r>
            <a:r>
              <a:rPr lang="hu-HU" dirty="0">
                <a:solidFill>
                  <a:schemeClr val="tx2"/>
                </a:solidFill>
              </a:rPr>
              <a:t> </a:t>
            </a:r>
            <a:r>
              <a:rPr lang="hu-HU" dirty="0" err="1">
                <a:solidFill>
                  <a:schemeClr val="tx2"/>
                </a:solidFill>
              </a:rPr>
              <a:t>rules</a:t>
            </a:r>
            <a:endParaRPr lang="hu-HU" dirty="0">
              <a:solidFill>
                <a:schemeClr val="tx2"/>
              </a:solidFill>
            </a:endParaRPr>
          </a:p>
        </p:txBody>
      </p:sp>
    </p:spTree>
    <p:extLst>
      <p:ext uri="{BB962C8B-B14F-4D97-AF65-F5344CB8AC3E}">
        <p14:creationId xmlns:p14="http://schemas.microsoft.com/office/powerpoint/2010/main" val="14656864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4"/>
          <p:cNvSpPr>
            <a:spLocks noGrp="1"/>
          </p:cNvSpPr>
          <p:nvPr>
            <p:ph type="sldNum" sz="quarter" idx="12"/>
          </p:nvPr>
        </p:nvSpPr>
        <p:spPr/>
        <p:txBody>
          <a:bodyPr/>
          <a:lstStyle/>
          <a:p>
            <a:fld id="{BF289432-F3DE-4F63-A5F9-60B76EA392E3}" type="slidenum">
              <a:rPr lang="hu-HU"/>
              <a:pPr/>
              <a:t>57</a:t>
            </a:fld>
            <a:endParaRPr lang="hu-HU"/>
          </a:p>
        </p:txBody>
      </p:sp>
      <p:sp>
        <p:nvSpPr>
          <p:cNvPr id="146436" name="Rectangle 4"/>
          <p:cNvSpPr>
            <a:spLocks noGrp="1" noChangeArrowheads="1"/>
          </p:cNvSpPr>
          <p:nvPr>
            <p:ph type="title"/>
          </p:nvPr>
        </p:nvSpPr>
        <p:spPr/>
        <p:txBody>
          <a:bodyPr/>
          <a:lstStyle/>
          <a:p>
            <a:r>
              <a:rPr lang="hu-HU" sz="3200"/>
              <a:t>The position of the consequent sets in the </a:t>
            </a:r>
            <a:r>
              <a:rPr lang="hu-HU" sz="3200" i="1"/>
              <a:t>l</a:t>
            </a:r>
            <a:r>
              <a:rPr lang="hu-HU" sz="3200" i="1" baseline="30000"/>
              <a:t>th</a:t>
            </a:r>
            <a:r>
              <a:rPr lang="hu-HU" sz="3200" baseline="30000"/>
              <a:t> </a:t>
            </a:r>
            <a:r>
              <a:rPr lang="hu-HU" sz="3200"/>
              <a:t>output dimension</a:t>
            </a:r>
          </a:p>
        </p:txBody>
      </p:sp>
      <p:graphicFrame>
        <p:nvGraphicFramePr>
          <p:cNvPr id="146439" name="Object 7"/>
          <p:cNvGraphicFramePr>
            <a:graphicFrameLocks noChangeAspect="1"/>
          </p:cNvGraphicFramePr>
          <p:nvPr>
            <p:extLst>
              <p:ext uri="{D42A27DB-BD31-4B8C-83A1-F6EECF244321}">
                <p14:modId xmlns:p14="http://schemas.microsoft.com/office/powerpoint/2010/main" val="1795696244"/>
              </p:ext>
            </p:extLst>
          </p:nvPr>
        </p:nvGraphicFramePr>
        <p:xfrm>
          <a:off x="1043608" y="2843188"/>
          <a:ext cx="3956050" cy="2386012"/>
        </p:xfrm>
        <a:graphic>
          <a:graphicData uri="http://schemas.openxmlformats.org/presentationml/2006/ole">
            <mc:AlternateContent xmlns:mc="http://schemas.openxmlformats.org/markup-compatibility/2006">
              <mc:Choice xmlns:v="urn:schemas-microsoft-com:vml" Requires="v">
                <p:oleObj spid="_x0000_s19635" name="Egyenlet" r:id="rId4" imgW="1473120" imgH="888840" progId="Equation.3">
                  <p:embed/>
                </p:oleObj>
              </mc:Choice>
              <mc:Fallback>
                <p:oleObj name="Egyenlet" r:id="rId4" imgW="1473120" imgH="8888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2843188"/>
                        <a:ext cx="3956050" cy="238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6440" name="Object 8"/>
          <p:cNvGraphicFramePr>
            <a:graphicFrameLocks noChangeAspect="1"/>
          </p:cNvGraphicFramePr>
          <p:nvPr>
            <p:extLst>
              <p:ext uri="{D42A27DB-BD31-4B8C-83A1-F6EECF244321}">
                <p14:modId xmlns:p14="http://schemas.microsoft.com/office/powerpoint/2010/main" val="1632607646"/>
              </p:ext>
            </p:extLst>
          </p:nvPr>
        </p:nvGraphicFramePr>
        <p:xfrm>
          <a:off x="1043608" y="4975225"/>
          <a:ext cx="6718300" cy="1590675"/>
        </p:xfrm>
        <a:graphic>
          <a:graphicData uri="http://schemas.openxmlformats.org/presentationml/2006/ole">
            <mc:AlternateContent xmlns:mc="http://schemas.openxmlformats.org/markup-compatibility/2006">
              <mc:Choice xmlns:v="urn:schemas-microsoft-com:vml" Requires="v">
                <p:oleObj spid="_x0000_s19636" name="Egyenlet" r:id="rId6" imgW="2679480" imgH="634680" progId="Equation.3">
                  <p:embed/>
                </p:oleObj>
              </mc:Choice>
              <mc:Fallback>
                <p:oleObj name="Egyenlet" r:id="rId6" imgW="2679480" imgH="6346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4975225"/>
                        <a:ext cx="6718300"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6442" name="Rectangle 10"/>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46441" name="Object 9"/>
          <p:cNvGraphicFramePr>
            <a:graphicFrameLocks noChangeAspect="1"/>
          </p:cNvGraphicFramePr>
          <p:nvPr>
            <p:extLst>
              <p:ext uri="{D42A27DB-BD31-4B8C-83A1-F6EECF244321}">
                <p14:modId xmlns:p14="http://schemas.microsoft.com/office/powerpoint/2010/main" val="1472973952"/>
              </p:ext>
            </p:extLst>
          </p:nvPr>
        </p:nvGraphicFramePr>
        <p:xfrm>
          <a:off x="1036638" y="2072333"/>
          <a:ext cx="7975600" cy="636587"/>
        </p:xfrm>
        <a:graphic>
          <a:graphicData uri="http://schemas.openxmlformats.org/presentationml/2006/ole">
            <mc:AlternateContent xmlns:mc="http://schemas.openxmlformats.org/markup-compatibility/2006">
              <mc:Choice xmlns:v="urn:schemas-microsoft-com:vml" Requires="v">
                <p:oleObj spid="_x0000_s19637" name="Egyenlet" r:id="rId8" imgW="3225800" imgH="254000" progId="Equation.3">
                  <p:embed/>
                </p:oleObj>
              </mc:Choice>
              <mc:Fallback>
                <p:oleObj name="Egyenlet" r:id="rId8" imgW="3225800" imgH="254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6638" y="2072333"/>
                        <a:ext cx="7975600" cy="636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300441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404664"/>
            <a:ext cx="8229600" cy="1143000"/>
          </a:xfrm>
        </p:spPr>
        <p:txBody>
          <a:bodyPr/>
          <a:lstStyle/>
          <a:p>
            <a:r>
              <a:rPr lang="hu-HU" dirty="0" err="1" smtClean="0"/>
              <a:t>Single</a:t>
            </a:r>
            <a:r>
              <a:rPr lang="hu-HU" dirty="0" smtClean="0"/>
              <a:t> </a:t>
            </a:r>
            <a:r>
              <a:rPr lang="hu-HU" dirty="0" err="1" smtClean="0"/>
              <a:t>Rule</a:t>
            </a:r>
            <a:r>
              <a:rPr lang="hu-HU" dirty="0" smtClean="0"/>
              <a:t> </a:t>
            </a:r>
            <a:r>
              <a:rPr lang="hu-HU" dirty="0" err="1" smtClean="0"/>
              <a:t>reasoning</a:t>
            </a:r>
            <a:endParaRPr lang="hu-HU" dirty="0"/>
          </a:p>
        </p:txBody>
      </p:sp>
      <p:sp>
        <p:nvSpPr>
          <p:cNvPr id="46083" name="Rectangle 3"/>
          <p:cNvSpPr>
            <a:spLocks noGrp="1" noChangeArrowheads="1"/>
          </p:cNvSpPr>
          <p:nvPr>
            <p:ph type="body" idx="1"/>
          </p:nvPr>
        </p:nvSpPr>
        <p:spPr>
          <a:xfrm>
            <a:off x="609600" y="1600200"/>
            <a:ext cx="4186238" cy="3036888"/>
          </a:xfrm>
        </p:spPr>
        <p:txBody>
          <a:bodyPr>
            <a:normAutofit/>
          </a:bodyPr>
          <a:lstStyle/>
          <a:p>
            <a:r>
              <a:rPr lang="hu-HU" sz="2800" dirty="0" smtClean="0"/>
              <a:t>The </a:t>
            </a:r>
            <a:r>
              <a:rPr lang="hu-HU" sz="2800" dirty="0" err="1" smtClean="0"/>
              <a:t>observation</a:t>
            </a:r>
            <a:r>
              <a:rPr lang="hu-HU" sz="2800" dirty="0" smtClean="0"/>
              <a:t> (A</a:t>
            </a:r>
            <a:r>
              <a:rPr lang="hu-HU" sz="2800" dirty="0"/>
              <a:t>*) </a:t>
            </a:r>
            <a:r>
              <a:rPr lang="hu-HU" sz="2800" dirty="0" err="1" smtClean="0"/>
              <a:t>overlaps</a:t>
            </a:r>
            <a:r>
              <a:rPr lang="hu-HU" sz="2800" dirty="0" smtClean="0"/>
              <a:t> </a:t>
            </a:r>
            <a:r>
              <a:rPr lang="hu-HU" sz="2800" dirty="0" err="1" smtClean="0"/>
              <a:t>only</a:t>
            </a:r>
            <a:r>
              <a:rPr lang="hu-HU" sz="2800" dirty="0" smtClean="0"/>
              <a:t> </a:t>
            </a:r>
            <a:r>
              <a:rPr lang="hu-HU" sz="2800" dirty="0" err="1" smtClean="0"/>
              <a:t>partly</a:t>
            </a:r>
            <a:r>
              <a:rPr lang="hu-HU" sz="2800" dirty="0" smtClean="0"/>
              <a:t> </a:t>
            </a:r>
            <a:r>
              <a:rPr lang="hu-HU" sz="2800" dirty="0" err="1" smtClean="0"/>
              <a:t>the</a:t>
            </a:r>
            <a:r>
              <a:rPr lang="hu-HU" sz="2800" dirty="0" smtClean="0"/>
              <a:t> </a:t>
            </a:r>
            <a:r>
              <a:rPr lang="hu-HU" sz="2800" dirty="0" err="1" smtClean="0"/>
              <a:t>antecedent</a:t>
            </a:r>
            <a:r>
              <a:rPr lang="hu-HU" sz="2800" dirty="0" smtClean="0"/>
              <a:t> </a:t>
            </a:r>
            <a:r>
              <a:rPr lang="hu-HU" sz="2800" dirty="0" err="1" smtClean="0"/>
              <a:t>set</a:t>
            </a:r>
            <a:r>
              <a:rPr lang="hu-HU" sz="2800" dirty="0" smtClean="0"/>
              <a:t> of </a:t>
            </a:r>
            <a:r>
              <a:rPr lang="hu-HU" sz="2800" dirty="0" err="1" smtClean="0"/>
              <a:t>the</a:t>
            </a:r>
            <a:r>
              <a:rPr lang="hu-HU" sz="2800" dirty="0" smtClean="0"/>
              <a:t> </a:t>
            </a:r>
            <a:r>
              <a:rPr lang="hu-HU" sz="2800" dirty="0" err="1" smtClean="0"/>
              <a:t>conclusion</a:t>
            </a:r>
            <a:endParaRPr lang="hu-HU" sz="2800" dirty="0"/>
          </a:p>
          <a:p>
            <a:r>
              <a:rPr lang="hu-HU" sz="2800" dirty="0" err="1" smtClean="0"/>
              <a:t>Generalized</a:t>
            </a:r>
            <a:r>
              <a:rPr lang="hu-HU" sz="2800" dirty="0" smtClean="0"/>
              <a:t> </a:t>
            </a:r>
            <a:r>
              <a:rPr lang="hu-HU" sz="2800" dirty="0"/>
              <a:t>Modus </a:t>
            </a:r>
            <a:r>
              <a:rPr lang="hu-HU" sz="2800" dirty="0" err="1"/>
              <a:t>Ponens</a:t>
            </a:r>
            <a:endParaRPr lang="hu-HU" sz="2800" dirty="0"/>
          </a:p>
          <a:p>
            <a:pPr>
              <a:buFont typeface="Wingdings" pitchFamily="2" charset="2"/>
              <a:buNone/>
            </a:pPr>
            <a:endParaRPr lang="hu-HU" sz="2800" dirty="0"/>
          </a:p>
        </p:txBody>
      </p:sp>
      <p:pic>
        <p:nvPicPr>
          <p:cNvPr id="46084" name="Picture 4" descr="K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1828800"/>
            <a:ext cx="3236913"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1279525" y="4897438"/>
            <a:ext cx="572464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2239963" algn="l"/>
              </a:tabLst>
              <a:defRPr>
                <a:solidFill>
                  <a:schemeClr val="tx1"/>
                </a:solidFill>
                <a:latin typeface="Arial" charset="0"/>
              </a:defRPr>
            </a:lvl1pPr>
            <a:lvl2pPr>
              <a:tabLst>
                <a:tab pos="2239963" algn="l"/>
              </a:tabLst>
              <a:defRPr>
                <a:solidFill>
                  <a:schemeClr val="tx1"/>
                </a:solidFill>
                <a:latin typeface="Arial" charset="0"/>
              </a:defRPr>
            </a:lvl2pPr>
            <a:lvl3pPr>
              <a:tabLst>
                <a:tab pos="2239963" algn="l"/>
              </a:tabLst>
              <a:defRPr>
                <a:solidFill>
                  <a:schemeClr val="tx1"/>
                </a:solidFill>
                <a:latin typeface="Arial" charset="0"/>
              </a:defRPr>
            </a:lvl3pPr>
            <a:lvl4pPr>
              <a:tabLst>
                <a:tab pos="2239963" algn="l"/>
              </a:tabLst>
              <a:defRPr>
                <a:solidFill>
                  <a:schemeClr val="tx1"/>
                </a:solidFill>
                <a:latin typeface="Arial" charset="0"/>
              </a:defRPr>
            </a:lvl4pPr>
            <a:lvl5pPr>
              <a:tabLst>
                <a:tab pos="2239963" algn="l"/>
              </a:tabLst>
              <a:defRPr>
                <a:solidFill>
                  <a:schemeClr val="tx1"/>
                </a:solidFill>
                <a:latin typeface="Arial" charset="0"/>
              </a:defRPr>
            </a:lvl5pPr>
            <a:lvl6pPr fontAlgn="base">
              <a:spcBef>
                <a:spcPct val="0"/>
              </a:spcBef>
              <a:spcAft>
                <a:spcPct val="0"/>
              </a:spcAft>
              <a:tabLst>
                <a:tab pos="2239963" algn="l"/>
              </a:tabLst>
              <a:defRPr>
                <a:solidFill>
                  <a:schemeClr val="tx1"/>
                </a:solidFill>
                <a:latin typeface="Arial" charset="0"/>
              </a:defRPr>
            </a:lvl6pPr>
            <a:lvl7pPr fontAlgn="base">
              <a:spcBef>
                <a:spcPct val="0"/>
              </a:spcBef>
              <a:spcAft>
                <a:spcPct val="0"/>
              </a:spcAft>
              <a:tabLst>
                <a:tab pos="2239963" algn="l"/>
              </a:tabLst>
              <a:defRPr>
                <a:solidFill>
                  <a:schemeClr val="tx1"/>
                </a:solidFill>
                <a:latin typeface="Arial" charset="0"/>
              </a:defRPr>
            </a:lvl7pPr>
            <a:lvl8pPr fontAlgn="base">
              <a:spcBef>
                <a:spcPct val="0"/>
              </a:spcBef>
              <a:spcAft>
                <a:spcPct val="0"/>
              </a:spcAft>
              <a:tabLst>
                <a:tab pos="2239963" algn="l"/>
              </a:tabLst>
              <a:defRPr>
                <a:solidFill>
                  <a:schemeClr val="tx1"/>
                </a:solidFill>
                <a:latin typeface="Arial" charset="0"/>
              </a:defRPr>
            </a:lvl8pPr>
            <a:lvl9pPr fontAlgn="base">
              <a:spcBef>
                <a:spcPct val="0"/>
              </a:spcBef>
              <a:spcAft>
                <a:spcPct val="0"/>
              </a:spcAft>
              <a:tabLst>
                <a:tab pos="2239963" algn="l"/>
              </a:tabLst>
              <a:defRPr>
                <a:solidFill>
                  <a:schemeClr val="tx1"/>
                </a:solidFill>
                <a:latin typeface="Arial" charset="0"/>
              </a:defRPr>
            </a:lvl9pPr>
          </a:lstStyle>
          <a:p>
            <a:r>
              <a:rPr lang="hu-HU" sz="2000" dirty="0" err="1" smtClean="0">
                <a:latin typeface="Verdana" pitchFamily="34" charset="0"/>
              </a:rPr>
              <a:t>Observation</a:t>
            </a:r>
            <a:r>
              <a:rPr lang="hu-HU" sz="2000" dirty="0" smtClean="0">
                <a:latin typeface="Verdana" pitchFamily="34" charset="0"/>
              </a:rPr>
              <a:t>:</a:t>
            </a:r>
            <a:r>
              <a:rPr lang="hu-HU" sz="2000" dirty="0">
                <a:latin typeface="Verdana" pitchFamily="34" charset="0"/>
              </a:rPr>
              <a:t>	</a:t>
            </a:r>
            <a:r>
              <a:rPr lang="hu-HU" sz="2000" i="1" dirty="0">
                <a:latin typeface="Verdana" pitchFamily="34" charset="0"/>
              </a:rPr>
              <a:t>x</a:t>
            </a:r>
            <a:r>
              <a:rPr lang="hu-HU" sz="2000" dirty="0">
                <a:latin typeface="Verdana" pitchFamily="34" charset="0"/>
              </a:rPr>
              <a:t> </a:t>
            </a:r>
            <a:r>
              <a:rPr lang="hu-HU" sz="2000" dirty="0" smtClean="0">
                <a:latin typeface="Verdana" pitchFamily="34" charset="0"/>
              </a:rPr>
              <a:t>is </a:t>
            </a:r>
            <a:r>
              <a:rPr lang="hu-HU" sz="2000" i="1" dirty="0" smtClean="0">
                <a:latin typeface="Verdana" pitchFamily="34" charset="0"/>
              </a:rPr>
              <a:t>A</a:t>
            </a:r>
            <a:r>
              <a:rPr lang="hu-HU" sz="2000" i="1" dirty="0">
                <a:latin typeface="Verdana" pitchFamily="34" charset="0"/>
              </a:rPr>
              <a:t>*</a:t>
            </a:r>
            <a:endParaRPr lang="hu-HU" sz="2000" u="sng" dirty="0">
              <a:latin typeface="Verdana" pitchFamily="34" charset="0"/>
            </a:endParaRPr>
          </a:p>
          <a:p>
            <a:r>
              <a:rPr lang="hu-HU" sz="2000" u="sng" dirty="0" err="1" smtClean="0">
                <a:latin typeface="Verdana" pitchFamily="34" charset="0"/>
              </a:rPr>
              <a:t>Rule</a:t>
            </a:r>
            <a:r>
              <a:rPr lang="hu-HU" sz="2000" u="sng" dirty="0" smtClean="0">
                <a:latin typeface="Verdana" pitchFamily="34" charset="0"/>
              </a:rPr>
              <a:t>:</a:t>
            </a:r>
            <a:r>
              <a:rPr lang="hu-HU" sz="2000" u="sng" dirty="0">
                <a:latin typeface="Verdana" pitchFamily="34" charset="0"/>
              </a:rPr>
              <a:t>	</a:t>
            </a:r>
            <a:r>
              <a:rPr lang="hu-HU" sz="2000" u="sng" dirty="0" smtClean="0">
                <a:latin typeface="Verdana" pitchFamily="34" charset="0"/>
              </a:rPr>
              <a:t>IF </a:t>
            </a:r>
            <a:r>
              <a:rPr lang="hu-HU" sz="2000" i="1" u="sng" dirty="0">
                <a:latin typeface="Verdana" pitchFamily="34" charset="0"/>
              </a:rPr>
              <a:t>x</a:t>
            </a:r>
            <a:r>
              <a:rPr lang="hu-HU" sz="2000" u="sng" dirty="0">
                <a:latin typeface="Verdana" pitchFamily="34" charset="0"/>
              </a:rPr>
              <a:t> </a:t>
            </a:r>
            <a:r>
              <a:rPr lang="hu-HU" sz="2000" u="sng" dirty="0" smtClean="0">
                <a:latin typeface="Verdana" pitchFamily="34" charset="0"/>
              </a:rPr>
              <a:t>is </a:t>
            </a:r>
            <a:r>
              <a:rPr lang="hu-HU" sz="2000" i="1" u="sng" dirty="0" smtClean="0">
                <a:latin typeface="Verdana" pitchFamily="34" charset="0"/>
              </a:rPr>
              <a:t>A</a:t>
            </a:r>
            <a:r>
              <a:rPr lang="hu-HU" sz="2000" u="sng" dirty="0" smtClean="0">
                <a:latin typeface="Verdana" pitchFamily="34" charset="0"/>
              </a:rPr>
              <a:t> THEN y is </a:t>
            </a:r>
            <a:r>
              <a:rPr lang="hu-HU" sz="2000" i="1" u="sng" dirty="0" smtClean="0">
                <a:latin typeface="Verdana" pitchFamily="34" charset="0"/>
              </a:rPr>
              <a:t>B</a:t>
            </a:r>
            <a:r>
              <a:rPr lang="hu-HU" sz="2000" i="1" dirty="0">
                <a:latin typeface="Verdana" pitchFamily="34" charset="0"/>
              </a:rPr>
              <a:t>	</a:t>
            </a:r>
            <a:endParaRPr lang="hu-HU" sz="2000" dirty="0">
              <a:latin typeface="Verdana" pitchFamily="34" charset="0"/>
            </a:endParaRPr>
          </a:p>
          <a:p>
            <a:r>
              <a:rPr lang="hu-HU" sz="2000" dirty="0" err="1" smtClean="0">
                <a:latin typeface="Verdana" pitchFamily="34" charset="0"/>
              </a:rPr>
              <a:t>Conclusion</a:t>
            </a:r>
            <a:r>
              <a:rPr lang="hu-HU" sz="2000" dirty="0" smtClean="0">
                <a:latin typeface="Verdana" pitchFamily="34" charset="0"/>
              </a:rPr>
              <a:t>:</a:t>
            </a:r>
            <a:r>
              <a:rPr lang="hu-HU" sz="2000" dirty="0">
                <a:latin typeface="Verdana" pitchFamily="34" charset="0"/>
              </a:rPr>
              <a:t>	</a:t>
            </a:r>
            <a:r>
              <a:rPr lang="hu-HU" sz="2000" i="1" dirty="0">
                <a:latin typeface="Verdana" pitchFamily="34" charset="0"/>
              </a:rPr>
              <a:t>y</a:t>
            </a:r>
            <a:r>
              <a:rPr lang="hu-HU" sz="2000" dirty="0">
                <a:latin typeface="Verdana" pitchFamily="34" charset="0"/>
              </a:rPr>
              <a:t> </a:t>
            </a:r>
            <a:r>
              <a:rPr lang="hu-HU" sz="2000" dirty="0" smtClean="0">
                <a:latin typeface="Verdana" pitchFamily="34" charset="0"/>
              </a:rPr>
              <a:t>is </a:t>
            </a:r>
            <a:r>
              <a:rPr lang="hu-HU" sz="2000" i="1" dirty="0" smtClean="0">
                <a:latin typeface="Verdana" pitchFamily="34" charset="0"/>
              </a:rPr>
              <a:t>B</a:t>
            </a:r>
            <a:r>
              <a:rPr lang="hu-HU" sz="2000" i="1" dirty="0">
                <a:latin typeface="Verdana" pitchFamily="34" charset="0"/>
              </a:rPr>
              <a:t>*</a:t>
            </a:r>
            <a:r>
              <a:rPr lang="hu-HU" sz="2000" dirty="0">
                <a:latin typeface="Verdana" pitchFamily="34" charset="0"/>
              </a:rPr>
              <a:t> </a:t>
            </a:r>
          </a:p>
        </p:txBody>
      </p:sp>
      <p:sp>
        <p:nvSpPr>
          <p:cNvPr id="2" name="Dia számának helye 1"/>
          <p:cNvSpPr>
            <a:spLocks noGrp="1"/>
          </p:cNvSpPr>
          <p:nvPr>
            <p:ph type="sldNum" sz="quarter" idx="12"/>
          </p:nvPr>
        </p:nvSpPr>
        <p:spPr/>
        <p:txBody>
          <a:bodyPr/>
          <a:lstStyle/>
          <a:p>
            <a:fld id="{42275A63-3E4B-4569-BF04-D6C210DC9A48}" type="slidenum">
              <a:rPr lang="hu-HU" smtClean="0"/>
              <a:pPr/>
              <a:t>58</a:t>
            </a:fld>
            <a:endParaRPr lang="hu-HU" dirty="0"/>
          </a:p>
        </p:txBody>
      </p:sp>
    </p:spTree>
    <p:extLst>
      <p:ext uri="{BB962C8B-B14F-4D97-AF65-F5344CB8AC3E}">
        <p14:creationId xmlns:p14="http://schemas.microsoft.com/office/powerpoint/2010/main" val="23715855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ia számának helye 6"/>
          <p:cNvSpPr>
            <a:spLocks noGrp="1"/>
          </p:cNvSpPr>
          <p:nvPr>
            <p:ph type="sldNum" sz="quarter" idx="12"/>
          </p:nvPr>
        </p:nvSpPr>
        <p:spPr/>
        <p:txBody>
          <a:bodyPr/>
          <a:lstStyle/>
          <a:p>
            <a:fld id="{DEB47C3A-C8D5-476A-B3EA-1568EBC63036}" type="slidenum">
              <a:rPr lang="hu-HU"/>
              <a:pPr/>
              <a:t>59</a:t>
            </a:fld>
            <a:endParaRPr lang="hu-HU"/>
          </a:p>
        </p:txBody>
      </p:sp>
      <p:sp>
        <p:nvSpPr>
          <p:cNvPr id="119810" name="Rectangle 2"/>
          <p:cNvSpPr>
            <a:spLocks noGrp="1" noChangeArrowheads="1"/>
          </p:cNvSpPr>
          <p:nvPr>
            <p:ph type="title"/>
          </p:nvPr>
        </p:nvSpPr>
        <p:spPr/>
        <p:txBody>
          <a:bodyPr/>
          <a:lstStyle/>
          <a:p>
            <a:r>
              <a:rPr lang="en-US" sz="3200" dirty="0"/>
              <a:t>Single rule reasoning based on polar </a:t>
            </a:r>
            <a:r>
              <a:rPr lang="en-US" sz="3200" dirty="0" smtClean="0"/>
              <a:t>cuts</a:t>
            </a:r>
            <a:r>
              <a:rPr lang="hu-HU" sz="3200" dirty="0" smtClean="0"/>
              <a:t/>
            </a:r>
            <a:br>
              <a:rPr lang="hu-HU" sz="3200" dirty="0" smtClean="0"/>
            </a:br>
            <a:r>
              <a:rPr lang="hu-HU" sz="3200" dirty="0" err="1" smtClean="0"/>
              <a:t>SURE-p</a:t>
            </a:r>
            <a:endParaRPr lang="hu-HU" sz="3200" dirty="0"/>
          </a:p>
        </p:txBody>
      </p:sp>
      <p:graphicFrame>
        <p:nvGraphicFramePr>
          <p:cNvPr id="119813" name="Object 5"/>
          <p:cNvGraphicFramePr>
            <a:graphicFrameLocks noGrp="1" noChangeAspect="1"/>
          </p:cNvGraphicFramePr>
          <p:nvPr>
            <p:ph sz="half" idx="1"/>
          </p:nvPr>
        </p:nvGraphicFramePr>
        <p:xfrm>
          <a:off x="933450" y="5030788"/>
          <a:ext cx="3771900" cy="1392237"/>
        </p:xfrm>
        <a:graphic>
          <a:graphicData uri="http://schemas.openxmlformats.org/presentationml/2006/ole">
            <mc:AlternateContent xmlns:mc="http://schemas.openxmlformats.org/markup-compatibility/2006">
              <mc:Choice xmlns:v="urn:schemas-microsoft-com:vml" Requires="v">
                <p:oleObj spid="_x0000_s20842" name="Egyenlet" r:id="rId4" imgW="1307880" imgH="482400" progId="Equation.3">
                  <p:embed/>
                </p:oleObj>
              </mc:Choice>
              <mc:Fallback>
                <p:oleObj name="Egyenlet" r:id="rId4" imgW="130788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50" y="5030788"/>
                        <a:ext cx="3771900"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9815" name="Object 7"/>
          <p:cNvGraphicFramePr>
            <a:graphicFrameLocks noGrp="1" noChangeAspect="1"/>
          </p:cNvGraphicFramePr>
          <p:nvPr>
            <p:ph sz="half" idx="2"/>
          </p:nvPr>
        </p:nvGraphicFramePr>
        <p:xfrm>
          <a:off x="5942013" y="4433888"/>
          <a:ext cx="2054225" cy="2016125"/>
        </p:xfrm>
        <a:graphic>
          <a:graphicData uri="http://schemas.openxmlformats.org/presentationml/2006/ole">
            <mc:AlternateContent xmlns:mc="http://schemas.openxmlformats.org/markup-compatibility/2006">
              <mc:Choice xmlns:v="urn:schemas-microsoft-com:vml" Requires="v">
                <p:oleObj spid="_x0000_s20843" name="Egyenlet" r:id="rId6" imgW="685800" imgH="672840" progId="Equation.3">
                  <p:embed/>
                </p:oleObj>
              </mc:Choice>
              <mc:Fallback>
                <p:oleObj name="Egyenlet" r:id="rId6" imgW="685800" imgH="6728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013" y="4433888"/>
                        <a:ext cx="2054225"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9834" name="Group 26"/>
          <p:cNvGrpSpPr>
            <a:grpSpLocks/>
          </p:cNvGrpSpPr>
          <p:nvPr/>
        </p:nvGrpSpPr>
        <p:grpSpPr bwMode="auto">
          <a:xfrm>
            <a:off x="1039813" y="1600200"/>
            <a:ext cx="5446712" cy="2919413"/>
            <a:chOff x="655" y="1008"/>
            <a:chExt cx="3431" cy="1839"/>
          </a:xfrm>
        </p:grpSpPr>
        <p:sp>
          <p:nvSpPr>
            <p:cNvPr id="119817" name="Line 9"/>
            <p:cNvSpPr>
              <a:spLocks noChangeShapeType="1"/>
            </p:cNvSpPr>
            <p:nvPr/>
          </p:nvSpPr>
          <p:spPr bwMode="auto">
            <a:xfrm flipV="1">
              <a:off x="2161" y="1075"/>
              <a:ext cx="0" cy="17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18" name="Line 10"/>
            <p:cNvSpPr>
              <a:spLocks noChangeShapeType="1"/>
            </p:cNvSpPr>
            <p:nvPr/>
          </p:nvSpPr>
          <p:spPr bwMode="auto">
            <a:xfrm>
              <a:off x="655" y="2738"/>
              <a:ext cx="267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19" name="Freeform 11"/>
            <p:cNvSpPr>
              <a:spLocks/>
            </p:cNvSpPr>
            <p:nvPr/>
          </p:nvSpPr>
          <p:spPr bwMode="auto">
            <a:xfrm>
              <a:off x="949" y="1633"/>
              <a:ext cx="1992" cy="1117"/>
            </a:xfrm>
            <a:custGeom>
              <a:avLst/>
              <a:gdLst>
                <a:gd name="T0" fmla="*/ 0 w 1992"/>
                <a:gd name="T1" fmla="*/ 1117 h 1117"/>
                <a:gd name="T2" fmla="*/ 444 w 1992"/>
                <a:gd name="T3" fmla="*/ 313 h 1117"/>
                <a:gd name="T4" fmla="*/ 1476 w 1992"/>
                <a:gd name="T5" fmla="*/ 133 h 1117"/>
                <a:gd name="T6" fmla="*/ 1992 w 1992"/>
                <a:gd name="T7" fmla="*/ 1111 h 1117"/>
              </a:gdLst>
              <a:ahLst/>
              <a:cxnLst>
                <a:cxn ang="0">
                  <a:pos x="T0" y="T1"/>
                </a:cxn>
                <a:cxn ang="0">
                  <a:pos x="T2" y="T3"/>
                </a:cxn>
                <a:cxn ang="0">
                  <a:pos x="T4" y="T5"/>
                </a:cxn>
                <a:cxn ang="0">
                  <a:pos x="T6" y="T7"/>
                </a:cxn>
              </a:cxnLst>
              <a:rect l="0" t="0" r="r" b="b"/>
              <a:pathLst>
                <a:path w="1992" h="1117">
                  <a:moveTo>
                    <a:pt x="0" y="1117"/>
                  </a:moveTo>
                  <a:cubicBezTo>
                    <a:pt x="99" y="797"/>
                    <a:pt x="198" y="477"/>
                    <a:pt x="444" y="313"/>
                  </a:cubicBezTo>
                  <a:cubicBezTo>
                    <a:pt x="690" y="149"/>
                    <a:pt x="1218" y="0"/>
                    <a:pt x="1476" y="133"/>
                  </a:cubicBezTo>
                  <a:cubicBezTo>
                    <a:pt x="1734" y="266"/>
                    <a:pt x="1885" y="907"/>
                    <a:pt x="1992" y="1111"/>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0" name="Freeform 12"/>
            <p:cNvSpPr>
              <a:spLocks/>
            </p:cNvSpPr>
            <p:nvPr/>
          </p:nvSpPr>
          <p:spPr bwMode="auto">
            <a:xfrm>
              <a:off x="805" y="1207"/>
              <a:ext cx="2302" cy="1531"/>
            </a:xfrm>
            <a:custGeom>
              <a:avLst/>
              <a:gdLst>
                <a:gd name="T0" fmla="*/ 0 w 2388"/>
                <a:gd name="T1" fmla="*/ 1682 h 1682"/>
                <a:gd name="T2" fmla="*/ 444 w 2388"/>
                <a:gd name="T3" fmla="*/ 446 h 1682"/>
                <a:gd name="T4" fmla="*/ 1824 w 2388"/>
                <a:gd name="T5" fmla="*/ 206 h 1682"/>
                <a:gd name="T6" fmla="*/ 2388 w 2388"/>
                <a:gd name="T7" fmla="*/ 1682 h 1682"/>
              </a:gdLst>
              <a:ahLst/>
              <a:cxnLst>
                <a:cxn ang="0">
                  <a:pos x="T0" y="T1"/>
                </a:cxn>
                <a:cxn ang="0">
                  <a:pos x="T2" y="T3"/>
                </a:cxn>
                <a:cxn ang="0">
                  <a:pos x="T4" y="T5"/>
                </a:cxn>
                <a:cxn ang="0">
                  <a:pos x="T6" y="T7"/>
                </a:cxn>
              </a:cxnLst>
              <a:rect l="0" t="0" r="r" b="b"/>
              <a:pathLst>
                <a:path w="2388" h="1682">
                  <a:moveTo>
                    <a:pt x="0" y="1682"/>
                  </a:moveTo>
                  <a:cubicBezTo>
                    <a:pt x="74" y="1478"/>
                    <a:pt x="140" y="692"/>
                    <a:pt x="444" y="446"/>
                  </a:cubicBezTo>
                  <a:cubicBezTo>
                    <a:pt x="748" y="200"/>
                    <a:pt x="1500" y="0"/>
                    <a:pt x="1824" y="206"/>
                  </a:cubicBezTo>
                  <a:cubicBezTo>
                    <a:pt x="2148" y="412"/>
                    <a:pt x="2271" y="1375"/>
                    <a:pt x="2388" y="168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1" name="Freeform 13"/>
            <p:cNvSpPr>
              <a:spLocks/>
            </p:cNvSpPr>
            <p:nvPr/>
          </p:nvSpPr>
          <p:spPr bwMode="auto">
            <a:xfrm>
              <a:off x="949" y="1633"/>
              <a:ext cx="1992" cy="1117"/>
            </a:xfrm>
            <a:custGeom>
              <a:avLst/>
              <a:gdLst>
                <a:gd name="T0" fmla="*/ 0 w 1992"/>
                <a:gd name="T1" fmla="*/ 1117 h 1117"/>
                <a:gd name="T2" fmla="*/ 444 w 1992"/>
                <a:gd name="T3" fmla="*/ 313 h 1117"/>
                <a:gd name="T4" fmla="*/ 1476 w 1992"/>
                <a:gd name="T5" fmla="*/ 133 h 1117"/>
                <a:gd name="T6" fmla="*/ 1992 w 1992"/>
                <a:gd name="T7" fmla="*/ 1111 h 1117"/>
              </a:gdLst>
              <a:ahLst/>
              <a:cxnLst>
                <a:cxn ang="0">
                  <a:pos x="T0" y="T1"/>
                </a:cxn>
                <a:cxn ang="0">
                  <a:pos x="T2" y="T3"/>
                </a:cxn>
                <a:cxn ang="0">
                  <a:pos x="T4" y="T5"/>
                </a:cxn>
                <a:cxn ang="0">
                  <a:pos x="T6" y="T7"/>
                </a:cxn>
              </a:cxnLst>
              <a:rect l="0" t="0" r="r" b="b"/>
              <a:pathLst>
                <a:path w="1992" h="1117">
                  <a:moveTo>
                    <a:pt x="0" y="1117"/>
                  </a:moveTo>
                  <a:cubicBezTo>
                    <a:pt x="99" y="797"/>
                    <a:pt x="198" y="477"/>
                    <a:pt x="444" y="313"/>
                  </a:cubicBezTo>
                  <a:cubicBezTo>
                    <a:pt x="690" y="149"/>
                    <a:pt x="1218" y="0"/>
                    <a:pt x="1476" y="133"/>
                  </a:cubicBezTo>
                  <a:cubicBezTo>
                    <a:pt x="1734" y="266"/>
                    <a:pt x="1885" y="907"/>
                    <a:pt x="1992" y="1111"/>
                  </a:cubicBezTo>
                </a:path>
              </a:pathLst>
            </a:custGeom>
            <a:noFill/>
            <a:ln w="28575" cmpd="sng">
              <a:solidFill>
                <a:srgbClr val="CC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2" name="Line 14"/>
            <p:cNvSpPr>
              <a:spLocks noChangeShapeType="1"/>
            </p:cNvSpPr>
            <p:nvPr/>
          </p:nvSpPr>
          <p:spPr bwMode="auto">
            <a:xfrm flipV="1">
              <a:off x="2161" y="1997"/>
              <a:ext cx="731" cy="74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3" name="Line 15"/>
            <p:cNvSpPr>
              <a:spLocks noChangeShapeType="1"/>
            </p:cNvSpPr>
            <p:nvPr/>
          </p:nvSpPr>
          <p:spPr bwMode="auto">
            <a:xfrm flipV="1">
              <a:off x="2155" y="2186"/>
              <a:ext cx="552" cy="552"/>
            </a:xfrm>
            <a:prstGeom prst="line">
              <a:avLst/>
            </a:prstGeom>
            <a:noFill/>
            <a:ln w="9525">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4" name="Line 16"/>
            <p:cNvSpPr>
              <a:spLocks noChangeShapeType="1"/>
            </p:cNvSpPr>
            <p:nvPr/>
          </p:nvSpPr>
          <p:spPr bwMode="auto">
            <a:xfrm flipV="1">
              <a:off x="2762" y="1900"/>
              <a:ext cx="57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5" name="Line 17"/>
            <p:cNvSpPr>
              <a:spLocks noChangeShapeType="1"/>
            </p:cNvSpPr>
            <p:nvPr/>
          </p:nvSpPr>
          <p:spPr bwMode="auto">
            <a:xfrm flipV="1">
              <a:off x="2523" y="2323"/>
              <a:ext cx="819" cy="63"/>
            </a:xfrm>
            <a:prstGeom prst="line">
              <a:avLst/>
            </a:prstGeom>
            <a:noFill/>
            <a:ln w="9525">
              <a:solidFill>
                <a:srgbClr val="CC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6" name="Freeform 18"/>
            <p:cNvSpPr>
              <a:spLocks/>
            </p:cNvSpPr>
            <p:nvPr/>
          </p:nvSpPr>
          <p:spPr bwMode="auto">
            <a:xfrm>
              <a:off x="2423" y="2478"/>
              <a:ext cx="124" cy="256"/>
            </a:xfrm>
            <a:custGeom>
              <a:avLst/>
              <a:gdLst>
                <a:gd name="T0" fmla="*/ 82 w 124"/>
                <a:gd name="T1" fmla="*/ 256 h 256"/>
                <a:gd name="T2" fmla="*/ 110 w 124"/>
                <a:gd name="T3" fmla="*/ 128 h 256"/>
                <a:gd name="T4" fmla="*/ 0 w 124"/>
                <a:gd name="T5" fmla="*/ 0 h 256"/>
              </a:gdLst>
              <a:ahLst/>
              <a:cxnLst>
                <a:cxn ang="0">
                  <a:pos x="T0" y="T1"/>
                </a:cxn>
                <a:cxn ang="0">
                  <a:pos x="T2" y="T3"/>
                </a:cxn>
                <a:cxn ang="0">
                  <a:pos x="T4" y="T5"/>
                </a:cxn>
              </a:cxnLst>
              <a:rect l="0" t="0" r="r" b="b"/>
              <a:pathLst>
                <a:path w="124" h="256">
                  <a:moveTo>
                    <a:pt x="82" y="256"/>
                  </a:moveTo>
                  <a:cubicBezTo>
                    <a:pt x="103" y="213"/>
                    <a:pt x="124" y="171"/>
                    <a:pt x="110" y="128"/>
                  </a:cubicBezTo>
                  <a:cubicBezTo>
                    <a:pt x="96" y="85"/>
                    <a:pt x="20" y="21"/>
                    <a:pt x="0" y="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7" name="Text Box 19"/>
            <p:cNvSpPr txBox="1">
              <a:spLocks noChangeArrowheads="1"/>
            </p:cNvSpPr>
            <p:nvPr/>
          </p:nvSpPr>
          <p:spPr bwMode="auto">
            <a:xfrm>
              <a:off x="2548" y="2424"/>
              <a:ext cx="2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sym typeface="Symbol" pitchFamily="18" charset="2"/>
                </a:rPr>
                <a:t></a:t>
              </a:r>
            </a:p>
          </p:txBody>
        </p:sp>
        <p:sp>
          <p:nvSpPr>
            <p:cNvPr id="119828" name="Text Box 20"/>
            <p:cNvSpPr txBox="1">
              <a:spLocks noChangeArrowheads="1"/>
            </p:cNvSpPr>
            <p:nvPr/>
          </p:nvSpPr>
          <p:spPr bwMode="auto">
            <a:xfrm>
              <a:off x="3157" y="2425"/>
              <a:ext cx="2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sym typeface="Symbol" pitchFamily="18" charset="2"/>
                </a:rPr>
                <a:t>x</a:t>
              </a:r>
            </a:p>
          </p:txBody>
        </p:sp>
        <p:sp>
          <p:nvSpPr>
            <p:cNvPr id="119829" name="Text Box 21"/>
            <p:cNvSpPr txBox="1">
              <a:spLocks noChangeArrowheads="1"/>
            </p:cNvSpPr>
            <p:nvPr/>
          </p:nvSpPr>
          <p:spPr bwMode="auto">
            <a:xfrm>
              <a:off x="2206" y="1008"/>
              <a:ext cx="2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Symbol" pitchFamily="18" charset="2"/>
                  <a:sym typeface="Symbol" pitchFamily="18" charset="2"/>
                </a:rPr>
                <a:t>m</a:t>
              </a:r>
            </a:p>
          </p:txBody>
        </p:sp>
        <p:graphicFrame>
          <p:nvGraphicFramePr>
            <p:cNvPr id="119830" name="Object 22"/>
            <p:cNvGraphicFramePr>
              <a:graphicFrameLocks noChangeAspect="1"/>
            </p:cNvGraphicFramePr>
            <p:nvPr/>
          </p:nvGraphicFramePr>
          <p:xfrm>
            <a:off x="1269" y="2051"/>
            <a:ext cx="302" cy="402"/>
          </p:xfrm>
          <a:graphic>
            <a:graphicData uri="http://schemas.openxmlformats.org/presentationml/2006/ole">
              <mc:AlternateContent xmlns:mc="http://schemas.openxmlformats.org/markup-compatibility/2006">
                <mc:Choice xmlns:v="urn:schemas-microsoft-com:vml" Requires="v">
                  <p:oleObj spid="_x0000_s20844" name="Egyenlet" r:id="rId8" imgW="190440" imgH="253800" progId="Equation.3">
                    <p:embed/>
                  </p:oleObj>
                </mc:Choice>
                <mc:Fallback>
                  <p:oleObj name="Egyenlet" r:id="rId8" imgW="19044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9" y="2051"/>
                          <a:ext cx="302" cy="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9831" name="Object 23"/>
            <p:cNvGraphicFramePr>
              <a:graphicFrameLocks noChangeAspect="1"/>
            </p:cNvGraphicFramePr>
            <p:nvPr/>
          </p:nvGraphicFramePr>
          <p:xfrm>
            <a:off x="898" y="1318"/>
            <a:ext cx="302" cy="402"/>
          </p:xfrm>
          <a:graphic>
            <a:graphicData uri="http://schemas.openxmlformats.org/presentationml/2006/ole">
              <mc:AlternateContent xmlns:mc="http://schemas.openxmlformats.org/markup-compatibility/2006">
                <mc:Choice xmlns:v="urn:schemas-microsoft-com:vml" Requires="v">
                  <p:oleObj spid="_x0000_s20845" name="Egyenlet" r:id="rId10" imgW="190440" imgH="253800" progId="Equation.3">
                    <p:embed/>
                  </p:oleObj>
                </mc:Choice>
                <mc:Fallback>
                  <p:oleObj name="Egyenlet" r:id="rId10" imgW="19044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8" y="1318"/>
                          <a:ext cx="302" cy="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9832" name="Object 24"/>
            <p:cNvGraphicFramePr>
              <a:graphicFrameLocks noChangeAspect="1"/>
            </p:cNvGraphicFramePr>
            <p:nvPr/>
          </p:nvGraphicFramePr>
          <p:xfrm>
            <a:off x="3383" y="1708"/>
            <a:ext cx="703" cy="402"/>
          </p:xfrm>
          <a:graphic>
            <a:graphicData uri="http://schemas.openxmlformats.org/presentationml/2006/ole">
              <mc:AlternateContent xmlns:mc="http://schemas.openxmlformats.org/markup-compatibility/2006">
                <mc:Choice xmlns:v="urn:schemas-microsoft-com:vml" Requires="v">
                  <p:oleObj spid="_x0000_s20846" name="Egyenlet" r:id="rId12" imgW="444240" imgH="253800" progId="Equation.3">
                    <p:embed/>
                  </p:oleObj>
                </mc:Choice>
                <mc:Fallback>
                  <p:oleObj name="Egyenlet" r:id="rId12" imgW="444240" imgH="253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83" y="1708"/>
                          <a:ext cx="703" cy="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9833" name="Object 25"/>
            <p:cNvGraphicFramePr>
              <a:graphicFrameLocks noChangeAspect="1"/>
            </p:cNvGraphicFramePr>
            <p:nvPr/>
          </p:nvGraphicFramePr>
          <p:xfrm>
            <a:off x="3383" y="2169"/>
            <a:ext cx="703" cy="402"/>
          </p:xfrm>
          <a:graphic>
            <a:graphicData uri="http://schemas.openxmlformats.org/presentationml/2006/ole">
              <mc:AlternateContent xmlns:mc="http://schemas.openxmlformats.org/markup-compatibility/2006">
                <mc:Choice xmlns:v="urn:schemas-microsoft-com:vml" Requires="v">
                  <p:oleObj spid="_x0000_s20847" name="Egyenlet" r:id="rId14" imgW="444240" imgH="253800" progId="Equation.3">
                    <p:embed/>
                  </p:oleObj>
                </mc:Choice>
                <mc:Fallback>
                  <p:oleObj name="Egyenlet" r:id="rId14" imgW="444240" imgH="2538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3" y="2169"/>
                          <a:ext cx="703" cy="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23976836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Secondary</a:t>
            </a:r>
            <a:r>
              <a:rPr lang="hu-HU" dirty="0" smtClean="0"/>
              <a:t>/</a:t>
            </a:r>
            <a:r>
              <a:rPr lang="hu-HU" dirty="0" err="1" smtClean="0"/>
              <a:t>Grammar</a:t>
            </a:r>
            <a:r>
              <a:rPr lang="hu-HU" dirty="0" smtClean="0"/>
              <a:t> </a:t>
            </a:r>
            <a:r>
              <a:rPr lang="hu-HU" dirty="0" err="1" smtClean="0"/>
              <a:t>School</a:t>
            </a:r>
            <a:endParaRPr lang="hu-HU" dirty="0"/>
          </a:p>
        </p:txBody>
      </p:sp>
      <p:sp>
        <p:nvSpPr>
          <p:cNvPr id="3" name="Tartalom helye 2"/>
          <p:cNvSpPr>
            <a:spLocks noGrp="1"/>
          </p:cNvSpPr>
          <p:nvPr>
            <p:ph idx="1"/>
          </p:nvPr>
        </p:nvSpPr>
        <p:spPr/>
        <p:txBody>
          <a:bodyPr/>
          <a:lstStyle/>
          <a:p>
            <a:r>
              <a:rPr lang="hu-HU" dirty="0" err="1" smtClean="0"/>
              <a:t>Compulsory</a:t>
            </a:r>
            <a:r>
              <a:rPr lang="hu-HU" dirty="0" smtClean="0"/>
              <a:t> IT </a:t>
            </a:r>
            <a:r>
              <a:rPr lang="hu-HU" dirty="0" err="1" smtClean="0"/>
              <a:t>education</a:t>
            </a:r>
            <a:r>
              <a:rPr lang="hu-HU" dirty="0" smtClean="0"/>
              <a:t> </a:t>
            </a:r>
            <a:r>
              <a:rPr lang="hu-HU" dirty="0" err="1" smtClean="0"/>
              <a:t>until</a:t>
            </a:r>
            <a:r>
              <a:rPr lang="hu-HU" dirty="0" smtClean="0"/>
              <a:t> </a:t>
            </a:r>
            <a:r>
              <a:rPr lang="hu-HU" dirty="0" err="1" smtClean="0"/>
              <a:t>the</a:t>
            </a:r>
            <a:r>
              <a:rPr lang="hu-HU" dirty="0" smtClean="0"/>
              <a:t> 10th </a:t>
            </a:r>
            <a:r>
              <a:rPr lang="hu-HU" dirty="0" err="1" smtClean="0"/>
              <a:t>grade</a:t>
            </a:r>
            <a:endParaRPr lang="hu-HU" dirty="0" smtClean="0"/>
          </a:p>
          <a:p>
            <a:r>
              <a:rPr lang="hu-HU" dirty="0" smtClean="0"/>
              <a:t>Hardware </a:t>
            </a:r>
            <a:r>
              <a:rPr lang="hu-HU" dirty="0" err="1" smtClean="0"/>
              <a:t>knowledge</a:t>
            </a:r>
            <a:endParaRPr lang="hu-HU" dirty="0" smtClean="0"/>
          </a:p>
          <a:p>
            <a:r>
              <a:rPr lang="hu-HU" dirty="0" smtClean="0"/>
              <a:t>MS Office/</a:t>
            </a:r>
            <a:r>
              <a:rPr lang="hu-HU" dirty="0" err="1" smtClean="0"/>
              <a:t>Libre</a:t>
            </a:r>
            <a:r>
              <a:rPr lang="hu-HU" dirty="0" smtClean="0"/>
              <a:t> </a:t>
            </a:r>
            <a:r>
              <a:rPr lang="hu-HU" dirty="0" err="1" smtClean="0"/>
              <a:t>Office</a:t>
            </a:r>
            <a:endParaRPr lang="hu-HU" dirty="0" smtClean="0"/>
          </a:p>
          <a:p>
            <a:r>
              <a:rPr lang="hu-HU" dirty="0" err="1" smtClean="0"/>
              <a:t>Programming</a:t>
            </a:r>
            <a:r>
              <a:rPr lang="hu-HU" dirty="0" smtClean="0"/>
              <a:t> Pascal, Visual </a:t>
            </a:r>
            <a:r>
              <a:rPr lang="hu-HU" dirty="0" err="1" smtClean="0"/>
              <a:t>Basic.Net</a:t>
            </a:r>
            <a:r>
              <a:rPr lang="hu-HU" dirty="0" smtClean="0"/>
              <a:t>, C#, </a:t>
            </a:r>
            <a:r>
              <a:rPr lang="hu-HU" dirty="0" err="1" smtClean="0"/>
              <a:t>C</a:t>
            </a:r>
            <a:r>
              <a:rPr lang="hu-HU" dirty="0" smtClean="0"/>
              <a:t>/</a:t>
            </a:r>
            <a:r>
              <a:rPr lang="hu-HU" dirty="0" err="1" smtClean="0"/>
              <a:t>C</a:t>
            </a:r>
            <a:r>
              <a:rPr lang="hu-HU" dirty="0" smtClean="0"/>
              <a:t>++</a:t>
            </a:r>
          </a:p>
          <a:p>
            <a:r>
              <a:rPr lang="hu-HU" dirty="0" smtClean="0"/>
              <a:t>Standard/</a:t>
            </a:r>
            <a:r>
              <a:rPr lang="hu-HU" dirty="0" err="1" smtClean="0"/>
              <a:t>advanced</a:t>
            </a:r>
            <a:r>
              <a:rPr lang="hu-HU" dirty="0" smtClean="0"/>
              <a:t> </a:t>
            </a:r>
            <a:r>
              <a:rPr lang="hu-HU" dirty="0" err="1" smtClean="0"/>
              <a:t>level</a:t>
            </a:r>
            <a:r>
              <a:rPr lang="hu-HU" dirty="0" smtClean="0"/>
              <a:t> </a:t>
            </a:r>
            <a:r>
              <a:rPr lang="hu-HU" dirty="0" err="1" smtClean="0"/>
              <a:t>secondary</a:t>
            </a:r>
            <a:r>
              <a:rPr lang="hu-HU" dirty="0" smtClean="0"/>
              <a:t> </a:t>
            </a:r>
            <a:r>
              <a:rPr lang="hu-HU" dirty="0" err="1" smtClean="0"/>
              <a:t>school</a:t>
            </a:r>
            <a:r>
              <a:rPr lang="hu-HU" dirty="0" smtClean="0"/>
              <a:t> </a:t>
            </a:r>
            <a:r>
              <a:rPr lang="hu-HU" dirty="0" err="1" smtClean="0"/>
              <a:t>final</a:t>
            </a:r>
            <a:r>
              <a:rPr lang="hu-HU" dirty="0" smtClean="0"/>
              <a:t> </a:t>
            </a:r>
            <a:r>
              <a:rPr lang="hu-HU" dirty="0" err="1" smtClean="0"/>
              <a:t>exam</a:t>
            </a:r>
            <a:endParaRPr lang="hu-HU" dirty="0"/>
          </a:p>
        </p:txBody>
      </p:sp>
    </p:spTree>
    <p:extLst>
      <p:ext uri="{BB962C8B-B14F-4D97-AF65-F5344CB8AC3E}">
        <p14:creationId xmlns:p14="http://schemas.microsoft.com/office/powerpoint/2010/main" val="14873804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6"/>
          <p:cNvSpPr>
            <a:spLocks noGrp="1"/>
          </p:cNvSpPr>
          <p:nvPr>
            <p:ph type="sldNum" sz="quarter" idx="12"/>
          </p:nvPr>
        </p:nvSpPr>
        <p:spPr/>
        <p:txBody>
          <a:bodyPr/>
          <a:lstStyle/>
          <a:p>
            <a:fld id="{39CE9774-ABF6-40B2-B447-5A16E55009B2}" type="slidenum">
              <a:rPr lang="hu-HU"/>
              <a:pPr/>
              <a:t>60</a:t>
            </a:fld>
            <a:endParaRPr lang="hu-HU"/>
          </a:p>
        </p:txBody>
      </p:sp>
      <p:sp>
        <p:nvSpPr>
          <p:cNvPr id="125961" name="Rectangle 9"/>
          <p:cNvSpPr>
            <a:spLocks noGrp="1" noChangeArrowheads="1"/>
          </p:cNvSpPr>
          <p:nvPr>
            <p:ph type="title"/>
          </p:nvPr>
        </p:nvSpPr>
        <p:spPr/>
        <p:txBody>
          <a:bodyPr>
            <a:normAutofit fontScale="90000"/>
          </a:bodyPr>
          <a:lstStyle/>
          <a:p>
            <a:r>
              <a:rPr lang="hu-HU"/>
              <a:t>The shape of the consequent set</a:t>
            </a:r>
          </a:p>
        </p:txBody>
      </p:sp>
      <p:graphicFrame>
        <p:nvGraphicFramePr>
          <p:cNvPr id="125957" name="Object 5"/>
          <p:cNvGraphicFramePr>
            <a:graphicFrameLocks noGrp="1" noChangeAspect="1"/>
          </p:cNvGraphicFramePr>
          <p:nvPr>
            <p:ph sz="half" idx="1"/>
          </p:nvPr>
        </p:nvGraphicFramePr>
        <p:xfrm>
          <a:off x="1135063" y="2289175"/>
          <a:ext cx="2613025" cy="990600"/>
        </p:xfrm>
        <a:graphic>
          <a:graphicData uri="http://schemas.openxmlformats.org/presentationml/2006/ole">
            <mc:AlternateContent xmlns:mc="http://schemas.openxmlformats.org/markup-compatibility/2006">
              <mc:Choice xmlns:v="urn:schemas-microsoft-com:vml" Requires="v">
                <p:oleObj spid="_x0000_s21622" name="Egyenlet" r:id="rId4" imgW="1206360" imgH="457200" progId="Equation.3">
                  <p:embed/>
                </p:oleObj>
              </mc:Choice>
              <mc:Fallback>
                <p:oleObj name="Egyenlet" r:id="rId4" imgW="120636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063" y="2289175"/>
                        <a:ext cx="261302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5960" name="Object 8"/>
          <p:cNvGraphicFramePr>
            <a:graphicFrameLocks noGrp="1" noChangeAspect="1"/>
          </p:cNvGraphicFramePr>
          <p:nvPr>
            <p:ph sz="half" idx="2"/>
          </p:nvPr>
        </p:nvGraphicFramePr>
        <p:xfrm>
          <a:off x="1089025" y="4803775"/>
          <a:ext cx="7234238" cy="1485900"/>
        </p:xfrm>
        <a:graphic>
          <a:graphicData uri="http://schemas.openxmlformats.org/presentationml/2006/ole">
            <mc:AlternateContent xmlns:mc="http://schemas.openxmlformats.org/markup-compatibility/2006">
              <mc:Choice xmlns:v="urn:schemas-microsoft-com:vml" Requires="v">
                <p:oleObj spid="_x0000_s21623" name="Egyenlet" r:id="rId6" imgW="3340080" imgH="685800" progId="Equation.3">
                  <p:embed/>
                </p:oleObj>
              </mc:Choice>
              <mc:Fallback>
                <p:oleObj name="Egyenlet" r:id="rId6" imgW="3340080" imgH="685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025" y="4803775"/>
                        <a:ext cx="7234238"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5963" name="Text Box 11"/>
          <p:cNvSpPr txBox="1">
            <a:spLocks noChangeArrowheads="1"/>
          </p:cNvSpPr>
          <p:nvPr/>
        </p:nvSpPr>
        <p:spPr bwMode="auto">
          <a:xfrm>
            <a:off x="4168775" y="2274888"/>
            <a:ext cx="4630738"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sz="2400"/>
              <a:t>Conservation of the average relative differences</a:t>
            </a:r>
          </a:p>
        </p:txBody>
      </p:sp>
      <p:sp>
        <p:nvSpPr>
          <p:cNvPr id="125964" name="Text Box 12"/>
          <p:cNvSpPr txBox="1">
            <a:spLocks noChangeArrowheads="1"/>
          </p:cNvSpPr>
          <p:nvPr/>
        </p:nvSpPr>
        <p:spPr bwMode="auto">
          <a:xfrm>
            <a:off x="1036638" y="4105275"/>
            <a:ext cx="7645400" cy="54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sz="2400"/>
              <a:t>Maximizing the height of the set to 1:</a:t>
            </a:r>
          </a:p>
        </p:txBody>
      </p:sp>
    </p:spTree>
    <p:extLst>
      <p:ext uri="{BB962C8B-B14F-4D97-AF65-F5344CB8AC3E}">
        <p14:creationId xmlns:p14="http://schemas.microsoft.com/office/powerpoint/2010/main" val="39766127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hu-HU" dirty="0" err="1"/>
              <a:t>SURE-p</a:t>
            </a:r>
            <a:r>
              <a:rPr lang="hu-HU" dirty="0"/>
              <a:t> </a:t>
            </a:r>
            <a:r>
              <a:rPr lang="hu-HU" dirty="0" err="1" smtClean="0"/>
              <a:t>characteristics</a:t>
            </a:r>
            <a:endParaRPr lang="hu-HU" dirty="0"/>
          </a:p>
        </p:txBody>
      </p:sp>
      <p:sp>
        <p:nvSpPr>
          <p:cNvPr id="51203" name="Rectangle 3"/>
          <p:cNvSpPr>
            <a:spLocks noGrp="1" noChangeArrowheads="1"/>
          </p:cNvSpPr>
          <p:nvPr>
            <p:ph type="body" idx="1"/>
          </p:nvPr>
        </p:nvSpPr>
        <p:spPr>
          <a:xfrm>
            <a:off x="457200" y="2276872"/>
            <a:ext cx="8229600" cy="4047728"/>
          </a:xfrm>
        </p:spPr>
        <p:txBody>
          <a:bodyPr/>
          <a:lstStyle/>
          <a:p>
            <a:pPr>
              <a:lnSpc>
                <a:spcPct val="90000"/>
              </a:lnSpc>
            </a:pPr>
            <a:r>
              <a:rPr lang="hu-HU" dirty="0" err="1" smtClean="0"/>
              <a:t>Advantages</a:t>
            </a:r>
            <a:endParaRPr lang="hu-HU" dirty="0"/>
          </a:p>
          <a:p>
            <a:pPr lvl="1">
              <a:lnSpc>
                <a:spcPct val="90000"/>
              </a:lnSpc>
            </a:pPr>
            <a:r>
              <a:rPr lang="hu-HU" dirty="0" err="1" smtClean="0"/>
              <a:t>Applicable</a:t>
            </a:r>
            <a:r>
              <a:rPr lang="hu-HU" dirty="0" smtClean="0"/>
              <a:t> </a:t>
            </a:r>
            <a:r>
              <a:rPr lang="hu-HU" dirty="0" err="1" smtClean="0"/>
              <a:t>in</a:t>
            </a:r>
            <a:r>
              <a:rPr lang="hu-HU" dirty="0" smtClean="0"/>
              <a:t> </a:t>
            </a:r>
            <a:r>
              <a:rPr lang="hu-HU" dirty="0" err="1" smtClean="0"/>
              <a:t>case</a:t>
            </a:r>
            <a:r>
              <a:rPr lang="hu-HU" dirty="0" smtClean="0"/>
              <a:t> of </a:t>
            </a:r>
            <a:r>
              <a:rPr lang="hu-HU" dirty="0" err="1" smtClean="0"/>
              <a:t>each</a:t>
            </a:r>
            <a:r>
              <a:rPr lang="hu-HU" dirty="0" smtClean="0"/>
              <a:t> </a:t>
            </a:r>
            <a:r>
              <a:rPr lang="hu-HU" dirty="0" err="1" smtClean="0"/>
              <a:t>valid</a:t>
            </a:r>
            <a:r>
              <a:rPr lang="hu-HU" dirty="0" smtClean="0"/>
              <a:t> </a:t>
            </a:r>
            <a:r>
              <a:rPr lang="hu-HU" dirty="0" err="1" smtClean="0"/>
              <a:t>membership</a:t>
            </a:r>
            <a:r>
              <a:rPr lang="hu-HU" dirty="0" smtClean="0"/>
              <a:t> </a:t>
            </a:r>
            <a:r>
              <a:rPr lang="hu-HU" dirty="0" err="1" smtClean="0"/>
              <a:t>function</a:t>
            </a:r>
            <a:endParaRPr lang="hu-HU" dirty="0"/>
          </a:p>
          <a:p>
            <a:pPr lvl="1">
              <a:lnSpc>
                <a:spcPct val="90000"/>
              </a:lnSpc>
            </a:pPr>
            <a:r>
              <a:rPr lang="hu-HU" dirty="0" err="1" smtClean="0"/>
              <a:t>Subnormal</a:t>
            </a:r>
            <a:r>
              <a:rPr lang="hu-HU" dirty="0" smtClean="0"/>
              <a:t> </a:t>
            </a:r>
            <a:r>
              <a:rPr lang="hu-HU" dirty="0" err="1" smtClean="0"/>
              <a:t>sets</a:t>
            </a:r>
            <a:r>
              <a:rPr lang="hu-HU" dirty="0" smtClean="0"/>
              <a:t> </a:t>
            </a:r>
            <a:r>
              <a:rPr lang="hu-HU" dirty="0" err="1" smtClean="0"/>
              <a:t>also</a:t>
            </a:r>
            <a:r>
              <a:rPr lang="hu-HU" dirty="0" smtClean="0"/>
              <a:t> </a:t>
            </a:r>
            <a:r>
              <a:rPr lang="hu-HU" dirty="0" err="1" smtClean="0"/>
              <a:t>can</a:t>
            </a:r>
            <a:r>
              <a:rPr lang="hu-HU" dirty="0" smtClean="0"/>
              <a:t> be </a:t>
            </a:r>
            <a:r>
              <a:rPr lang="hu-HU" dirty="0" err="1" smtClean="0"/>
              <a:t>handled</a:t>
            </a:r>
            <a:endParaRPr lang="hu-HU" dirty="0" smtClean="0"/>
          </a:p>
          <a:p>
            <a:pPr lvl="1">
              <a:lnSpc>
                <a:spcPct val="90000"/>
              </a:lnSpc>
            </a:pPr>
            <a:endParaRPr lang="hu-HU" dirty="0"/>
          </a:p>
          <a:p>
            <a:pPr>
              <a:lnSpc>
                <a:spcPct val="90000"/>
              </a:lnSpc>
            </a:pPr>
            <a:r>
              <a:rPr lang="hu-HU" dirty="0" err="1" smtClean="0"/>
              <a:t>Disadvantage</a:t>
            </a:r>
            <a:endParaRPr lang="hu-HU" dirty="0"/>
          </a:p>
          <a:p>
            <a:pPr lvl="1">
              <a:lnSpc>
                <a:spcPct val="90000"/>
              </a:lnSpc>
            </a:pPr>
            <a:r>
              <a:rPr lang="hu-HU" dirty="0" err="1" smtClean="0"/>
              <a:t>Does</a:t>
            </a:r>
            <a:r>
              <a:rPr lang="hu-HU" dirty="0" smtClean="0"/>
              <a:t> </a:t>
            </a:r>
            <a:r>
              <a:rPr lang="hu-HU" dirty="0" err="1" smtClean="0"/>
              <a:t>not</a:t>
            </a:r>
            <a:r>
              <a:rPr lang="hu-HU" dirty="0" smtClean="0"/>
              <a:t> </a:t>
            </a:r>
            <a:r>
              <a:rPr lang="hu-HU" dirty="0" err="1" smtClean="0"/>
              <a:t>conserve</a:t>
            </a:r>
            <a:r>
              <a:rPr lang="hu-HU" dirty="0" smtClean="0"/>
              <a:t> </a:t>
            </a:r>
            <a:r>
              <a:rPr lang="hu-HU" dirty="0" err="1" smtClean="0"/>
              <a:t>the</a:t>
            </a:r>
            <a:r>
              <a:rPr lang="hu-HU" dirty="0" smtClean="0"/>
              <a:t> </a:t>
            </a:r>
            <a:r>
              <a:rPr lang="hu-HU" dirty="0" err="1" smtClean="0"/>
              <a:t>characteristic</a:t>
            </a:r>
            <a:r>
              <a:rPr lang="hu-HU" dirty="0" smtClean="0"/>
              <a:t> </a:t>
            </a:r>
            <a:r>
              <a:rPr lang="hu-HU" dirty="0" err="1" smtClean="0"/>
              <a:t>shape</a:t>
            </a:r>
            <a:r>
              <a:rPr lang="hu-HU" dirty="0" smtClean="0"/>
              <a:t> </a:t>
            </a:r>
            <a:r>
              <a:rPr lang="hu-HU" dirty="0" err="1" smtClean="0"/>
              <a:t>type</a:t>
            </a:r>
            <a:r>
              <a:rPr lang="hu-HU" dirty="0" smtClean="0"/>
              <a:t> of </a:t>
            </a:r>
            <a:r>
              <a:rPr lang="hu-HU" dirty="0" err="1" smtClean="0"/>
              <a:t>the</a:t>
            </a:r>
            <a:r>
              <a:rPr lang="hu-HU" dirty="0" smtClean="0"/>
              <a:t> </a:t>
            </a:r>
            <a:r>
              <a:rPr lang="hu-HU" dirty="0" err="1" smtClean="0"/>
              <a:t>partition</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61</a:t>
            </a:fld>
            <a:endParaRPr lang="hu-HU" dirty="0"/>
          </a:p>
        </p:txBody>
      </p:sp>
    </p:spTree>
    <p:extLst>
      <p:ext uri="{BB962C8B-B14F-4D97-AF65-F5344CB8AC3E}">
        <p14:creationId xmlns:p14="http://schemas.microsoft.com/office/powerpoint/2010/main" val="14493251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548680"/>
            <a:ext cx="8229600" cy="1143000"/>
          </a:xfrm>
        </p:spPr>
        <p:txBody>
          <a:bodyPr/>
          <a:lstStyle/>
          <a:p>
            <a:r>
              <a:rPr lang="hu-HU" sz="3400" dirty="0" smtClean="0"/>
              <a:t>SURE-LS</a:t>
            </a:r>
            <a:br>
              <a:rPr lang="hu-HU" sz="3400" dirty="0" smtClean="0"/>
            </a:br>
            <a:r>
              <a:rPr lang="hu-HU" sz="3800" dirty="0" smtClean="0"/>
              <a:t> </a:t>
            </a:r>
            <a:endParaRPr lang="hu-HU" sz="3800" dirty="0"/>
          </a:p>
        </p:txBody>
      </p:sp>
      <p:sp>
        <p:nvSpPr>
          <p:cNvPr id="50179" name="Rectangle 3"/>
          <p:cNvSpPr>
            <a:spLocks noGrp="1" noChangeArrowheads="1"/>
          </p:cNvSpPr>
          <p:nvPr>
            <p:ph type="body" idx="1"/>
          </p:nvPr>
        </p:nvSpPr>
        <p:spPr/>
        <p:txBody>
          <a:bodyPr/>
          <a:lstStyle/>
          <a:p>
            <a:r>
              <a:rPr lang="hu-HU" dirty="0" err="1" smtClean="0">
                <a:cs typeface="Arial" charset="0"/>
              </a:rPr>
              <a:t>Set</a:t>
            </a:r>
            <a:r>
              <a:rPr lang="hu-HU" dirty="0" smtClean="0">
                <a:cs typeface="Arial" charset="0"/>
              </a:rPr>
              <a:t> of </a:t>
            </a:r>
            <a:r>
              <a:rPr lang="el-GR" dirty="0" smtClean="0">
                <a:cs typeface="Arial" charset="0"/>
              </a:rPr>
              <a:t>α</a:t>
            </a:r>
            <a:r>
              <a:rPr lang="hu-HU" dirty="0" err="1" smtClean="0">
                <a:cs typeface="Arial" charset="0"/>
              </a:rPr>
              <a:t>-levels</a:t>
            </a:r>
            <a:endParaRPr lang="hu-HU" dirty="0"/>
          </a:p>
          <a:p>
            <a:r>
              <a:rPr lang="hu-HU" dirty="0" smtClean="0"/>
              <a:t>D</a:t>
            </a:r>
            <a:r>
              <a:rPr lang="en-GB" dirty="0" err="1" smtClean="0"/>
              <a:t>ifferences</a:t>
            </a:r>
            <a:r>
              <a:rPr lang="en-GB" dirty="0" smtClean="0"/>
              <a:t> </a:t>
            </a:r>
            <a:r>
              <a:rPr lang="en-GB" dirty="0"/>
              <a:t>measured on the antecedent side</a:t>
            </a:r>
            <a:endParaRPr lang="hu-HU" dirty="0"/>
          </a:p>
        </p:txBody>
      </p:sp>
      <p:sp>
        <p:nvSpPr>
          <p:cNvPr id="50181" name="Rectangle 5"/>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50180" name="Object 4"/>
          <p:cNvGraphicFramePr>
            <a:graphicFrameLocks noChangeAspect="1"/>
          </p:cNvGraphicFramePr>
          <p:nvPr>
            <p:extLst>
              <p:ext uri="{D42A27DB-BD31-4B8C-83A1-F6EECF244321}">
                <p14:modId xmlns:p14="http://schemas.microsoft.com/office/powerpoint/2010/main" val="2872267669"/>
              </p:ext>
            </p:extLst>
          </p:nvPr>
        </p:nvGraphicFramePr>
        <p:xfrm>
          <a:off x="4572000" y="1700808"/>
          <a:ext cx="2209800" cy="914400"/>
        </p:xfrm>
        <a:graphic>
          <a:graphicData uri="http://schemas.openxmlformats.org/presentationml/2006/ole">
            <mc:AlternateContent xmlns:mc="http://schemas.openxmlformats.org/markup-compatibility/2006">
              <mc:Choice xmlns:v="urn:schemas-microsoft-com:vml" Requires="v">
                <p:oleObj spid="_x0000_s14399" name="Egyenlet" r:id="rId4" imgW="1104900" imgH="457200" progId="Equation.3">
                  <p:embed/>
                </p:oleObj>
              </mc:Choice>
              <mc:Fallback>
                <p:oleObj name="Egyenlet" r:id="rId4" imgW="11049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00808"/>
                        <a:ext cx="2209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018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500438"/>
            <a:ext cx="5062538"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a számának helye 1"/>
          <p:cNvSpPr>
            <a:spLocks noGrp="1"/>
          </p:cNvSpPr>
          <p:nvPr>
            <p:ph type="sldNum" sz="quarter" idx="12"/>
          </p:nvPr>
        </p:nvSpPr>
        <p:spPr/>
        <p:txBody>
          <a:bodyPr/>
          <a:lstStyle/>
          <a:p>
            <a:fld id="{42275A63-3E4B-4569-BF04-D6C210DC9A48}" type="slidenum">
              <a:rPr lang="hu-HU" smtClean="0"/>
              <a:pPr/>
              <a:t>62</a:t>
            </a:fld>
            <a:endParaRPr lang="hu-HU" dirty="0"/>
          </a:p>
        </p:txBody>
      </p:sp>
    </p:spTree>
    <p:extLst>
      <p:ext uri="{BB962C8B-B14F-4D97-AF65-F5344CB8AC3E}">
        <p14:creationId xmlns:p14="http://schemas.microsoft.com/office/powerpoint/2010/main" val="14665731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hu-HU"/>
              <a:t>SURE-LS</a:t>
            </a:r>
            <a:r>
              <a:rPr lang="hu-HU" baseline="-25000"/>
              <a:t>2</a:t>
            </a:r>
          </a:p>
        </p:txBody>
      </p:sp>
      <p:sp>
        <p:nvSpPr>
          <p:cNvPr id="153603" name="Rectangle 3"/>
          <p:cNvSpPr>
            <a:spLocks noGrp="1" noChangeArrowheads="1"/>
          </p:cNvSpPr>
          <p:nvPr>
            <p:ph type="body" idx="1"/>
          </p:nvPr>
        </p:nvSpPr>
        <p:spPr/>
        <p:txBody>
          <a:bodyPr/>
          <a:lstStyle/>
          <a:p>
            <a:r>
              <a:rPr lang="hu-HU"/>
              <a:t>Conservation of the weighted average difference</a:t>
            </a:r>
          </a:p>
          <a:p>
            <a:r>
              <a:rPr lang="hu-HU"/>
              <a:t>Conditions on the result:</a:t>
            </a:r>
          </a:p>
          <a:p>
            <a:pPr lvl="1"/>
            <a:r>
              <a:rPr lang="hu-HU"/>
              <a:t>Valid set shape</a:t>
            </a:r>
          </a:p>
          <a:p>
            <a:pPr lvl="1"/>
            <a:r>
              <a:rPr lang="hu-HU"/>
              <a:t>The shape should adhere</a:t>
            </a:r>
            <a:br>
              <a:rPr lang="hu-HU"/>
            </a:br>
            <a:r>
              <a:rPr lang="hu-HU"/>
              <a:t> to the characteristic set </a:t>
            </a:r>
            <a:br>
              <a:rPr lang="hu-HU"/>
            </a:br>
            <a:r>
              <a:rPr lang="hu-HU"/>
              <a:t>shape of the partition</a:t>
            </a:r>
          </a:p>
        </p:txBody>
      </p:sp>
      <p:sp>
        <p:nvSpPr>
          <p:cNvPr id="15360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53605" name="Object 5"/>
          <p:cNvGraphicFramePr>
            <a:graphicFrameLocks noChangeAspect="1"/>
          </p:cNvGraphicFramePr>
          <p:nvPr>
            <p:extLst>
              <p:ext uri="{D42A27DB-BD31-4B8C-83A1-F6EECF244321}">
                <p14:modId xmlns:p14="http://schemas.microsoft.com/office/powerpoint/2010/main" val="455819540"/>
              </p:ext>
            </p:extLst>
          </p:nvPr>
        </p:nvGraphicFramePr>
        <p:xfrm>
          <a:off x="5222877" y="1340768"/>
          <a:ext cx="3760788" cy="482600"/>
        </p:xfrm>
        <a:graphic>
          <a:graphicData uri="http://schemas.openxmlformats.org/presentationml/2006/ole">
            <mc:AlternateContent xmlns:mc="http://schemas.openxmlformats.org/markup-compatibility/2006">
              <mc:Choice xmlns:v="urn:schemas-microsoft-com:vml" Requires="v">
                <p:oleObj spid="_x0000_s25897" name="Egyenlet" r:id="rId4" imgW="1854200" imgH="241300" progId="Equation.3">
                  <p:embed/>
                </p:oleObj>
              </mc:Choice>
              <mc:Fallback>
                <p:oleObj name="Egyenlet" r:id="rId4" imgW="18542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877" y="1340768"/>
                        <a:ext cx="3760788"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3606" name="Group 6"/>
          <p:cNvGrpSpPr>
            <a:grpSpLocks noChangeAspect="1"/>
          </p:cNvGrpSpPr>
          <p:nvPr/>
        </p:nvGrpSpPr>
        <p:grpSpPr bwMode="auto">
          <a:xfrm>
            <a:off x="5435600" y="3573463"/>
            <a:ext cx="3028950" cy="2654300"/>
            <a:chOff x="2637" y="4665"/>
            <a:chExt cx="2165" cy="1898"/>
          </a:xfrm>
        </p:grpSpPr>
        <p:sp>
          <p:nvSpPr>
            <p:cNvPr id="153607" name="AutoShape 7"/>
            <p:cNvSpPr>
              <a:spLocks noChangeAspect="1" noChangeArrowheads="1"/>
            </p:cNvSpPr>
            <p:nvPr/>
          </p:nvSpPr>
          <p:spPr bwMode="auto">
            <a:xfrm>
              <a:off x="2637" y="4665"/>
              <a:ext cx="2165"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53608" name="Line 8"/>
            <p:cNvSpPr>
              <a:spLocks noChangeShapeType="1"/>
            </p:cNvSpPr>
            <p:nvPr/>
          </p:nvSpPr>
          <p:spPr bwMode="auto">
            <a:xfrm flipV="1">
              <a:off x="2961" y="4807"/>
              <a:ext cx="1" cy="153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53609" name="Line 9"/>
            <p:cNvSpPr>
              <a:spLocks noChangeShapeType="1"/>
            </p:cNvSpPr>
            <p:nvPr/>
          </p:nvSpPr>
          <p:spPr bwMode="auto">
            <a:xfrm>
              <a:off x="2873" y="6210"/>
              <a:ext cx="1816"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53610" name="Text Box 10"/>
            <p:cNvSpPr txBox="1">
              <a:spLocks noChangeArrowheads="1"/>
            </p:cNvSpPr>
            <p:nvPr/>
          </p:nvSpPr>
          <p:spPr bwMode="auto">
            <a:xfrm>
              <a:off x="3065" y="4734"/>
              <a:ext cx="182" cy="3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 tIns="7200" rIns="7200" bIns="7200"/>
            <a:lstStyle/>
            <a:p>
              <a:r>
                <a:rPr lang="hu-HU" sz="2000">
                  <a:latin typeface="Times New Roman" pitchFamily="18" charset="0"/>
                  <a:sym typeface="Symbol" pitchFamily="18" charset="2"/>
                </a:rPr>
                <a:t></a:t>
              </a:r>
              <a:endParaRPr lang="hu-HU" sz="2000">
                <a:latin typeface="Verdana" pitchFamily="34" charset="0"/>
              </a:endParaRPr>
            </a:p>
          </p:txBody>
        </p:sp>
        <p:sp>
          <p:nvSpPr>
            <p:cNvPr id="153611" name="Text Box 11"/>
            <p:cNvSpPr txBox="1">
              <a:spLocks noChangeArrowheads="1"/>
            </p:cNvSpPr>
            <p:nvPr/>
          </p:nvSpPr>
          <p:spPr bwMode="auto">
            <a:xfrm>
              <a:off x="4393" y="5916"/>
              <a:ext cx="18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 tIns="7200" rIns="7200" bIns="7200"/>
            <a:lstStyle/>
            <a:p>
              <a:r>
                <a:rPr lang="hu-HU" sz="2000">
                  <a:latin typeface="Times New Roman" pitchFamily="18" charset="0"/>
                </a:rPr>
                <a:t>x</a:t>
              </a:r>
              <a:endParaRPr lang="hu-HU" sz="2000">
                <a:latin typeface="Verdana" pitchFamily="34" charset="0"/>
              </a:endParaRPr>
            </a:p>
          </p:txBody>
        </p:sp>
        <p:sp>
          <p:nvSpPr>
            <p:cNvPr id="153612" name="Line 12"/>
            <p:cNvSpPr>
              <a:spLocks noChangeShapeType="1"/>
            </p:cNvSpPr>
            <p:nvPr/>
          </p:nvSpPr>
          <p:spPr bwMode="auto">
            <a:xfrm flipV="1">
              <a:off x="3582" y="5191"/>
              <a:ext cx="494" cy="10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53613" name="Line 13"/>
            <p:cNvSpPr>
              <a:spLocks noChangeShapeType="1"/>
            </p:cNvSpPr>
            <p:nvPr/>
          </p:nvSpPr>
          <p:spPr bwMode="auto">
            <a:xfrm flipH="1">
              <a:off x="2961" y="5177"/>
              <a:ext cx="111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53614" name="Text Box 14"/>
            <p:cNvSpPr txBox="1">
              <a:spLocks noChangeArrowheads="1"/>
            </p:cNvSpPr>
            <p:nvPr/>
          </p:nvSpPr>
          <p:spPr bwMode="auto">
            <a:xfrm>
              <a:off x="3390" y="4926"/>
              <a:ext cx="18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 tIns="7200" rIns="7200" bIns="7200"/>
            <a:lstStyle/>
            <a:p>
              <a:r>
                <a:rPr lang="hu-HU" sz="2000">
                  <a:latin typeface="Times New Roman" pitchFamily="18" charset="0"/>
                </a:rPr>
                <a:t>h</a:t>
              </a:r>
              <a:endParaRPr lang="hu-HU" sz="2000">
                <a:latin typeface="Verdana" pitchFamily="34" charset="0"/>
              </a:endParaRPr>
            </a:p>
          </p:txBody>
        </p:sp>
        <p:sp>
          <p:nvSpPr>
            <p:cNvPr id="153615" name="Line 15"/>
            <p:cNvSpPr>
              <a:spLocks noChangeShapeType="1"/>
            </p:cNvSpPr>
            <p:nvPr/>
          </p:nvSpPr>
          <p:spPr bwMode="auto">
            <a:xfrm>
              <a:off x="4074" y="5177"/>
              <a:ext cx="0" cy="102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graphicFrame>
          <p:nvGraphicFramePr>
            <p:cNvPr id="153616" name="Object 16"/>
            <p:cNvGraphicFramePr>
              <a:graphicFrameLocks noChangeAspect="1"/>
            </p:cNvGraphicFramePr>
            <p:nvPr/>
          </p:nvGraphicFramePr>
          <p:xfrm>
            <a:off x="3867" y="6241"/>
            <a:ext cx="456" cy="216"/>
          </p:xfrm>
          <a:graphic>
            <a:graphicData uri="http://schemas.openxmlformats.org/presentationml/2006/ole">
              <mc:AlternateContent xmlns:mc="http://schemas.openxmlformats.org/markup-compatibility/2006">
                <mc:Choice xmlns:v="urn:schemas-microsoft-com:vml" Requires="v">
                  <p:oleObj spid="_x0000_s25898" name="Egyenlet" r:id="rId6" imgW="482400" imgH="228600" progId="Equation.3">
                    <p:embed/>
                  </p:oleObj>
                </mc:Choice>
                <mc:Fallback>
                  <p:oleObj name="Egyenlet" r:id="rId6" imgW="4824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7" y="6241"/>
                          <a:ext cx="45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17" name="Object 17"/>
            <p:cNvGraphicFramePr>
              <a:graphicFrameLocks noChangeAspect="1"/>
            </p:cNvGraphicFramePr>
            <p:nvPr/>
          </p:nvGraphicFramePr>
          <p:xfrm>
            <a:off x="3262" y="6234"/>
            <a:ext cx="515" cy="228"/>
          </p:xfrm>
          <a:graphic>
            <a:graphicData uri="http://schemas.openxmlformats.org/presentationml/2006/ole">
              <mc:AlternateContent xmlns:mc="http://schemas.openxmlformats.org/markup-compatibility/2006">
                <mc:Choice xmlns:v="urn:schemas-microsoft-com:vml" Requires="v">
                  <p:oleObj spid="_x0000_s25899" name="Egyenlet" r:id="rId8" imgW="545760" imgH="241200" progId="Equation.3">
                    <p:embed/>
                  </p:oleObj>
                </mc:Choice>
                <mc:Fallback>
                  <p:oleObj name="Egyenlet" r:id="rId8" imgW="54576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2" y="6234"/>
                          <a:ext cx="51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18" name="Oval 18"/>
            <p:cNvSpPr>
              <a:spLocks noChangeArrowheads="1"/>
            </p:cNvSpPr>
            <p:nvPr/>
          </p:nvSpPr>
          <p:spPr bwMode="auto">
            <a:xfrm>
              <a:off x="3856" y="5419"/>
              <a:ext cx="23" cy="23"/>
            </a:xfrm>
            <a:prstGeom prst="ellipse">
              <a:avLst/>
            </a:prstGeom>
            <a:solidFill>
              <a:srgbClr val="FFFFFF"/>
            </a:solidFill>
            <a:ln w="9525">
              <a:solidFill>
                <a:srgbClr val="000000"/>
              </a:solidFill>
              <a:round/>
              <a:headEnd/>
              <a:tailEnd/>
            </a:ln>
          </p:spPr>
          <p:txBody>
            <a:bodyPr/>
            <a:lstStyle/>
            <a:p>
              <a:endParaRPr lang="hu-HU"/>
            </a:p>
          </p:txBody>
        </p:sp>
        <p:sp>
          <p:nvSpPr>
            <p:cNvPr id="153619" name="Oval 19"/>
            <p:cNvSpPr>
              <a:spLocks noChangeArrowheads="1"/>
            </p:cNvSpPr>
            <p:nvPr/>
          </p:nvSpPr>
          <p:spPr bwMode="auto">
            <a:xfrm>
              <a:off x="3928" y="5631"/>
              <a:ext cx="23" cy="23"/>
            </a:xfrm>
            <a:prstGeom prst="ellipse">
              <a:avLst/>
            </a:prstGeom>
            <a:solidFill>
              <a:srgbClr val="FFFFFF"/>
            </a:solidFill>
            <a:ln w="9525">
              <a:solidFill>
                <a:srgbClr val="000000"/>
              </a:solidFill>
              <a:round/>
              <a:headEnd/>
              <a:tailEnd/>
            </a:ln>
          </p:spPr>
          <p:txBody>
            <a:bodyPr/>
            <a:lstStyle/>
            <a:p>
              <a:endParaRPr lang="hu-HU"/>
            </a:p>
          </p:txBody>
        </p:sp>
        <p:sp>
          <p:nvSpPr>
            <p:cNvPr id="153620" name="Oval 20"/>
            <p:cNvSpPr>
              <a:spLocks noChangeArrowheads="1"/>
            </p:cNvSpPr>
            <p:nvPr/>
          </p:nvSpPr>
          <p:spPr bwMode="auto">
            <a:xfrm>
              <a:off x="3704" y="5736"/>
              <a:ext cx="23" cy="23"/>
            </a:xfrm>
            <a:prstGeom prst="ellipse">
              <a:avLst/>
            </a:prstGeom>
            <a:solidFill>
              <a:srgbClr val="FFFFFF"/>
            </a:solidFill>
            <a:ln w="9525">
              <a:solidFill>
                <a:srgbClr val="000000"/>
              </a:solidFill>
              <a:round/>
              <a:headEnd/>
              <a:tailEnd/>
            </a:ln>
          </p:spPr>
          <p:txBody>
            <a:bodyPr/>
            <a:lstStyle/>
            <a:p>
              <a:endParaRPr lang="hu-HU"/>
            </a:p>
          </p:txBody>
        </p:sp>
        <p:sp>
          <p:nvSpPr>
            <p:cNvPr id="153621" name="Oval 21"/>
            <p:cNvSpPr>
              <a:spLocks noChangeArrowheads="1"/>
            </p:cNvSpPr>
            <p:nvPr/>
          </p:nvSpPr>
          <p:spPr bwMode="auto">
            <a:xfrm>
              <a:off x="3781" y="5974"/>
              <a:ext cx="23" cy="23"/>
            </a:xfrm>
            <a:prstGeom prst="ellipse">
              <a:avLst/>
            </a:prstGeom>
            <a:solidFill>
              <a:srgbClr val="FFFFFF"/>
            </a:solidFill>
            <a:ln w="9525">
              <a:solidFill>
                <a:srgbClr val="000000"/>
              </a:solidFill>
              <a:round/>
              <a:headEnd/>
              <a:tailEnd/>
            </a:ln>
          </p:spPr>
          <p:txBody>
            <a:bodyPr/>
            <a:lstStyle/>
            <a:p>
              <a:endParaRPr lang="hu-HU"/>
            </a:p>
          </p:txBody>
        </p:sp>
        <p:sp>
          <p:nvSpPr>
            <p:cNvPr id="153622" name="Oval 22"/>
            <p:cNvSpPr>
              <a:spLocks noChangeArrowheads="1"/>
            </p:cNvSpPr>
            <p:nvPr/>
          </p:nvSpPr>
          <p:spPr bwMode="auto">
            <a:xfrm>
              <a:off x="3550" y="6079"/>
              <a:ext cx="23" cy="23"/>
            </a:xfrm>
            <a:prstGeom prst="ellipse">
              <a:avLst/>
            </a:prstGeom>
            <a:solidFill>
              <a:srgbClr val="FFFFFF"/>
            </a:solidFill>
            <a:ln w="9525">
              <a:solidFill>
                <a:srgbClr val="000000"/>
              </a:solidFill>
              <a:round/>
              <a:headEnd/>
              <a:tailEnd/>
            </a:ln>
          </p:spPr>
          <p:txBody>
            <a:bodyPr/>
            <a:lstStyle/>
            <a:p>
              <a:endParaRPr lang="hu-HU"/>
            </a:p>
          </p:txBody>
        </p:sp>
        <p:sp>
          <p:nvSpPr>
            <p:cNvPr id="153623" name="Line 23"/>
            <p:cNvSpPr>
              <a:spLocks noChangeShapeType="1"/>
            </p:cNvSpPr>
            <p:nvPr/>
          </p:nvSpPr>
          <p:spPr bwMode="auto">
            <a:xfrm flipH="1">
              <a:off x="2959" y="5738"/>
              <a:ext cx="753"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53624" name="Text Box 24"/>
            <p:cNvSpPr txBox="1">
              <a:spLocks noChangeArrowheads="1"/>
            </p:cNvSpPr>
            <p:nvPr/>
          </p:nvSpPr>
          <p:spPr bwMode="auto">
            <a:xfrm>
              <a:off x="2760" y="5440"/>
              <a:ext cx="27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 tIns="7200" rIns="7200" bIns="7200"/>
            <a:lstStyle/>
            <a:p>
              <a:r>
                <a:rPr lang="hu-HU" sz="2000">
                  <a:latin typeface="Times New Roman" pitchFamily="18" charset="0"/>
                  <a:sym typeface="Symbol" pitchFamily="18" charset="2"/>
                </a:rPr>
                <a:t></a:t>
              </a:r>
              <a:r>
                <a:rPr lang="hu-HU" sz="2000" baseline="-25000">
                  <a:latin typeface="Times New Roman" pitchFamily="18" charset="0"/>
                </a:rPr>
                <a:t>i</a:t>
              </a:r>
              <a:endParaRPr lang="hu-HU" sz="2000">
                <a:latin typeface="Verdana" pitchFamily="34" charset="0"/>
              </a:endParaRPr>
            </a:p>
          </p:txBody>
        </p:sp>
        <p:graphicFrame>
          <p:nvGraphicFramePr>
            <p:cNvPr id="153625" name="Object 25"/>
            <p:cNvGraphicFramePr>
              <a:graphicFrameLocks noChangeAspect="1"/>
            </p:cNvGraphicFramePr>
            <p:nvPr/>
          </p:nvGraphicFramePr>
          <p:xfrm>
            <a:off x="3195" y="5524"/>
            <a:ext cx="480" cy="240"/>
          </p:xfrm>
          <a:graphic>
            <a:graphicData uri="http://schemas.openxmlformats.org/presentationml/2006/ole">
              <mc:AlternateContent xmlns:mc="http://schemas.openxmlformats.org/markup-compatibility/2006">
                <mc:Choice xmlns:v="urn:schemas-microsoft-com:vml" Requires="v">
                  <p:oleObj spid="_x0000_s25900" name="Egyenlet" r:id="rId10" imgW="520560" imgH="253800" progId="Equation.3">
                    <p:embed/>
                  </p:oleObj>
                </mc:Choice>
                <mc:Fallback>
                  <p:oleObj name="Egyenlet" r:id="rId10" imgW="52056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5" y="5524"/>
                          <a:ext cx="48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26" name="Object 26"/>
            <p:cNvGraphicFramePr>
              <a:graphicFrameLocks noChangeAspect="1"/>
            </p:cNvGraphicFramePr>
            <p:nvPr/>
          </p:nvGraphicFramePr>
          <p:xfrm>
            <a:off x="4237" y="5384"/>
            <a:ext cx="252" cy="240"/>
          </p:xfrm>
          <a:graphic>
            <a:graphicData uri="http://schemas.openxmlformats.org/presentationml/2006/ole">
              <mc:AlternateContent xmlns:mc="http://schemas.openxmlformats.org/markup-compatibility/2006">
                <mc:Choice xmlns:v="urn:schemas-microsoft-com:vml" Requires="v">
                  <p:oleObj spid="_x0000_s25901" name="Egyenlet" r:id="rId12" imgW="266400" imgH="253800" progId="Equation.3">
                    <p:embed/>
                  </p:oleObj>
                </mc:Choice>
                <mc:Fallback>
                  <p:oleObj name="Egyenlet" r:id="rId12" imgW="266400" imgH="253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7" y="5384"/>
                          <a:ext cx="2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27" name="Line 27"/>
            <p:cNvSpPr>
              <a:spLocks noChangeShapeType="1"/>
            </p:cNvSpPr>
            <p:nvPr/>
          </p:nvSpPr>
          <p:spPr bwMode="auto">
            <a:xfrm flipH="1">
              <a:off x="3932" y="5507"/>
              <a:ext cx="288" cy="1"/>
            </a:xfrm>
            <a:prstGeom prst="line">
              <a:avLst/>
            </a:prstGeom>
            <a:noFill/>
            <a:ln w="6350">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hu-HU"/>
            </a:p>
          </p:txBody>
        </p:sp>
      </p:grpSp>
      <p:sp>
        <p:nvSpPr>
          <p:cNvPr id="2" name="Dia számának helye 1"/>
          <p:cNvSpPr>
            <a:spLocks noGrp="1"/>
          </p:cNvSpPr>
          <p:nvPr>
            <p:ph type="sldNum" sz="quarter" idx="12"/>
          </p:nvPr>
        </p:nvSpPr>
        <p:spPr/>
        <p:txBody>
          <a:bodyPr/>
          <a:lstStyle/>
          <a:p>
            <a:fld id="{42275A63-3E4B-4569-BF04-D6C210DC9A48}" type="slidenum">
              <a:rPr lang="hu-HU" smtClean="0"/>
              <a:pPr/>
              <a:t>63</a:t>
            </a:fld>
            <a:endParaRPr lang="hu-HU" dirty="0"/>
          </a:p>
        </p:txBody>
      </p:sp>
    </p:spTree>
    <p:extLst>
      <p:ext uri="{BB962C8B-B14F-4D97-AF65-F5344CB8AC3E}">
        <p14:creationId xmlns:p14="http://schemas.microsoft.com/office/powerpoint/2010/main" val="11660890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hu-HU" dirty="0"/>
              <a:t>SURE-LS </a:t>
            </a:r>
            <a:r>
              <a:rPr lang="hu-HU" dirty="0" err="1" smtClean="0"/>
              <a:t>characteristics</a:t>
            </a:r>
            <a:endParaRPr lang="hu-HU" dirty="0"/>
          </a:p>
        </p:txBody>
      </p:sp>
      <p:sp>
        <p:nvSpPr>
          <p:cNvPr id="55299" name="Rectangle 3"/>
          <p:cNvSpPr>
            <a:spLocks noGrp="1" noChangeArrowheads="1"/>
          </p:cNvSpPr>
          <p:nvPr>
            <p:ph type="body" idx="1"/>
          </p:nvPr>
        </p:nvSpPr>
        <p:spPr/>
        <p:txBody>
          <a:bodyPr/>
          <a:lstStyle/>
          <a:p>
            <a:r>
              <a:rPr lang="hu-HU" dirty="0" err="1" smtClean="0"/>
              <a:t>Advantage</a:t>
            </a:r>
            <a:endParaRPr lang="hu-HU" dirty="0"/>
          </a:p>
          <a:p>
            <a:pPr lvl="1"/>
            <a:r>
              <a:rPr lang="hu-HU" dirty="0" err="1" smtClean="0"/>
              <a:t>Preserves</a:t>
            </a:r>
            <a:r>
              <a:rPr lang="hu-HU" dirty="0" smtClean="0"/>
              <a:t> </a:t>
            </a:r>
            <a:r>
              <a:rPr lang="hu-HU" dirty="0" err="1" smtClean="0"/>
              <a:t>the</a:t>
            </a:r>
            <a:r>
              <a:rPr lang="hu-HU" dirty="0" smtClean="0"/>
              <a:t> </a:t>
            </a:r>
            <a:r>
              <a:rPr lang="hu-HU" dirty="0" err="1" smtClean="0"/>
              <a:t>characteristic</a:t>
            </a:r>
            <a:r>
              <a:rPr lang="hu-HU" dirty="0" smtClean="0"/>
              <a:t> </a:t>
            </a:r>
            <a:r>
              <a:rPr lang="hu-HU" dirty="0" err="1" smtClean="0"/>
              <a:t>shape</a:t>
            </a:r>
            <a:r>
              <a:rPr lang="hu-HU" dirty="0" smtClean="0"/>
              <a:t> </a:t>
            </a:r>
            <a:r>
              <a:rPr lang="hu-HU" dirty="0" err="1" smtClean="0"/>
              <a:t>type</a:t>
            </a:r>
            <a:r>
              <a:rPr lang="hu-HU" dirty="0" smtClean="0"/>
              <a:t> of </a:t>
            </a:r>
            <a:r>
              <a:rPr lang="hu-HU" dirty="0" err="1" smtClean="0"/>
              <a:t>the</a:t>
            </a:r>
            <a:r>
              <a:rPr lang="hu-HU" dirty="0" smtClean="0"/>
              <a:t> </a:t>
            </a:r>
            <a:r>
              <a:rPr lang="hu-HU" dirty="0" err="1" smtClean="0"/>
              <a:t>consequent</a:t>
            </a:r>
            <a:r>
              <a:rPr lang="hu-HU" dirty="0" smtClean="0"/>
              <a:t> </a:t>
            </a:r>
            <a:r>
              <a:rPr lang="hu-HU" dirty="0" err="1" smtClean="0"/>
              <a:t>partition</a:t>
            </a:r>
            <a:endParaRPr lang="hu-HU" dirty="0"/>
          </a:p>
          <a:p>
            <a:r>
              <a:rPr lang="hu-HU" dirty="0" err="1" smtClean="0"/>
              <a:t>Disadvatage</a:t>
            </a:r>
            <a:endParaRPr lang="hu-HU" dirty="0"/>
          </a:p>
          <a:p>
            <a:pPr lvl="1"/>
            <a:r>
              <a:rPr lang="hu-HU" dirty="0" smtClean="0"/>
              <a:t>The </a:t>
            </a:r>
            <a:r>
              <a:rPr lang="hu-HU" dirty="0" err="1" smtClean="0"/>
              <a:t>height</a:t>
            </a:r>
            <a:r>
              <a:rPr lang="hu-HU" dirty="0" smtClean="0"/>
              <a:t> of </a:t>
            </a:r>
            <a:r>
              <a:rPr lang="hu-HU" dirty="0" err="1" smtClean="0"/>
              <a:t>all</a:t>
            </a:r>
            <a:r>
              <a:rPr lang="hu-HU" dirty="0" smtClean="0"/>
              <a:t> </a:t>
            </a:r>
            <a:r>
              <a:rPr lang="hu-HU" dirty="0" err="1" smtClean="0"/>
              <a:t>sets</a:t>
            </a:r>
            <a:r>
              <a:rPr lang="hu-HU" dirty="0" smtClean="0"/>
              <a:t> must be </a:t>
            </a:r>
            <a:r>
              <a:rPr lang="hu-HU" dirty="0" err="1" smtClean="0"/>
              <a:t>the</a:t>
            </a:r>
            <a:r>
              <a:rPr lang="hu-HU" dirty="0" smtClean="0"/>
              <a:t> </a:t>
            </a:r>
            <a:r>
              <a:rPr lang="hu-HU" dirty="0" err="1" smtClean="0"/>
              <a:t>same</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64</a:t>
            </a:fld>
            <a:endParaRPr lang="hu-HU" dirty="0"/>
          </a:p>
        </p:txBody>
      </p:sp>
    </p:spTree>
    <p:extLst>
      <p:ext uri="{BB962C8B-B14F-4D97-AF65-F5344CB8AC3E}">
        <p14:creationId xmlns:p14="http://schemas.microsoft.com/office/powerpoint/2010/main" val="22352764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smtClean="0"/>
              <a:t>Rule</a:t>
            </a:r>
            <a:r>
              <a:rPr lang="hu-HU" dirty="0" smtClean="0"/>
              <a:t> </a:t>
            </a:r>
            <a:r>
              <a:rPr lang="hu-HU" dirty="0" err="1" smtClean="0"/>
              <a:t>base</a:t>
            </a:r>
            <a:r>
              <a:rPr lang="hu-HU" dirty="0" smtClean="0"/>
              <a:t> </a:t>
            </a:r>
            <a:r>
              <a:rPr lang="hu-HU" dirty="0" err="1" smtClean="0"/>
              <a:t>generation</a:t>
            </a:r>
            <a:endParaRPr lang="hu-HU" dirty="0"/>
          </a:p>
        </p:txBody>
      </p:sp>
      <p:sp>
        <p:nvSpPr>
          <p:cNvPr id="5" name="Szöveg helye 4"/>
          <p:cNvSpPr>
            <a:spLocks noGrp="1"/>
          </p:cNvSpPr>
          <p:nvPr>
            <p:ph type="body" idx="1"/>
          </p:nvPr>
        </p:nvSpPr>
        <p:spPr/>
        <p:txBody>
          <a:bodyPr/>
          <a:lstStyle/>
          <a:p>
            <a:endParaRPr lang="hu-HU"/>
          </a:p>
        </p:txBody>
      </p:sp>
      <p:sp>
        <p:nvSpPr>
          <p:cNvPr id="2" name="Dia számának helye 1"/>
          <p:cNvSpPr>
            <a:spLocks noGrp="1"/>
          </p:cNvSpPr>
          <p:nvPr>
            <p:ph type="sldNum" sz="quarter" idx="12"/>
          </p:nvPr>
        </p:nvSpPr>
        <p:spPr/>
        <p:txBody>
          <a:bodyPr/>
          <a:lstStyle/>
          <a:p>
            <a:fld id="{42275A63-3E4B-4569-BF04-D6C210DC9A48}" type="slidenum">
              <a:rPr lang="hu-HU" smtClean="0"/>
              <a:t>65</a:t>
            </a:fld>
            <a:endParaRPr lang="hu-HU"/>
          </a:p>
        </p:txBody>
      </p:sp>
    </p:spTree>
    <p:extLst>
      <p:ext uri="{BB962C8B-B14F-4D97-AF65-F5344CB8AC3E}">
        <p14:creationId xmlns:p14="http://schemas.microsoft.com/office/powerpoint/2010/main" val="10248339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Fuzzy </a:t>
            </a:r>
            <a:r>
              <a:rPr lang="hu-HU" dirty="0" err="1" smtClean="0"/>
              <a:t>Rule</a:t>
            </a:r>
            <a:r>
              <a:rPr lang="hu-HU" dirty="0" smtClean="0"/>
              <a:t> </a:t>
            </a:r>
            <a:r>
              <a:rPr lang="hu-HU" dirty="0" err="1" smtClean="0"/>
              <a:t>Base</a:t>
            </a:r>
            <a:r>
              <a:rPr lang="hu-HU" dirty="0" smtClean="0"/>
              <a:t> </a:t>
            </a:r>
            <a:r>
              <a:rPr lang="hu-HU" dirty="0" err="1" smtClean="0"/>
              <a:t>Generation</a:t>
            </a:r>
            <a:endParaRPr lang="hu-HU" dirty="0"/>
          </a:p>
        </p:txBody>
      </p:sp>
      <p:sp>
        <p:nvSpPr>
          <p:cNvPr id="3" name="Tartalom helye 2"/>
          <p:cNvSpPr>
            <a:spLocks noGrp="1"/>
          </p:cNvSpPr>
          <p:nvPr>
            <p:ph idx="1"/>
          </p:nvPr>
        </p:nvSpPr>
        <p:spPr/>
        <p:txBody>
          <a:bodyPr>
            <a:normAutofit/>
          </a:bodyPr>
          <a:lstStyle/>
          <a:p>
            <a:r>
              <a:rPr lang="hu-HU" dirty="0" err="1" smtClean="0"/>
              <a:t>Initial</a:t>
            </a:r>
            <a:r>
              <a:rPr lang="hu-HU" dirty="0" smtClean="0"/>
              <a:t> </a:t>
            </a:r>
            <a:r>
              <a:rPr lang="hu-HU" dirty="0" err="1" smtClean="0"/>
              <a:t>rule</a:t>
            </a:r>
            <a:r>
              <a:rPr lang="hu-HU" dirty="0" smtClean="0"/>
              <a:t> </a:t>
            </a:r>
            <a:r>
              <a:rPr lang="hu-HU" dirty="0" err="1" smtClean="0"/>
              <a:t>base</a:t>
            </a:r>
            <a:endParaRPr lang="hu-HU" dirty="0"/>
          </a:p>
          <a:p>
            <a:pPr lvl="1"/>
            <a:r>
              <a:rPr lang="hu-HU" dirty="0" smtClean="0"/>
              <a:t>E</a:t>
            </a:r>
            <a:r>
              <a:rPr lang="en-US" dirty="0" err="1" smtClean="0"/>
              <a:t>mploying</a:t>
            </a:r>
            <a:r>
              <a:rPr lang="en-US" dirty="0" smtClean="0"/>
              <a:t> </a:t>
            </a:r>
            <a:r>
              <a:rPr lang="en-US" dirty="0"/>
              <a:t>human </a:t>
            </a:r>
            <a:r>
              <a:rPr lang="en-US" dirty="0" smtClean="0"/>
              <a:t>experts</a:t>
            </a:r>
            <a:endParaRPr lang="hu-HU" dirty="0"/>
          </a:p>
          <a:p>
            <a:pPr lvl="1"/>
            <a:r>
              <a:rPr lang="hu-HU" dirty="0" err="1" smtClean="0"/>
              <a:t>Automatic</a:t>
            </a:r>
            <a:r>
              <a:rPr lang="hu-HU" dirty="0" smtClean="0"/>
              <a:t> </a:t>
            </a:r>
            <a:r>
              <a:rPr lang="hu-HU" dirty="0" err="1" smtClean="0"/>
              <a:t>from</a:t>
            </a:r>
            <a:r>
              <a:rPr lang="hu-HU" dirty="0" smtClean="0"/>
              <a:t> </a:t>
            </a:r>
            <a:r>
              <a:rPr lang="hu-HU" dirty="0" err="1" smtClean="0"/>
              <a:t>sample</a:t>
            </a:r>
            <a:r>
              <a:rPr lang="hu-HU" dirty="0" smtClean="0"/>
              <a:t> </a:t>
            </a:r>
            <a:r>
              <a:rPr lang="hu-HU" dirty="0" err="1" smtClean="0"/>
              <a:t>data</a:t>
            </a:r>
            <a:endParaRPr lang="hu-HU" dirty="0" smtClean="0"/>
          </a:p>
          <a:p>
            <a:r>
              <a:rPr lang="hu-HU" dirty="0" err="1" smtClean="0"/>
              <a:t>Parameter</a:t>
            </a:r>
            <a:r>
              <a:rPr lang="hu-HU" dirty="0" smtClean="0"/>
              <a:t> </a:t>
            </a:r>
            <a:r>
              <a:rPr lang="hu-HU" dirty="0" err="1" smtClean="0"/>
              <a:t>tuning</a:t>
            </a:r>
            <a:endParaRPr lang="hu-HU" dirty="0" smtClean="0"/>
          </a:p>
          <a:p>
            <a:pPr lvl="1"/>
            <a:r>
              <a:rPr lang="hu-HU" dirty="0" smtClean="0"/>
              <a:t>Global </a:t>
            </a:r>
            <a:r>
              <a:rPr lang="hu-HU" dirty="0" err="1" smtClean="0"/>
              <a:t>search</a:t>
            </a:r>
            <a:endParaRPr lang="hu-HU" dirty="0" smtClean="0"/>
          </a:p>
          <a:p>
            <a:pPr lvl="1"/>
            <a:r>
              <a:rPr lang="hu-HU" dirty="0" smtClean="0"/>
              <a:t>Local </a:t>
            </a:r>
            <a:r>
              <a:rPr lang="hu-HU" dirty="0" err="1" smtClean="0"/>
              <a:t>search</a:t>
            </a:r>
            <a:endParaRPr lang="hu-HU" dirty="0" smtClean="0"/>
          </a:p>
          <a:p>
            <a:pPr lvl="1"/>
            <a:r>
              <a:rPr lang="hu-HU" dirty="0" err="1" smtClean="0"/>
              <a:t>Hybrid</a:t>
            </a:r>
            <a:endParaRPr lang="hu-HU" dirty="0"/>
          </a:p>
        </p:txBody>
      </p:sp>
      <p:sp>
        <p:nvSpPr>
          <p:cNvPr id="5" name="Dia számának helye 4"/>
          <p:cNvSpPr>
            <a:spLocks noGrp="1"/>
          </p:cNvSpPr>
          <p:nvPr>
            <p:ph type="sldNum" sz="quarter" idx="12"/>
          </p:nvPr>
        </p:nvSpPr>
        <p:spPr/>
        <p:txBody>
          <a:bodyPr/>
          <a:lstStyle/>
          <a:p>
            <a:fld id="{42275A63-3E4B-4569-BF04-D6C210DC9A48}" type="slidenum">
              <a:rPr lang="hu-HU" smtClean="0"/>
              <a:pPr/>
              <a:t>66</a:t>
            </a:fld>
            <a:endParaRPr lang="hu-HU" dirty="0"/>
          </a:p>
        </p:txBody>
      </p:sp>
    </p:spTree>
    <p:extLst>
      <p:ext uri="{BB962C8B-B14F-4D97-AF65-F5344CB8AC3E}">
        <p14:creationId xmlns:p14="http://schemas.microsoft.com/office/powerpoint/2010/main" val="22715394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3200" dirty="0"/>
              <a:t>Automatic </a:t>
            </a:r>
            <a:r>
              <a:rPr lang="en-US" sz="3200" dirty="0" smtClean="0"/>
              <a:t>Fuzzy </a:t>
            </a:r>
            <a:r>
              <a:rPr lang="en-US" sz="3200" dirty="0"/>
              <a:t>Model Identification</a:t>
            </a:r>
            <a:r>
              <a:rPr lang="hu-HU" sz="3200" dirty="0"/>
              <a:t> </a:t>
            </a:r>
          </a:p>
        </p:txBody>
      </p:sp>
      <p:sp>
        <p:nvSpPr>
          <p:cNvPr id="24579" name="Rectangle 3"/>
          <p:cNvSpPr>
            <a:spLocks noGrp="1" noChangeArrowheads="1"/>
          </p:cNvSpPr>
          <p:nvPr>
            <p:ph type="body" idx="1"/>
          </p:nvPr>
        </p:nvSpPr>
        <p:spPr/>
        <p:txBody>
          <a:bodyPr>
            <a:normAutofit/>
          </a:bodyPr>
          <a:lstStyle/>
          <a:p>
            <a:r>
              <a:rPr lang="hu-HU" dirty="0" err="1"/>
              <a:t>Training</a:t>
            </a:r>
            <a:r>
              <a:rPr lang="hu-HU" dirty="0"/>
              <a:t> </a:t>
            </a:r>
            <a:r>
              <a:rPr lang="hu-HU" dirty="0" err="1"/>
              <a:t>data</a:t>
            </a:r>
            <a:r>
              <a:rPr lang="hu-HU" dirty="0"/>
              <a:t> </a:t>
            </a:r>
            <a:r>
              <a:rPr lang="hu-HU" dirty="0" err="1"/>
              <a:t>set</a:t>
            </a:r>
            <a:endParaRPr lang="hu-HU" dirty="0"/>
          </a:p>
          <a:p>
            <a:r>
              <a:rPr lang="hu-HU" dirty="0" err="1" smtClean="0"/>
              <a:t>Tuning</a:t>
            </a:r>
            <a:r>
              <a:rPr lang="hu-HU" dirty="0" smtClean="0"/>
              <a:t> </a:t>
            </a:r>
            <a:r>
              <a:rPr lang="hu-HU" dirty="0" smtClean="0">
                <a:cs typeface="Arial" charset="0"/>
              </a:rPr>
              <a:t>→</a:t>
            </a:r>
            <a:r>
              <a:rPr lang="hu-HU" dirty="0" smtClean="0">
                <a:sym typeface="Wingdings" pitchFamily="2" charset="2"/>
              </a:rPr>
              <a:t> </a:t>
            </a:r>
            <a:r>
              <a:rPr lang="hu-HU" dirty="0" err="1">
                <a:sym typeface="Wingdings" pitchFamily="2" charset="2"/>
              </a:rPr>
              <a:t>minimizing</a:t>
            </a:r>
            <a:r>
              <a:rPr lang="hu-HU" dirty="0">
                <a:sym typeface="Wingdings" pitchFamily="2" charset="2"/>
              </a:rPr>
              <a:t> </a:t>
            </a:r>
            <a:r>
              <a:rPr lang="hu-HU" dirty="0" err="1">
                <a:sym typeface="Wingdings" pitchFamily="2" charset="2"/>
              </a:rPr>
              <a:t>the</a:t>
            </a:r>
            <a:r>
              <a:rPr lang="hu-HU" dirty="0">
                <a:sym typeface="Wingdings" pitchFamily="2" charset="2"/>
              </a:rPr>
              <a:t> </a:t>
            </a:r>
            <a:r>
              <a:rPr lang="en-US" dirty="0"/>
              <a:t>difference between the </a:t>
            </a:r>
            <a:r>
              <a:rPr lang="hu-HU" dirty="0" err="1"/>
              <a:t>training</a:t>
            </a:r>
            <a:r>
              <a:rPr lang="hu-HU" dirty="0"/>
              <a:t> </a:t>
            </a:r>
            <a:r>
              <a:rPr lang="en-US" dirty="0"/>
              <a:t>output and the </a:t>
            </a:r>
            <a:r>
              <a:rPr lang="hu-HU" dirty="0" err="1"/>
              <a:t>system</a:t>
            </a:r>
            <a:r>
              <a:rPr lang="hu-HU" dirty="0"/>
              <a:t> </a:t>
            </a:r>
            <a:r>
              <a:rPr lang="en-US" dirty="0"/>
              <a:t>output</a:t>
            </a:r>
            <a:endParaRPr lang="hu-HU" dirty="0"/>
          </a:p>
          <a:p>
            <a:r>
              <a:rPr lang="hu-HU" dirty="0" err="1" smtClean="0"/>
              <a:t>Approaches</a:t>
            </a:r>
            <a:r>
              <a:rPr lang="hu-HU" dirty="0" smtClean="0"/>
              <a:t> </a:t>
            </a:r>
            <a:r>
              <a:rPr lang="hu-HU" dirty="0" err="1" smtClean="0"/>
              <a:t>for</a:t>
            </a:r>
            <a:r>
              <a:rPr lang="hu-HU" dirty="0" smtClean="0"/>
              <a:t> </a:t>
            </a:r>
            <a:r>
              <a:rPr lang="hu-HU" b="1" dirty="0" err="1" smtClean="0"/>
              <a:t>initial</a:t>
            </a:r>
            <a:r>
              <a:rPr lang="hu-HU" b="1" dirty="0" smtClean="0"/>
              <a:t> </a:t>
            </a:r>
            <a:r>
              <a:rPr lang="hu-HU" b="1" dirty="0" err="1" smtClean="0"/>
              <a:t>rule</a:t>
            </a:r>
            <a:r>
              <a:rPr lang="hu-HU" b="1" dirty="0" smtClean="0"/>
              <a:t> </a:t>
            </a:r>
            <a:r>
              <a:rPr lang="hu-HU" b="1" dirty="0" err="1" smtClean="0"/>
              <a:t>base</a:t>
            </a:r>
            <a:r>
              <a:rPr lang="hu-HU" b="1" dirty="0" smtClean="0"/>
              <a:t> </a:t>
            </a:r>
            <a:r>
              <a:rPr lang="hu-HU" b="1" dirty="0" err="1" smtClean="0"/>
              <a:t>generation</a:t>
            </a:r>
            <a:endParaRPr lang="hu-HU" b="1" dirty="0" smtClean="0"/>
          </a:p>
          <a:p>
            <a:pPr lvl="1"/>
            <a:r>
              <a:rPr lang="hu-HU" dirty="0"/>
              <a:t>Fuzzy </a:t>
            </a:r>
            <a:r>
              <a:rPr lang="hu-HU" dirty="0" err="1"/>
              <a:t>clustering</a:t>
            </a:r>
            <a:endParaRPr lang="hu-HU" dirty="0"/>
          </a:p>
          <a:p>
            <a:pPr lvl="1"/>
            <a:r>
              <a:rPr lang="hu-HU" dirty="0"/>
              <a:t>2 </a:t>
            </a:r>
            <a:r>
              <a:rPr lang="hu-HU" dirty="0" err="1"/>
              <a:t>rules</a:t>
            </a:r>
            <a:endParaRPr lang="hu-HU" dirty="0"/>
          </a:p>
          <a:p>
            <a:pPr lvl="1"/>
            <a:r>
              <a:rPr lang="hu-HU" dirty="0"/>
              <a:t>2</a:t>
            </a:r>
            <a:r>
              <a:rPr lang="hu-HU" baseline="30000" dirty="0"/>
              <a:t>n</a:t>
            </a:r>
            <a:r>
              <a:rPr lang="hu-HU" dirty="0"/>
              <a:t>+2 </a:t>
            </a:r>
            <a:r>
              <a:rPr lang="hu-HU" dirty="0" err="1"/>
              <a:t>rules</a:t>
            </a:r>
            <a:endParaRPr lang="hu-HU" dirty="0"/>
          </a:p>
          <a:p>
            <a:pPr lvl="1"/>
            <a:r>
              <a:rPr lang="hu-HU" dirty="0" err="1"/>
              <a:t>Grid</a:t>
            </a:r>
            <a:r>
              <a:rPr lang="hu-HU" dirty="0"/>
              <a:t> </a:t>
            </a:r>
            <a:r>
              <a:rPr lang="hu-HU" dirty="0" err="1"/>
              <a:t>partition</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67</a:t>
            </a:fld>
            <a:endParaRPr lang="hu-HU" dirty="0"/>
          </a:p>
        </p:txBody>
      </p:sp>
    </p:spTree>
    <p:extLst>
      <p:ext uri="{BB962C8B-B14F-4D97-AF65-F5344CB8AC3E}">
        <p14:creationId xmlns:p14="http://schemas.microsoft.com/office/powerpoint/2010/main" val="190988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73832"/>
            <a:ext cx="6098064" cy="1143000"/>
          </a:xfrm>
        </p:spPr>
        <p:txBody>
          <a:bodyPr>
            <a:noAutofit/>
          </a:bodyPr>
          <a:lstStyle/>
          <a:p>
            <a:r>
              <a:rPr lang="en-US" sz="4000" dirty="0" smtClean="0"/>
              <a:t>Fuzzy </a:t>
            </a:r>
            <a:r>
              <a:rPr lang="en-US" sz="4000" dirty="0"/>
              <a:t>Clustering Based Initial Rule </a:t>
            </a:r>
            <a:r>
              <a:rPr lang="en-US" sz="4000" dirty="0" smtClean="0"/>
              <a:t>Base</a:t>
            </a:r>
            <a:r>
              <a:rPr lang="hu-HU" sz="4000" dirty="0" smtClean="0"/>
              <a:t> </a:t>
            </a:r>
            <a:r>
              <a:rPr lang="hu-HU" sz="4000" dirty="0" err="1" smtClean="0"/>
              <a:t>Generation</a:t>
            </a:r>
            <a:endParaRPr lang="hu-HU" sz="4000" dirty="0"/>
          </a:p>
        </p:txBody>
      </p:sp>
      <p:sp>
        <p:nvSpPr>
          <p:cNvPr id="3" name="Tartalom helye 2"/>
          <p:cNvSpPr>
            <a:spLocks noGrp="1"/>
          </p:cNvSpPr>
          <p:nvPr>
            <p:ph idx="1"/>
          </p:nvPr>
        </p:nvSpPr>
        <p:spPr/>
        <p:txBody>
          <a:bodyPr/>
          <a:lstStyle/>
          <a:p>
            <a:pPr marL="0" indent="0">
              <a:buNone/>
            </a:pPr>
            <a:endParaRPr lang="hu-HU" dirty="0" smtClean="0"/>
          </a:p>
          <a:p>
            <a:pPr marL="0" indent="0">
              <a:buNone/>
            </a:pPr>
            <a:r>
              <a:rPr lang="hu-HU" dirty="0" smtClean="0"/>
              <a:t>A</a:t>
            </a:r>
            <a:r>
              <a:rPr lang="en-US" dirty="0" err="1" smtClean="0"/>
              <a:t>utomatic</a:t>
            </a:r>
            <a:r>
              <a:rPr lang="en-US" dirty="0" smtClean="0"/>
              <a:t> </a:t>
            </a:r>
            <a:r>
              <a:rPr lang="en-US" dirty="0"/>
              <a:t>fuzzy system generation based on fuzzy clustering and projection </a:t>
            </a:r>
            <a:r>
              <a:rPr lang="hu-HU" dirty="0" smtClean="0"/>
              <a:t>(ACP)</a:t>
            </a:r>
          </a:p>
          <a:p>
            <a:r>
              <a:rPr lang="hu-HU" dirty="0" err="1" smtClean="0"/>
              <a:t>One</a:t>
            </a:r>
            <a:r>
              <a:rPr lang="hu-HU" dirty="0" smtClean="0"/>
              <a:t> </a:t>
            </a:r>
            <a:r>
              <a:rPr lang="hu-HU" dirty="0" err="1" smtClean="0"/>
              <a:t>dimensional</a:t>
            </a:r>
            <a:r>
              <a:rPr lang="hu-HU" dirty="0" smtClean="0"/>
              <a:t> FCM </a:t>
            </a:r>
            <a:r>
              <a:rPr lang="hu-HU" dirty="0" err="1" smtClean="0"/>
              <a:t>on</a:t>
            </a:r>
            <a:r>
              <a:rPr lang="hu-HU" dirty="0" smtClean="0"/>
              <a:t> </a:t>
            </a:r>
            <a:r>
              <a:rPr lang="hu-HU" dirty="0" err="1" smtClean="0"/>
              <a:t>the</a:t>
            </a:r>
            <a:r>
              <a:rPr lang="hu-HU" dirty="0" smtClean="0"/>
              <a:t> output </a:t>
            </a:r>
            <a:r>
              <a:rPr lang="hu-HU" dirty="0" err="1" smtClean="0"/>
              <a:t>data</a:t>
            </a:r>
            <a:endParaRPr lang="hu-HU" dirty="0" smtClean="0"/>
          </a:p>
          <a:p>
            <a:r>
              <a:rPr lang="hu-HU" dirty="0" smtClean="0"/>
              <a:t>Projection </a:t>
            </a:r>
            <a:r>
              <a:rPr lang="hu-HU" dirty="0" err="1" smtClean="0"/>
              <a:t>into</a:t>
            </a:r>
            <a:r>
              <a:rPr lang="hu-HU" dirty="0" smtClean="0"/>
              <a:t> </a:t>
            </a:r>
            <a:r>
              <a:rPr lang="hu-HU" dirty="0" err="1" smtClean="0"/>
              <a:t>the</a:t>
            </a:r>
            <a:r>
              <a:rPr lang="hu-HU" dirty="0" smtClean="0"/>
              <a:t> </a:t>
            </a:r>
            <a:r>
              <a:rPr lang="hu-HU" dirty="0" err="1" smtClean="0"/>
              <a:t>antecedent</a:t>
            </a:r>
            <a:r>
              <a:rPr lang="hu-HU" dirty="0" smtClean="0"/>
              <a:t> </a:t>
            </a:r>
            <a:r>
              <a:rPr lang="hu-HU" dirty="0" err="1" smtClean="0"/>
              <a:t>space</a:t>
            </a:r>
            <a:endParaRPr lang="hu-HU" dirty="0" smtClean="0"/>
          </a:p>
          <a:p>
            <a:r>
              <a:rPr lang="hu-HU" dirty="0" err="1" smtClean="0"/>
              <a:t>One</a:t>
            </a:r>
            <a:r>
              <a:rPr lang="hu-HU" dirty="0" smtClean="0"/>
              <a:t> </a:t>
            </a:r>
            <a:r>
              <a:rPr lang="hu-HU" dirty="0" err="1"/>
              <a:t>dimensional</a:t>
            </a:r>
            <a:r>
              <a:rPr lang="hu-HU" dirty="0"/>
              <a:t> FCM </a:t>
            </a:r>
            <a:r>
              <a:rPr lang="hu-HU" dirty="0" err="1"/>
              <a:t>on</a:t>
            </a:r>
            <a:r>
              <a:rPr lang="hu-HU" dirty="0"/>
              <a:t> </a:t>
            </a:r>
            <a:r>
              <a:rPr lang="hu-HU" dirty="0" err="1"/>
              <a:t>the</a:t>
            </a:r>
            <a:r>
              <a:rPr lang="hu-HU" dirty="0"/>
              <a:t> </a:t>
            </a:r>
            <a:r>
              <a:rPr lang="hu-HU" dirty="0" smtClean="0"/>
              <a:t>input </a:t>
            </a:r>
            <a:r>
              <a:rPr lang="hu-HU" dirty="0" err="1" smtClean="0"/>
              <a:t>data</a:t>
            </a:r>
            <a:endParaRPr lang="hu-HU" dirty="0" smtClean="0"/>
          </a:p>
          <a:p>
            <a:r>
              <a:rPr lang="hu-HU" dirty="0" err="1" smtClean="0"/>
              <a:t>Rule</a:t>
            </a:r>
            <a:r>
              <a:rPr lang="hu-HU" dirty="0" smtClean="0"/>
              <a:t> </a:t>
            </a:r>
            <a:r>
              <a:rPr lang="hu-HU" dirty="0" err="1" smtClean="0"/>
              <a:t>creation</a:t>
            </a:r>
            <a:endParaRPr lang="hu-HU" dirty="0"/>
          </a:p>
          <a:p>
            <a:endParaRPr lang="hu-HU" dirty="0"/>
          </a:p>
        </p:txBody>
      </p:sp>
      <p:pic>
        <p:nvPicPr>
          <p:cNvPr id="1026" name="Picture 2" descr="output_clustering_with_mer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264" y="7744"/>
            <a:ext cx="2592288" cy="187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pPr/>
              <a:t>68</a:t>
            </a:fld>
            <a:endParaRPr lang="hu-HU" dirty="0"/>
          </a:p>
        </p:txBody>
      </p:sp>
    </p:spTree>
    <p:extLst>
      <p:ext uri="{BB962C8B-B14F-4D97-AF65-F5344CB8AC3E}">
        <p14:creationId xmlns:p14="http://schemas.microsoft.com/office/powerpoint/2010/main" val="37720590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88640"/>
            <a:ext cx="8229600" cy="1143000"/>
          </a:xfrm>
        </p:spPr>
        <p:txBody>
          <a:bodyPr/>
          <a:lstStyle/>
          <a:p>
            <a:r>
              <a:rPr lang="hu-HU" dirty="0" smtClean="0"/>
              <a:t>Output </a:t>
            </a:r>
            <a:r>
              <a:rPr lang="hu-HU" dirty="0" err="1" smtClean="0"/>
              <a:t>partition</a:t>
            </a:r>
            <a:endParaRPr lang="hu-HU" dirty="0" smtClean="0"/>
          </a:p>
        </p:txBody>
      </p:sp>
      <p:sp>
        <p:nvSpPr>
          <p:cNvPr id="14339" name="Rectangle 3"/>
          <p:cNvSpPr>
            <a:spLocks noGrp="1" noChangeArrowheads="1"/>
          </p:cNvSpPr>
          <p:nvPr>
            <p:ph type="body" idx="1"/>
          </p:nvPr>
        </p:nvSpPr>
        <p:spPr>
          <a:xfrm>
            <a:off x="762000" y="1524000"/>
            <a:ext cx="4241800" cy="4495800"/>
          </a:xfrm>
        </p:spPr>
        <p:txBody>
          <a:bodyPr/>
          <a:lstStyle/>
          <a:p>
            <a:pPr>
              <a:lnSpc>
                <a:spcPct val="80000"/>
              </a:lnSpc>
            </a:pPr>
            <a:r>
              <a:rPr lang="hu-HU" sz="2400" smtClean="0"/>
              <a:t>O</a:t>
            </a:r>
            <a:r>
              <a:rPr lang="en-US" sz="2400" smtClean="0"/>
              <a:t>ptimal cluster number </a:t>
            </a:r>
            <a:r>
              <a:rPr lang="hu-HU" sz="2400" smtClean="0"/>
              <a:t>determination</a:t>
            </a:r>
          </a:p>
          <a:p>
            <a:pPr>
              <a:lnSpc>
                <a:spcPct val="80000"/>
              </a:lnSpc>
            </a:pPr>
            <a:r>
              <a:rPr lang="hu-HU" sz="2400" smtClean="0"/>
              <a:t>Hybrid </a:t>
            </a:r>
            <a:r>
              <a:rPr lang="en-US" sz="2400" smtClean="0"/>
              <a:t>cluster validity index </a:t>
            </a:r>
            <a:r>
              <a:rPr lang="hu-HU" sz="2400" smtClean="0"/>
              <a:t>(</a:t>
            </a:r>
            <a:r>
              <a:rPr lang="en-US" sz="2400" smtClean="0"/>
              <a:t>Chong, Gedeon and Kóczy</a:t>
            </a:r>
            <a:r>
              <a:rPr lang="hu-HU" sz="2400" smtClean="0"/>
              <a:t>)</a:t>
            </a:r>
          </a:p>
          <a:p>
            <a:pPr>
              <a:lnSpc>
                <a:spcPct val="80000"/>
              </a:lnSpc>
            </a:pPr>
            <a:r>
              <a:rPr lang="hu-HU" sz="2400" smtClean="0"/>
              <a:t>U</a:t>
            </a:r>
            <a:r>
              <a:rPr lang="en-US" sz="2400" smtClean="0"/>
              <a:t>pper limit for the cluster number</a:t>
            </a:r>
            <a:endParaRPr lang="hu-HU" sz="2400" smtClean="0"/>
          </a:p>
          <a:p>
            <a:pPr>
              <a:lnSpc>
                <a:spcPct val="80000"/>
              </a:lnSpc>
            </a:pPr>
            <a:r>
              <a:rPr lang="hu-HU" sz="2400" smtClean="0"/>
              <a:t>O</a:t>
            </a:r>
            <a:r>
              <a:rPr lang="en-US" sz="2400" smtClean="0"/>
              <a:t>ne-dimensional FCM clustering on the output data</a:t>
            </a:r>
            <a:r>
              <a:rPr lang="hu-HU" sz="2400" smtClean="0"/>
              <a:t> </a:t>
            </a:r>
          </a:p>
          <a:p>
            <a:pPr>
              <a:lnSpc>
                <a:spcPct val="80000"/>
              </a:lnSpc>
            </a:pPr>
            <a:r>
              <a:rPr lang="en-US" sz="2400" smtClean="0"/>
              <a:t>Ruspini partition with trapezoidal shaped fuzzy sets by cutting</a:t>
            </a:r>
            <a:endParaRPr lang="hu-HU" sz="2400" smtClean="0"/>
          </a:p>
        </p:txBody>
      </p:sp>
      <p:pic>
        <p:nvPicPr>
          <p:cNvPr id="143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429000"/>
            <a:ext cx="387032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305435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42275A63-3E4B-4569-BF04-D6C210DC9A48}" type="slidenum">
              <a:rPr lang="hu-HU" smtClean="0"/>
              <a:pPr/>
              <a:t>69</a:t>
            </a:fld>
            <a:endParaRPr lang="hu-HU" dirty="0"/>
          </a:p>
        </p:txBody>
      </p:sp>
    </p:spTree>
    <p:extLst>
      <p:ext uri="{BB962C8B-B14F-4D97-AF65-F5344CB8AC3E}">
        <p14:creationId xmlns:p14="http://schemas.microsoft.com/office/powerpoint/2010/main" val="4266146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Higher</a:t>
            </a:r>
            <a:r>
              <a:rPr lang="hu-HU" dirty="0" smtClean="0"/>
              <a:t> Education</a:t>
            </a:r>
            <a:endParaRPr lang="hu-HU" dirty="0"/>
          </a:p>
        </p:txBody>
      </p:sp>
      <p:sp>
        <p:nvSpPr>
          <p:cNvPr id="3" name="Tartalom helye 2"/>
          <p:cNvSpPr>
            <a:spLocks noGrp="1"/>
          </p:cNvSpPr>
          <p:nvPr>
            <p:ph idx="1"/>
          </p:nvPr>
        </p:nvSpPr>
        <p:spPr/>
        <p:txBody>
          <a:bodyPr>
            <a:normAutofit fontScale="70000" lnSpcReduction="20000"/>
          </a:bodyPr>
          <a:lstStyle/>
          <a:p>
            <a:r>
              <a:rPr lang="hu-HU" dirty="0" err="1" smtClean="0"/>
              <a:t>Assistant</a:t>
            </a:r>
            <a:r>
              <a:rPr lang="hu-HU" dirty="0" smtClean="0"/>
              <a:t> (4 </a:t>
            </a:r>
            <a:r>
              <a:rPr lang="hu-HU" dirty="0" err="1" smtClean="0"/>
              <a:t>semesters</a:t>
            </a:r>
            <a:r>
              <a:rPr lang="hu-HU" dirty="0" smtClean="0"/>
              <a:t>)</a:t>
            </a:r>
          </a:p>
          <a:p>
            <a:pPr lvl="1"/>
            <a:r>
              <a:rPr lang="hu-HU" dirty="0"/>
              <a:t>Computer Economist (15 U)</a:t>
            </a:r>
          </a:p>
          <a:p>
            <a:pPr lvl="1"/>
            <a:r>
              <a:rPr lang="hu-HU" dirty="0"/>
              <a:t>Computer </a:t>
            </a:r>
            <a:r>
              <a:rPr lang="hu-HU" dirty="0" err="1"/>
              <a:t>Engineer</a:t>
            </a:r>
            <a:r>
              <a:rPr lang="hu-HU" dirty="0"/>
              <a:t> </a:t>
            </a:r>
            <a:r>
              <a:rPr lang="hu-HU" dirty="0" smtClean="0"/>
              <a:t>(5 </a:t>
            </a:r>
            <a:r>
              <a:rPr lang="hu-HU" dirty="0"/>
              <a:t>U)</a:t>
            </a:r>
          </a:p>
          <a:p>
            <a:pPr lvl="1"/>
            <a:r>
              <a:rPr lang="hu-HU" dirty="0"/>
              <a:t>Computer Program </a:t>
            </a:r>
            <a:r>
              <a:rPr lang="hu-HU" dirty="0" err="1"/>
              <a:t>Designer</a:t>
            </a:r>
            <a:r>
              <a:rPr lang="hu-HU" dirty="0"/>
              <a:t> </a:t>
            </a:r>
            <a:r>
              <a:rPr lang="hu-HU" dirty="0" smtClean="0"/>
              <a:t>(6 </a:t>
            </a:r>
            <a:r>
              <a:rPr lang="hu-HU" dirty="0"/>
              <a:t>U)</a:t>
            </a:r>
          </a:p>
          <a:p>
            <a:r>
              <a:rPr lang="hu-HU" dirty="0" err="1" smtClean="0"/>
              <a:t>BSc</a:t>
            </a:r>
            <a:r>
              <a:rPr lang="hu-HU" dirty="0" smtClean="0"/>
              <a:t> (7 </a:t>
            </a:r>
            <a:r>
              <a:rPr lang="hu-HU" dirty="0" err="1" smtClean="0"/>
              <a:t>semesters</a:t>
            </a:r>
            <a:r>
              <a:rPr lang="hu-HU" dirty="0" smtClean="0"/>
              <a:t>)</a:t>
            </a:r>
          </a:p>
          <a:p>
            <a:pPr lvl="1"/>
            <a:r>
              <a:rPr lang="hu-HU" dirty="0" smtClean="0"/>
              <a:t>Computer Economist (15 U)</a:t>
            </a:r>
          </a:p>
          <a:p>
            <a:pPr lvl="1"/>
            <a:r>
              <a:rPr lang="hu-HU" dirty="0"/>
              <a:t>Computer </a:t>
            </a:r>
            <a:r>
              <a:rPr lang="hu-HU" dirty="0" err="1" smtClean="0"/>
              <a:t>Engineer</a:t>
            </a:r>
            <a:r>
              <a:rPr lang="hu-HU" dirty="0" smtClean="0"/>
              <a:t>  (</a:t>
            </a:r>
            <a:r>
              <a:rPr lang="hu-HU" dirty="0" err="1"/>
              <a:t>Engineering</a:t>
            </a:r>
            <a:r>
              <a:rPr lang="hu-HU" dirty="0"/>
              <a:t> </a:t>
            </a:r>
            <a:r>
              <a:rPr lang="hu-HU" dirty="0" err="1"/>
              <a:t>Information</a:t>
            </a:r>
            <a:r>
              <a:rPr lang="hu-HU" dirty="0"/>
              <a:t> </a:t>
            </a:r>
            <a:r>
              <a:rPr lang="hu-HU" dirty="0" err="1" smtClean="0"/>
              <a:t>Technology</a:t>
            </a:r>
            <a:r>
              <a:rPr lang="hu-HU" dirty="0" smtClean="0"/>
              <a:t>) (12 U)</a:t>
            </a:r>
          </a:p>
          <a:p>
            <a:pPr lvl="1"/>
            <a:r>
              <a:rPr lang="hu-HU" dirty="0"/>
              <a:t>Computer Program </a:t>
            </a:r>
            <a:r>
              <a:rPr lang="hu-HU" dirty="0" err="1" smtClean="0"/>
              <a:t>Designer</a:t>
            </a:r>
            <a:r>
              <a:rPr lang="hu-HU" dirty="0" smtClean="0"/>
              <a:t> (8 U)</a:t>
            </a:r>
          </a:p>
          <a:p>
            <a:r>
              <a:rPr lang="hu-HU" dirty="0" err="1" smtClean="0"/>
              <a:t>MSc</a:t>
            </a:r>
            <a:r>
              <a:rPr lang="hu-HU" dirty="0" smtClean="0"/>
              <a:t> (4 </a:t>
            </a:r>
            <a:r>
              <a:rPr lang="hu-HU" dirty="0" err="1" smtClean="0"/>
              <a:t>semesters</a:t>
            </a:r>
            <a:r>
              <a:rPr lang="hu-HU" dirty="0" smtClean="0"/>
              <a:t> </a:t>
            </a:r>
            <a:r>
              <a:rPr lang="hu-HU" dirty="0" err="1" smtClean="0"/>
              <a:t>after</a:t>
            </a:r>
            <a:r>
              <a:rPr lang="hu-HU" dirty="0" smtClean="0"/>
              <a:t> </a:t>
            </a:r>
            <a:r>
              <a:rPr lang="hu-HU" dirty="0" err="1" smtClean="0"/>
              <a:t>BSc</a:t>
            </a:r>
            <a:r>
              <a:rPr lang="hu-HU" dirty="0" smtClean="0"/>
              <a:t>)</a:t>
            </a:r>
          </a:p>
          <a:p>
            <a:pPr lvl="1"/>
            <a:r>
              <a:rPr lang="hu-HU" dirty="0"/>
              <a:t>Master </a:t>
            </a:r>
            <a:r>
              <a:rPr lang="hu-HU" dirty="0" err="1"/>
              <a:t>in</a:t>
            </a:r>
            <a:r>
              <a:rPr lang="hu-HU" dirty="0"/>
              <a:t> Business </a:t>
            </a:r>
            <a:r>
              <a:rPr lang="hu-HU" dirty="0" err="1" smtClean="0"/>
              <a:t>Information</a:t>
            </a:r>
            <a:r>
              <a:rPr lang="hu-HU" dirty="0" smtClean="0"/>
              <a:t> Systems (6 U)</a:t>
            </a:r>
          </a:p>
          <a:p>
            <a:pPr lvl="1"/>
            <a:r>
              <a:rPr lang="en-US" dirty="0"/>
              <a:t>Master in Computer Science </a:t>
            </a:r>
            <a:r>
              <a:rPr lang="en-US" dirty="0" smtClean="0"/>
              <a:t>and</a:t>
            </a:r>
            <a:r>
              <a:rPr lang="hu-HU" dirty="0" smtClean="0"/>
              <a:t> </a:t>
            </a:r>
            <a:r>
              <a:rPr lang="hu-HU" dirty="0" err="1" smtClean="0"/>
              <a:t>Engineering</a:t>
            </a:r>
            <a:r>
              <a:rPr lang="hu-HU" dirty="0" smtClean="0"/>
              <a:t> (8 U)</a:t>
            </a:r>
          </a:p>
          <a:p>
            <a:pPr lvl="1"/>
            <a:r>
              <a:rPr lang="en-US" dirty="0"/>
              <a:t>Master in Computer Science </a:t>
            </a:r>
            <a:r>
              <a:rPr lang="en-US" dirty="0" smtClean="0"/>
              <a:t>and</a:t>
            </a:r>
            <a:r>
              <a:rPr lang="hu-HU" dirty="0" smtClean="0"/>
              <a:t> </a:t>
            </a:r>
            <a:r>
              <a:rPr lang="hu-HU" dirty="0" err="1" smtClean="0"/>
              <a:t>Information</a:t>
            </a:r>
            <a:r>
              <a:rPr lang="hu-HU" dirty="0" smtClean="0"/>
              <a:t> </a:t>
            </a:r>
            <a:r>
              <a:rPr lang="hu-HU" dirty="0" err="1" smtClean="0"/>
              <a:t>Technology</a:t>
            </a:r>
            <a:r>
              <a:rPr lang="hu-HU" dirty="0" smtClean="0"/>
              <a:t> (3 U)</a:t>
            </a:r>
          </a:p>
          <a:p>
            <a:pPr lvl="1"/>
            <a:r>
              <a:rPr lang="hu-HU" dirty="0" smtClean="0"/>
              <a:t>Master </a:t>
            </a:r>
            <a:r>
              <a:rPr lang="hu-HU" dirty="0" err="1"/>
              <a:t>in</a:t>
            </a:r>
            <a:r>
              <a:rPr lang="hu-HU" dirty="0"/>
              <a:t> </a:t>
            </a:r>
            <a:r>
              <a:rPr lang="hu-HU" dirty="0" err="1" smtClean="0"/>
              <a:t>Info-Bionics</a:t>
            </a:r>
            <a:r>
              <a:rPr lang="hu-HU" dirty="0" smtClean="0"/>
              <a:t> (2 U)</a:t>
            </a:r>
          </a:p>
          <a:p>
            <a:r>
              <a:rPr lang="hu-HU" dirty="0" smtClean="0"/>
              <a:t>PhD (6 </a:t>
            </a:r>
            <a:r>
              <a:rPr lang="hu-HU" dirty="0" err="1" smtClean="0"/>
              <a:t>semesters</a:t>
            </a:r>
            <a:r>
              <a:rPr lang="hu-HU" dirty="0" smtClean="0"/>
              <a:t> </a:t>
            </a:r>
            <a:r>
              <a:rPr lang="hu-HU" dirty="0" err="1" smtClean="0"/>
              <a:t>after</a:t>
            </a:r>
            <a:r>
              <a:rPr lang="hu-HU" dirty="0" smtClean="0"/>
              <a:t> </a:t>
            </a:r>
            <a:r>
              <a:rPr lang="hu-HU" dirty="0" err="1" smtClean="0"/>
              <a:t>MSc</a:t>
            </a:r>
            <a:r>
              <a:rPr lang="hu-HU" dirty="0" smtClean="0"/>
              <a:t>)</a:t>
            </a:r>
          </a:p>
          <a:p>
            <a:pPr lvl="1"/>
            <a:r>
              <a:rPr lang="hu-HU" dirty="0" smtClean="0"/>
              <a:t>PhD </a:t>
            </a:r>
            <a:r>
              <a:rPr lang="hu-HU" dirty="0" err="1" smtClean="0"/>
              <a:t>course</a:t>
            </a:r>
            <a:r>
              <a:rPr lang="hu-HU" dirty="0" smtClean="0"/>
              <a:t> </a:t>
            </a:r>
            <a:r>
              <a:rPr lang="hu-HU" dirty="0" err="1" smtClean="0"/>
              <a:t>in</a:t>
            </a:r>
            <a:r>
              <a:rPr lang="hu-HU" dirty="0" smtClean="0"/>
              <a:t> Computer Science (8 U)</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7</a:t>
            </a:fld>
            <a:endParaRPr lang="hu-HU" dirty="0"/>
          </a:p>
        </p:txBody>
      </p:sp>
    </p:spTree>
    <p:extLst>
      <p:ext uri="{BB962C8B-B14F-4D97-AF65-F5344CB8AC3E}">
        <p14:creationId xmlns:p14="http://schemas.microsoft.com/office/powerpoint/2010/main" val="9429664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hu-HU" sz="3600" smtClean="0"/>
              <a:t>Projection into the antecedent space</a:t>
            </a:r>
          </a:p>
        </p:txBody>
      </p:sp>
      <p:sp>
        <p:nvSpPr>
          <p:cNvPr id="1028" name="Rectangle 3"/>
          <p:cNvSpPr>
            <a:spLocks noGrp="1" noChangeArrowheads="1"/>
          </p:cNvSpPr>
          <p:nvPr>
            <p:ph type="body" idx="1"/>
          </p:nvPr>
        </p:nvSpPr>
        <p:spPr/>
        <p:txBody>
          <a:bodyPr/>
          <a:lstStyle/>
          <a:p>
            <a:pPr>
              <a:lnSpc>
                <a:spcPct val="90000"/>
              </a:lnSpc>
            </a:pPr>
            <a:r>
              <a:rPr lang="hu-HU" sz="2400" smtClean="0"/>
              <a:t>F</a:t>
            </a:r>
            <a:r>
              <a:rPr lang="en-US" sz="2400" smtClean="0"/>
              <a:t>or each output fuzzy set</a:t>
            </a:r>
            <a:r>
              <a:rPr lang="hu-HU" sz="2400" smtClean="0"/>
              <a:t> (B</a:t>
            </a:r>
            <a:r>
              <a:rPr lang="hu-HU" sz="2400" baseline="-25000" smtClean="0"/>
              <a:t>j</a:t>
            </a:r>
            <a:r>
              <a:rPr lang="hu-HU" sz="2400" smtClean="0"/>
              <a:t>)</a:t>
            </a:r>
          </a:p>
          <a:p>
            <a:pPr lvl="1">
              <a:lnSpc>
                <a:spcPct val="90000"/>
              </a:lnSpc>
            </a:pPr>
            <a:r>
              <a:rPr lang="hu-HU" sz="2000" smtClean="0"/>
              <a:t>S</a:t>
            </a:r>
            <a:r>
              <a:rPr lang="en-US" sz="2000" smtClean="0"/>
              <a:t>elect the data rows whose output falls into the support of the set</a:t>
            </a:r>
            <a:r>
              <a:rPr lang="hu-HU" sz="2000" smtClean="0"/>
              <a:t> </a:t>
            </a:r>
          </a:p>
          <a:p>
            <a:pPr lvl="1">
              <a:lnSpc>
                <a:spcPct val="90000"/>
              </a:lnSpc>
            </a:pPr>
            <a:r>
              <a:rPr lang="hu-HU" sz="2000" smtClean="0"/>
              <a:t>1D FCM clustering</a:t>
            </a:r>
          </a:p>
          <a:p>
            <a:pPr lvl="1">
              <a:lnSpc>
                <a:spcPct val="90000"/>
              </a:lnSpc>
            </a:pPr>
            <a:r>
              <a:rPr lang="hu-HU" sz="2000" smtClean="0"/>
              <a:t>Keep the cluster centers  (A</a:t>
            </a:r>
            <a:r>
              <a:rPr lang="hu-HU" sz="2000" baseline="-25000" smtClean="0"/>
              <a:t>i,j,k</a:t>
            </a:r>
            <a:r>
              <a:rPr lang="hu-HU" sz="2000" smtClean="0"/>
              <a:t>)</a:t>
            </a:r>
          </a:p>
          <a:p>
            <a:pPr lvl="1">
              <a:lnSpc>
                <a:spcPct val="90000"/>
              </a:lnSpc>
            </a:pPr>
            <a:r>
              <a:rPr lang="hu-HU" sz="2000" smtClean="0"/>
              <a:t>Define rules</a:t>
            </a:r>
          </a:p>
          <a:p>
            <a:pPr lvl="1">
              <a:lnSpc>
                <a:spcPct val="90000"/>
              </a:lnSpc>
            </a:pPr>
            <a:endParaRPr lang="hu-HU" sz="2000" smtClean="0"/>
          </a:p>
          <a:p>
            <a:pPr>
              <a:lnSpc>
                <a:spcPct val="90000"/>
              </a:lnSpc>
            </a:pPr>
            <a:r>
              <a:rPr lang="hu-HU" sz="2400" smtClean="0"/>
              <a:t>In each input dimension</a:t>
            </a:r>
          </a:p>
          <a:p>
            <a:pPr lvl="1">
              <a:lnSpc>
                <a:spcPct val="90000"/>
              </a:lnSpc>
            </a:pPr>
            <a:r>
              <a:rPr lang="hu-HU" sz="2000" smtClean="0"/>
              <a:t>Interleave and renumber cluster centers</a:t>
            </a:r>
          </a:p>
          <a:p>
            <a:pPr lvl="1">
              <a:lnSpc>
                <a:spcPct val="90000"/>
              </a:lnSpc>
            </a:pPr>
            <a:r>
              <a:rPr lang="hu-HU" sz="2000" smtClean="0"/>
              <a:t>Merge identical cluster centers</a:t>
            </a:r>
          </a:p>
          <a:p>
            <a:pPr lvl="1">
              <a:lnSpc>
                <a:spcPct val="90000"/>
              </a:lnSpc>
            </a:pPr>
            <a:r>
              <a:rPr lang="hu-HU" sz="2000" smtClean="0"/>
              <a:t>Correct rules</a:t>
            </a:r>
          </a:p>
          <a:p>
            <a:pPr lvl="1">
              <a:lnSpc>
                <a:spcPct val="90000"/>
              </a:lnSpc>
            </a:pPr>
            <a:r>
              <a:rPr lang="en-US" sz="2000" smtClean="0"/>
              <a:t>Ruspini partition with trapezoidal shaped fuzzy sets by cutting</a:t>
            </a:r>
            <a:endParaRPr lang="hu-HU" sz="2000" smtClean="0"/>
          </a:p>
        </p:txBody>
      </p:sp>
      <p:sp>
        <p:nvSpPr>
          <p:cNvPr id="1029" name="Rectangle 5"/>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1026" name="Object 4"/>
          <p:cNvGraphicFramePr>
            <a:graphicFrameLocks noChangeAspect="1"/>
          </p:cNvGraphicFramePr>
          <p:nvPr/>
        </p:nvGraphicFramePr>
        <p:xfrm>
          <a:off x="1619250" y="3533775"/>
          <a:ext cx="6454775" cy="471488"/>
        </p:xfrm>
        <a:graphic>
          <a:graphicData uri="http://schemas.openxmlformats.org/presentationml/2006/ole">
            <mc:AlternateContent xmlns:mc="http://schemas.openxmlformats.org/markup-compatibility/2006">
              <mc:Choice xmlns:v="urn:schemas-microsoft-com:vml" Requires="v">
                <p:oleObj spid="_x0000_s61486" name="Egyenlet" r:id="rId4" imgW="3333690" imgH="228600" progId="Equation.3">
                  <p:embed/>
                </p:oleObj>
              </mc:Choice>
              <mc:Fallback>
                <p:oleObj name="Egyenlet" r:id="rId4" imgW="333369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3533775"/>
                        <a:ext cx="64547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70</a:t>
            </a:fld>
            <a:endParaRPr lang="hu-HU" dirty="0"/>
          </a:p>
        </p:txBody>
      </p:sp>
    </p:spTree>
    <p:extLst>
      <p:ext uri="{BB962C8B-B14F-4D97-AF65-F5344CB8AC3E}">
        <p14:creationId xmlns:p14="http://schemas.microsoft.com/office/powerpoint/2010/main" val="27638152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Sample</a:t>
            </a:r>
            <a:r>
              <a:rPr lang="hu-HU" dirty="0" smtClean="0"/>
              <a:t> </a:t>
            </a:r>
            <a:r>
              <a:rPr lang="hu-HU" dirty="0" err="1" smtClean="0"/>
              <a:t>data</a:t>
            </a:r>
            <a:r>
              <a:rPr lang="hu-HU" dirty="0" smtClean="0"/>
              <a:t> and </a:t>
            </a:r>
            <a:r>
              <a:rPr lang="hu-HU" dirty="0" err="1" smtClean="0"/>
              <a:t>the</a:t>
            </a:r>
            <a:r>
              <a:rPr lang="hu-HU" dirty="0" smtClean="0"/>
              <a:t> </a:t>
            </a:r>
            <a:r>
              <a:rPr lang="hu-HU" dirty="0" err="1" smtClean="0"/>
              <a:t>generated</a:t>
            </a:r>
            <a:r>
              <a:rPr lang="hu-HU" dirty="0" smtClean="0"/>
              <a:t> </a:t>
            </a:r>
            <a:r>
              <a:rPr lang="hu-HU" dirty="0" err="1" smtClean="0"/>
              <a:t>rules</a:t>
            </a:r>
            <a:r>
              <a:rPr lang="hu-HU" dirty="0" smtClean="0"/>
              <a:t>’ </a:t>
            </a:r>
            <a:r>
              <a:rPr lang="hu-HU" dirty="0" err="1" smtClean="0"/>
              <a:t>antecedent</a:t>
            </a:r>
            <a:r>
              <a:rPr lang="hu-HU" dirty="0" smtClean="0"/>
              <a:t> </a:t>
            </a:r>
            <a:r>
              <a:rPr lang="hu-HU" dirty="0" err="1" smtClean="0"/>
              <a:t>sets</a:t>
            </a:r>
            <a:endParaRPr lang="hu-HU" dirty="0"/>
          </a:p>
        </p:txBody>
      </p:sp>
      <p:pic>
        <p:nvPicPr>
          <p:cNvPr id="2050" name="Picture 2" descr="Sur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2132856"/>
            <a:ext cx="466312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Antecedent_Space_Clust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3470219"/>
            <a:ext cx="4671417" cy="337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rtalom helye 3"/>
          <p:cNvGraphicFramePr>
            <a:graphicFrameLocks noGrp="1" noChangeAspect="1"/>
          </p:cNvGraphicFramePr>
          <p:nvPr>
            <p:ph idx="1"/>
            <p:extLst>
              <p:ext uri="{D42A27DB-BD31-4B8C-83A1-F6EECF244321}">
                <p14:modId xmlns:p14="http://schemas.microsoft.com/office/powerpoint/2010/main" val="2664334277"/>
              </p:ext>
            </p:extLst>
          </p:nvPr>
        </p:nvGraphicFramePr>
        <p:xfrm>
          <a:off x="4499992" y="2239322"/>
          <a:ext cx="4644008" cy="1238402"/>
        </p:xfrm>
        <a:graphic>
          <a:graphicData uri="http://schemas.openxmlformats.org/presentationml/2006/ole">
            <mc:AlternateContent xmlns:mc="http://schemas.openxmlformats.org/markup-compatibility/2006">
              <mc:Choice xmlns:v="urn:schemas-microsoft-com:vml" Requires="v">
                <p:oleObj spid="_x0000_s50223" name="Equation" r:id="rId6" imgW="1714500" imgH="457200" progId="Equation.3">
                  <p:embed/>
                </p:oleObj>
              </mc:Choice>
              <mc:Fallback>
                <p:oleObj name="Equation" r:id="rId6" imgW="17145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2239322"/>
                        <a:ext cx="4644008" cy="1238402"/>
                      </a:xfrm>
                      <a:prstGeom prst="rect">
                        <a:avLst/>
                      </a:prstGeom>
                      <a:noFill/>
                      <a:ln>
                        <a:noFill/>
                      </a:ln>
                    </p:spPr>
                  </p:pic>
                </p:oleObj>
              </mc:Fallback>
            </mc:AlternateContent>
          </a:graphicData>
        </a:graphic>
      </p:graphicFrame>
      <p:sp>
        <p:nvSpPr>
          <p:cNvPr id="3" name="Dia számának helye 2"/>
          <p:cNvSpPr>
            <a:spLocks noGrp="1"/>
          </p:cNvSpPr>
          <p:nvPr>
            <p:ph type="sldNum" sz="quarter" idx="12"/>
          </p:nvPr>
        </p:nvSpPr>
        <p:spPr/>
        <p:txBody>
          <a:bodyPr/>
          <a:lstStyle/>
          <a:p>
            <a:fld id="{42275A63-3E4B-4569-BF04-D6C210DC9A48}" type="slidenum">
              <a:rPr lang="hu-HU" smtClean="0"/>
              <a:pPr/>
              <a:t>71</a:t>
            </a:fld>
            <a:endParaRPr lang="hu-HU" dirty="0"/>
          </a:p>
        </p:txBody>
      </p:sp>
    </p:spTree>
    <p:extLst>
      <p:ext uri="{BB962C8B-B14F-4D97-AF65-F5344CB8AC3E}">
        <p14:creationId xmlns:p14="http://schemas.microsoft.com/office/powerpoint/2010/main" val="17476597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System </a:t>
            </a:r>
            <a:r>
              <a:rPr lang="en-US" dirty="0"/>
              <a:t>with two initial rules</a:t>
            </a:r>
            <a:endParaRPr lang="hu-HU" dirty="0"/>
          </a:p>
        </p:txBody>
      </p:sp>
      <p:sp>
        <p:nvSpPr>
          <p:cNvPr id="3" name="Tartalom helye 2"/>
          <p:cNvSpPr>
            <a:spLocks noGrp="1"/>
          </p:cNvSpPr>
          <p:nvPr>
            <p:ph idx="1"/>
          </p:nvPr>
        </p:nvSpPr>
        <p:spPr/>
        <p:txBody>
          <a:bodyPr/>
          <a:lstStyle/>
          <a:p>
            <a:r>
              <a:rPr lang="hu-HU" dirty="0" smtClean="0"/>
              <a:t>S</a:t>
            </a:r>
            <a:r>
              <a:rPr lang="en-US" dirty="0" smtClean="0"/>
              <a:t>elect </a:t>
            </a:r>
            <a:r>
              <a:rPr lang="en-US" dirty="0"/>
              <a:t>two data rows from the sample data </a:t>
            </a:r>
            <a:r>
              <a:rPr lang="en-US" dirty="0" smtClean="0"/>
              <a:t>set</a:t>
            </a:r>
            <a:endParaRPr lang="hu-HU" dirty="0" smtClean="0"/>
          </a:p>
          <a:p>
            <a:pPr lvl="1"/>
            <a:r>
              <a:rPr lang="hu-HU" dirty="0"/>
              <a:t>L</a:t>
            </a:r>
            <a:r>
              <a:rPr lang="en-US" dirty="0" err="1" smtClean="0"/>
              <a:t>owest</a:t>
            </a:r>
            <a:r>
              <a:rPr lang="en-US" dirty="0" smtClean="0"/>
              <a:t> </a:t>
            </a:r>
            <a:r>
              <a:rPr lang="en-US" dirty="0"/>
              <a:t>output </a:t>
            </a:r>
            <a:r>
              <a:rPr lang="en-US" dirty="0" smtClean="0"/>
              <a:t>value</a:t>
            </a:r>
            <a:endParaRPr lang="hu-HU" dirty="0" smtClean="0"/>
          </a:p>
          <a:p>
            <a:pPr lvl="1"/>
            <a:r>
              <a:rPr lang="hu-HU" dirty="0" err="1" smtClean="0"/>
              <a:t>Hi</a:t>
            </a:r>
            <a:r>
              <a:rPr lang="en-US" dirty="0" err="1" smtClean="0"/>
              <a:t>ghest</a:t>
            </a:r>
            <a:r>
              <a:rPr lang="en-US" dirty="0" smtClean="0"/>
              <a:t> </a:t>
            </a:r>
            <a:r>
              <a:rPr lang="en-US" dirty="0"/>
              <a:t>output value</a:t>
            </a:r>
            <a:r>
              <a:rPr lang="en-US" dirty="0" smtClean="0"/>
              <a:t> </a:t>
            </a:r>
            <a:endParaRPr lang="hu-HU" dirty="0" smtClean="0"/>
          </a:p>
          <a:p>
            <a:r>
              <a:rPr lang="hu-HU" dirty="0" smtClean="0"/>
              <a:t>Meta </a:t>
            </a:r>
            <a:r>
              <a:rPr lang="hu-HU" dirty="0" err="1" smtClean="0"/>
              <a:t>rules</a:t>
            </a:r>
            <a:endParaRPr lang="hu-HU" dirty="0" smtClean="0"/>
          </a:p>
          <a:p>
            <a:pPr lvl="1"/>
            <a:r>
              <a:rPr lang="hu-HU" dirty="0" err="1" smtClean="0"/>
              <a:t>If</a:t>
            </a:r>
            <a:r>
              <a:rPr lang="hu-HU" dirty="0" smtClean="0"/>
              <a:t> </a:t>
            </a:r>
            <a:r>
              <a:rPr lang="hu-HU" dirty="0" err="1" smtClean="0"/>
              <a:t>the</a:t>
            </a:r>
            <a:r>
              <a:rPr lang="hu-HU" dirty="0" smtClean="0"/>
              <a:t> </a:t>
            </a:r>
            <a:r>
              <a:rPr lang="hu-HU" dirty="0" err="1" smtClean="0"/>
              <a:t>reference</a:t>
            </a:r>
            <a:r>
              <a:rPr lang="hu-HU" dirty="0" smtClean="0"/>
              <a:t> </a:t>
            </a:r>
            <a:r>
              <a:rPr lang="hu-HU" dirty="0" err="1" smtClean="0"/>
              <a:t>point</a:t>
            </a:r>
            <a:r>
              <a:rPr lang="hu-HU" dirty="0" smtClean="0"/>
              <a:t> of a </a:t>
            </a:r>
            <a:r>
              <a:rPr lang="hu-HU" dirty="0" err="1" smtClean="0"/>
              <a:t>new</a:t>
            </a:r>
            <a:r>
              <a:rPr lang="hu-HU" dirty="0"/>
              <a:t> </a:t>
            </a:r>
            <a:r>
              <a:rPr lang="hu-HU" dirty="0" err="1" smtClean="0"/>
              <a:t>set</a:t>
            </a:r>
            <a:r>
              <a:rPr lang="hu-HU" dirty="0" smtClean="0"/>
              <a:t> </a:t>
            </a:r>
            <a:r>
              <a:rPr lang="hu-HU" dirty="0" err="1" smtClean="0"/>
              <a:t>would</a:t>
            </a:r>
            <a:r>
              <a:rPr lang="hu-HU" dirty="0" smtClean="0"/>
              <a:t> be </a:t>
            </a:r>
            <a:r>
              <a:rPr lang="hu-HU" dirty="0" err="1" smtClean="0"/>
              <a:t>close</a:t>
            </a:r>
            <a:r>
              <a:rPr lang="hu-HU" dirty="0" smtClean="0"/>
              <a:t> </a:t>
            </a:r>
            <a:r>
              <a:rPr lang="hu-HU" dirty="0" err="1" smtClean="0"/>
              <a:t>to</a:t>
            </a:r>
            <a:r>
              <a:rPr lang="hu-HU" dirty="0" smtClean="0"/>
              <a:t> </a:t>
            </a:r>
            <a:r>
              <a:rPr lang="hu-HU" dirty="0" err="1" smtClean="0"/>
              <a:t>the</a:t>
            </a:r>
            <a:r>
              <a:rPr lang="hu-HU" dirty="0" smtClean="0"/>
              <a:t> RP of an </a:t>
            </a:r>
            <a:r>
              <a:rPr lang="hu-HU" dirty="0" err="1" smtClean="0"/>
              <a:t>existent</a:t>
            </a:r>
            <a:r>
              <a:rPr lang="hu-HU" dirty="0" smtClean="0"/>
              <a:t> </a:t>
            </a:r>
            <a:r>
              <a:rPr lang="hu-HU" dirty="0" err="1" smtClean="0"/>
              <a:t>set</a:t>
            </a:r>
            <a:r>
              <a:rPr lang="hu-HU" dirty="0" smtClean="0"/>
              <a:t> </a:t>
            </a:r>
            <a:r>
              <a:rPr lang="hu-HU" dirty="0" err="1" smtClean="0"/>
              <a:t>the</a:t>
            </a:r>
            <a:r>
              <a:rPr lang="hu-HU" dirty="0" smtClean="0"/>
              <a:t> </a:t>
            </a:r>
            <a:r>
              <a:rPr lang="hu-HU" dirty="0" err="1" smtClean="0"/>
              <a:t>new</a:t>
            </a:r>
            <a:r>
              <a:rPr lang="hu-HU" dirty="0" smtClean="0"/>
              <a:t> </a:t>
            </a:r>
            <a:r>
              <a:rPr lang="hu-HU" dirty="0" err="1" smtClean="0"/>
              <a:t>set</a:t>
            </a:r>
            <a:r>
              <a:rPr lang="hu-HU" dirty="0" smtClean="0"/>
              <a:t> is </a:t>
            </a:r>
            <a:r>
              <a:rPr lang="hu-HU" dirty="0" err="1" smtClean="0"/>
              <a:t>not</a:t>
            </a:r>
            <a:r>
              <a:rPr lang="hu-HU" dirty="0" smtClean="0"/>
              <a:t> </a:t>
            </a:r>
            <a:r>
              <a:rPr lang="hu-HU" dirty="0" err="1" smtClean="0"/>
              <a:t>inserted</a:t>
            </a:r>
            <a:r>
              <a:rPr lang="hu-HU" dirty="0" smtClean="0"/>
              <a:t> </a:t>
            </a:r>
            <a:r>
              <a:rPr lang="hu-HU" dirty="0" err="1" smtClean="0"/>
              <a:t>into</a:t>
            </a:r>
            <a:r>
              <a:rPr lang="hu-HU" dirty="0" smtClean="0"/>
              <a:t> </a:t>
            </a:r>
            <a:r>
              <a:rPr lang="hu-HU" dirty="0" err="1" smtClean="0"/>
              <a:t>the</a:t>
            </a:r>
            <a:r>
              <a:rPr lang="hu-HU" dirty="0" smtClean="0"/>
              <a:t> </a:t>
            </a:r>
            <a:r>
              <a:rPr lang="hu-HU" dirty="0" err="1" smtClean="0"/>
              <a:t>system</a:t>
            </a:r>
            <a:endParaRPr lang="hu-HU" dirty="0" smtClean="0"/>
          </a:p>
          <a:p>
            <a:pPr lvl="1"/>
            <a:r>
              <a:rPr lang="hu-HU" dirty="0" err="1" smtClean="0"/>
              <a:t>If</a:t>
            </a:r>
            <a:r>
              <a:rPr lang="hu-HU" dirty="0" smtClean="0"/>
              <a:t> </a:t>
            </a:r>
            <a:r>
              <a:rPr lang="hu-HU" dirty="0" err="1" smtClean="0"/>
              <a:t>the</a:t>
            </a:r>
            <a:r>
              <a:rPr lang="hu-HU" dirty="0" smtClean="0"/>
              <a:t> </a:t>
            </a:r>
            <a:r>
              <a:rPr lang="hu-HU" dirty="0" err="1" smtClean="0"/>
              <a:t>new</a:t>
            </a:r>
            <a:r>
              <a:rPr lang="hu-HU" dirty="0" smtClean="0"/>
              <a:t> </a:t>
            </a:r>
            <a:r>
              <a:rPr lang="hu-HU" dirty="0" err="1" smtClean="0"/>
              <a:t>set</a:t>
            </a:r>
            <a:r>
              <a:rPr lang="hu-HU" dirty="0" smtClean="0"/>
              <a:t> is </a:t>
            </a:r>
            <a:r>
              <a:rPr lang="hu-HU" dirty="0" err="1" smtClean="0"/>
              <a:t>similar</a:t>
            </a:r>
            <a:r>
              <a:rPr lang="hu-HU" dirty="0" smtClean="0"/>
              <a:t> </a:t>
            </a:r>
            <a:r>
              <a:rPr lang="hu-HU" dirty="0" err="1" smtClean="0"/>
              <a:t>enough</a:t>
            </a:r>
            <a:r>
              <a:rPr lang="hu-HU" dirty="0" smtClean="0"/>
              <a:t> </a:t>
            </a:r>
            <a:r>
              <a:rPr lang="hu-HU" dirty="0" err="1" smtClean="0"/>
              <a:t>to</a:t>
            </a:r>
            <a:r>
              <a:rPr lang="hu-HU" dirty="0" smtClean="0"/>
              <a:t> an old </a:t>
            </a:r>
            <a:r>
              <a:rPr lang="hu-HU" dirty="0" err="1" smtClean="0"/>
              <a:t>one</a:t>
            </a:r>
            <a:r>
              <a:rPr lang="hu-HU" dirty="0" smtClean="0"/>
              <a:t> </a:t>
            </a:r>
            <a:r>
              <a:rPr lang="hu-HU" dirty="0" err="1"/>
              <a:t>the</a:t>
            </a:r>
            <a:r>
              <a:rPr lang="hu-HU" dirty="0"/>
              <a:t> </a:t>
            </a:r>
            <a:r>
              <a:rPr lang="hu-HU" dirty="0" err="1"/>
              <a:t>new</a:t>
            </a:r>
            <a:r>
              <a:rPr lang="hu-HU" dirty="0"/>
              <a:t> </a:t>
            </a:r>
            <a:r>
              <a:rPr lang="hu-HU" dirty="0" err="1"/>
              <a:t>set</a:t>
            </a:r>
            <a:r>
              <a:rPr lang="hu-HU" dirty="0"/>
              <a:t> is </a:t>
            </a:r>
            <a:r>
              <a:rPr lang="hu-HU" dirty="0" err="1"/>
              <a:t>not</a:t>
            </a:r>
            <a:r>
              <a:rPr lang="hu-HU" dirty="0"/>
              <a:t> </a:t>
            </a:r>
            <a:r>
              <a:rPr lang="hu-HU" dirty="0" err="1"/>
              <a:t>inserted</a:t>
            </a:r>
            <a:r>
              <a:rPr lang="hu-HU" dirty="0"/>
              <a:t> </a:t>
            </a:r>
            <a:r>
              <a:rPr lang="hu-HU" dirty="0" err="1"/>
              <a:t>into</a:t>
            </a:r>
            <a:r>
              <a:rPr lang="hu-HU" dirty="0"/>
              <a:t> </a:t>
            </a:r>
            <a:r>
              <a:rPr lang="hu-HU" dirty="0" err="1"/>
              <a:t>the</a:t>
            </a:r>
            <a:r>
              <a:rPr lang="hu-HU" dirty="0"/>
              <a:t> </a:t>
            </a:r>
            <a:r>
              <a:rPr lang="hu-HU" dirty="0" err="1"/>
              <a:t>system</a:t>
            </a:r>
            <a:endParaRPr lang="hu-HU" dirty="0"/>
          </a:p>
          <a:p>
            <a:pPr marL="393192" lvl="1" indent="0">
              <a:buNone/>
            </a:pPr>
            <a:r>
              <a:rPr lang="hu-HU" dirty="0" smtClean="0"/>
              <a:t> </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72</a:t>
            </a:fld>
            <a:endParaRPr lang="hu-HU" dirty="0"/>
          </a:p>
        </p:txBody>
      </p:sp>
    </p:spTree>
    <p:extLst>
      <p:ext uri="{BB962C8B-B14F-4D97-AF65-F5344CB8AC3E}">
        <p14:creationId xmlns:p14="http://schemas.microsoft.com/office/powerpoint/2010/main" val="26908571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Sample</a:t>
            </a:r>
            <a:r>
              <a:rPr lang="hu-HU" dirty="0" smtClean="0"/>
              <a:t> </a:t>
            </a:r>
            <a:r>
              <a:rPr lang="hu-HU" dirty="0" err="1" smtClean="0"/>
              <a:t>data</a:t>
            </a:r>
            <a:r>
              <a:rPr lang="hu-HU" dirty="0" smtClean="0"/>
              <a:t> and </a:t>
            </a:r>
            <a:r>
              <a:rPr lang="hu-HU" dirty="0" err="1" smtClean="0"/>
              <a:t>the</a:t>
            </a:r>
            <a:r>
              <a:rPr lang="hu-HU" dirty="0" smtClean="0"/>
              <a:t> </a:t>
            </a:r>
            <a:r>
              <a:rPr lang="hu-HU" dirty="0" err="1" smtClean="0"/>
              <a:t>generated</a:t>
            </a:r>
            <a:r>
              <a:rPr lang="hu-HU" dirty="0" smtClean="0"/>
              <a:t> </a:t>
            </a:r>
            <a:r>
              <a:rPr lang="hu-HU" dirty="0" err="1" smtClean="0"/>
              <a:t>rules</a:t>
            </a:r>
            <a:r>
              <a:rPr lang="hu-HU" dirty="0" smtClean="0"/>
              <a:t>’ </a:t>
            </a:r>
            <a:r>
              <a:rPr lang="hu-HU" dirty="0" err="1" smtClean="0"/>
              <a:t>antecedent</a:t>
            </a:r>
            <a:r>
              <a:rPr lang="hu-HU" dirty="0" smtClean="0"/>
              <a:t> </a:t>
            </a:r>
            <a:r>
              <a:rPr lang="hu-HU" dirty="0" err="1" smtClean="0"/>
              <a:t>sets</a:t>
            </a:r>
            <a:endParaRPr lang="hu-HU" dirty="0"/>
          </a:p>
        </p:txBody>
      </p:sp>
      <p:sp>
        <p:nvSpPr>
          <p:cNvPr id="3" name="Tartalom helye 2"/>
          <p:cNvSpPr>
            <a:spLocks noGrp="1"/>
          </p:cNvSpPr>
          <p:nvPr>
            <p:ph idx="1"/>
          </p:nvPr>
        </p:nvSpPr>
        <p:spPr/>
        <p:txBody>
          <a:bodyPr/>
          <a:lstStyle/>
          <a:p>
            <a:endParaRPr lang="hu-HU"/>
          </a:p>
        </p:txBody>
      </p:sp>
      <p:pic>
        <p:nvPicPr>
          <p:cNvPr id="2050" name="Picture 2" descr="Sur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2132856"/>
            <a:ext cx="466312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Antecedent_Space_Two_Ru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1" y="3270660"/>
            <a:ext cx="4929910" cy="3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5" name="Objektum 4"/>
          <p:cNvGraphicFramePr>
            <a:graphicFrameLocks noChangeAspect="1"/>
          </p:cNvGraphicFramePr>
          <p:nvPr>
            <p:extLst>
              <p:ext uri="{D42A27DB-BD31-4B8C-83A1-F6EECF244321}">
                <p14:modId xmlns:p14="http://schemas.microsoft.com/office/powerpoint/2010/main" val="3804306701"/>
              </p:ext>
            </p:extLst>
          </p:nvPr>
        </p:nvGraphicFramePr>
        <p:xfrm>
          <a:off x="4838878" y="2348880"/>
          <a:ext cx="4313925" cy="1150380"/>
        </p:xfrm>
        <a:graphic>
          <a:graphicData uri="http://schemas.openxmlformats.org/presentationml/2006/ole">
            <mc:AlternateContent xmlns:mc="http://schemas.openxmlformats.org/markup-compatibility/2006">
              <mc:Choice xmlns:v="urn:schemas-microsoft-com:vml" Requires="v">
                <p:oleObj spid="_x0000_s51246" name="Equation" r:id="rId6" imgW="1714500" imgH="457200" progId="Equation.3">
                  <p:embed/>
                </p:oleObj>
              </mc:Choice>
              <mc:Fallback>
                <p:oleObj name="Equation" r:id="rId6" imgW="17145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878" y="2348880"/>
                        <a:ext cx="4313925" cy="1150380"/>
                      </a:xfrm>
                      <a:prstGeom prst="rect">
                        <a:avLst/>
                      </a:prstGeom>
                      <a:noFill/>
                    </p:spPr>
                  </p:pic>
                </p:oleObj>
              </mc:Fallback>
            </mc:AlternateContent>
          </a:graphicData>
        </a:graphic>
      </p:graphicFrame>
      <p:sp>
        <p:nvSpPr>
          <p:cNvPr id="6" name="Dia számának helye 5"/>
          <p:cNvSpPr>
            <a:spLocks noGrp="1"/>
          </p:cNvSpPr>
          <p:nvPr>
            <p:ph type="sldNum" sz="quarter" idx="12"/>
          </p:nvPr>
        </p:nvSpPr>
        <p:spPr/>
        <p:txBody>
          <a:bodyPr/>
          <a:lstStyle/>
          <a:p>
            <a:fld id="{42275A63-3E4B-4569-BF04-D6C210DC9A48}" type="slidenum">
              <a:rPr lang="hu-HU" smtClean="0"/>
              <a:pPr/>
              <a:t>73</a:t>
            </a:fld>
            <a:endParaRPr lang="hu-HU" dirty="0"/>
          </a:p>
        </p:txBody>
      </p:sp>
    </p:spTree>
    <p:extLst>
      <p:ext uri="{BB962C8B-B14F-4D97-AF65-F5344CB8AC3E}">
        <p14:creationId xmlns:p14="http://schemas.microsoft.com/office/powerpoint/2010/main" val="7099697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System </a:t>
            </a:r>
            <a:r>
              <a:rPr lang="en-US" dirty="0"/>
              <a:t>with 2</a:t>
            </a:r>
            <a:r>
              <a:rPr lang="en-US" baseline="30000" dirty="0"/>
              <a:t>n</a:t>
            </a:r>
            <a:r>
              <a:rPr lang="en-US" dirty="0"/>
              <a:t>+2 rules</a:t>
            </a:r>
            <a:endParaRPr lang="hu-HU" dirty="0"/>
          </a:p>
        </p:txBody>
      </p:sp>
      <p:sp>
        <p:nvSpPr>
          <p:cNvPr id="3" name="Tartalom helye 2"/>
          <p:cNvSpPr>
            <a:spLocks noGrp="1"/>
          </p:cNvSpPr>
          <p:nvPr>
            <p:ph idx="1"/>
          </p:nvPr>
        </p:nvSpPr>
        <p:spPr/>
        <p:txBody>
          <a:bodyPr/>
          <a:lstStyle/>
          <a:p>
            <a:r>
              <a:rPr lang="hu-HU" dirty="0" err="1" smtClean="0"/>
              <a:t>Two</a:t>
            </a:r>
            <a:r>
              <a:rPr lang="hu-HU" dirty="0" smtClean="0"/>
              <a:t> </a:t>
            </a:r>
            <a:r>
              <a:rPr lang="hu-HU" dirty="0" err="1" smtClean="0"/>
              <a:t>rules</a:t>
            </a:r>
            <a:r>
              <a:rPr lang="hu-HU" dirty="0" smtClean="0"/>
              <a:t> </a:t>
            </a:r>
            <a:r>
              <a:rPr lang="hu-HU" dirty="0" err="1" smtClean="0"/>
              <a:t>approach</a:t>
            </a:r>
            <a:endParaRPr lang="hu-HU" dirty="0" smtClean="0"/>
          </a:p>
          <a:p>
            <a:pPr lvl="1"/>
            <a:r>
              <a:rPr lang="hu-HU" dirty="0" err="1" smtClean="0"/>
              <a:t>Sometimes</a:t>
            </a:r>
            <a:r>
              <a:rPr lang="hu-HU" dirty="0" smtClean="0"/>
              <a:t> </a:t>
            </a:r>
            <a:r>
              <a:rPr lang="hu-HU" dirty="0" err="1" smtClean="0"/>
              <a:t>slow</a:t>
            </a:r>
            <a:r>
              <a:rPr lang="hu-HU" dirty="0" smtClean="0"/>
              <a:t> </a:t>
            </a:r>
            <a:r>
              <a:rPr lang="hu-HU" dirty="0" err="1" smtClean="0"/>
              <a:t>tuning</a:t>
            </a:r>
            <a:endParaRPr lang="hu-HU" dirty="0" smtClean="0"/>
          </a:p>
          <a:p>
            <a:pPr lvl="1"/>
            <a:r>
              <a:rPr lang="hu-HU" dirty="0" err="1" smtClean="0"/>
              <a:t>Requires</a:t>
            </a:r>
            <a:r>
              <a:rPr lang="hu-HU" dirty="0" smtClean="0"/>
              <a:t> </a:t>
            </a:r>
            <a:r>
              <a:rPr lang="hu-HU" dirty="0" err="1" smtClean="0"/>
              <a:t>extrapolation</a:t>
            </a:r>
            <a:r>
              <a:rPr lang="hu-HU" dirty="0" smtClean="0"/>
              <a:t> </a:t>
            </a:r>
            <a:r>
              <a:rPr lang="hu-HU" dirty="0" err="1" smtClean="0"/>
              <a:t>capability</a:t>
            </a:r>
            <a:r>
              <a:rPr lang="hu-HU" dirty="0" smtClean="0"/>
              <a:t> </a:t>
            </a:r>
            <a:r>
              <a:rPr lang="hu-HU" dirty="0" err="1" smtClean="0"/>
              <a:t>from</a:t>
            </a:r>
            <a:r>
              <a:rPr lang="hu-HU" dirty="0" smtClean="0"/>
              <a:t> </a:t>
            </a:r>
            <a:r>
              <a:rPr lang="hu-HU" dirty="0" err="1" smtClean="0"/>
              <a:t>the</a:t>
            </a:r>
            <a:r>
              <a:rPr lang="hu-HU" dirty="0" smtClean="0"/>
              <a:t> FRI </a:t>
            </a:r>
            <a:r>
              <a:rPr lang="hu-HU" dirty="0" err="1" smtClean="0"/>
              <a:t>method</a:t>
            </a:r>
            <a:endParaRPr lang="hu-HU" dirty="0" smtClean="0"/>
          </a:p>
          <a:p>
            <a:r>
              <a:rPr lang="hu-HU" dirty="0" err="1" smtClean="0"/>
              <a:t>Solution</a:t>
            </a:r>
            <a:r>
              <a:rPr lang="hu-HU" dirty="0" smtClean="0"/>
              <a:t>: </a:t>
            </a:r>
            <a:r>
              <a:rPr lang="hu-HU" dirty="0" err="1" smtClean="0"/>
              <a:t>rules</a:t>
            </a:r>
            <a:r>
              <a:rPr lang="hu-HU" dirty="0" smtClean="0"/>
              <a:t> </a:t>
            </a:r>
            <a:r>
              <a:rPr lang="hu-HU" dirty="0" err="1" smtClean="0"/>
              <a:t>at</a:t>
            </a:r>
            <a:r>
              <a:rPr lang="hu-HU" dirty="0" smtClean="0"/>
              <a:t> </a:t>
            </a:r>
            <a:r>
              <a:rPr lang="hu-HU" dirty="0" err="1" smtClean="0"/>
              <a:t>the</a:t>
            </a:r>
            <a:r>
              <a:rPr lang="hu-HU" dirty="0" smtClean="0"/>
              <a:t> </a:t>
            </a:r>
            <a:r>
              <a:rPr lang="hu-HU" dirty="0" err="1" smtClean="0"/>
              <a:t>corner</a:t>
            </a:r>
            <a:r>
              <a:rPr lang="hu-HU" dirty="0" smtClean="0"/>
              <a:t> </a:t>
            </a:r>
            <a:r>
              <a:rPr lang="hu-HU" dirty="0" err="1" smtClean="0"/>
              <a:t>points</a:t>
            </a:r>
            <a:r>
              <a:rPr lang="hu-HU" dirty="0" smtClean="0"/>
              <a:t> of </a:t>
            </a:r>
            <a:r>
              <a:rPr lang="hu-HU" dirty="0" err="1" smtClean="0"/>
              <a:t>the</a:t>
            </a:r>
            <a:r>
              <a:rPr lang="hu-HU" dirty="0" smtClean="0"/>
              <a:t> </a:t>
            </a:r>
            <a:r>
              <a:rPr lang="hu-HU" dirty="0" err="1" smtClean="0"/>
              <a:t>antecedent</a:t>
            </a:r>
            <a:r>
              <a:rPr lang="hu-HU" dirty="0" smtClean="0"/>
              <a:t> </a:t>
            </a:r>
            <a:r>
              <a:rPr lang="hu-HU" dirty="0" err="1" smtClean="0"/>
              <a:t>space</a:t>
            </a:r>
            <a:r>
              <a:rPr lang="hu-HU" dirty="0" smtClean="0"/>
              <a:t> (</a:t>
            </a:r>
            <a:r>
              <a:rPr lang="hu-HU" dirty="0" err="1" smtClean="0"/>
              <a:t>max</a:t>
            </a:r>
            <a:r>
              <a:rPr lang="hu-HU" dirty="0" smtClean="0"/>
              <a:t>. </a:t>
            </a:r>
            <a:r>
              <a:rPr lang="en-US" dirty="0" smtClean="0"/>
              <a:t>2</a:t>
            </a:r>
            <a:r>
              <a:rPr lang="en-US" baseline="30000" dirty="0" smtClean="0"/>
              <a:t>n</a:t>
            </a:r>
            <a:r>
              <a:rPr lang="en-US" dirty="0" smtClean="0"/>
              <a:t>+2</a:t>
            </a:r>
            <a:r>
              <a:rPr lang="hu-HU" dirty="0" smtClean="0"/>
              <a:t>  </a:t>
            </a:r>
            <a:r>
              <a:rPr lang="hu-HU" dirty="0" err="1" smtClean="0"/>
              <a:t>rules</a:t>
            </a:r>
            <a:r>
              <a:rPr lang="hu-HU" dirty="0" smtClean="0"/>
              <a:t>)</a:t>
            </a:r>
            <a:endParaRPr lang="hu-HU" dirty="0"/>
          </a:p>
        </p:txBody>
      </p:sp>
      <p:pic>
        <p:nvPicPr>
          <p:cNvPr id="5122" name="Picture 2" descr="Antecedent_Space_2n2_Ru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861048"/>
            <a:ext cx="4608512" cy="298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pPr/>
              <a:t>74</a:t>
            </a:fld>
            <a:endParaRPr lang="hu-HU" dirty="0"/>
          </a:p>
        </p:txBody>
      </p:sp>
    </p:spTree>
    <p:extLst>
      <p:ext uri="{BB962C8B-B14F-4D97-AF65-F5344CB8AC3E}">
        <p14:creationId xmlns:p14="http://schemas.microsoft.com/office/powerpoint/2010/main" val="11921394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04664"/>
            <a:ext cx="4691062" cy="1442424"/>
          </a:xfrm>
        </p:spPr>
        <p:txBody>
          <a:bodyPr>
            <a:normAutofit fontScale="90000"/>
          </a:bodyPr>
          <a:lstStyle/>
          <a:p>
            <a:r>
              <a:rPr lang="hu-HU" dirty="0" smtClean="0"/>
              <a:t>System </a:t>
            </a:r>
            <a:r>
              <a:rPr lang="hu-HU" dirty="0" err="1"/>
              <a:t>Based</a:t>
            </a:r>
            <a:r>
              <a:rPr lang="hu-HU" dirty="0"/>
              <a:t> </a:t>
            </a:r>
            <a:r>
              <a:rPr lang="hu-HU" dirty="0" err="1"/>
              <a:t>on</a:t>
            </a:r>
            <a:r>
              <a:rPr lang="hu-HU" dirty="0"/>
              <a:t> </a:t>
            </a:r>
            <a:r>
              <a:rPr lang="hu-HU" dirty="0" err="1"/>
              <a:t>Grid</a:t>
            </a:r>
            <a:r>
              <a:rPr lang="hu-HU" dirty="0"/>
              <a:t> </a:t>
            </a:r>
            <a:r>
              <a:rPr lang="hu-HU" dirty="0" err="1"/>
              <a:t>Partitioning</a:t>
            </a:r>
            <a:endParaRPr lang="hu-HU" dirty="0"/>
          </a:p>
        </p:txBody>
      </p:sp>
      <p:sp>
        <p:nvSpPr>
          <p:cNvPr id="3" name="Tartalom helye 2"/>
          <p:cNvSpPr>
            <a:spLocks noGrp="1"/>
          </p:cNvSpPr>
          <p:nvPr>
            <p:ph idx="1"/>
          </p:nvPr>
        </p:nvSpPr>
        <p:spPr>
          <a:xfrm>
            <a:off x="5710486" y="1935480"/>
            <a:ext cx="2976314" cy="4389120"/>
          </a:xfrm>
        </p:spPr>
        <p:txBody>
          <a:bodyPr/>
          <a:lstStyle/>
          <a:p>
            <a:endParaRPr lang="hu-HU" dirty="0"/>
          </a:p>
        </p:txBody>
      </p:sp>
      <p:sp>
        <p:nvSpPr>
          <p:cNvPr id="4" name="Rectangle 3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pic>
        <p:nvPicPr>
          <p:cNvPr id="6226"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988840"/>
            <a:ext cx="531495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Rectangle 8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72" name="Objektum 71"/>
          <p:cNvGraphicFramePr>
            <a:graphicFrameLocks noChangeAspect="1"/>
          </p:cNvGraphicFramePr>
          <p:nvPr>
            <p:extLst>
              <p:ext uri="{D42A27DB-BD31-4B8C-83A1-F6EECF244321}">
                <p14:modId xmlns:p14="http://schemas.microsoft.com/office/powerpoint/2010/main" val="3929488551"/>
              </p:ext>
            </p:extLst>
          </p:nvPr>
        </p:nvGraphicFramePr>
        <p:xfrm>
          <a:off x="6084168" y="3020500"/>
          <a:ext cx="2736304" cy="1776652"/>
        </p:xfrm>
        <a:graphic>
          <a:graphicData uri="http://schemas.openxmlformats.org/presentationml/2006/ole">
            <mc:AlternateContent xmlns:mc="http://schemas.openxmlformats.org/markup-compatibility/2006">
              <mc:Choice xmlns:v="urn:schemas-microsoft-com:vml" Requires="v">
                <p:oleObj spid="_x0000_s52318" name="Equation" r:id="rId5" imgW="672808" imgH="431613" progId="Equation.3">
                  <p:embed/>
                </p:oleObj>
              </mc:Choice>
              <mc:Fallback>
                <p:oleObj name="Equation" r:id="rId5" imgW="672808" imgH="4316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3020500"/>
                        <a:ext cx="2736304" cy="1776652"/>
                      </a:xfrm>
                      <a:prstGeom prst="rect">
                        <a:avLst/>
                      </a:prstGeom>
                      <a:noFill/>
                    </p:spPr>
                  </p:pic>
                </p:oleObj>
              </mc:Fallback>
            </mc:AlternateContent>
          </a:graphicData>
        </a:graphic>
      </p:graphicFrame>
      <p:sp>
        <p:nvSpPr>
          <p:cNvPr id="73" name="Rectangle 8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74" name="Objektum 73"/>
          <p:cNvGraphicFramePr>
            <a:graphicFrameLocks noChangeAspect="1"/>
          </p:cNvGraphicFramePr>
          <p:nvPr>
            <p:extLst>
              <p:ext uri="{D42A27DB-BD31-4B8C-83A1-F6EECF244321}">
                <p14:modId xmlns:p14="http://schemas.microsoft.com/office/powerpoint/2010/main" val="1534473414"/>
              </p:ext>
            </p:extLst>
          </p:nvPr>
        </p:nvGraphicFramePr>
        <p:xfrm>
          <a:off x="3891866" y="5541665"/>
          <a:ext cx="5236515" cy="1316335"/>
        </p:xfrm>
        <a:graphic>
          <a:graphicData uri="http://schemas.openxmlformats.org/presentationml/2006/ole">
            <mc:AlternateContent xmlns:mc="http://schemas.openxmlformats.org/markup-compatibility/2006">
              <mc:Choice xmlns:v="urn:schemas-microsoft-com:vml" Requires="v">
                <p:oleObj spid="_x0000_s52319" name="Equation" r:id="rId7" imgW="1727200" imgH="431800" progId="Equation.3">
                  <p:embed/>
                </p:oleObj>
              </mc:Choice>
              <mc:Fallback>
                <p:oleObj name="Equation" r:id="rId7" imgW="17272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1866" y="5541665"/>
                        <a:ext cx="5236515" cy="1316335"/>
                      </a:xfrm>
                      <a:prstGeom prst="rect">
                        <a:avLst/>
                      </a:prstGeom>
                      <a:noFill/>
                    </p:spPr>
                  </p:pic>
                </p:oleObj>
              </mc:Fallback>
            </mc:AlternateContent>
          </a:graphicData>
        </a:graphic>
      </p:graphicFrame>
      <p:pic>
        <p:nvPicPr>
          <p:cNvPr id="1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262" y="0"/>
            <a:ext cx="39957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a számának helye 4"/>
          <p:cNvSpPr>
            <a:spLocks noGrp="1"/>
          </p:cNvSpPr>
          <p:nvPr>
            <p:ph type="sldNum" sz="quarter" idx="12"/>
          </p:nvPr>
        </p:nvSpPr>
        <p:spPr/>
        <p:txBody>
          <a:bodyPr/>
          <a:lstStyle/>
          <a:p>
            <a:fld id="{42275A63-3E4B-4569-BF04-D6C210DC9A48}" type="slidenum">
              <a:rPr lang="hu-HU" smtClean="0"/>
              <a:pPr/>
              <a:t>75</a:t>
            </a:fld>
            <a:endParaRPr lang="hu-HU" dirty="0"/>
          </a:p>
        </p:txBody>
      </p:sp>
    </p:spTree>
    <p:extLst>
      <p:ext uri="{BB962C8B-B14F-4D97-AF65-F5344CB8AC3E}">
        <p14:creationId xmlns:p14="http://schemas.microsoft.com/office/powerpoint/2010/main" val="16715712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Tuning</a:t>
            </a:r>
            <a:r>
              <a:rPr lang="hu-HU" dirty="0" smtClean="0"/>
              <a:t> of </a:t>
            </a:r>
            <a:r>
              <a:rPr lang="hu-HU" dirty="0" err="1" smtClean="0"/>
              <a:t>the</a:t>
            </a:r>
            <a:r>
              <a:rPr lang="hu-HU" dirty="0" smtClean="0"/>
              <a:t> </a:t>
            </a:r>
            <a:r>
              <a:rPr lang="hu-HU" dirty="0" err="1" smtClean="0"/>
              <a:t>Rule</a:t>
            </a:r>
            <a:r>
              <a:rPr lang="hu-HU" dirty="0" smtClean="0"/>
              <a:t> </a:t>
            </a:r>
            <a:r>
              <a:rPr lang="hu-HU" dirty="0" err="1" smtClean="0"/>
              <a:t>Base</a:t>
            </a:r>
            <a:r>
              <a:rPr lang="hu-HU" dirty="0" smtClean="0"/>
              <a:t> </a:t>
            </a:r>
            <a:r>
              <a:rPr lang="hu-HU" dirty="0" err="1" smtClean="0"/>
              <a:t>Parameters</a:t>
            </a:r>
            <a:endParaRPr lang="hu-HU" dirty="0"/>
          </a:p>
        </p:txBody>
      </p:sp>
      <p:sp>
        <p:nvSpPr>
          <p:cNvPr id="3" name="Tartalom helye 2"/>
          <p:cNvSpPr>
            <a:spLocks noGrp="1"/>
          </p:cNvSpPr>
          <p:nvPr>
            <p:ph idx="1"/>
          </p:nvPr>
        </p:nvSpPr>
        <p:spPr/>
        <p:txBody>
          <a:bodyPr/>
          <a:lstStyle/>
          <a:p>
            <a:r>
              <a:rPr lang="hu-HU" dirty="0" smtClean="0"/>
              <a:t>Hill </a:t>
            </a:r>
            <a:r>
              <a:rPr lang="hu-HU" dirty="0" err="1" smtClean="0"/>
              <a:t>climbing</a:t>
            </a:r>
            <a:r>
              <a:rPr lang="hu-HU" dirty="0" smtClean="0"/>
              <a:t> (ACP)</a:t>
            </a:r>
          </a:p>
          <a:p>
            <a:r>
              <a:rPr lang="hu-HU" dirty="0" smtClean="0"/>
              <a:t>Hill </a:t>
            </a:r>
            <a:r>
              <a:rPr lang="hu-HU" dirty="0" err="1" smtClean="0"/>
              <a:t>climbing</a:t>
            </a:r>
            <a:r>
              <a:rPr lang="hu-HU" dirty="0" smtClean="0"/>
              <a:t> + </a:t>
            </a:r>
            <a:r>
              <a:rPr lang="hu-HU" dirty="0" err="1" smtClean="0"/>
              <a:t>new</a:t>
            </a:r>
            <a:r>
              <a:rPr lang="hu-HU" dirty="0" smtClean="0"/>
              <a:t> </a:t>
            </a:r>
            <a:r>
              <a:rPr lang="hu-HU" dirty="0" err="1" smtClean="0"/>
              <a:t>rules</a:t>
            </a:r>
            <a:r>
              <a:rPr lang="hu-HU" dirty="0" smtClean="0"/>
              <a:t> (</a:t>
            </a:r>
            <a:r>
              <a:rPr lang="hu-HU" b="1" dirty="0" smtClean="0">
                <a:effectLst>
                  <a:outerShdw blurRad="38100" dist="38100" dir="2700000" algn="tl">
                    <a:srgbClr val="000000">
                      <a:alpha val="43137"/>
                    </a:srgbClr>
                  </a:outerShdw>
                </a:effectLst>
              </a:rPr>
              <a:t>RBE-DSS + RBE-SI</a:t>
            </a:r>
            <a:r>
              <a:rPr lang="hu-HU" dirty="0" smtClean="0"/>
              <a:t>)</a:t>
            </a:r>
          </a:p>
          <a:p>
            <a:r>
              <a:rPr lang="hu-HU" b="1" dirty="0" err="1" smtClean="0">
                <a:effectLst>
                  <a:outerShdw blurRad="38100" dist="38100" dir="2700000" algn="tl">
                    <a:srgbClr val="000000">
                      <a:alpha val="43137"/>
                    </a:srgbClr>
                  </a:outerShdw>
                </a:effectLst>
              </a:rPr>
              <a:t>Clonal</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selection</a:t>
            </a:r>
            <a:endParaRPr lang="hu-HU" b="1" dirty="0" smtClean="0">
              <a:effectLst>
                <a:outerShdw blurRad="38100" dist="38100" dir="2700000" algn="tl">
                  <a:srgbClr val="000000">
                    <a:alpha val="43137"/>
                  </a:srgbClr>
                </a:outerShdw>
              </a:effectLst>
            </a:endParaRPr>
          </a:p>
          <a:p>
            <a:r>
              <a:rPr lang="hu-HU" dirty="0" err="1" smtClean="0"/>
              <a:t>Direct</a:t>
            </a:r>
            <a:r>
              <a:rPr lang="hu-HU" dirty="0" smtClean="0"/>
              <a:t> local </a:t>
            </a:r>
            <a:r>
              <a:rPr lang="hu-HU" dirty="0" err="1" smtClean="0"/>
              <a:t>search</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76</a:t>
            </a:fld>
            <a:endParaRPr lang="hu-HU" dirty="0"/>
          </a:p>
        </p:txBody>
      </p:sp>
    </p:spTree>
    <p:extLst>
      <p:ext uri="{BB962C8B-B14F-4D97-AF65-F5344CB8AC3E}">
        <p14:creationId xmlns:p14="http://schemas.microsoft.com/office/powerpoint/2010/main" val="34444872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normAutofit/>
          </a:bodyPr>
          <a:lstStyle/>
          <a:p>
            <a:r>
              <a:rPr lang="en-US" sz="3600" dirty="0" smtClean="0"/>
              <a:t>Rule </a:t>
            </a:r>
            <a:r>
              <a:rPr lang="en-US" sz="3600" dirty="0"/>
              <a:t>Base Extension</a:t>
            </a:r>
            <a:r>
              <a:rPr lang="hu-HU" sz="3600" dirty="0"/>
              <a:t> </a:t>
            </a:r>
            <a:r>
              <a:rPr lang="hu-HU" sz="3600" dirty="0" smtClean="0"/>
              <a:t/>
            </a:r>
            <a:br>
              <a:rPr lang="hu-HU" sz="3600" dirty="0" smtClean="0"/>
            </a:br>
            <a:endParaRPr lang="hu-HU" sz="3600" dirty="0"/>
          </a:p>
        </p:txBody>
      </p:sp>
      <p:sp>
        <p:nvSpPr>
          <p:cNvPr id="116739" name="Rectangle 3"/>
          <p:cNvSpPr>
            <a:spLocks noGrp="1" noChangeArrowheads="1"/>
          </p:cNvSpPr>
          <p:nvPr>
            <p:ph type="body" idx="1"/>
          </p:nvPr>
        </p:nvSpPr>
        <p:spPr>
          <a:xfrm>
            <a:off x="609601" y="2272506"/>
            <a:ext cx="5257800" cy="3747294"/>
          </a:xfrm>
        </p:spPr>
        <p:txBody>
          <a:bodyPr/>
          <a:lstStyle/>
          <a:p>
            <a:pPr>
              <a:lnSpc>
                <a:spcPct val="90000"/>
              </a:lnSpc>
            </a:pPr>
            <a:r>
              <a:rPr lang="hu-HU" sz="2400" dirty="0" err="1" smtClean="0"/>
              <a:t>Tune</a:t>
            </a:r>
            <a:r>
              <a:rPr lang="hu-HU" sz="2400" dirty="0" smtClean="0"/>
              <a:t> </a:t>
            </a:r>
            <a:r>
              <a:rPr lang="hu-HU" sz="2400" dirty="0" err="1" smtClean="0"/>
              <a:t>the</a:t>
            </a:r>
            <a:r>
              <a:rPr lang="hu-HU" sz="2400" dirty="0" smtClean="0"/>
              <a:t> i</a:t>
            </a:r>
            <a:r>
              <a:rPr lang="en-US" sz="2400" dirty="0" err="1" smtClean="0"/>
              <a:t>nitial</a:t>
            </a:r>
            <a:r>
              <a:rPr lang="en-US" sz="2400" dirty="0" smtClean="0"/>
              <a:t> rule</a:t>
            </a:r>
            <a:r>
              <a:rPr lang="hu-HU" sz="2400" dirty="0" smtClean="0"/>
              <a:t> </a:t>
            </a:r>
            <a:r>
              <a:rPr lang="hu-HU" sz="2400" dirty="0" err="1" smtClean="0"/>
              <a:t>base</a:t>
            </a:r>
            <a:endParaRPr lang="en-US" sz="2400" dirty="0"/>
          </a:p>
          <a:p>
            <a:pPr>
              <a:lnSpc>
                <a:spcPct val="90000"/>
              </a:lnSpc>
            </a:pPr>
            <a:r>
              <a:rPr lang="en-US" sz="2400" dirty="0"/>
              <a:t>Create new rule when the step becomes too small</a:t>
            </a:r>
            <a:endParaRPr lang="hu-HU" sz="2400" dirty="0"/>
          </a:p>
          <a:p>
            <a:pPr>
              <a:lnSpc>
                <a:spcPct val="90000"/>
              </a:lnSpc>
            </a:pPr>
            <a:r>
              <a:rPr lang="hu-HU" sz="2400" dirty="0" err="1"/>
              <a:t>Position</a:t>
            </a:r>
            <a:r>
              <a:rPr lang="hu-HU" sz="2400" dirty="0"/>
              <a:t>: </a:t>
            </a:r>
            <a:r>
              <a:rPr lang="en-US" sz="2400" dirty="0"/>
              <a:t>where the difference between the sample output and </a:t>
            </a:r>
            <a:r>
              <a:rPr lang="hu-HU" sz="2400" dirty="0"/>
              <a:t/>
            </a:r>
            <a:br>
              <a:rPr lang="hu-HU" sz="2400" dirty="0"/>
            </a:br>
            <a:r>
              <a:rPr lang="en-US" sz="2400" dirty="0"/>
              <a:t>the calculated output is maximal</a:t>
            </a:r>
            <a:endParaRPr lang="hu-HU" sz="2400" dirty="0"/>
          </a:p>
          <a:p>
            <a:pPr>
              <a:lnSpc>
                <a:spcPct val="90000"/>
              </a:lnSpc>
            </a:pPr>
            <a:r>
              <a:rPr lang="hu-HU" sz="2400" dirty="0" smtClean="0"/>
              <a:t>RBE-DSS &amp; RBE-SI</a:t>
            </a:r>
            <a:endParaRPr lang="hu-HU" sz="2400" dirty="0"/>
          </a:p>
        </p:txBody>
      </p:sp>
      <p:pic>
        <p:nvPicPr>
          <p:cNvPr id="1167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84313"/>
            <a:ext cx="301625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105150"/>
            <a:ext cx="301625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a számának helye 1"/>
          <p:cNvSpPr>
            <a:spLocks noGrp="1"/>
          </p:cNvSpPr>
          <p:nvPr>
            <p:ph type="sldNum" sz="quarter" idx="12"/>
          </p:nvPr>
        </p:nvSpPr>
        <p:spPr/>
        <p:txBody>
          <a:bodyPr/>
          <a:lstStyle/>
          <a:p>
            <a:fld id="{42275A63-3E4B-4569-BF04-D6C210DC9A48}" type="slidenum">
              <a:rPr lang="hu-HU" smtClean="0"/>
              <a:pPr/>
              <a:t>77</a:t>
            </a:fld>
            <a:endParaRPr lang="hu-HU" dirty="0"/>
          </a:p>
        </p:txBody>
      </p:sp>
    </p:spTree>
    <p:extLst>
      <p:ext uri="{BB962C8B-B14F-4D97-AF65-F5344CB8AC3E}">
        <p14:creationId xmlns:p14="http://schemas.microsoft.com/office/powerpoint/2010/main" val="36823768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hu-HU" dirty="0" err="1" smtClean="0"/>
              <a:t>Tuning</a:t>
            </a:r>
            <a:r>
              <a:rPr lang="hu-HU" dirty="0" smtClean="0"/>
              <a:t> </a:t>
            </a:r>
            <a:r>
              <a:rPr lang="hu-HU" dirty="0" err="1" smtClean="0"/>
              <a:t>with</a:t>
            </a:r>
            <a:r>
              <a:rPr lang="hu-HU" dirty="0" smtClean="0"/>
              <a:t> RBE (DSS &amp; SI)</a:t>
            </a:r>
            <a:endParaRPr lang="hu-HU" dirty="0"/>
          </a:p>
        </p:txBody>
      </p:sp>
      <p:sp>
        <p:nvSpPr>
          <p:cNvPr id="112643" name="Rectangle 3"/>
          <p:cNvSpPr>
            <a:spLocks noGrp="1" noChangeArrowheads="1"/>
          </p:cNvSpPr>
          <p:nvPr>
            <p:ph type="body" sz="half" idx="1"/>
          </p:nvPr>
        </p:nvSpPr>
        <p:spPr>
          <a:xfrm>
            <a:off x="762000" y="1524000"/>
            <a:ext cx="7697788" cy="4495800"/>
          </a:xfrm>
        </p:spPr>
        <p:txBody>
          <a:bodyPr/>
          <a:lstStyle/>
          <a:p>
            <a:pPr>
              <a:lnSpc>
                <a:spcPct val="90000"/>
              </a:lnSpc>
            </a:pPr>
            <a:r>
              <a:rPr lang="hu-HU" sz="2800"/>
              <a:t>Hill climbing approach</a:t>
            </a:r>
          </a:p>
          <a:p>
            <a:pPr>
              <a:lnSpc>
                <a:spcPct val="90000"/>
              </a:lnSpc>
            </a:pPr>
            <a:r>
              <a:rPr lang="hu-HU" sz="2800"/>
              <a:t>Performance indices (error measures)</a:t>
            </a:r>
          </a:p>
          <a:p>
            <a:pPr>
              <a:lnSpc>
                <a:spcPct val="90000"/>
              </a:lnSpc>
              <a:buFont typeface="Wingdings" pitchFamily="2" charset="2"/>
              <a:buNone/>
            </a:pPr>
            <a:r>
              <a:rPr lang="hu-HU" sz="2800"/>
              <a:t>Algorithm:</a:t>
            </a:r>
          </a:p>
          <a:p>
            <a:pPr>
              <a:lnSpc>
                <a:spcPct val="90000"/>
              </a:lnSpc>
            </a:pPr>
            <a:r>
              <a:rPr lang="hu-HU" sz="2800"/>
              <a:t>While PI&gt;PI</a:t>
            </a:r>
            <a:r>
              <a:rPr lang="hu-HU" sz="2800" baseline="-25000"/>
              <a:t>tr</a:t>
            </a:r>
            <a:r>
              <a:rPr lang="hu-HU" sz="2800"/>
              <a:t> and N</a:t>
            </a:r>
            <a:r>
              <a:rPr lang="hu-HU" sz="2800" baseline="-25000"/>
              <a:t>iter</a:t>
            </a:r>
            <a:r>
              <a:rPr lang="hu-HU" sz="2800"/>
              <a:t>&lt;N</a:t>
            </a:r>
            <a:r>
              <a:rPr lang="hu-HU" sz="2800" baseline="-25000"/>
              <a:t>max </a:t>
            </a:r>
            <a:r>
              <a:rPr lang="hu-HU" sz="2800"/>
              <a:t>and st&gt;st</a:t>
            </a:r>
            <a:r>
              <a:rPr lang="hu-HU" sz="2800" baseline="-25000"/>
              <a:t>min</a:t>
            </a:r>
          </a:p>
          <a:p>
            <a:pPr lvl="1">
              <a:lnSpc>
                <a:spcPct val="90000"/>
              </a:lnSpc>
            </a:pPr>
            <a:r>
              <a:rPr lang="hu-HU" sz="2600"/>
              <a:t>For each dimension</a:t>
            </a:r>
          </a:p>
          <a:p>
            <a:pPr lvl="2">
              <a:lnSpc>
                <a:spcPct val="90000"/>
              </a:lnSpc>
            </a:pPr>
            <a:r>
              <a:rPr lang="hu-HU" sz="2200"/>
              <a:t>For each parameter</a:t>
            </a:r>
          </a:p>
          <a:p>
            <a:pPr lvl="3">
              <a:lnSpc>
                <a:spcPct val="90000"/>
              </a:lnSpc>
            </a:pPr>
            <a:r>
              <a:rPr lang="hu-HU" sz="1800"/>
              <a:t>One step right evaluate the system</a:t>
            </a:r>
          </a:p>
          <a:p>
            <a:pPr lvl="3">
              <a:lnSpc>
                <a:spcPct val="90000"/>
              </a:lnSpc>
            </a:pPr>
            <a:r>
              <a:rPr lang="hu-HU" sz="1800"/>
              <a:t>One step left evaluate the system</a:t>
            </a:r>
          </a:p>
          <a:p>
            <a:pPr lvl="3">
              <a:lnSpc>
                <a:spcPct val="90000"/>
              </a:lnSpc>
            </a:pPr>
            <a:r>
              <a:rPr lang="hu-HU" sz="1800"/>
              <a:t>Keep the best</a:t>
            </a:r>
          </a:p>
          <a:p>
            <a:pPr lvl="1">
              <a:lnSpc>
                <a:spcPct val="90000"/>
              </a:lnSpc>
            </a:pPr>
            <a:r>
              <a:rPr lang="hu-HU" sz="2600"/>
              <a:t>If PI does not improve  halve the step</a:t>
            </a:r>
          </a:p>
          <a:p>
            <a:pPr lvl="1">
              <a:lnSpc>
                <a:spcPct val="90000"/>
              </a:lnSpc>
            </a:pPr>
            <a:r>
              <a:rPr lang="hu-HU" sz="2600"/>
              <a:t>If the step is too small generate a new rule</a:t>
            </a:r>
          </a:p>
        </p:txBody>
      </p:sp>
      <p:graphicFrame>
        <p:nvGraphicFramePr>
          <p:cNvPr id="112644" name="Object 4"/>
          <p:cNvGraphicFramePr>
            <a:graphicFrameLocks noGrp="1" noChangeAspect="1"/>
          </p:cNvGraphicFramePr>
          <p:nvPr>
            <p:ph sz="half" idx="2"/>
            <p:extLst>
              <p:ext uri="{D42A27DB-BD31-4B8C-83A1-F6EECF244321}">
                <p14:modId xmlns:p14="http://schemas.microsoft.com/office/powerpoint/2010/main" val="3519302294"/>
              </p:ext>
            </p:extLst>
          </p:nvPr>
        </p:nvGraphicFramePr>
        <p:xfrm>
          <a:off x="6427788" y="1412776"/>
          <a:ext cx="2079625" cy="625475"/>
        </p:xfrm>
        <a:graphic>
          <a:graphicData uri="http://schemas.openxmlformats.org/presentationml/2006/ole">
            <mc:AlternateContent xmlns:mc="http://schemas.openxmlformats.org/markup-compatibility/2006">
              <mc:Choice xmlns:v="urn:schemas-microsoft-com:vml" Requires="v">
                <p:oleObj spid="_x0000_s37945" name="Egyenlet" r:id="rId4" imgW="1459866" imgH="469696" progId="Equation.3">
                  <p:embed/>
                </p:oleObj>
              </mc:Choice>
              <mc:Fallback>
                <p:oleObj name="Egyenlet" r:id="rId4" imgW="1459866" imgH="46969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7788" y="1412776"/>
                        <a:ext cx="2079625" cy="62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ia számának helye 1"/>
          <p:cNvSpPr>
            <a:spLocks noGrp="1"/>
          </p:cNvSpPr>
          <p:nvPr>
            <p:ph type="sldNum" sz="quarter" idx="12"/>
          </p:nvPr>
        </p:nvSpPr>
        <p:spPr/>
        <p:txBody>
          <a:bodyPr/>
          <a:lstStyle/>
          <a:p>
            <a:fld id="{27A880AD-2DA1-4E45-AEA2-249BB3D68971}" type="slidenum">
              <a:rPr lang="hu-HU" smtClean="0"/>
              <a:pPr/>
              <a:t>78</a:t>
            </a:fld>
            <a:endParaRPr lang="hu-HU"/>
          </a:p>
        </p:txBody>
      </p:sp>
    </p:spTree>
    <p:extLst>
      <p:ext uri="{BB962C8B-B14F-4D97-AF65-F5344CB8AC3E}">
        <p14:creationId xmlns:p14="http://schemas.microsoft.com/office/powerpoint/2010/main" val="39755868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Clonal</a:t>
            </a:r>
            <a:r>
              <a:rPr lang="hu-HU" dirty="0"/>
              <a:t> </a:t>
            </a:r>
            <a:r>
              <a:rPr lang="hu-HU" dirty="0" err="1"/>
              <a:t>Selection</a:t>
            </a:r>
            <a:r>
              <a:rPr lang="hu-HU" dirty="0"/>
              <a:t> </a:t>
            </a:r>
            <a:r>
              <a:rPr lang="hu-HU" dirty="0" err="1" smtClean="0"/>
              <a:t>Algorithm</a:t>
            </a:r>
            <a:endParaRPr lang="hu-HU" dirty="0"/>
          </a:p>
        </p:txBody>
      </p:sp>
      <p:sp>
        <p:nvSpPr>
          <p:cNvPr id="3" name="Tartalom helye 2"/>
          <p:cNvSpPr>
            <a:spLocks noGrp="1"/>
          </p:cNvSpPr>
          <p:nvPr>
            <p:ph idx="1"/>
          </p:nvPr>
        </p:nvSpPr>
        <p:spPr/>
        <p:txBody>
          <a:bodyPr/>
          <a:lstStyle/>
          <a:p>
            <a:r>
              <a:rPr lang="en-US" dirty="0"/>
              <a:t>Clonal Selection </a:t>
            </a:r>
            <a:r>
              <a:rPr lang="en-US" dirty="0" smtClean="0"/>
              <a:t>Principle</a:t>
            </a:r>
            <a:endParaRPr lang="hu-HU" dirty="0" smtClean="0"/>
          </a:p>
          <a:p>
            <a:pPr lvl="1"/>
            <a:r>
              <a:rPr lang="hu-HU" dirty="0" smtClean="0"/>
              <a:t>C</a:t>
            </a:r>
            <a:r>
              <a:rPr lang="en-US" dirty="0" err="1" smtClean="0"/>
              <a:t>lonal</a:t>
            </a:r>
            <a:r>
              <a:rPr lang="en-US" dirty="0" smtClean="0"/>
              <a:t> selection </a:t>
            </a:r>
            <a:endParaRPr lang="hu-HU" dirty="0" smtClean="0"/>
          </a:p>
          <a:p>
            <a:pPr lvl="1"/>
            <a:r>
              <a:rPr lang="hu-HU" dirty="0" smtClean="0"/>
              <a:t>C</a:t>
            </a:r>
            <a:r>
              <a:rPr lang="en-US" dirty="0" err="1" smtClean="0"/>
              <a:t>lonal</a:t>
            </a:r>
            <a:r>
              <a:rPr lang="en-US" dirty="0" smtClean="0"/>
              <a:t> expansion</a:t>
            </a:r>
            <a:endParaRPr lang="hu-HU" dirty="0" smtClean="0"/>
          </a:p>
          <a:p>
            <a:pPr lvl="1"/>
            <a:r>
              <a:rPr lang="hu-HU" dirty="0" smtClean="0"/>
              <a:t>S</a:t>
            </a:r>
            <a:r>
              <a:rPr lang="en-US" dirty="0" err="1" smtClean="0"/>
              <a:t>omatic</a:t>
            </a:r>
            <a:r>
              <a:rPr lang="en-US" dirty="0" smtClean="0"/>
              <a:t> </a:t>
            </a:r>
            <a:r>
              <a:rPr lang="en-US" dirty="0" err="1" smtClean="0"/>
              <a:t>hypermutation</a:t>
            </a:r>
            <a:endParaRPr lang="hu-HU" dirty="0" smtClean="0"/>
          </a:p>
        </p:txBody>
      </p:sp>
      <p:sp>
        <p:nvSpPr>
          <p:cNvPr id="4" name="Dia számának helye 3"/>
          <p:cNvSpPr>
            <a:spLocks noGrp="1"/>
          </p:cNvSpPr>
          <p:nvPr>
            <p:ph type="sldNum" sz="quarter" idx="12"/>
          </p:nvPr>
        </p:nvSpPr>
        <p:spPr/>
        <p:txBody>
          <a:bodyPr/>
          <a:lstStyle/>
          <a:p>
            <a:fld id="{42275A63-3E4B-4569-BF04-D6C210DC9A48}" type="slidenum">
              <a:rPr lang="hu-HU" smtClean="0"/>
              <a:pPr/>
              <a:t>79</a:t>
            </a:fld>
            <a:endParaRPr lang="hu-HU" dirty="0"/>
          </a:p>
        </p:txBody>
      </p:sp>
    </p:spTree>
    <p:extLst>
      <p:ext uri="{BB962C8B-B14F-4D97-AF65-F5344CB8AC3E}">
        <p14:creationId xmlns:p14="http://schemas.microsoft.com/office/powerpoint/2010/main" val="873445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Kecskemét - College </a:t>
            </a:r>
            <a:r>
              <a:rPr lang="hu-HU" dirty="0" err="1" smtClean="0"/>
              <a:t>-Department</a:t>
            </a:r>
            <a:endParaRPr lang="hu-HU" dirty="0"/>
          </a:p>
        </p:txBody>
      </p:sp>
      <p:sp>
        <p:nvSpPr>
          <p:cNvPr id="6" name="Szöveg helye 5"/>
          <p:cNvSpPr>
            <a:spLocks noGrp="1"/>
          </p:cNvSpPr>
          <p:nvPr>
            <p:ph type="body"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8</a:t>
            </a:fld>
            <a:endParaRPr lang="hu-HU" dirty="0"/>
          </a:p>
        </p:txBody>
      </p:sp>
    </p:spTree>
    <p:extLst>
      <p:ext uri="{BB962C8B-B14F-4D97-AF65-F5344CB8AC3E}">
        <p14:creationId xmlns:p14="http://schemas.microsoft.com/office/powerpoint/2010/main" val="13564997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The </a:t>
            </a:r>
            <a:r>
              <a:rPr lang="hu-HU" dirty="0" err="1" smtClean="0"/>
              <a:t>Applied</a:t>
            </a:r>
            <a:r>
              <a:rPr lang="hu-HU" dirty="0" smtClean="0"/>
              <a:t> </a:t>
            </a:r>
            <a:r>
              <a:rPr lang="hu-HU" dirty="0" err="1" smtClean="0"/>
              <a:t>Algorithm</a:t>
            </a:r>
            <a:endParaRPr lang="hu-HU" dirty="0"/>
          </a:p>
        </p:txBody>
      </p:sp>
      <p:sp>
        <p:nvSpPr>
          <p:cNvPr id="3" name="Tartalom helye 2"/>
          <p:cNvSpPr>
            <a:spLocks noGrp="1"/>
          </p:cNvSpPr>
          <p:nvPr>
            <p:ph idx="1"/>
          </p:nvPr>
        </p:nvSpPr>
        <p:spPr/>
        <p:txBody>
          <a:bodyPr>
            <a:normAutofit fontScale="62500" lnSpcReduction="20000"/>
          </a:bodyPr>
          <a:lstStyle/>
          <a:p>
            <a:pPr marL="273050" indent="-273050">
              <a:buFont typeface="+mj-lt"/>
              <a:buAutoNum type="arabicPeriod"/>
            </a:pPr>
            <a:r>
              <a:rPr lang="en-US" dirty="0"/>
              <a:t>Create</a:t>
            </a:r>
            <a:r>
              <a:rPr lang="hu-HU" dirty="0"/>
              <a:t> starting </a:t>
            </a:r>
            <a:r>
              <a:rPr lang="hu-HU" dirty="0" err="1"/>
              <a:t>repertoire</a:t>
            </a:r>
            <a:r>
              <a:rPr lang="hu-HU" dirty="0"/>
              <a:t> of </a:t>
            </a:r>
            <a:r>
              <a:rPr lang="hu-HU" dirty="0" err="1"/>
              <a:t>antibodies</a:t>
            </a:r>
            <a:endParaRPr lang="hu-HU" dirty="0"/>
          </a:p>
          <a:p>
            <a:pPr lvl="1"/>
            <a:r>
              <a:rPr lang="en-US" sz="2500" dirty="0" smtClean="0"/>
              <a:t>Generate</a:t>
            </a:r>
            <a:r>
              <a:rPr lang="hu-HU" sz="2500" dirty="0" smtClean="0"/>
              <a:t> (random)</a:t>
            </a:r>
            <a:r>
              <a:rPr lang="en-US" sz="2500" dirty="0" smtClean="0"/>
              <a:t> </a:t>
            </a:r>
            <a:r>
              <a:rPr lang="en-US" sz="2500" dirty="0"/>
              <a:t>antibodies: </a:t>
            </a:r>
            <a:r>
              <a:rPr lang="en-US" sz="2500" i="1" dirty="0"/>
              <a:t>N x</a:t>
            </a:r>
            <a:r>
              <a:rPr lang="en-US" sz="2500" dirty="0"/>
              <a:t> (</a:t>
            </a:r>
            <a:r>
              <a:rPr lang="en-US" sz="2500" dirty="0" err="1"/>
              <a:t>BitArray</a:t>
            </a:r>
            <a:r>
              <a:rPr lang="en-US" sz="2500" dirty="0"/>
              <a:t> of length </a:t>
            </a:r>
            <a:r>
              <a:rPr lang="en-US" sz="2500" i="1" dirty="0"/>
              <a:t>L</a:t>
            </a:r>
            <a:r>
              <a:rPr lang="en-US" sz="2500" dirty="0"/>
              <a:t>)</a:t>
            </a:r>
            <a:endParaRPr lang="hu-HU" sz="2500" dirty="0"/>
          </a:p>
          <a:p>
            <a:pPr lvl="1"/>
            <a:r>
              <a:rPr lang="en-US" sz="2500" dirty="0"/>
              <a:t>Measure antibody affinity</a:t>
            </a:r>
          </a:p>
          <a:p>
            <a:pPr marL="273050" indent="-273050">
              <a:buFont typeface="+mj-lt"/>
              <a:buAutoNum type="arabicPeriod"/>
            </a:pPr>
            <a:r>
              <a:rPr lang="hu-HU" dirty="0" err="1" smtClean="0"/>
              <a:t>Create</a:t>
            </a:r>
            <a:r>
              <a:rPr lang="hu-HU" dirty="0" smtClean="0"/>
              <a:t> </a:t>
            </a:r>
            <a:r>
              <a:rPr lang="hu-HU" dirty="0" err="1" smtClean="0"/>
              <a:t>clones</a:t>
            </a:r>
            <a:endParaRPr lang="hu-HU" dirty="0" smtClean="0"/>
          </a:p>
          <a:p>
            <a:pPr lvl="1"/>
            <a:r>
              <a:rPr lang="en-US" sz="2600" dirty="0"/>
              <a:t>Sort antibodies based on affinity in descending order</a:t>
            </a:r>
          </a:p>
          <a:p>
            <a:pPr lvl="1"/>
            <a:r>
              <a:rPr lang="en-US" sz="2600" dirty="0"/>
              <a:t>Select first n instances</a:t>
            </a:r>
          </a:p>
          <a:p>
            <a:pPr lvl="1"/>
            <a:r>
              <a:rPr lang="en-US" sz="2600" dirty="0"/>
              <a:t>Clone selected instances (</a:t>
            </a:r>
            <a:r>
              <a:rPr lang="en-US" sz="2600" i="1" dirty="0" err="1"/>
              <a:t>Nc</a:t>
            </a:r>
            <a:r>
              <a:rPr lang="en-US" sz="2600" dirty="0"/>
              <a:t> copies of each instance)</a:t>
            </a:r>
          </a:p>
          <a:p>
            <a:pPr marL="273050" indent="-273050">
              <a:buFont typeface="+mj-lt"/>
              <a:buAutoNum type="arabicPeriod"/>
            </a:pPr>
            <a:r>
              <a:rPr lang="en-US" dirty="0"/>
              <a:t>Do </a:t>
            </a:r>
            <a:r>
              <a:rPr lang="en-US" dirty="0" err="1"/>
              <a:t>hypermutation</a:t>
            </a:r>
            <a:r>
              <a:rPr lang="en-US" dirty="0"/>
              <a:t> (antibody maturation)</a:t>
            </a:r>
            <a:endParaRPr lang="hu-HU" dirty="0"/>
          </a:p>
          <a:p>
            <a:pPr lvl="1"/>
            <a:r>
              <a:rPr lang="en-US" sz="2500" dirty="0"/>
              <a:t>Mutation controlled by </a:t>
            </a:r>
            <a:r>
              <a:rPr lang="en-US" sz="2500" i="1" dirty="0"/>
              <a:t>p</a:t>
            </a:r>
            <a:endParaRPr lang="hu-HU" sz="2500" i="1" dirty="0"/>
          </a:p>
          <a:p>
            <a:pPr lvl="1"/>
            <a:r>
              <a:rPr lang="en-US" sz="2500" dirty="0"/>
              <a:t>Measure antibody affinity (mutated antibodies)</a:t>
            </a:r>
            <a:endParaRPr lang="hu-HU" sz="2500" dirty="0"/>
          </a:p>
          <a:p>
            <a:pPr marL="273050" indent="-273050">
              <a:buFont typeface="+mj-lt"/>
              <a:buAutoNum type="arabicPeriod"/>
            </a:pPr>
            <a:r>
              <a:rPr lang="hu-HU" dirty="0" err="1" smtClean="0"/>
              <a:t>Extend</a:t>
            </a:r>
            <a:r>
              <a:rPr lang="hu-HU" dirty="0" smtClean="0"/>
              <a:t> </a:t>
            </a:r>
            <a:r>
              <a:rPr lang="hu-HU" dirty="0" err="1" smtClean="0"/>
              <a:t>repertoire</a:t>
            </a:r>
            <a:r>
              <a:rPr lang="hu-HU" dirty="0" smtClean="0"/>
              <a:t> </a:t>
            </a:r>
            <a:r>
              <a:rPr lang="hu-HU" dirty="0"/>
              <a:t>of </a:t>
            </a:r>
            <a:r>
              <a:rPr lang="hu-HU" dirty="0" err="1"/>
              <a:t>antibodies</a:t>
            </a:r>
            <a:endParaRPr lang="hu-HU" dirty="0"/>
          </a:p>
          <a:p>
            <a:pPr lvl="1"/>
            <a:r>
              <a:rPr lang="hu-HU" sz="2500" dirty="0" err="1"/>
              <a:t>Attache</a:t>
            </a:r>
            <a:r>
              <a:rPr lang="hu-HU" sz="2500" dirty="0"/>
              <a:t> </a:t>
            </a:r>
            <a:r>
              <a:rPr lang="hu-HU" sz="2500" dirty="0" err="1"/>
              <a:t>clones</a:t>
            </a:r>
            <a:r>
              <a:rPr lang="hu-HU" sz="2500" dirty="0"/>
              <a:t> </a:t>
            </a:r>
            <a:r>
              <a:rPr lang="hu-HU" sz="2500" dirty="0" err="1"/>
              <a:t>to</a:t>
            </a:r>
            <a:r>
              <a:rPr lang="hu-HU" sz="2500" dirty="0"/>
              <a:t> </a:t>
            </a:r>
            <a:r>
              <a:rPr lang="hu-HU" sz="2500" dirty="0" err="1"/>
              <a:t>the</a:t>
            </a:r>
            <a:r>
              <a:rPr lang="hu-HU" sz="2500" dirty="0"/>
              <a:t> </a:t>
            </a:r>
            <a:r>
              <a:rPr lang="hu-HU" sz="2500" dirty="0" err="1"/>
              <a:t>original</a:t>
            </a:r>
            <a:r>
              <a:rPr lang="hu-HU" sz="2500" dirty="0"/>
              <a:t> </a:t>
            </a:r>
            <a:r>
              <a:rPr lang="hu-HU" sz="2500" dirty="0" err="1"/>
              <a:t>pool</a:t>
            </a:r>
            <a:r>
              <a:rPr lang="hu-HU" sz="2500" dirty="0"/>
              <a:t> of </a:t>
            </a:r>
            <a:r>
              <a:rPr lang="hu-HU" sz="2500" dirty="0" err="1"/>
              <a:t>antibodies</a:t>
            </a:r>
            <a:endParaRPr lang="hu-HU" sz="2500" dirty="0"/>
          </a:p>
          <a:p>
            <a:pPr marL="273050" indent="-273050">
              <a:buFont typeface="+mj-lt"/>
              <a:buAutoNum type="arabicPeriod"/>
            </a:pPr>
            <a:r>
              <a:rPr lang="en-US" dirty="0" smtClean="0"/>
              <a:t>Create</a:t>
            </a:r>
            <a:r>
              <a:rPr lang="hu-HU" dirty="0" smtClean="0"/>
              <a:t> </a:t>
            </a:r>
            <a:r>
              <a:rPr lang="hu-HU" dirty="0" err="1"/>
              <a:t>next</a:t>
            </a:r>
            <a:r>
              <a:rPr lang="hu-HU" dirty="0"/>
              <a:t> </a:t>
            </a:r>
            <a:r>
              <a:rPr lang="hu-HU" dirty="0" err="1"/>
              <a:t>generation</a:t>
            </a:r>
            <a:r>
              <a:rPr lang="hu-HU" dirty="0"/>
              <a:t> </a:t>
            </a:r>
            <a:r>
              <a:rPr lang="hu-HU" dirty="0" err="1"/>
              <a:t>repertoire</a:t>
            </a:r>
            <a:r>
              <a:rPr lang="hu-HU" dirty="0"/>
              <a:t> of </a:t>
            </a:r>
            <a:r>
              <a:rPr lang="hu-HU" dirty="0" err="1" smtClean="0"/>
              <a:t>antibodies</a:t>
            </a:r>
            <a:endParaRPr lang="hu-HU" dirty="0" smtClean="0"/>
          </a:p>
          <a:p>
            <a:pPr lvl="1"/>
            <a:r>
              <a:rPr lang="en-US" sz="2500" dirty="0"/>
              <a:t>Sort antibodies based on affinity in descending </a:t>
            </a:r>
            <a:r>
              <a:rPr lang="en-US" sz="2500" dirty="0" smtClean="0"/>
              <a:t>order</a:t>
            </a:r>
            <a:endParaRPr lang="hu-HU" sz="2500" dirty="0" smtClean="0"/>
          </a:p>
          <a:p>
            <a:pPr lvl="1"/>
            <a:r>
              <a:rPr lang="hu-HU" sz="2500" dirty="0" err="1" smtClean="0"/>
              <a:t>Select</a:t>
            </a:r>
            <a:r>
              <a:rPr lang="hu-HU" sz="2500" dirty="0" smtClean="0"/>
              <a:t> </a:t>
            </a:r>
            <a:r>
              <a:rPr lang="hu-HU" sz="2500" dirty="0" err="1" smtClean="0"/>
              <a:t>first</a:t>
            </a:r>
            <a:r>
              <a:rPr lang="hu-HU" sz="2500" dirty="0" smtClean="0"/>
              <a:t> </a:t>
            </a:r>
            <a:r>
              <a:rPr lang="hu-HU" sz="2500" i="1" dirty="0" err="1" smtClean="0"/>
              <a:t>N-d</a:t>
            </a:r>
            <a:r>
              <a:rPr lang="hu-HU" sz="2500" dirty="0" smtClean="0"/>
              <a:t> </a:t>
            </a:r>
            <a:r>
              <a:rPr lang="hu-HU" sz="2500" dirty="0" err="1" smtClean="0"/>
              <a:t>instances</a:t>
            </a:r>
            <a:r>
              <a:rPr lang="hu-HU" sz="2500" dirty="0" smtClean="0"/>
              <a:t> (</a:t>
            </a:r>
            <a:r>
              <a:rPr lang="hu-HU" sz="2500" dirty="0" err="1" smtClean="0"/>
              <a:t>drop</a:t>
            </a:r>
            <a:r>
              <a:rPr lang="hu-HU" sz="2500" dirty="0" smtClean="0"/>
              <a:t> </a:t>
            </a:r>
            <a:r>
              <a:rPr lang="hu-HU" sz="2500" dirty="0" err="1" smtClean="0"/>
              <a:t>the</a:t>
            </a:r>
            <a:r>
              <a:rPr lang="hu-HU" sz="2500" dirty="0" smtClean="0"/>
              <a:t> rest)</a:t>
            </a:r>
          </a:p>
          <a:p>
            <a:pPr lvl="1"/>
            <a:r>
              <a:rPr lang="en-US" sz="2500" dirty="0" smtClean="0"/>
              <a:t>Generate</a:t>
            </a:r>
            <a:r>
              <a:rPr lang="hu-HU" sz="2500" dirty="0" smtClean="0"/>
              <a:t> </a:t>
            </a:r>
            <a:r>
              <a:rPr lang="hu-HU" sz="2500" dirty="0" err="1" smtClean="0"/>
              <a:t>new</a:t>
            </a:r>
            <a:r>
              <a:rPr lang="hu-HU" sz="2500" dirty="0" smtClean="0"/>
              <a:t> </a:t>
            </a:r>
            <a:r>
              <a:rPr lang="hu-HU" sz="2500" dirty="0"/>
              <a:t>(random)</a:t>
            </a:r>
            <a:r>
              <a:rPr lang="en-US" sz="2500" dirty="0"/>
              <a:t> antibodies: </a:t>
            </a:r>
            <a:r>
              <a:rPr lang="hu-HU" sz="2500" i="1" dirty="0" smtClean="0"/>
              <a:t>d</a:t>
            </a:r>
            <a:r>
              <a:rPr lang="en-US" sz="2500" i="1" dirty="0" smtClean="0"/>
              <a:t> </a:t>
            </a:r>
            <a:r>
              <a:rPr lang="en-US" sz="2500" i="1" dirty="0"/>
              <a:t>x</a:t>
            </a:r>
            <a:r>
              <a:rPr lang="en-US" sz="2500" dirty="0"/>
              <a:t> (</a:t>
            </a:r>
            <a:r>
              <a:rPr lang="en-US" sz="2500" dirty="0" err="1"/>
              <a:t>BitArray</a:t>
            </a:r>
            <a:r>
              <a:rPr lang="en-US" sz="2500" dirty="0"/>
              <a:t> of length </a:t>
            </a:r>
            <a:r>
              <a:rPr lang="en-US" sz="2500" i="1" dirty="0"/>
              <a:t>L</a:t>
            </a:r>
            <a:r>
              <a:rPr lang="en-US" sz="2500" dirty="0" smtClean="0"/>
              <a:t>)</a:t>
            </a:r>
            <a:endParaRPr lang="hu-HU" dirty="0"/>
          </a:p>
          <a:p>
            <a:pPr marL="457200" lvl="1" indent="-457200">
              <a:buClr>
                <a:schemeClr val="accent3"/>
              </a:buClr>
              <a:buSzPct val="95000"/>
              <a:buFont typeface="+mj-lt"/>
              <a:buAutoNum type="arabicPeriod"/>
            </a:pPr>
            <a:endParaRPr lang="en-US" dirty="0"/>
          </a:p>
          <a:p>
            <a:pPr marL="457200" lvl="1" indent="-457200">
              <a:buClr>
                <a:schemeClr val="accent3"/>
              </a:buClr>
              <a:buSzPct val="95000"/>
              <a:buFont typeface="+mj-lt"/>
              <a:buAutoNum type="arabicPeriod"/>
            </a:pPr>
            <a:endParaRPr lang="hu-HU" dirty="0" smtClean="0"/>
          </a:p>
          <a:p>
            <a:pPr marL="274320" lvl="1" indent="-274320">
              <a:buClr>
                <a:schemeClr val="accent3"/>
              </a:buClr>
              <a:buSzPct val="95000"/>
            </a:pPr>
            <a:endParaRPr lang="en-US" dirty="0" smtClean="0"/>
          </a:p>
          <a:p>
            <a:endParaRPr lang="hu-HU" dirty="0" smtClean="0"/>
          </a:p>
          <a:p>
            <a:endParaRPr lang="hu-HU"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5" name="Objektum 4"/>
          <p:cNvGraphicFramePr>
            <a:graphicFrameLocks noChangeAspect="1"/>
          </p:cNvGraphicFramePr>
          <p:nvPr>
            <p:extLst>
              <p:ext uri="{D42A27DB-BD31-4B8C-83A1-F6EECF244321}">
                <p14:modId xmlns:p14="http://schemas.microsoft.com/office/powerpoint/2010/main" val="785757857"/>
              </p:ext>
            </p:extLst>
          </p:nvPr>
        </p:nvGraphicFramePr>
        <p:xfrm>
          <a:off x="5868144" y="3356992"/>
          <a:ext cx="1860207" cy="360040"/>
        </p:xfrm>
        <a:graphic>
          <a:graphicData uri="http://schemas.openxmlformats.org/presentationml/2006/ole">
            <mc:AlternateContent xmlns:mc="http://schemas.openxmlformats.org/markup-compatibility/2006">
              <mc:Choice xmlns:v="urn:schemas-microsoft-com:vml" Requires="v">
                <p:oleObj spid="_x0000_s40042" name="Equation" r:id="rId4" imgW="1181100" imgH="228600" progId="Equation.3">
                  <p:embed/>
                </p:oleObj>
              </mc:Choice>
              <mc:Fallback>
                <p:oleObj name="Equation" r:id="rId4" imgW="11811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3356992"/>
                        <a:ext cx="1860207"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7" name="Objektum 6"/>
          <p:cNvGraphicFramePr>
            <a:graphicFrameLocks noChangeAspect="1"/>
          </p:cNvGraphicFramePr>
          <p:nvPr>
            <p:extLst>
              <p:ext uri="{D42A27DB-BD31-4B8C-83A1-F6EECF244321}">
                <p14:modId xmlns:p14="http://schemas.microsoft.com/office/powerpoint/2010/main" val="1225023253"/>
              </p:ext>
            </p:extLst>
          </p:nvPr>
        </p:nvGraphicFramePr>
        <p:xfrm>
          <a:off x="5868144" y="3789040"/>
          <a:ext cx="864096" cy="562348"/>
        </p:xfrm>
        <a:graphic>
          <a:graphicData uri="http://schemas.openxmlformats.org/presentationml/2006/ole">
            <mc:AlternateContent xmlns:mc="http://schemas.openxmlformats.org/markup-compatibility/2006">
              <mc:Choice xmlns:v="urn:schemas-microsoft-com:vml" Requires="v">
                <p:oleObj spid="_x0000_s40043" name="Equation" r:id="rId6" imgW="596641" imgH="393529" progId="Equation.3">
                  <p:embed/>
                </p:oleObj>
              </mc:Choice>
              <mc:Fallback>
                <p:oleObj name="Equation" r:id="rId6" imgW="596641"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3789040"/>
                        <a:ext cx="864096" cy="5623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églalap 15"/>
          <p:cNvSpPr/>
          <p:nvPr/>
        </p:nvSpPr>
        <p:spPr>
          <a:xfrm>
            <a:off x="3347864" y="5877272"/>
            <a:ext cx="720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Téglalap 16"/>
          <p:cNvSpPr/>
          <p:nvPr/>
        </p:nvSpPr>
        <p:spPr>
          <a:xfrm>
            <a:off x="251520" y="6453336"/>
            <a:ext cx="316835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Téglalap 17"/>
          <p:cNvSpPr/>
          <p:nvPr/>
        </p:nvSpPr>
        <p:spPr>
          <a:xfrm>
            <a:off x="251520" y="2780928"/>
            <a:ext cx="72008" cy="3744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9" name="Jobbra nyíl 18"/>
          <p:cNvSpPr/>
          <p:nvPr/>
        </p:nvSpPr>
        <p:spPr>
          <a:xfrm>
            <a:off x="251520" y="2708920"/>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Dia számának helye 7"/>
          <p:cNvSpPr>
            <a:spLocks noGrp="1"/>
          </p:cNvSpPr>
          <p:nvPr>
            <p:ph type="sldNum" sz="quarter" idx="12"/>
          </p:nvPr>
        </p:nvSpPr>
        <p:spPr/>
        <p:txBody>
          <a:bodyPr/>
          <a:lstStyle/>
          <a:p>
            <a:fld id="{42275A63-3E4B-4569-BF04-D6C210DC9A48}" type="slidenum">
              <a:rPr lang="hu-HU" smtClean="0"/>
              <a:pPr/>
              <a:t>80</a:t>
            </a:fld>
            <a:endParaRPr lang="hu-HU" dirty="0"/>
          </a:p>
        </p:txBody>
      </p:sp>
    </p:spTree>
    <p:extLst>
      <p:ext uri="{BB962C8B-B14F-4D97-AF65-F5344CB8AC3E}">
        <p14:creationId xmlns:p14="http://schemas.microsoft.com/office/powerpoint/2010/main" val="19021791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Encoding</a:t>
            </a:r>
            <a:r>
              <a:rPr lang="hu-HU" dirty="0" smtClean="0"/>
              <a:t> </a:t>
            </a:r>
            <a:r>
              <a:rPr lang="hu-HU" dirty="0" err="1" smtClean="0"/>
              <a:t>Scheme</a:t>
            </a:r>
            <a:endParaRPr lang="hu-HU" dirty="0"/>
          </a:p>
        </p:txBody>
      </p:sp>
      <p:sp>
        <p:nvSpPr>
          <p:cNvPr id="3" name="Tartalom helye 2"/>
          <p:cNvSpPr>
            <a:spLocks noGrp="1"/>
          </p:cNvSpPr>
          <p:nvPr>
            <p:ph idx="1"/>
          </p:nvPr>
        </p:nvSpPr>
        <p:spPr/>
        <p:txBody>
          <a:bodyPr/>
          <a:lstStyle/>
          <a:p>
            <a:endParaRPr lang="hu-HU"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4824"/>
            <a:ext cx="431294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4630" y="3429000"/>
            <a:ext cx="5259712" cy="3420652"/>
          </a:xfrm>
          <a:prstGeom prst="rect">
            <a:avLst/>
          </a:prstGeom>
          <a:noFill/>
          <a:extLst>
            <a:ext uri="{909E8E84-426E-40DD-AFC4-6F175D3DCCD1}">
              <a14:hiddenFill xmlns:a14="http://schemas.microsoft.com/office/drawing/2010/main">
                <a:solidFill>
                  <a:srgbClr val="FFFFFF"/>
                </a:solidFill>
              </a14:hiddenFill>
            </a:ext>
          </a:extLst>
        </p:spPr>
      </p:pic>
      <p:sp>
        <p:nvSpPr>
          <p:cNvPr id="4" name="Dia számának helye 3"/>
          <p:cNvSpPr>
            <a:spLocks noGrp="1"/>
          </p:cNvSpPr>
          <p:nvPr>
            <p:ph type="sldNum" sz="quarter" idx="12"/>
          </p:nvPr>
        </p:nvSpPr>
        <p:spPr/>
        <p:txBody>
          <a:bodyPr/>
          <a:lstStyle/>
          <a:p>
            <a:fld id="{42275A63-3E4B-4569-BF04-D6C210DC9A48}" type="slidenum">
              <a:rPr lang="hu-HU" smtClean="0"/>
              <a:pPr/>
              <a:t>81</a:t>
            </a:fld>
            <a:endParaRPr lang="hu-HU" dirty="0"/>
          </a:p>
        </p:txBody>
      </p:sp>
    </p:spTree>
    <p:extLst>
      <p:ext uri="{BB962C8B-B14F-4D97-AF65-F5344CB8AC3E}">
        <p14:creationId xmlns:p14="http://schemas.microsoft.com/office/powerpoint/2010/main" val="11957972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err="1" smtClean="0"/>
              <a:t>Applications</a:t>
            </a:r>
            <a:endParaRPr lang="hu-HU" dirty="0"/>
          </a:p>
        </p:txBody>
      </p:sp>
      <p:sp>
        <p:nvSpPr>
          <p:cNvPr id="6" name="Szöveg helye 5"/>
          <p:cNvSpPr>
            <a:spLocks noGrp="1"/>
          </p:cNvSpPr>
          <p:nvPr>
            <p:ph type="body" idx="1"/>
          </p:nvPr>
        </p:nvSpPr>
        <p:spPr>
          <a:xfrm>
            <a:off x="1371600" y="3212976"/>
            <a:ext cx="7772400" cy="1509712"/>
          </a:xfrm>
        </p:spPr>
        <p:txBody>
          <a:bodyPr>
            <a:normAutofit/>
          </a:bodyPr>
          <a:lstStyle/>
          <a:p>
            <a:r>
              <a:rPr lang="hu-HU" sz="3600" dirty="0" smtClean="0"/>
              <a:t>Fuzzy </a:t>
            </a:r>
            <a:r>
              <a:rPr lang="hu-HU" sz="3600" dirty="0" err="1" smtClean="0"/>
              <a:t>rule</a:t>
            </a:r>
            <a:r>
              <a:rPr lang="hu-HU" sz="3600" dirty="0" smtClean="0"/>
              <a:t> </a:t>
            </a:r>
            <a:r>
              <a:rPr lang="hu-HU" sz="3600" dirty="0" err="1" smtClean="0"/>
              <a:t>interpolation</a:t>
            </a:r>
            <a:r>
              <a:rPr lang="hu-HU" sz="3600" dirty="0" smtClean="0"/>
              <a:t> </a:t>
            </a:r>
            <a:r>
              <a:rPr lang="hu-HU" sz="3600" dirty="0" err="1" smtClean="0"/>
              <a:t>based</a:t>
            </a:r>
            <a:r>
              <a:rPr lang="hu-HU" sz="3600" dirty="0" smtClean="0"/>
              <a:t> </a:t>
            </a:r>
            <a:r>
              <a:rPr lang="hu-HU" sz="3600" dirty="0" err="1" smtClean="0"/>
              <a:t>systems</a:t>
            </a:r>
            <a:endParaRPr lang="hu-HU" sz="3600" dirty="0"/>
          </a:p>
        </p:txBody>
      </p:sp>
      <p:sp>
        <p:nvSpPr>
          <p:cNvPr id="2" name="Dia számának helye 1"/>
          <p:cNvSpPr>
            <a:spLocks noGrp="1"/>
          </p:cNvSpPr>
          <p:nvPr>
            <p:ph type="sldNum" sz="quarter" idx="12"/>
          </p:nvPr>
        </p:nvSpPr>
        <p:spPr/>
        <p:txBody>
          <a:bodyPr/>
          <a:lstStyle/>
          <a:p>
            <a:fld id="{42275A63-3E4B-4569-BF04-D6C210DC9A48}" type="slidenum">
              <a:rPr lang="hu-HU" smtClean="0"/>
              <a:t>82</a:t>
            </a:fld>
            <a:endParaRPr lang="hu-HU"/>
          </a:p>
        </p:txBody>
      </p:sp>
    </p:spTree>
    <p:extLst>
      <p:ext uri="{BB962C8B-B14F-4D97-AF65-F5344CB8AC3E}">
        <p14:creationId xmlns:p14="http://schemas.microsoft.com/office/powerpoint/2010/main" val="30978842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hu-HU"/>
              <a:t>Practical applications</a:t>
            </a:r>
          </a:p>
        </p:txBody>
      </p:sp>
      <p:sp>
        <p:nvSpPr>
          <p:cNvPr id="34819" name="Rectangle 3"/>
          <p:cNvSpPr>
            <a:spLocks noGrp="1" noChangeArrowheads="1"/>
          </p:cNvSpPr>
          <p:nvPr>
            <p:ph type="body" idx="1"/>
          </p:nvPr>
        </p:nvSpPr>
        <p:spPr/>
        <p:txBody>
          <a:bodyPr/>
          <a:lstStyle/>
          <a:p>
            <a:pPr>
              <a:lnSpc>
                <a:spcPct val="90000"/>
              </a:lnSpc>
            </a:pPr>
            <a:r>
              <a:rPr lang="hu-HU" sz="2500" dirty="0"/>
              <a:t>Fuzzy </a:t>
            </a:r>
            <a:r>
              <a:rPr lang="hu-HU" sz="2500" dirty="0" err="1"/>
              <a:t>control</a:t>
            </a:r>
            <a:endParaRPr lang="hu-HU" sz="2500" dirty="0"/>
          </a:p>
          <a:p>
            <a:pPr lvl="1">
              <a:lnSpc>
                <a:spcPct val="90000"/>
              </a:lnSpc>
            </a:pPr>
            <a:r>
              <a:rPr lang="hu-HU" sz="2100" dirty="0"/>
              <a:t>A</a:t>
            </a:r>
            <a:r>
              <a:rPr lang="en-US" sz="2100" dirty="0" err="1"/>
              <a:t>utomated</a:t>
            </a:r>
            <a:r>
              <a:rPr lang="en-US" sz="2100" dirty="0"/>
              <a:t> guided vehicle</a:t>
            </a:r>
            <a:endParaRPr lang="hu-HU" sz="2100" dirty="0"/>
          </a:p>
          <a:p>
            <a:pPr lvl="1">
              <a:lnSpc>
                <a:spcPct val="90000"/>
              </a:lnSpc>
            </a:pPr>
            <a:r>
              <a:rPr lang="en-US" sz="2100" dirty="0"/>
              <a:t>Automat</a:t>
            </a:r>
            <a:r>
              <a:rPr lang="hu-HU" sz="2100" dirty="0" err="1"/>
              <a:t>ed</a:t>
            </a:r>
            <a:r>
              <a:rPr lang="en-US" sz="2100" dirty="0"/>
              <a:t> mobile robot room surveillance navigation control</a:t>
            </a:r>
            <a:endParaRPr lang="hu-HU" sz="2100" dirty="0"/>
          </a:p>
          <a:p>
            <a:pPr>
              <a:lnSpc>
                <a:spcPct val="90000"/>
              </a:lnSpc>
            </a:pPr>
            <a:r>
              <a:rPr lang="en-US" sz="2500" dirty="0"/>
              <a:t>Fuzzy modeling</a:t>
            </a:r>
            <a:endParaRPr lang="hu-HU" sz="2500" dirty="0"/>
          </a:p>
          <a:p>
            <a:pPr lvl="1">
              <a:lnSpc>
                <a:spcPct val="90000"/>
              </a:lnSpc>
            </a:pPr>
            <a:r>
              <a:rPr lang="hu-HU" sz="2100" dirty="0"/>
              <a:t>P</a:t>
            </a:r>
            <a:r>
              <a:rPr lang="en-US" sz="2100" dirty="0" err="1"/>
              <a:t>etrophysical</a:t>
            </a:r>
            <a:r>
              <a:rPr lang="en-US" sz="2100" dirty="0"/>
              <a:t> properties prediction</a:t>
            </a:r>
            <a:endParaRPr lang="hu-HU" sz="2100" dirty="0"/>
          </a:p>
          <a:p>
            <a:pPr lvl="1">
              <a:lnSpc>
                <a:spcPct val="90000"/>
              </a:lnSpc>
            </a:pPr>
            <a:r>
              <a:rPr lang="hu-HU" sz="2100" dirty="0"/>
              <a:t>Fuzzy </a:t>
            </a:r>
            <a:r>
              <a:rPr lang="hu-HU" sz="2100" dirty="0" err="1"/>
              <a:t>modeling</a:t>
            </a:r>
            <a:r>
              <a:rPr lang="hu-HU" sz="2100" dirty="0"/>
              <a:t> of an anaerob </a:t>
            </a:r>
            <a:r>
              <a:rPr lang="hu-HU" sz="2100" dirty="0" err="1"/>
              <a:t>tapered</a:t>
            </a:r>
            <a:r>
              <a:rPr lang="hu-HU" sz="2100" dirty="0"/>
              <a:t> </a:t>
            </a:r>
            <a:r>
              <a:rPr lang="hu-HU" sz="2100" dirty="0" err="1"/>
              <a:t>fluidized</a:t>
            </a:r>
            <a:r>
              <a:rPr lang="hu-HU" sz="2100" dirty="0"/>
              <a:t> </a:t>
            </a:r>
            <a:r>
              <a:rPr lang="hu-HU" sz="2100" dirty="0" err="1"/>
              <a:t>bed</a:t>
            </a:r>
            <a:r>
              <a:rPr lang="hu-HU" sz="2100" dirty="0"/>
              <a:t> </a:t>
            </a:r>
            <a:r>
              <a:rPr lang="hu-HU" sz="2100" dirty="0" err="1"/>
              <a:t>reactor</a:t>
            </a:r>
            <a:endParaRPr lang="hu-HU" sz="2100" dirty="0"/>
          </a:p>
          <a:p>
            <a:pPr lvl="1">
              <a:lnSpc>
                <a:spcPct val="90000"/>
              </a:lnSpc>
            </a:pPr>
            <a:r>
              <a:rPr lang="hu-HU" sz="2100" dirty="0" err="1"/>
              <a:t>Tool</a:t>
            </a:r>
            <a:r>
              <a:rPr lang="hu-HU" sz="2100" dirty="0"/>
              <a:t> life </a:t>
            </a:r>
            <a:r>
              <a:rPr lang="hu-HU" sz="2100" dirty="0" err="1" smtClean="0"/>
              <a:t>prediction</a:t>
            </a:r>
            <a:endParaRPr lang="hu-HU" sz="2100" dirty="0" smtClean="0"/>
          </a:p>
          <a:p>
            <a:pPr lvl="1">
              <a:lnSpc>
                <a:spcPct val="90000"/>
              </a:lnSpc>
            </a:pPr>
            <a:r>
              <a:rPr lang="en-US" sz="2100" dirty="0"/>
              <a:t>Mechanical properties of composite </a:t>
            </a:r>
            <a:r>
              <a:rPr lang="en-US" sz="2100" dirty="0" smtClean="0"/>
              <a:t>materials</a:t>
            </a:r>
            <a:endParaRPr lang="hu-HU" sz="2100" dirty="0" smtClean="0"/>
          </a:p>
          <a:p>
            <a:pPr lvl="1">
              <a:lnSpc>
                <a:spcPct val="90000"/>
              </a:lnSpc>
            </a:pPr>
            <a:r>
              <a:rPr lang="hu-HU" sz="2100" dirty="0" err="1" smtClean="0"/>
              <a:t>Prediction</a:t>
            </a:r>
            <a:r>
              <a:rPr lang="hu-HU" sz="2100" dirty="0" smtClean="0"/>
              <a:t> of </a:t>
            </a:r>
            <a:r>
              <a:rPr lang="hu-HU" sz="2100" dirty="0" err="1" smtClean="0"/>
              <a:t>the</a:t>
            </a:r>
            <a:r>
              <a:rPr lang="hu-HU" sz="2100" dirty="0" smtClean="0"/>
              <a:t> </a:t>
            </a:r>
            <a:r>
              <a:rPr lang="hu-HU" sz="2100" dirty="0" err="1" smtClean="0"/>
              <a:t>student</a:t>
            </a:r>
            <a:r>
              <a:rPr lang="hu-HU" sz="2100" dirty="0" smtClean="0"/>
              <a:t> </a:t>
            </a:r>
            <a:r>
              <a:rPr lang="hu-HU" sz="2100" dirty="0" err="1" smtClean="0"/>
              <a:t>enrollment</a:t>
            </a:r>
            <a:r>
              <a:rPr lang="hu-HU" sz="2100" dirty="0" smtClean="0"/>
              <a:t> </a:t>
            </a:r>
            <a:r>
              <a:rPr lang="hu-HU" sz="2100" dirty="0" err="1" smtClean="0"/>
              <a:t>number</a:t>
            </a:r>
            <a:endParaRPr lang="hu-HU" sz="2100" dirty="0" smtClean="0"/>
          </a:p>
          <a:p>
            <a:pPr>
              <a:lnSpc>
                <a:spcPct val="90000"/>
              </a:lnSpc>
            </a:pPr>
            <a:r>
              <a:rPr lang="hu-HU" sz="2500" dirty="0" smtClean="0"/>
              <a:t>Fuzzy </a:t>
            </a:r>
            <a:r>
              <a:rPr lang="hu-HU" sz="2500" dirty="0" err="1"/>
              <a:t>expert</a:t>
            </a:r>
            <a:r>
              <a:rPr lang="hu-HU" sz="2500" dirty="0"/>
              <a:t> </a:t>
            </a:r>
            <a:r>
              <a:rPr lang="hu-HU" sz="2500" dirty="0" err="1"/>
              <a:t>system</a:t>
            </a:r>
            <a:endParaRPr lang="hu-HU" sz="2500" dirty="0"/>
          </a:p>
          <a:p>
            <a:pPr lvl="1">
              <a:lnSpc>
                <a:spcPct val="90000"/>
              </a:lnSpc>
            </a:pPr>
            <a:r>
              <a:rPr lang="hu-HU" sz="2100" dirty="0" err="1"/>
              <a:t>Student</a:t>
            </a:r>
            <a:r>
              <a:rPr lang="hu-HU" sz="2100" dirty="0"/>
              <a:t> </a:t>
            </a:r>
            <a:r>
              <a:rPr lang="hu-HU" sz="2100" dirty="0" err="1"/>
              <a:t>evaluation</a:t>
            </a:r>
            <a:endParaRPr lang="hu-HU" sz="2100" dirty="0"/>
          </a:p>
        </p:txBody>
      </p:sp>
      <p:sp>
        <p:nvSpPr>
          <p:cNvPr id="2" name="Dia számának helye 1"/>
          <p:cNvSpPr>
            <a:spLocks noGrp="1"/>
          </p:cNvSpPr>
          <p:nvPr>
            <p:ph type="sldNum" sz="quarter" idx="12"/>
          </p:nvPr>
        </p:nvSpPr>
        <p:spPr/>
        <p:txBody>
          <a:bodyPr/>
          <a:lstStyle/>
          <a:p>
            <a:fld id="{42275A63-3E4B-4569-BF04-D6C210DC9A48}" type="slidenum">
              <a:rPr lang="hu-HU" smtClean="0"/>
              <a:pPr/>
              <a:t>83</a:t>
            </a:fld>
            <a:endParaRPr lang="hu-HU" dirty="0"/>
          </a:p>
        </p:txBody>
      </p:sp>
    </p:spTree>
    <p:extLst>
      <p:ext uri="{BB962C8B-B14F-4D97-AF65-F5344CB8AC3E}">
        <p14:creationId xmlns:p14="http://schemas.microsoft.com/office/powerpoint/2010/main" val="31062564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smtClean="0"/>
              <a:t>Fuzzy Control</a:t>
            </a:r>
            <a:r>
              <a:rPr lang="hu-HU" baseline="-25000" dirty="0" smtClean="0"/>
              <a:t>1</a:t>
            </a:r>
            <a:r>
              <a:rPr lang="hu-HU" dirty="0" smtClean="0"/>
              <a:t> </a:t>
            </a:r>
            <a:endParaRPr lang="hu-HU" dirty="0"/>
          </a:p>
        </p:txBody>
      </p:sp>
      <p:sp>
        <p:nvSpPr>
          <p:cNvPr id="28675" name="Rectangle 3"/>
          <p:cNvSpPr>
            <a:spLocks noGrp="1" noChangeArrowheads="1"/>
          </p:cNvSpPr>
          <p:nvPr>
            <p:ph type="body" idx="1"/>
          </p:nvPr>
        </p:nvSpPr>
        <p:spPr>
          <a:xfrm>
            <a:off x="1370013" y="1827213"/>
            <a:ext cx="3706812" cy="4114800"/>
          </a:xfrm>
        </p:spPr>
        <p:txBody>
          <a:bodyPr/>
          <a:lstStyle/>
          <a:p>
            <a:r>
              <a:rPr lang="hu-HU" sz="2500" b="1"/>
              <a:t>A</a:t>
            </a:r>
            <a:r>
              <a:rPr lang="en-US" sz="2500" b="1"/>
              <a:t>utomated guided vehicle</a:t>
            </a:r>
            <a:endParaRPr lang="hu-HU" sz="2500" b="1"/>
          </a:p>
          <a:p>
            <a:r>
              <a:rPr lang="en-US" sz="2500"/>
              <a:t>main goal</a:t>
            </a:r>
            <a:r>
              <a:rPr lang="hu-HU" sz="2500"/>
              <a:t>s:</a:t>
            </a:r>
            <a:r>
              <a:rPr lang="en-US" sz="2500"/>
              <a:t> path tracking and collision avoidance </a:t>
            </a:r>
            <a:r>
              <a:rPr lang="hu-HU" sz="2500"/>
              <a:t> </a:t>
            </a:r>
          </a:p>
          <a:p>
            <a:r>
              <a:rPr lang="hu-HU" sz="2500"/>
              <a:t>FIVE</a:t>
            </a:r>
          </a:p>
          <a:p>
            <a:r>
              <a:rPr lang="en-US" sz="2500"/>
              <a:t>12 rules for steering </a:t>
            </a:r>
            <a:endParaRPr lang="hu-HU" sz="2500"/>
          </a:p>
          <a:p>
            <a:r>
              <a:rPr lang="en-US" sz="2500"/>
              <a:t>5 </a:t>
            </a:r>
            <a:r>
              <a:rPr lang="hu-HU" sz="2500"/>
              <a:t>rules </a:t>
            </a:r>
            <a:r>
              <a:rPr lang="en-US" sz="2500"/>
              <a:t>for speed</a:t>
            </a:r>
            <a:r>
              <a:rPr lang="hu-HU" sz="2500"/>
              <a:t> </a:t>
            </a:r>
          </a:p>
        </p:txBody>
      </p:sp>
      <p:pic>
        <p:nvPicPr>
          <p:cNvPr id="28679" name="Picture 7" descr="a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1600200"/>
            <a:ext cx="3925888"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42275A63-3E4B-4569-BF04-D6C210DC9A48}" type="slidenum">
              <a:rPr lang="hu-HU" smtClean="0"/>
              <a:pPr/>
              <a:t>84</a:t>
            </a:fld>
            <a:endParaRPr lang="hu-HU" dirty="0"/>
          </a:p>
        </p:txBody>
      </p:sp>
    </p:spTree>
    <p:extLst>
      <p:ext uri="{BB962C8B-B14F-4D97-AF65-F5344CB8AC3E}">
        <p14:creationId xmlns:p14="http://schemas.microsoft.com/office/powerpoint/2010/main" val="11889524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Fuzzy Control</a:t>
            </a:r>
            <a:r>
              <a:rPr lang="hu-HU" baseline="-25000" dirty="0"/>
              <a:t>2</a:t>
            </a:r>
          </a:p>
        </p:txBody>
      </p:sp>
      <p:sp>
        <p:nvSpPr>
          <p:cNvPr id="29699" name="Rectangle 3"/>
          <p:cNvSpPr>
            <a:spLocks noGrp="1" noChangeArrowheads="1"/>
          </p:cNvSpPr>
          <p:nvPr>
            <p:ph type="body" idx="1"/>
          </p:nvPr>
        </p:nvSpPr>
        <p:spPr>
          <a:xfrm>
            <a:off x="1331913" y="2205038"/>
            <a:ext cx="7234237" cy="4032250"/>
          </a:xfrm>
        </p:spPr>
        <p:txBody>
          <a:bodyPr/>
          <a:lstStyle/>
          <a:p>
            <a:r>
              <a:rPr lang="en-US" b="1"/>
              <a:t>Automat</a:t>
            </a:r>
            <a:r>
              <a:rPr lang="hu-HU" b="1"/>
              <a:t>ed</a:t>
            </a:r>
            <a:r>
              <a:rPr lang="en-US" b="1"/>
              <a:t> mobile robot room surveillance navigation control</a:t>
            </a:r>
          </a:p>
          <a:p>
            <a:r>
              <a:rPr lang="en-US"/>
              <a:t>Task: go through the "waypoints" 1..4, avoid the collisions (obstacles, walls)</a:t>
            </a:r>
          </a:p>
          <a:p>
            <a:r>
              <a:rPr lang="en-US"/>
              <a:t>FIVE</a:t>
            </a:r>
          </a:p>
          <a:p>
            <a:r>
              <a:rPr lang="en-US"/>
              <a:t>Full rule base: 1040 rules</a:t>
            </a:r>
          </a:p>
          <a:p>
            <a:r>
              <a:rPr lang="en-US"/>
              <a:t>Applied sparse rule: 51 rules</a:t>
            </a:r>
          </a:p>
        </p:txBody>
      </p:sp>
      <p:pic>
        <p:nvPicPr>
          <p:cNvPr id="29700" name="Picture 4" descr="rob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0"/>
            <a:ext cx="4067175" cy="2170113"/>
          </a:xfrm>
          <a:prstGeom prst="rect">
            <a:avLst/>
          </a:prstGeom>
          <a:solidFill>
            <a:schemeClr val="bg1"/>
          </a:solidFill>
        </p:spPr>
      </p:pic>
      <p:sp>
        <p:nvSpPr>
          <p:cNvPr id="2" name="Dia számának helye 1"/>
          <p:cNvSpPr>
            <a:spLocks noGrp="1"/>
          </p:cNvSpPr>
          <p:nvPr>
            <p:ph type="sldNum" sz="quarter" idx="12"/>
          </p:nvPr>
        </p:nvSpPr>
        <p:spPr/>
        <p:txBody>
          <a:bodyPr/>
          <a:lstStyle/>
          <a:p>
            <a:fld id="{42275A63-3E4B-4569-BF04-D6C210DC9A48}" type="slidenum">
              <a:rPr lang="hu-HU" smtClean="0"/>
              <a:pPr/>
              <a:t>85</a:t>
            </a:fld>
            <a:endParaRPr lang="hu-HU" dirty="0"/>
          </a:p>
        </p:txBody>
      </p:sp>
    </p:spTree>
    <p:extLst>
      <p:ext uri="{BB962C8B-B14F-4D97-AF65-F5344CB8AC3E}">
        <p14:creationId xmlns:p14="http://schemas.microsoft.com/office/powerpoint/2010/main" val="22080833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83234" y="773832"/>
            <a:ext cx="8229600" cy="1143000"/>
          </a:xfrm>
        </p:spPr>
        <p:txBody>
          <a:bodyPr>
            <a:normAutofit fontScale="90000"/>
          </a:bodyPr>
          <a:lstStyle/>
          <a:p>
            <a:r>
              <a:rPr lang="hu-HU" dirty="0" err="1" smtClean="0"/>
              <a:t>Prediction</a:t>
            </a:r>
            <a:r>
              <a:rPr lang="hu-HU" dirty="0" smtClean="0"/>
              <a:t> of </a:t>
            </a:r>
            <a:r>
              <a:rPr lang="hu-HU" dirty="0" err="1" smtClean="0"/>
              <a:t>some</a:t>
            </a:r>
            <a:r>
              <a:rPr lang="hu-HU" dirty="0" smtClean="0"/>
              <a:t> </a:t>
            </a:r>
            <a:r>
              <a:rPr lang="hu-HU" dirty="0" err="1" smtClean="0"/>
              <a:t>Composites</a:t>
            </a:r>
            <a:r>
              <a:rPr lang="hu-HU" dirty="0" smtClean="0"/>
              <a:t>’ </a:t>
            </a:r>
            <a:r>
              <a:rPr lang="hu-HU" dirty="0" err="1" smtClean="0"/>
              <a:t>Mechanical</a:t>
            </a:r>
            <a:r>
              <a:rPr lang="hu-HU" dirty="0" smtClean="0"/>
              <a:t> </a:t>
            </a:r>
            <a:r>
              <a:rPr lang="hu-HU" dirty="0" err="1" smtClean="0"/>
              <a:t>Properties</a:t>
            </a:r>
            <a:endParaRPr lang="hu-HU" dirty="0"/>
          </a:p>
        </p:txBody>
      </p:sp>
      <p:sp>
        <p:nvSpPr>
          <p:cNvPr id="3" name="Tartalom helye 2"/>
          <p:cNvSpPr>
            <a:spLocks noGrp="1"/>
          </p:cNvSpPr>
          <p:nvPr>
            <p:ph idx="1"/>
          </p:nvPr>
        </p:nvSpPr>
        <p:spPr>
          <a:xfrm>
            <a:off x="457200" y="2276872"/>
            <a:ext cx="4834880" cy="4047728"/>
          </a:xfrm>
        </p:spPr>
        <p:txBody>
          <a:bodyPr/>
          <a:lstStyle/>
          <a:p>
            <a:pPr>
              <a:lnSpc>
                <a:spcPct val="80000"/>
              </a:lnSpc>
            </a:pPr>
            <a:r>
              <a:rPr lang="hu-HU" sz="2400" dirty="0"/>
              <a:t>T</a:t>
            </a:r>
            <a:r>
              <a:rPr lang="en-US" sz="2400" dirty="0" err="1"/>
              <a:t>hermoplastic</a:t>
            </a:r>
            <a:r>
              <a:rPr lang="en-US" sz="2400" dirty="0"/>
              <a:t> composites</a:t>
            </a:r>
            <a:r>
              <a:rPr lang="hu-HU" sz="2400" dirty="0"/>
              <a:t>’</a:t>
            </a:r>
            <a:r>
              <a:rPr lang="en-US" sz="2400" dirty="0"/>
              <a:t> </a:t>
            </a:r>
            <a:r>
              <a:rPr lang="hu-HU" sz="2400" dirty="0"/>
              <a:t>y</a:t>
            </a:r>
            <a:r>
              <a:rPr lang="en-US" sz="2400" dirty="0" err="1"/>
              <a:t>ield</a:t>
            </a:r>
            <a:r>
              <a:rPr lang="en-US" sz="2400" dirty="0"/>
              <a:t> </a:t>
            </a:r>
            <a:r>
              <a:rPr lang="en-US" sz="2400" dirty="0" smtClean="0"/>
              <a:t>strength</a:t>
            </a:r>
            <a:r>
              <a:rPr lang="hu-HU" sz="2400" dirty="0" smtClean="0"/>
              <a:t> and </a:t>
            </a:r>
            <a:r>
              <a:rPr lang="hu-HU" sz="2400" dirty="0" err="1" smtClean="0"/>
              <a:t>Charpy</a:t>
            </a:r>
            <a:r>
              <a:rPr lang="en-US" sz="2400" dirty="0" smtClean="0"/>
              <a:t> </a:t>
            </a:r>
            <a:r>
              <a:rPr lang="hu-HU" sz="2400" dirty="0" err="1" smtClean="0"/>
              <a:t>impact</a:t>
            </a:r>
            <a:r>
              <a:rPr lang="hu-HU" sz="2400" dirty="0" smtClean="0"/>
              <a:t> </a:t>
            </a:r>
            <a:r>
              <a:rPr lang="hu-HU" sz="2400" dirty="0" err="1" smtClean="0"/>
              <a:t>strength</a:t>
            </a:r>
            <a:r>
              <a:rPr lang="hu-HU" sz="2400" dirty="0" smtClean="0"/>
              <a:t> </a:t>
            </a:r>
            <a:r>
              <a:rPr lang="hu-HU" sz="2400" dirty="0" err="1" smtClean="0"/>
              <a:t>prediction</a:t>
            </a:r>
            <a:r>
              <a:rPr lang="en-US" sz="2400" dirty="0" smtClean="0"/>
              <a:t> </a:t>
            </a:r>
            <a:r>
              <a:rPr lang="en-US" sz="2400" dirty="0"/>
              <a:t>as a function of the percent amount of the components</a:t>
            </a:r>
            <a:endParaRPr lang="hu-HU" sz="2400" dirty="0"/>
          </a:p>
          <a:p>
            <a:pPr lvl="1">
              <a:lnSpc>
                <a:spcPct val="80000"/>
              </a:lnSpc>
            </a:pPr>
            <a:r>
              <a:rPr lang="en-US" sz="2000" dirty="0"/>
              <a:t>Multiwall Carbon </a:t>
            </a:r>
            <a:r>
              <a:rPr lang="hu-HU" sz="2000" dirty="0"/>
              <a:t>N</a:t>
            </a:r>
            <a:r>
              <a:rPr lang="en-US" sz="2000" dirty="0" err="1"/>
              <a:t>anotube</a:t>
            </a:r>
            <a:r>
              <a:rPr lang="en-US" sz="2000" dirty="0"/>
              <a:t> (MB-6015-00</a:t>
            </a:r>
            <a:r>
              <a:rPr lang="hu-HU" sz="2000" dirty="0"/>
              <a:t>)</a:t>
            </a:r>
          </a:p>
          <a:p>
            <a:pPr lvl="1">
              <a:lnSpc>
                <a:spcPct val="80000"/>
              </a:lnSpc>
            </a:pPr>
            <a:r>
              <a:rPr lang="en-US" sz="2000" dirty="0"/>
              <a:t>ABS</a:t>
            </a:r>
            <a:r>
              <a:rPr lang="hu-HU" sz="2000" dirty="0"/>
              <a:t> </a:t>
            </a:r>
            <a:r>
              <a:rPr lang="en-US" sz="2000" dirty="0"/>
              <a:t>(POLYMAN HH 3)</a:t>
            </a:r>
            <a:endParaRPr lang="hu-HU" sz="2000" dirty="0"/>
          </a:p>
          <a:p>
            <a:pPr lvl="1">
              <a:lnSpc>
                <a:spcPct val="80000"/>
              </a:lnSpc>
            </a:pPr>
            <a:r>
              <a:rPr lang="hu-HU" sz="2000" dirty="0"/>
              <a:t>P</a:t>
            </a:r>
            <a:r>
              <a:rPr lang="en-US" sz="2000" dirty="0" err="1"/>
              <a:t>olycarbonate</a:t>
            </a:r>
            <a:endParaRPr lang="hu-HU" sz="2000" dirty="0"/>
          </a:p>
          <a:p>
            <a:endParaRPr lang="hu-HU"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196" y="1916832"/>
            <a:ext cx="2687638"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zövegdoboz 7"/>
          <p:cNvSpPr txBox="1">
            <a:spLocks noChangeArrowheads="1"/>
          </p:cNvSpPr>
          <p:nvPr/>
        </p:nvSpPr>
        <p:spPr bwMode="auto">
          <a:xfrm>
            <a:off x="5155259" y="6021288"/>
            <a:ext cx="3457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hu-HU" sz="900" dirty="0"/>
              <a:t>http://www.umi.surrey.ac.uk/people/profiles/postgrads?s_id=315</a:t>
            </a:r>
          </a:p>
        </p:txBody>
      </p:sp>
      <p:sp>
        <p:nvSpPr>
          <p:cNvPr id="6" name="Dia számának helye 5"/>
          <p:cNvSpPr>
            <a:spLocks noGrp="1"/>
          </p:cNvSpPr>
          <p:nvPr>
            <p:ph type="sldNum" sz="quarter" idx="12"/>
          </p:nvPr>
        </p:nvSpPr>
        <p:spPr/>
        <p:txBody>
          <a:bodyPr/>
          <a:lstStyle/>
          <a:p>
            <a:fld id="{42275A63-3E4B-4569-BF04-D6C210DC9A48}" type="slidenum">
              <a:rPr lang="hu-HU" smtClean="0"/>
              <a:t>86</a:t>
            </a:fld>
            <a:endParaRPr lang="hu-HU"/>
          </a:p>
        </p:txBody>
      </p:sp>
    </p:spTree>
    <p:extLst>
      <p:ext uri="{BB962C8B-B14F-4D97-AF65-F5344CB8AC3E}">
        <p14:creationId xmlns:p14="http://schemas.microsoft.com/office/powerpoint/2010/main" val="8422586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704088"/>
            <a:ext cx="8229600" cy="636680"/>
          </a:xfrm>
        </p:spPr>
        <p:txBody>
          <a:bodyPr>
            <a:normAutofit fontScale="90000"/>
          </a:bodyPr>
          <a:lstStyle/>
          <a:p>
            <a:r>
              <a:rPr lang="en-US" dirty="0" err="1"/>
              <a:t>Charpy</a:t>
            </a:r>
            <a:r>
              <a:rPr lang="en-US" dirty="0"/>
              <a:t> impact strength</a:t>
            </a:r>
            <a:endParaRPr lang="hu-HU" dirty="0"/>
          </a:p>
        </p:txBody>
      </p:sp>
      <p:sp>
        <p:nvSpPr>
          <p:cNvPr id="162819" name="Rectangle 3"/>
          <p:cNvSpPr>
            <a:spLocks noGrp="1" noChangeArrowheads="1"/>
          </p:cNvSpPr>
          <p:nvPr>
            <p:ph type="body" idx="1"/>
          </p:nvPr>
        </p:nvSpPr>
        <p:spPr>
          <a:xfrm>
            <a:off x="4356100" y="1600200"/>
            <a:ext cx="4392613" cy="1973263"/>
          </a:xfrm>
        </p:spPr>
        <p:txBody>
          <a:bodyPr/>
          <a:lstStyle/>
          <a:p>
            <a:pPr>
              <a:lnSpc>
                <a:spcPct val="90000"/>
              </a:lnSpc>
            </a:pPr>
            <a:r>
              <a:rPr lang="hu-HU"/>
              <a:t>Training: </a:t>
            </a:r>
            <a:r>
              <a:rPr lang="en-US"/>
              <a:t>RMSEP</a:t>
            </a:r>
            <a:r>
              <a:rPr lang="hu-HU"/>
              <a:t>	</a:t>
            </a:r>
            <a:r>
              <a:rPr lang="en-US"/>
              <a:t>2.1594 %</a:t>
            </a:r>
            <a:endParaRPr lang="hu-HU"/>
          </a:p>
          <a:p>
            <a:pPr>
              <a:lnSpc>
                <a:spcPct val="90000"/>
              </a:lnSpc>
            </a:pPr>
            <a:r>
              <a:rPr lang="hu-HU"/>
              <a:t>Test: </a:t>
            </a:r>
            <a:r>
              <a:rPr lang="en-US"/>
              <a:t>RMSEP</a:t>
            </a:r>
            <a:r>
              <a:rPr lang="hu-HU"/>
              <a:t>	</a:t>
            </a:r>
            <a:r>
              <a:rPr lang="en-US"/>
              <a:t>2.</a:t>
            </a:r>
            <a:r>
              <a:rPr lang="hu-HU"/>
              <a:t>9305</a:t>
            </a:r>
            <a:r>
              <a:rPr lang="en-US"/>
              <a:t> %</a:t>
            </a:r>
            <a:endParaRPr lang="hu-HU"/>
          </a:p>
        </p:txBody>
      </p:sp>
      <p:pic>
        <p:nvPicPr>
          <p:cNvPr id="162820" name="Picture 4" descr="Rule_Base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3673475"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716338"/>
            <a:ext cx="4032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Rectangle 6"/>
          <p:cNvSpPr>
            <a:spLocks noChangeArrowheads="1"/>
          </p:cNvSpPr>
          <p:nvPr/>
        </p:nvSpPr>
        <p:spPr bwMode="auto">
          <a:xfrm>
            <a:off x="539750" y="4149725"/>
            <a:ext cx="3095625"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80000"/>
              <a:buFont typeface="Wingdings" pitchFamily="2" charset="2"/>
              <a:buChar char="l"/>
            </a:pPr>
            <a:r>
              <a:rPr lang="hu-HU" sz="3200"/>
              <a:t>S</a:t>
            </a:r>
            <a:r>
              <a:rPr lang="en-US" sz="3200"/>
              <a:t>ize reduction of the rule base </a:t>
            </a:r>
            <a:r>
              <a:rPr lang="hu-HU" sz="3200"/>
              <a:t>2</a:t>
            </a:r>
            <a:r>
              <a:rPr lang="en-US" sz="3200"/>
              <a:t>7.27 % </a:t>
            </a:r>
            <a:endParaRPr lang="hu-HU" sz="3200"/>
          </a:p>
        </p:txBody>
      </p:sp>
      <p:sp>
        <p:nvSpPr>
          <p:cNvPr id="2" name="Dia számának helye 1"/>
          <p:cNvSpPr>
            <a:spLocks noGrp="1"/>
          </p:cNvSpPr>
          <p:nvPr>
            <p:ph type="sldNum" sz="quarter" idx="12"/>
          </p:nvPr>
        </p:nvSpPr>
        <p:spPr/>
        <p:txBody>
          <a:bodyPr/>
          <a:lstStyle/>
          <a:p>
            <a:fld id="{42275A63-3E4B-4569-BF04-D6C210DC9A48}" type="slidenum">
              <a:rPr lang="hu-HU" smtClean="0"/>
              <a:pPr/>
              <a:t>87</a:t>
            </a:fld>
            <a:endParaRPr lang="hu-HU" dirty="0"/>
          </a:p>
        </p:txBody>
      </p:sp>
    </p:spTree>
    <p:extLst>
      <p:ext uri="{BB962C8B-B14F-4D97-AF65-F5344CB8AC3E}">
        <p14:creationId xmlns:p14="http://schemas.microsoft.com/office/powerpoint/2010/main" val="2052774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704088"/>
            <a:ext cx="8229600" cy="853250"/>
          </a:xfrm>
        </p:spPr>
        <p:txBody>
          <a:bodyPr/>
          <a:lstStyle/>
          <a:p>
            <a:r>
              <a:rPr lang="hu-HU" dirty="0"/>
              <a:t>Y</a:t>
            </a:r>
            <a:r>
              <a:rPr lang="en-US" dirty="0" err="1"/>
              <a:t>ield</a:t>
            </a:r>
            <a:r>
              <a:rPr lang="en-US" dirty="0"/>
              <a:t> strength</a:t>
            </a:r>
            <a:r>
              <a:rPr lang="hu-HU" dirty="0"/>
              <a:t> </a:t>
            </a:r>
          </a:p>
        </p:txBody>
      </p:sp>
      <p:sp>
        <p:nvSpPr>
          <p:cNvPr id="163843" name="Rectangle 3"/>
          <p:cNvSpPr>
            <a:spLocks noGrp="1" noChangeArrowheads="1"/>
          </p:cNvSpPr>
          <p:nvPr>
            <p:ph type="body" idx="1"/>
          </p:nvPr>
        </p:nvSpPr>
        <p:spPr>
          <a:xfrm>
            <a:off x="4427538" y="1600200"/>
            <a:ext cx="4716462" cy="2044700"/>
          </a:xfrm>
        </p:spPr>
        <p:txBody>
          <a:bodyPr/>
          <a:lstStyle/>
          <a:p>
            <a:pPr>
              <a:lnSpc>
                <a:spcPct val="90000"/>
              </a:lnSpc>
            </a:pPr>
            <a:r>
              <a:rPr lang="hu-HU"/>
              <a:t>Training: </a:t>
            </a:r>
            <a:r>
              <a:rPr lang="en-US"/>
              <a:t>RMSEP</a:t>
            </a:r>
            <a:r>
              <a:rPr lang="hu-HU"/>
              <a:t>	</a:t>
            </a:r>
            <a:r>
              <a:rPr lang="en-US"/>
              <a:t>0.4795 %</a:t>
            </a:r>
            <a:endParaRPr lang="hu-HU"/>
          </a:p>
          <a:p>
            <a:pPr>
              <a:lnSpc>
                <a:spcPct val="90000"/>
              </a:lnSpc>
            </a:pPr>
            <a:r>
              <a:rPr lang="hu-HU"/>
              <a:t>Test: </a:t>
            </a:r>
            <a:r>
              <a:rPr lang="en-US"/>
              <a:t>RMSEP</a:t>
            </a:r>
            <a:r>
              <a:rPr lang="hu-HU"/>
              <a:t>	</a:t>
            </a:r>
            <a:r>
              <a:rPr lang="en-US"/>
              <a:t>0.</a:t>
            </a:r>
            <a:r>
              <a:rPr lang="hu-HU"/>
              <a:t>7</a:t>
            </a:r>
            <a:r>
              <a:rPr lang="en-US"/>
              <a:t>7</a:t>
            </a:r>
            <a:r>
              <a:rPr lang="hu-HU"/>
              <a:t>32</a:t>
            </a:r>
            <a:r>
              <a:rPr lang="en-US"/>
              <a:t> %</a:t>
            </a:r>
            <a:endParaRPr lang="hu-HU"/>
          </a:p>
        </p:txBody>
      </p:sp>
      <p:pic>
        <p:nvPicPr>
          <p:cNvPr id="163844" name="Picture 4" descr="Rule_Base_3D_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4032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789363"/>
            <a:ext cx="419576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Rectangle 6"/>
          <p:cNvSpPr>
            <a:spLocks noChangeArrowheads="1"/>
          </p:cNvSpPr>
          <p:nvPr/>
        </p:nvSpPr>
        <p:spPr bwMode="auto">
          <a:xfrm>
            <a:off x="539750" y="4149725"/>
            <a:ext cx="3095625"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80000"/>
              <a:buFont typeface="Wingdings" pitchFamily="2" charset="2"/>
              <a:buChar char="l"/>
            </a:pPr>
            <a:r>
              <a:rPr lang="hu-HU" sz="3200"/>
              <a:t>S</a:t>
            </a:r>
            <a:r>
              <a:rPr lang="en-US" sz="3200"/>
              <a:t>ize reduction of the rule base </a:t>
            </a:r>
            <a:r>
              <a:rPr lang="hu-HU" sz="3200"/>
              <a:t>31.82</a:t>
            </a:r>
            <a:r>
              <a:rPr lang="en-US" sz="3200"/>
              <a:t> % </a:t>
            </a:r>
            <a:endParaRPr lang="hu-HU" sz="3200"/>
          </a:p>
        </p:txBody>
      </p:sp>
      <p:sp>
        <p:nvSpPr>
          <p:cNvPr id="2" name="Dia számának helye 1"/>
          <p:cNvSpPr>
            <a:spLocks noGrp="1"/>
          </p:cNvSpPr>
          <p:nvPr>
            <p:ph type="sldNum" sz="quarter" idx="12"/>
          </p:nvPr>
        </p:nvSpPr>
        <p:spPr/>
        <p:txBody>
          <a:bodyPr/>
          <a:lstStyle/>
          <a:p>
            <a:fld id="{42275A63-3E4B-4569-BF04-D6C210DC9A48}" type="slidenum">
              <a:rPr lang="hu-HU" smtClean="0"/>
              <a:pPr/>
              <a:t>88</a:t>
            </a:fld>
            <a:endParaRPr lang="hu-HU" dirty="0"/>
          </a:p>
        </p:txBody>
      </p:sp>
    </p:spTree>
    <p:extLst>
      <p:ext uri="{BB962C8B-B14F-4D97-AF65-F5344CB8AC3E}">
        <p14:creationId xmlns:p14="http://schemas.microsoft.com/office/powerpoint/2010/main" val="1498797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Furniture</a:t>
            </a:r>
            <a:r>
              <a:rPr lang="hu-HU" dirty="0" smtClean="0"/>
              <a:t> </a:t>
            </a:r>
            <a:r>
              <a:rPr lang="hu-HU" dirty="0" err="1" smtClean="0"/>
              <a:t>selection</a:t>
            </a:r>
            <a:endParaRPr lang="hu-HU" dirty="0"/>
          </a:p>
        </p:txBody>
      </p:sp>
      <p:sp>
        <p:nvSpPr>
          <p:cNvPr id="3" name="Tartalom helye 2"/>
          <p:cNvSpPr>
            <a:spLocks noGrp="1"/>
          </p:cNvSpPr>
          <p:nvPr>
            <p:ph idx="1"/>
          </p:nvPr>
        </p:nvSpPr>
        <p:spPr/>
        <p:txBody>
          <a:bodyPr/>
          <a:lstStyle/>
          <a:p>
            <a:endParaRPr lang="hu-H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060848"/>
            <a:ext cx="6133219" cy="439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t>89</a:t>
            </a:fld>
            <a:endParaRPr lang="hu-HU"/>
          </a:p>
        </p:txBody>
      </p:sp>
    </p:spTree>
    <p:extLst>
      <p:ext uri="{BB962C8B-B14F-4D97-AF65-F5344CB8AC3E}">
        <p14:creationId xmlns:p14="http://schemas.microsoft.com/office/powerpoint/2010/main" val="1975989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Line 3"/>
          <p:cNvSpPr>
            <a:spLocks noChangeShapeType="1"/>
          </p:cNvSpPr>
          <p:nvPr/>
        </p:nvSpPr>
        <p:spPr bwMode="auto">
          <a:xfrm flipV="1">
            <a:off x="4400550" y="2752725"/>
            <a:ext cx="503238" cy="73025"/>
          </a:xfrm>
          <a:prstGeom prst="line">
            <a:avLst/>
          </a:prstGeom>
          <a:noFill/>
          <a:ln w="76200">
            <a:solidFill>
              <a:srgbClr val="FF0000"/>
            </a:solidFill>
            <a:round/>
            <a:headEnd/>
            <a:tailEnd type="triangle" w="med" len="med"/>
          </a:ln>
          <a:effectLst/>
        </p:spPr>
        <p:txBody>
          <a:bodyPr/>
          <a:lstStyle/>
          <a:p>
            <a:endParaRPr lang="en-GB"/>
          </a:p>
        </p:txBody>
      </p:sp>
      <p:sp>
        <p:nvSpPr>
          <p:cNvPr id="137220" name="Text Box 4"/>
          <p:cNvSpPr txBox="1">
            <a:spLocks noChangeArrowheads="1"/>
          </p:cNvSpPr>
          <p:nvPr/>
        </p:nvSpPr>
        <p:spPr bwMode="auto">
          <a:xfrm>
            <a:off x="3851275" y="6067425"/>
            <a:ext cx="4319588" cy="457200"/>
          </a:xfrm>
          <a:prstGeom prst="rect">
            <a:avLst/>
          </a:prstGeom>
          <a:noFill/>
          <a:ln w="9525">
            <a:noFill/>
            <a:miter lim="800000"/>
            <a:headEnd/>
            <a:tailEnd/>
          </a:ln>
          <a:effectLst/>
        </p:spPr>
        <p:txBody>
          <a:bodyPr>
            <a:spAutoFit/>
          </a:bodyPr>
          <a:lstStyle/>
          <a:p>
            <a:pPr algn="ctr">
              <a:spcBef>
                <a:spcPct val="50000"/>
              </a:spcBef>
            </a:pPr>
            <a:r>
              <a:rPr lang="hu-HU">
                <a:latin typeface="Arial" charset="0"/>
              </a:rPr>
              <a:t>Where is Kecskemét?</a:t>
            </a:r>
          </a:p>
        </p:txBody>
      </p:sp>
      <p:sp>
        <p:nvSpPr>
          <p:cNvPr id="2" name="Dia számának helye 1"/>
          <p:cNvSpPr>
            <a:spLocks noGrp="1"/>
          </p:cNvSpPr>
          <p:nvPr>
            <p:ph type="sldNum" sz="quarter" idx="12"/>
          </p:nvPr>
        </p:nvSpPr>
        <p:spPr/>
        <p:txBody>
          <a:bodyPr/>
          <a:lstStyle/>
          <a:p>
            <a:fld id="{803F1EFA-5835-4869-98C5-106400AEF069}" type="slidenum">
              <a:rPr lang="en-GB" smtClean="0"/>
              <a:pPr/>
              <a:t>9</a:t>
            </a:fld>
            <a:endParaRPr lang="en-GB"/>
          </a:p>
        </p:txBody>
      </p:sp>
      <p:sp>
        <p:nvSpPr>
          <p:cNvPr id="3" name="Tartalom helye 2"/>
          <p:cNvSpPr>
            <a:spLocks noGrp="1"/>
          </p:cNvSpPr>
          <p:nvPr>
            <p:ph/>
          </p:nvPr>
        </p:nvSpPr>
        <p:spPr/>
        <p:txBody>
          <a:bodyPr/>
          <a:lstStyle/>
          <a:p>
            <a:endParaRPr lang="hu-HU"/>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803"/>
            <a:ext cx="8468895" cy="7236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474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2000" tmFilter="0, 0; .2, .5; .8, .5; 1, 0"/>
                                        <p:tgtEl>
                                          <p:spTgt spid="137220"/>
                                        </p:tgtEl>
                                      </p:cBhvr>
                                    </p:animEffect>
                                    <p:animScale>
                                      <p:cBhvr>
                                        <p:cTn id="7" dur="1000" autoRev="1" fill="hold"/>
                                        <p:tgtEl>
                                          <p:spTgt spid="1372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Autofit/>
          </a:bodyPr>
          <a:lstStyle/>
          <a:p>
            <a:r>
              <a:rPr lang="hu-HU" sz="3200" b="1" dirty="0">
                <a:effectLst>
                  <a:outerShdw blurRad="38100" dist="38100" dir="2700000" algn="tl">
                    <a:srgbClr val="000000">
                      <a:alpha val="43137"/>
                    </a:srgbClr>
                  </a:outerShdw>
                </a:effectLst>
              </a:rPr>
              <a:t>Fuzzy </a:t>
            </a:r>
            <a:r>
              <a:rPr lang="hu-HU" sz="3200" b="1" dirty="0" err="1">
                <a:effectLst>
                  <a:outerShdw blurRad="38100" dist="38100" dir="2700000" algn="tl">
                    <a:srgbClr val="000000">
                      <a:alpha val="43137"/>
                    </a:srgbClr>
                  </a:outerShdw>
                </a:effectLst>
              </a:rPr>
              <a:t>modeling</a:t>
            </a:r>
            <a:r>
              <a:rPr lang="hu-HU" sz="3200" b="1" dirty="0">
                <a:effectLst>
                  <a:outerShdw blurRad="38100" dist="38100" dir="2700000" algn="tl">
                    <a:srgbClr val="000000">
                      <a:alpha val="43137"/>
                    </a:srgbClr>
                  </a:outerShdw>
                </a:effectLst>
              </a:rPr>
              <a:t> of an anaerob </a:t>
            </a:r>
            <a:r>
              <a:rPr lang="hu-HU" sz="3200" b="1" dirty="0" err="1">
                <a:effectLst>
                  <a:outerShdw blurRad="38100" dist="38100" dir="2700000" algn="tl">
                    <a:srgbClr val="000000">
                      <a:alpha val="43137"/>
                    </a:srgbClr>
                  </a:outerShdw>
                </a:effectLst>
              </a:rPr>
              <a:t>tapered</a:t>
            </a:r>
            <a:r>
              <a:rPr lang="hu-HU" sz="3200" b="1" dirty="0">
                <a:effectLst>
                  <a:outerShdw blurRad="38100" dist="38100" dir="2700000" algn="tl">
                    <a:srgbClr val="000000">
                      <a:alpha val="43137"/>
                    </a:srgbClr>
                  </a:outerShdw>
                </a:effectLst>
              </a:rPr>
              <a:t> </a:t>
            </a:r>
            <a:r>
              <a:rPr lang="hu-HU" sz="3200" b="1" dirty="0" err="1">
                <a:effectLst>
                  <a:outerShdw blurRad="38100" dist="38100" dir="2700000" algn="tl">
                    <a:srgbClr val="000000">
                      <a:alpha val="43137"/>
                    </a:srgbClr>
                  </a:outerShdw>
                </a:effectLst>
              </a:rPr>
              <a:t>fluidized</a:t>
            </a:r>
            <a:r>
              <a:rPr lang="hu-HU" sz="3200" b="1" dirty="0">
                <a:effectLst>
                  <a:outerShdw blurRad="38100" dist="38100" dir="2700000" algn="tl">
                    <a:srgbClr val="000000">
                      <a:alpha val="43137"/>
                    </a:srgbClr>
                  </a:outerShdw>
                </a:effectLst>
              </a:rPr>
              <a:t> </a:t>
            </a:r>
            <a:r>
              <a:rPr lang="hu-HU" sz="3200" b="1" dirty="0" err="1">
                <a:effectLst>
                  <a:outerShdw blurRad="38100" dist="38100" dir="2700000" algn="tl">
                    <a:srgbClr val="000000">
                      <a:alpha val="43137"/>
                    </a:srgbClr>
                  </a:outerShdw>
                </a:effectLst>
              </a:rPr>
              <a:t>bed</a:t>
            </a:r>
            <a:r>
              <a:rPr lang="hu-HU" sz="3200" b="1" dirty="0">
                <a:effectLst>
                  <a:outerShdw blurRad="38100" dist="38100" dir="2700000" algn="tl">
                    <a:srgbClr val="000000">
                      <a:alpha val="43137"/>
                    </a:srgbClr>
                  </a:outerShdw>
                </a:effectLst>
              </a:rPr>
              <a:t> </a:t>
            </a:r>
            <a:r>
              <a:rPr lang="hu-HU" sz="3200" b="1" dirty="0" err="1">
                <a:effectLst>
                  <a:outerShdw blurRad="38100" dist="38100" dir="2700000" algn="tl">
                    <a:srgbClr val="000000">
                      <a:alpha val="43137"/>
                    </a:srgbClr>
                  </a:outerShdw>
                </a:effectLst>
              </a:rPr>
              <a:t>reactor</a:t>
            </a:r>
            <a:r>
              <a:rPr lang="hu-HU" sz="4800" b="1" dirty="0">
                <a:effectLst>
                  <a:outerShdw blurRad="38100" dist="38100" dir="2700000" algn="tl">
                    <a:srgbClr val="000000">
                      <a:alpha val="43137"/>
                    </a:srgbClr>
                  </a:outerShdw>
                </a:effectLst>
              </a:rPr>
              <a:t> </a:t>
            </a:r>
          </a:p>
        </p:txBody>
      </p:sp>
      <p:sp>
        <p:nvSpPr>
          <p:cNvPr id="31747" name="Rectangle 3"/>
          <p:cNvSpPr>
            <a:spLocks noGrp="1" noChangeArrowheads="1"/>
          </p:cNvSpPr>
          <p:nvPr>
            <p:ph type="body" sz="half" idx="1"/>
          </p:nvPr>
        </p:nvSpPr>
        <p:spPr>
          <a:xfrm>
            <a:off x="2987675" y="1557338"/>
            <a:ext cx="3886200" cy="647700"/>
          </a:xfrm>
        </p:spPr>
        <p:txBody>
          <a:bodyPr/>
          <a:lstStyle/>
          <a:p>
            <a:r>
              <a:rPr lang="hu-HU" sz="2500"/>
              <a:t>4 inputs 5 outputs</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8" y="1557338"/>
            <a:ext cx="19272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749" name="Group 5"/>
          <p:cNvGraphicFramePr>
            <a:graphicFrameLocks noGrp="1"/>
          </p:cNvGraphicFramePr>
          <p:nvPr>
            <p:ph sz="half" idx="2"/>
          </p:nvPr>
        </p:nvGraphicFramePr>
        <p:xfrm>
          <a:off x="2700338" y="2420938"/>
          <a:ext cx="2924175" cy="3371852"/>
        </p:xfrm>
        <a:graphic>
          <a:graphicData uri="http://schemas.openxmlformats.org/drawingml/2006/table">
            <a:tbl>
              <a:tblPr/>
              <a:tblGrid>
                <a:gridCol w="1592262"/>
                <a:gridCol w="1331913"/>
              </a:tblGrid>
              <a:tr h="42386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Kimenet</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PI</a:t>
                      </a:r>
                      <a:r>
                        <a:rPr kumimoji="0" lang="hu-HU" sz="2100" b="0" i="0" u="none" strike="noStrike" cap="none" normalizeH="0" baseline="-30000" smtClean="0">
                          <a:ln>
                            <a:noFill/>
                          </a:ln>
                          <a:solidFill>
                            <a:schemeClr val="tx1"/>
                          </a:solidFill>
                          <a:effectLst/>
                          <a:latin typeface="Times New Roman" pitchFamily="18" charset="0"/>
                          <a:cs typeface="Times New Roman" pitchFamily="18" charset="0"/>
                        </a:rPr>
                        <a:t>RMSE</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63182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COD</a:t>
                      </a:r>
                      <a:r>
                        <a:rPr kumimoji="0" lang="hu-HU" sz="2100" b="0" i="0" u="none" strike="noStrike" cap="none" normalizeH="0" baseline="-30000" smtClean="0">
                          <a:ln>
                            <a:noFill/>
                          </a:ln>
                          <a:solidFill>
                            <a:schemeClr val="tx1"/>
                          </a:solidFill>
                          <a:effectLst/>
                          <a:latin typeface="Times New Roman" pitchFamily="18" charset="0"/>
                          <a:cs typeface="Times New Roman" pitchFamily="18" charset="0"/>
                        </a:rPr>
                        <a:t>out</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30,1954</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Biogas</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0,8012</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2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VFA</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18,2828</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182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Alkalinity</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76,0786</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2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BOD</a:t>
                      </a:r>
                      <a:r>
                        <a:rPr kumimoji="0" lang="hu-HU" sz="2100" b="0" i="0" u="none" strike="noStrike" cap="none" normalizeH="0" baseline="-30000" smtClean="0">
                          <a:ln>
                            <a:noFill/>
                          </a:ln>
                          <a:solidFill>
                            <a:schemeClr val="tx1"/>
                          </a:solidFill>
                          <a:effectLst/>
                          <a:latin typeface="Times New Roman" pitchFamily="18" charset="0"/>
                          <a:cs typeface="Times New Roman" pitchFamily="18" charset="0"/>
                        </a:rPr>
                        <a:t>out</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88,4201</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177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113" y="2060575"/>
            <a:ext cx="3040062"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3"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789363"/>
            <a:ext cx="304006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27A880AD-2DA1-4E45-AEA2-249BB3D68971}" type="slidenum">
              <a:rPr lang="hu-HU" smtClean="0"/>
              <a:pPr/>
              <a:t>90</a:t>
            </a:fld>
            <a:endParaRPr lang="hu-HU"/>
          </a:p>
        </p:txBody>
      </p:sp>
    </p:spTree>
    <p:extLst>
      <p:ext uri="{BB962C8B-B14F-4D97-AF65-F5344CB8AC3E}">
        <p14:creationId xmlns:p14="http://schemas.microsoft.com/office/powerpoint/2010/main" val="33164674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r>
              <a:rPr lang="hu-HU" sz="3200" b="1"/>
              <a:t>P</a:t>
            </a:r>
            <a:r>
              <a:rPr lang="en-US" sz="3200" b="1"/>
              <a:t>etrophysical properties prediction</a:t>
            </a:r>
            <a:r>
              <a:rPr lang="hu-HU" sz="3200"/>
              <a:t> - </a:t>
            </a:r>
            <a:r>
              <a:rPr lang="en-US" sz="3200"/>
              <a:t>analysis of petroleum well log data</a:t>
            </a:r>
            <a:endParaRPr lang="hu-HU" sz="3200"/>
          </a:p>
        </p:txBody>
      </p:sp>
      <p:sp>
        <p:nvSpPr>
          <p:cNvPr id="32771" name="Rectangle 3"/>
          <p:cNvSpPr>
            <a:spLocks noGrp="1" noChangeArrowheads="1"/>
          </p:cNvSpPr>
          <p:nvPr>
            <p:ph type="body" sz="half" idx="1"/>
          </p:nvPr>
        </p:nvSpPr>
        <p:spPr>
          <a:xfrm>
            <a:off x="1370013" y="1827213"/>
            <a:ext cx="2859087" cy="1836737"/>
          </a:xfrm>
        </p:spPr>
        <p:txBody>
          <a:bodyPr/>
          <a:lstStyle/>
          <a:p>
            <a:pPr>
              <a:lnSpc>
                <a:spcPct val="80000"/>
              </a:lnSpc>
            </a:pPr>
            <a:r>
              <a:rPr lang="hu-HU" sz="1500"/>
              <a:t>3 inputs 1 output</a:t>
            </a:r>
          </a:p>
          <a:p>
            <a:pPr>
              <a:lnSpc>
                <a:spcPct val="80000"/>
              </a:lnSpc>
            </a:pPr>
            <a:r>
              <a:rPr lang="hu-HU" sz="1500"/>
              <a:t>PHI=f(GR,ILD,DT)</a:t>
            </a:r>
          </a:p>
          <a:p>
            <a:pPr>
              <a:lnSpc>
                <a:spcPct val="80000"/>
              </a:lnSpc>
            </a:pPr>
            <a:r>
              <a:rPr lang="hu-HU" sz="1500"/>
              <a:t>GR - gamma rediation </a:t>
            </a:r>
          </a:p>
          <a:p>
            <a:pPr>
              <a:lnSpc>
                <a:spcPct val="80000"/>
              </a:lnSpc>
            </a:pPr>
            <a:r>
              <a:rPr lang="hu-HU" sz="1500"/>
              <a:t>ILD - deep induction resistivity</a:t>
            </a:r>
          </a:p>
          <a:p>
            <a:pPr>
              <a:lnSpc>
                <a:spcPct val="80000"/>
              </a:lnSpc>
            </a:pPr>
            <a:r>
              <a:rPr lang="hu-HU" sz="1500"/>
              <a:t>DT – acustic travel time</a:t>
            </a:r>
          </a:p>
          <a:p>
            <a:pPr>
              <a:lnSpc>
                <a:spcPct val="80000"/>
              </a:lnSpc>
            </a:pPr>
            <a:r>
              <a:rPr lang="hu-HU" sz="1500"/>
              <a:t>PHI - porosity</a:t>
            </a:r>
          </a:p>
        </p:txBody>
      </p:sp>
      <p:graphicFrame>
        <p:nvGraphicFramePr>
          <p:cNvPr id="32810" name="Group 42"/>
          <p:cNvGraphicFramePr>
            <a:graphicFrameLocks noGrp="1"/>
          </p:cNvGraphicFramePr>
          <p:nvPr>
            <p:ph sz="half" idx="2"/>
          </p:nvPr>
        </p:nvGraphicFramePr>
        <p:xfrm>
          <a:off x="1438275" y="3730625"/>
          <a:ext cx="7110413" cy="2524126"/>
        </p:xfrm>
        <a:graphic>
          <a:graphicData uri="http://schemas.openxmlformats.org/drawingml/2006/table">
            <a:tbl>
              <a:tblPr/>
              <a:tblGrid>
                <a:gridCol w="2119313"/>
                <a:gridCol w="1863725"/>
                <a:gridCol w="1758950"/>
                <a:gridCol w="1368425"/>
              </a:tblGrid>
              <a:tr h="433388">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Applied method</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Correlation c.</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hu-HU"/>
                    </a:p>
                  </a:txBody>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hu-HU" sz="1900" b="0" i="0" u="none" strike="noStrike" cap="none" normalizeH="0" baseline="0" smtClean="0">
                        <a:ln>
                          <a:noFill/>
                        </a:ln>
                        <a:solidFill>
                          <a:schemeClr val="tx1"/>
                        </a:solidFill>
                        <a:effectLst/>
                        <a:latin typeface="Verdana" pitchFamily="34" charset="0"/>
                      </a:endParaRPr>
                    </a:p>
                  </a:txBody>
                  <a:tcPr horzOverflow="overflow">
                    <a:lnL w="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D9D9D9"/>
                    </a:solidFill>
                  </a:tcPr>
                </a:tc>
              </a:tr>
              <a:tr h="620713">
                <a:tc vMerge="1">
                  <a:txBody>
                    <a:bodyPr/>
                    <a:lstStyle/>
                    <a:p>
                      <a:endParaRPr lang="hu-HU"/>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Training data</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Test data</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Rule no.</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286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MACI</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0,917</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0,865</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63</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5207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LESFRI</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0,934</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0,890</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9</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5207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rPr>
                        <a:t>FRIPOC</a:t>
                      </a: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rPr>
                        <a:t>0,966</a:t>
                      </a: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rPr>
                        <a:t>0,880</a:t>
                      </a: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rPr>
                        <a:t>37</a:t>
                      </a: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2798"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557338"/>
            <a:ext cx="504507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27A880AD-2DA1-4E45-AEA2-249BB3D68971}" type="slidenum">
              <a:rPr lang="hu-HU" smtClean="0"/>
              <a:pPr/>
              <a:t>91</a:t>
            </a:fld>
            <a:endParaRPr lang="hu-HU"/>
          </a:p>
        </p:txBody>
      </p:sp>
    </p:spTree>
    <p:extLst>
      <p:ext uri="{BB962C8B-B14F-4D97-AF65-F5344CB8AC3E}">
        <p14:creationId xmlns:p14="http://schemas.microsoft.com/office/powerpoint/2010/main" val="35836008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5263" y="228600"/>
            <a:ext cx="5804445" cy="914400"/>
          </a:xfrm>
        </p:spPr>
        <p:txBody>
          <a:bodyPr>
            <a:normAutofit fontScale="90000"/>
          </a:bodyPr>
          <a:lstStyle/>
          <a:p>
            <a:r>
              <a:rPr lang="hu-HU" sz="3200" dirty="0"/>
              <a:t>T</a:t>
            </a:r>
            <a:r>
              <a:rPr lang="en-US" sz="3200" dirty="0" err="1"/>
              <a:t>ool</a:t>
            </a:r>
            <a:r>
              <a:rPr lang="en-US" sz="3200" dirty="0"/>
              <a:t> life</a:t>
            </a:r>
            <a:r>
              <a:rPr lang="hu-HU" sz="3200" dirty="0"/>
              <a:t> p</a:t>
            </a:r>
            <a:r>
              <a:rPr lang="en-US" sz="3200" dirty="0" err="1"/>
              <a:t>rediction</a:t>
            </a:r>
            <a:r>
              <a:rPr lang="en-US" sz="3200" dirty="0"/>
              <a:t> </a:t>
            </a:r>
            <a:r>
              <a:rPr lang="hu-HU" sz="3200" dirty="0" err="1"/>
              <a:t>in</a:t>
            </a:r>
            <a:r>
              <a:rPr lang="hu-HU" sz="3200" dirty="0"/>
              <a:t> </a:t>
            </a:r>
            <a:r>
              <a:rPr lang="hu-HU" sz="3200" dirty="0" err="1"/>
              <a:t>case</a:t>
            </a:r>
            <a:r>
              <a:rPr lang="hu-HU" sz="3200" dirty="0"/>
              <a:t> of </a:t>
            </a:r>
            <a:r>
              <a:rPr lang="hu-HU" sz="3200" dirty="0" err="1"/>
              <a:t>machining</a:t>
            </a:r>
            <a:r>
              <a:rPr lang="hu-HU" sz="3200" dirty="0"/>
              <a:t> </a:t>
            </a:r>
            <a:r>
              <a:rPr lang="hu-HU" sz="3200" dirty="0" err="1"/>
              <a:t>operations</a:t>
            </a:r>
            <a:endParaRPr lang="hu-HU" sz="3200" dirty="0"/>
          </a:p>
        </p:txBody>
      </p:sp>
      <p:sp>
        <p:nvSpPr>
          <p:cNvPr id="33795" name="Rectangle 3"/>
          <p:cNvSpPr>
            <a:spLocks noGrp="1" noChangeArrowheads="1"/>
          </p:cNvSpPr>
          <p:nvPr>
            <p:ph type="body" sz="half" idx="1"/>
          </p:nvPr>
        </p:nvSpPr>
        <p:spPr>
          <a:xfrm>
            <a:off x="1370013" y="1827213"/>
            <a:ext cx="4629695" cy="2465387"/>
          </a:xfrm>
        </p:spPr>
        <p:txBody>
          <a:bodyPr>
            <a:normAutofit fontScale="92500"/>
          </a:bodyPr>
          <a:lstStyle/>
          <a:p>
            <a:r>
              <a:rPr lang="hu-HU" sz="2500" dirty="0"/>
              <a:t>Input: </a:t>
            </a:r>
            <a:r>
              <a:rPr lang="hu-HU" sz="2500" dirty="0" err="1"/>
              <a:t>Cutting</a:t>
            </a:r>
            <a:r>
              <a:rPr lang="hu-HU" sz="2500" dirty="0"/>
              <a:t> </a:t>
            </a:r>
            <a:r>
              <a:rPr lang="hu-HU" sz="2500" dirty="0" err="1"/>
              <a:t>speed</a:t>
            </a:r>
            <a:r>
              <a:rPr lang="hu-HU" sz="2500" dirty="0"/>
              <a:t> + </a:t>
            </a:r>
            <a:r>
              <a:rPr lang="hu-HU" sz="2500" dirty="0" err="1"/>
              <a:t>Feed</a:t>
            </a:r>
            <a:r>
              <a:rPr lang="hu-HU" sz="2500" dirty="0"/>
              <a:t> </a:t>
            </a:r>
            <a:r>
              <a:rPr lang="hu-HU" sz="2500" dirty="0" err="1"/>
              <a:t>rate</a:t>
            </a:r>
            <a:endParaRPr lang="hu-HU" sz="2500" dirty="0"/>
          </a:p>
          <a:p>
            <a:r>
              <a:rPr lang="hu-HU" sz="2500" dirty="0"/>
              <a:t>Output: </a:t>
            </a:r>
            <a:r>
              <a:rPr lang="hu-HU" sz="2500" dirty="0" err="1"/>
              <a:t>Tool</a:t>
            </a:r>
            <a:r>
              <a:rPr lang="hu-HU" sz="2500" dirty="0"/>
              <a:t> life</a:t>
            </a:r>
          </a:p>
          <a:p>
            <a:r>
              <a:rPr lang="en-US" sz="2500" dirty="0"/>
              <a:t>Traditional models: exponential, Taylor</a:t>
            </a:r>
            <a:r>
              <a:rPr lang="hu-HU" sz="2500" dirty="0"/>
              <a:t>,</a:t>
            </a:r>
            <a:r>
              <a:rPr lang="en-US" sz="2500" dirty="0"/>
              <a:t> corrected Taylor, Gilbert, </a:t>
            </a:r>
            <a:r>
              <a:rPr lang="en-US" sz="2500" dirty="0" err="1"/>
              <a:t>Kronenberg</a:t>
            </a:r>
            <a:r>
              <a:rPr lang="hu-HU" sz="2500" dirty="0"/>
              <a:t>, etc.</a:t>
            </a:r>
            <a:r>
              <a:rPr lang="en-US" sz="2500" dirty="0"/>
              <a:t> </a:t>
            </a:r>
            <a:endParaRPr lang="hu-HU" sz="2500" dirty="0"/>
          </a:p>
          <a:p>
            <a:pPr>
              <a:buFont typeface="Wingdings" pitchFamily="2" charset="2"/>
              <a:buNone/>
            </a:pPr>
            <a:endParaRPr lang="hu-HU" sz="2500" dirty="0"/>
          </a:p>
        </p:txBody>
      </p:sp>
      <p:graphicFrame>
        <p:nvGraphicFramePr>
          <p:cNvPr id="33899" name="Group 107"/>
          <p:cNvGraphicFramePr>
            <a:graphicFrameLocks noGrp="1"/>
          </p:cNvGraphicFramePr>
          <p:nvPr>
            <p:ph sz="half" idx="2"/>
          </p:nvPr>
        </p:nvGraphicFramePr>
        <p:xfrm>
          <a:off x="1187450" y="4437063"/>
          <a:ext cx="7777163" cy="1798320"/>
        </p:xfrm>
        <a:graphic>
          <a:graphicData uri="http://schemas.openxmlformats.org/drawingml/2006/table">
            <a:tbl>
              <a:tblPr/>
              <a:tblGrid>
                <a:gridCol w="1458913"/>
                <a:gridCol w="1633537"/>
                <a:gridCol w="1641475"/>
                <a:gridCol w="1360488"/>
                <a:gridCol w="1682750"/>
              </a:tblGrid>
              <a:tr h="47307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hu-HU" sz="2000" b="0" i="0" u="none" strike="noStrike" cap="none" normalizeH="0" baseline="0" smtClean="0">
                        <a:ln>
                          <a:noFill/>
                        </a:ln>
                        <a:solidFill>
                          <a:schemeClr val="tx1"/>
                        </a:solidFill>
                        <a:effectLst/>
                        <a:latin typeface="Verdana"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Exp.</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Taylor</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T. corr</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RBE-SI+</a:t>
                      </a:r>
                      <a:endParaRPr kumimoji="0" lang="hu-HU" sz="20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FRIPOC</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9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DA20</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1.1223%</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2.8816%</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4.7610%</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0.0146</a:t>
                      </a:r>
                      <a:br>
                        <a:rPr kumimoji="0" lang="en-US" sz="2000" b="0" i="0" u="none" strike="noStrike" cap="none" normalizeH="0" baseline="0" smtClean="0">
                          <a:ln>
                            <a:noFill/>
                          </a:ln>
                          <a:solidFill>
                            <a:schemeClr val="tx1"/>
                          </a:solidFill>
                          <a:effectLst/>
                          <a:latin typeface="Times New Roman" pitchFamily="18" charset="0"/>
                          <a:cs typeface="Times New Roman" pitchFamily="18" charset="0"/>
                        </a:rPr>
                      </a:b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8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DA25</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0.7045%</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3.9486%</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7.2525%</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0.0005 %</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Dia számának helye 1"/>
          <p:cNvSpPr>
            <a:spLocks noGrp="1"/>
          </p:cNvSpPr>
          <p:nvPr>
            <p:ph type="sldNum" sz="quarter" idx="12"/>
          </p:nvPr>
        </p:nvSpPr>
        <p:spPr/>
        <p:txBody>
          <a:bodyPr/>
          <a:lstStyle/>
          <a:p>
            <a:fld id="{27A880AD-2DA1-4E45-AEA2-249BB3D68971}" type="slidenum">
              <a:rPr lang="hu-HU" smtClean="0"/>
              <a:pPr/>
              <a:t>92</a:t>
            </a:fld>
            <a:endParaRPr lang="hu-HU"/>
          </a:p>
        </p:txBody>
      </p:sp>
      <p:pic>
        <p:nvPicPr>
          <p:cNvPr id="66562" name="Picture 2" descr="http://cfnewsads.thomasnet.com/images/large/541/541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708" y="-25061"/>
            <a:ext cx="3144292" cy="237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3440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defRPr/>
            </a:pPr>
            <a:r>
              <a:rPr lang="en-US" dirty="0" smtClean="0"/>
              <a:t>Ground Level Ozone Concentration</a:t>
            </a:r>
            <a:endParaRPr lang="hu-HU" dirty="0"/>
          </a:p>
        </p:txBody>
      </p:sp>
      <p:sp>
        <p:nvSpPr>
          <p:cNvPr id="3" name="Tartalom helye 2"/>
          <p:cNvSpPr>
            <a:spLocks noGrp="1"/>
          </p:cNvSpPr>
          <p:nvPr>
            <p:ph idx="1"/>
          </p:nvPr>
        </p:nvSpPr>
        <p:spPr/>
        <p:txBody>
          <a:bodyPr/>
          <a:lstStyle/>
          <a:p>
            <a:pPr>
              <a:defRPr/>
            </a:pPr>
            <a:r>
              <a:rPr lang="hu-HU" kern="1200" dirty="0" smtClean="0"/>
              <a:t>M</a:t>
            </a:r>
            <a:r>
              <a:rPr lang="en-US" kern="1200" dirty="0" err="1" smtClean="0"/>
              <a:t>ost</a:t>
            </a:r>
            <a:r>
              <a:rPr lang="en-US" kern="1200" dirty="0" smtClean="0"/>
              <a:t> important factors</a:t>
            </a:r>
            <a:r>
              <a:rPr lang="hu-HU" kern="1200" dirty="0" smtClean="0"/>
              <a:t>:</a:t>
            </a:r>
            <a:r>
              <a:rPr lang="en-US" kern="1200" dirty="0" smtClean="0"/>
              <a:t> NO, NO2, </a:t>
            </a:r>
            <a:r>
              <a:rPr lang="en-US" kern="1200" dirty="0" err="1" smtClean="0"/>
              <a:t>NOx</a:t>
            </a:r>
            <a:r>
              <a:rPr lang="en-US" kern="1200" dirty="0" smtClean="0"/>
              <a:t>, T, RH, and O3 </a:t>
            </a:r>
            <a:endParaRPr lang="hu-HU" kern="1200" dirty="0" smtClean="0"/>
          </a:p>
          <a:p>
            <a:pPr>
              <a:defRPr/>
            </a:pPr>
            <a:r>
              <a:rPr lang="en-US" kern="1200" dirty="0" smtClean="0"/>
              <a:t>259 measurements for system training purposes</a:t>
            </a:r>
            <a:endParaRPr lang="hu-HU" kern="1200" dirty="0" smtClean="0"/>
          </a:p>
          <a:p>
            <a:pPr>
              <a:defRPr/>
            </a:pPr>
            <a:r>
              <a:rPr lang="en-US" kern="1200" dirty="0" smtClean="0"/>
              <a:t>84 measurements for testing purposes </a:t>
            </a:r>
            <a:endParaRPr lang="hu-HU" kern="1200" dirty="0" smtClean="0"/>
          </a:p>
          <a:p>
            <a:pPr>
              <a:defRPr/>
            </a:pPr>
            <a:r>
              <a:rPr lang="en-US" kern="1200" dirty="0" smtClean="0"/>
              <a:t>The test data were selected randomly from the original sample</a:t>
            </a:r>
            <a:endParaRPr lang="hu-HU" kern="1200" dirty="0" smtClean="0"/>
          </a:p>
          <a:p>
            <a:pPr marL="0" indent="0">
              <a:buFont typeface="Wingdings" pitchFamily="2" charset="2"/>
              <a:buNone/>
              <a:defRPr/>
            </a:pPr>
            <a:endParaRPr lang="hu-HU" dirty="0" smtClean="0"/>
          </a:p>
          <a:p>
            <a:pPr>
              <a:defRPr/>
            </a:pP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93</a:t>
            </a:fld>
            <a:endParaRPr lang="hu-HU" dirty="0"/>
          </a:p>
        </p:txBody>
      </p:sp>
    </p:spTree>
    <p:extLst>
      <p:ext uri="{BB962C8B-B14F-4D97-AF65-F5344CB8AC3E}">
        <p14:creationId xmlns:p14="http://schemas.microsoft.com/office/powerpoint/2010/main" val="22374680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Student</a:t>
            </a:r>
            <a:r>
              <a:rPr lang="hu-HU" dirty="0" smtClean="0"/>
              <a:t> </a:t>
            </a:r>
            <a:r>
              <a:rPr lang="hu-HU" dirty="0" err="1" smtClean="0"/>
              <a:t>evaluation</a:t>
            </a:r>
            <a:endParaRPr lang="hu-HU" dirty="0"/>
          </a:p>
        </p:txBody>
      </p:sp>
      <p:sp>
        <p:nvSpPr>
          <p:cNvPr id="3" name="Tartalom helye 2"/>
          <p:cNvSpPr>
            <a:spLocks noGrp="1"/>
          </p:cNvSpPr>
          <p:nvPr>
            <p:ph idx="1"/>
          </p:nvPr>
        </p:nvSpPr>
        <p:spPr/>
        <p:txBody>
          <a:bodyPr>
            <a:normAutofit/>
          </a:bodyPr>
          <a:lstStyle/>
          <a:p>
            <a:r>
              <a:rPr lang="hu-HU" dirty="0" smtClean="0"/>
              <a:t>E</a:t>
            </a:r>
            <a:r>
              <a:rPr lang="en-US" dirty="0" smtClean="0"/>
              <a:t>valuation </a:t>
            </a:r>
            <a:r>
              <a:rPr lang="en-US" dirty="0"/>
              <a:t>of narrative student responses </a:t>
            </a:r>
            <a:endParaRPr lang="hu-HU" dirty="0" smtClean="0"/>
          </a:p>
          <a:p>
            <a:r>
              <a:rPr lang="hu-HU" dirty="0" smtClean="0"/>
              <a:t>A</a:t>
            </a:r>
            <a:r>
              <a:rPr lang="en-US" dirty="0" err="1" smtClean="0">
                <a:latin typeface="Times New Roman" pitchFamily="18" charset="0"/>
                <a:cs typeface="Times New Roman" pitchFamily="18" charset="0"/>
              </a:rPr>
              <a:t>spects</a:t>
            </a:r>
            <a:r>
              <a:rPr lang="en-US" dirty="0" smtClean="0">
                <a:latin typeface="Times New Roman" pitchFamily="18" charset="0"/>
                <a:cs typeface="Times New Roman" pitchFamily="18" charset="0"/>
              </a:rPr>
              <a:t> of </a:t>
            </a:r>
            <a:r>
              <a:rPr lang="en-US" dirty="0">
                <a:latin typeface="Times New Roman" pitchFamily="18" charset="0"/>
                <a:cs typeface="Times New Roman" pitchFamily="18" charset="0"/>
              </a:rPr>
              <a:t>the </a:t>
            </a:r>
            <a:r>
              <a:rPr lang="en-US" dirty="0" smtClean="0">
                <a:latin typeface="Times New Roman" pitchFamily="18" charset="0"/>
                <a:cs typeface="Times New Roman" pitchFamily="18" charset="0"/>
              </a:rPr>
              <a:t>scoring</a:t>
            </a:r>
            <a:r>
              <a:rPr lang="hu-HU" dirty="0" smtClean="0">
                <a:latin typeface="Times New Roman" pitchFamily="18" charset="0"/>
                <a:cs typeface="Times New Roman" pitchFamily="18" charset="0"/>
              </a:rPr>
              <a:t> of </a:t>
            </a:r>
            <a:r>
              <a:rPr lang="hu-HU" dirty="0" err="1" smtClean="0">
                <a:latin typeface="Times New Roman" pitchFamily="18" charset="0"/>
                <a:cs typeface="Times New Roman" pitchFamily="18" charset="0"/>
              </a:rPr>
              <a:t>each</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response</a:t>
            </a:r>
            <a:endParaRPr lang="hu-HU" dirty="0" smtClean="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accuracy of the </a:t>
            </a:r>
            <a:r>
              <a:rPr lang="en-US" dirty="0" smtClean="0">
                <a:latin typeface="Times New Roman" pitchFamily="18" charset="0"/>
                <a:cs typeface="Times New Roman" pitchFamily="18" charset="0"/>
              </a:rPr>
              <a:t>response</a:t>
            </a:r>
            <a:r>
              <a:rPr lang="hu-HU" dirty="0" smtClean="0">
                <a:latin typeface="Times New Roman" pitchFamily="18" charset="0"/>
                <a:cs typeface="Times New Roman" pitchFamily="18" charset="0"/>
              </a:rPr>
              <a:t> → fuzzy </a:t>
            </a:r>
            <a:r>
              <a:rPr lang="hu-HU" dirty="0" err="1" smtClean="0">
                <a:latin typeface="Times New Roman" pitchFamily="18" charset="0"/>
                <a:cs typeface="Times New Roman" pitchFamily="18" charset="0"/>
              </a:rPr>
              <a:t>number</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average</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fuzzy</a:t>
            </a:r>
            <a:r>
              <a:rPr lang="hu-HU" dirty="0" smtClean="0">
                <a:latin typeface="Times New Roman" pitchFamily="18" charset="0"/>
                <a:cs typeface="Times New Roman" pitchFamily="18" charset="0"/>
              </a:rPr>
              <a:t> </a:t>
            </a:r>
            <a:r>
              <a:rPr lang="hu-HU" dirty="0" err="1">
                <a:latin typeface="Times New Roman" pitchFamily="18" charset="0"/>
                <a:cs typeface="Times New Roman" pitchFamily="18" charset="0"/>
              </a:rPr>
              <a:t>evaluation</a:t>
            </a:r>
            <a:r>
              <a:rPr lang="hu-HU"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time necessary for answering the </a:t>
            </a:r>
            <a:r>
              <a:rPr lang="en-US" dirty="0" smtClean="0">
                <a:latin typeface="Times New Roman" pitchFamily="18" charset="0"/>
                <a:cs typeface="Times New Roman" pitchFamily="18" charset="0"/>
              </a:rPr>
              <a:t>questions</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 </a:t>
            </a:r>
            <a:r>
              <a:rPr lang="hu-HU" dirty="0" err="1" smtClean="0">
                <a:latin typeface="Times New Roman" pitchFamily="18" charset="0"/>
                <a:cs typeface="Times New Roman" pitchFamily="18" charset="0"/>
              </a:rPr>
              <a:t>crisp</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number</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 → </a:t>
            </a:r>
            <a:r>
              <a:rPr lang="hu-HU" dirty="0" smtClean="0">
                <a:latin typeface="Times New Roman" pitchFamily="18" charset="0"/>
                <a:cs typeface="Times New Roman" pitchFamily="18" charset="0"/>
              </a:rPr>
              <a:t>fuzzy </a:t>
            </a:r>
            <a:r>
              <a:rPr lang="hu-HU" dirty="0" err="1" smtClean="0">
                <a:latin typeface="Times New Roman" pitchFamily="18" charset="0"/>
                <a:cs typeface="Times New Roman" pitchFamily="18" charset="0"/>
              </a:rPr>
              <a:t>average</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time</a:t>
            </a:r>
            <a:r>
              <a:rPr lang="hu-HU"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correct use of the technical </a:t>
            </a:r>
            <a:r>
              <a:rPr lang="en-US" dirty="0" smtClean="0">
                <a:latin typeface="Times New Roman" pitchFamily="18" charset="0"/>
                <a:cs typeface="Times New Roman" pitchFamily="18" charset="0"/>
              </a:rPr>
              <a:t>terms</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 fuzzy </a:t>
            </a:r>
            <a:r>
              <a:rPr lang="hu-HU" dirty="0" err="1" smtClean="0">
                <a:latin typeface="Times New Roman" pitchFamily="18" charset="0"/>
                <a:cs typeface="Times New Roman" pitchFamily="18" charset="0"/>
              </a:rPr>
              <a:t>number</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 → </a:t>
            </a:r>
            <a:r>
              <a:rPr lang="hu-HU" dirty="0" err="1">
                <a:latin typeface="Times New Roman" pitchFamily="18" charset="0"/>
                <a:cs typeface="Times New Roman" pitchFamily="18" charset="0"/>
              </a:rPr>
              <a:t>average</a:t>
            </a:r>
            <a:r>
              <a:rPr lang="hu-HU" dirty="0">
                <a:latin typeface="Times New Roman" pitchFamily="18" charset="0"/>
                <a:cs typeface="Times New Roman" pitchFamily="18" charset="0"/>
              </a:rPr>
              <a:t> </a:t>
            </a:r>
            <a:r>
              <a:rPr lang="hu-HU" dirty="0" err="1">
                <a:latin typeface="Times New Roman" pitchFamily="18" charset="0"/>
                <a:cs typeface="Times New Roman" pitchFamily="18" charset="0"/>
              </a:rPr>
              <a:t>fuzzy</a:t>
            </a:r>
            <a:r>
              <a:rPr lang="hu-HU" dirty="0">
                <a:latin typeface="Times New Roman" pitchFamily="18" charset="0"/>
                <a:cs typeface="Times New Roman" pitchFamily="18" charset="0"/>
              </a:rPr>
              <a:t> </a:t>
            </a:r>
            <a:r>
              <a:rPr lang="hu-HU" dirty="0" err="1">
                <a:latin typeface="Times New Roman" pitchFamily="18" charset="0"/>
                <a:cs typeface="Times New Roman" pitchFamily="18" charset="0"/>
              </a:rPr>
              <a:t>evaluation</a:t>
            </a:r>
            <a:r>
              <a:rPr lang="hu-HU" dirty="0">
                <a:latin typeface="Times New Roman" pitchFamily="18" charset="0"/>
                <a:cs typeface="Times New Roman" pitchFamily="18" charset="0"/>
              </a:rPr>
              <a:t> </a:t>
            </a:r>
            <a:endParaRPr lang="en-US" dirty="0">
              <a:latin typeface="Times New Roman" pitchFamily="18" charset="0"/>
              <a:cs typeface="Times New Roman" pitchFamily="18" charset="0"/>
            </a:endParaRPr>
          </a:p>
          <a:p>
            <a:r>
              <a:rPr lang="hu-HU" dirty="0" smtClean="0">
                <a:latin typeface="Times New Roman" pitchFamily="18" charset="0"/>
                <a:cs typeface="Times New Roman" pitchFamily="18" charset="0"/>
              </a:rPr>
              <a:t>G</a:t>
            </a:r>
            <a:r>
              <a:rPr lang="en-US" dirty="0" err="1" smtClean="0">
                <a:latin typeface="Times New Roman" pitchFamily="18" charset="0"/>
                <a:cs typeface="Times New Roman" pitchFamily="18" charset="0"/>
              </a:rPr>
              <a:t>eneral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fuzzy evaluation of the student using fuzzy </a:t>
            </a:r>
            <a:r>
              <a:rPr lang="en-US" dirty="0" smtClean="0">
                <a:latin typeface="Times New Roman" pitchFamily="18" charset="0"/>
                <a:cs typeface="Times New Roman" pitchFamily="18" charset="0"/>
              </a:rPr>
              <a:t>inference</a:t>
            </a:r>
            <a:r>
              <a:rPr lang="hu-HU" dirty="0" smtClean="0">
                <a:latin typeface="Times New Roman" pitchFamily="18" charset="0"/>
                <a:cs typeface="Times New Roman" pitchFamily="18" charset="0"/>
              </a:rPr>
              <a:t> – 74 </a:t>
            </a:r>
            <a:r>
              <a:rPr lang="hu-HU" dirty="0" err="1" smtClean="0">
                <a:latin typeface="Times New Roman" pitchFamily="18" charset="0"/>
                <a:cs typeface="Times New Roman" pitchFamily="18" charset="0"/>
              </a:rPr>
              <a:t>rules</a:t>
            </a:r>
            <a:endParaRPr lang="en-US" dirty="0">
              <a:latin typeface="Times New Roman" pitchFamily="18" charset="0"/>
              <a:cs typeface="Times New Roman" pitchFamily="18" charset="0"/>
            </a:endParaRPr>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94</a:t>
            </a:fld>
            <a:endParaRPr lang="hu-HU" dirty="0"/>
          </a:p>
        </p:txBody>
      </p:sp>
    </p:spTree>
    <p:extLst>
      <p:ext uri="{BB962C8B-B14F-4D97-AF65-F5344CB8AC3E}">
        <p14:creationId xmlns:p14="http://schemas.microsoft.com/office/powerpoint/2010/main" val="5108129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Input and output </a:t>
            </a:r>
            <a:r>
              <a:rPr lang="hu-HU" dirty="0" err="1" smtClean="0"/>
              <a:t>partitions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95</a:t>
            </a:fld>
            <a:endParaRPr lang="hu-HU" dirty="0"/>
          </a:p>
        </p:txBody>
      </p:sp>
      <p:pic>
        <p:nvPicPr>
          <p:cNvPr id="5" name="Picture 2" descr="input_part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76872"/>
            <a:ext cx="4344652" cy="288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96173" y="3458235"/>
            <a:ext cx="4547828" cy="302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805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Prediction</a:t>
            </a:r>
            <a:r>
              <a:rPr lang="hu-HU" dirty="0" smtClean="0"/>
              <a:t> of </a:t>
            </a:r>
            <a:r>
              <a:rPr lang="hu-HU" dirty="0" err="1" smtClean="0"/>
              <a:t>the</a:t>
            </a:r>
            <a:r>
              <a:rPr lang="hu-HU" dirty="0" smtClean="0"/>
              <a:t> </a:t>
            </a:r>
            <a:r>
              <a:rPr lang="hu-HU" dirty="0" err="1" smtClean="0"/>
              <a:t>student</a:t>
            </a:r>
            <a:r>
              <a:rPr lang="hu-HU" dirty="0" smtClean="0"/>
              <a:t> </a:t>
            </a:r>
            <a:r>
              <a:rPr lang="hu-HU" dirty="0" err="1" smtClean="0"/>
              <a:t>enrollment</a:t>
            </a:r>
            <a:r>
              <a:rPr lang="hu-HU" dirty="0" smtClean="0"/>
              <a:t> </a:t>
            </a:r>
            <a:r>
              <a:rPr lang="hu-HU" dirty="0" err="1" smtClean="0"/>
              <a:t>number</a:t>
            </a:r>
            <a:endParaRPr lang="hu-HU" dirty="0"/>
          </a:p>
        </p:txBody>
      </p:sp>
      <p:sp>
        <p:nvSpPr>
          <p:cNvPr id="3" name="Tartalom helye 2"/>
          <p:cNvSpPr>
            <a:spLocks noGrp="1"/>
          </p:cNvSpPr>
          <p:nvPr>
            <p:ph idx="1"/>
          </p:nvPr>
        </p:nvSpPr>
        <p:spPr/>
        <p:txBody>
          <a:bodyPr/>
          <a:lstStyle/>
          <a:p>
            <a:r>
              <a:rPr lang="hu-HU" dirty="0" err="1"/>
              <a:t>Aim</a:t>
            </a:r>
            <a:r>
              <a:rPr lang="hu-HU" dirty="0"/>
              <a:t>: </a:t>
            </a:r>
            <a:r>
              <a:rPr lang="hu-HU" dirty="0" err="1"/>
              <a:t>predict</a:t>
            </a:r>
            <a:r>
              <a:rPr lang="hu-HU" dirty="0"/>
              <a:t>  </a:t>
            </a:r>
            <a:r>
              <a:rPr lang="hu-HU" dirty="0" err="1"/>
              <a:t>the</a:t>
            </a:r>
            <a:r>
              <a:rPr lang="hu-HU" dirty="0"/>
              <a:t> </a:t>
            </a:r>
            <a:r>
              <a:rPr lang="hu-HU" dirty="0" err="1"/>
              <a:t>number</a:t>
            </a:r>
            <a:r>
              <a:rPr lang="hu-HU" dirty="0"/>
              <a:t> of </a:t>
            </a:r>
            <a:r>
              <a:rPr lang="hu-HU" dirty="0" err="1"/>
              <a:t>students</a:t>
            </a:r>
            <a:r>
              <a:rPr lang="hu-HU" dirty="0"/>
              <a:t> </a:t>
            </a:r>
            <a:r>
              <a:rPr lang="hu-HU" dirty="0" err="1"/>
              <a:t>who</a:t>
            </a:r>
            <a:r>
              <a:rPr lang="hu-HU" dirty="0"/>
              <a:t> </a:t>
            </a:r>
            <a:r>
              <a:rPr lang="hu-HU" dirty="0" err="1"/>
              <a:t>will</a:t>
            </a:r>
            <a:r>
              <a:rPr lang="hu-HU" dirty="0"/>
              <a:t> </a:t>
            </a:r>
            <a:r>
              <a:rPr lang="hu-HU" dirty="0" err="1"/>
              <a:t>enroll</a:t>
            </a:r>
            <a:r>
              <a:rPr lang="hu-HU" dirty="0"/>
              <a:t> </a:t>
            </a:r>
            <a:r>
              <a:rPr lang="hu-HU" dirty="0" err="1"/>
              <a:t>into</a:t>
            </a:r>
            <a:r>
              <a:rPr lang="hu-HU" dirty="0"/>
              <a:t> </a:t>
            </a:r>
            <a:r>
              <a:rPr lang="hu-HU" dirty="0" err="1"/>
              <a:t>the</a:t>
            </a:r>
            <a:r>
              <a:rPr lang="hu-HU" dirty="0"/>
              <a:t> Network </a:t>
            </a:r>
            <a:r>
              <a:rPr lang="hu-HU" dirty="0" err="1"/>
              <a:t>Administration</a:t>
            </a:r>
            <a:r>
              <a:rPr lang="hu-HU" dirty="0"/>
              <a:t> </a:t>
            </a:r>
            <a:r>
              <a:rPr lang="hu-HU" dirty="0" err="1"/>
              <a:t>course</a:t>
            </a:r>
            <a:endParaRPr lang="hu-HU" dirty="0"/>
          </a:p>
          <a:p>
            <a:pPr lvl="1"/>
            <a:endParaRPr lang="hu-HU" dirty="0"/>
          </a:p>
          <a:p>
            <a:pPr lvl="1"/>
            <a:r>
              <a:rPr lang="hu-HU" dirty="0" err="1"/>
              <a:t>Probability</a:t>
            </a:r>
            <a:r>
              <a:rPr lang="hu-HU" dirty="0"/>
              <a:t> of </a:t>
            </a:r>
            <a:r>
              <a:rPr lang="hu-HU" dirty="0" err="1"/>
              <a:t>passing</a:t>
            </a:r>
            <a:r>
              <a:rPr lang="hu-HU" dirty="0"/>
              <a:t> </a:t>
            </a:r>
            <a:r>
              <a:rPr lang="hu-HU" dirty="0" err="1"/>
              <a:t>the</a:t>
            </a:r>
            <a:r>
              <a:rPr lang="hu-HU" dirty="0"/>
              <a:t> NA </a:t>
            </a:r>
            <a:r>
              <a:rPr lang="hu-HU" dirty="0" err="1"/>
              <a:t>exam</a:t>
            </a:r>
            <a:r>
              <a:rPr lang="hu-HU" dirty="0"/>
              <a:t> </a:t>
            </a:r>
            <a:r>
              <a:rPr lang="hu-HU" dirty="0" err="1"/>
              <a:t>for</a:t>
            </a:r>
            <a:r>
              <a:rPr lang="hu-HU" dirty="0"/>
              <a:t> </a:t>
            </a:r>
            <a:r>
              <a:rPr lang="hu-HU" dirty="0" err="1"/>
              <a:t>each</a:t>
            </a:r>
            <a:r>
              <a:rPr lang="hu-HU" dirty="0"/>
              <a:t> </a:t>
            </a:r>
            <a:r>
              <a:rPr lang="hu-HU" dirty="0" err="1"/>
              <a:t>student</a:t>
            </a:r>
            <a:endParaRPr lang="hu-HU" dirty="0"/>
          </a:p>
          <a:p>
            <a:pPr lvl="1"/>
            <a:r>
              <a:rPr lang="hu-HU" dirty="0" err="1"/>
              <a:t>Average</a:t>
            </a:r>
            <a:r>
              <a:rPr lang="hu-HU" dirty="0"/>
              <a:t> </a:t>
            </a:r>
            <a:r>
              <a:rPr lang="hu-HU" dirty="0" err="1"/>
              <a:t>probability</a:t>
            </a:r>
            <a:r>
              <a:rPr lang="hu-HU" dirty="0"/>
              <a:t> </a:t>
            </a:r>
            <a:r>
              <a:rPr lang="hu-HU" dirty="0" err="1"/>
              <a:t>for</a:t>
            </a:r>
            <a:r>
              <a:rPr lang="hu-HU" dirty="0"/>
              <a:t> </a:t>
            </a:r>
            <a:r>
              <a:rPr lang="hu-HU" dirty="0" err="1"/>
              <a:t>the</a:t>
            </a:r>
            <a:r>
              <a:rPr lang="hu-HU" dirty="0"/>
              <a:t> </a:t>
            </a:r>
            <a:r>
              <a:rPr lang="hu-HU" dirty="0" err="1"/>
              <a:t>whole</a:t>
            </a:r>
            <a:r>
              <a:rPr lang="hu-HU" dirty="0"/>
              <a:t> </a:t>
            </a:r>
            <a:r>
              <a:rPr lang="hu-HU" dirty="0" err="1"/>
              <a:t>group</a:t>
            </a:r>
            <a:endParaRPr lang="hu-HU" dirty="0"/>
          </a:p>
          <a:p>
            <a:pPr lvl="1"/>
            <a:r>
              <a:rPr lang="hu-HU" dirty="0" err="1"/>
              <a:t>Estimated</a:t>
            </a:r>
            <a:r>
              <a:rPr lang="hu-HU" dirty="0"/>
              <a:t> </a:t>
            </a:r>
            <a:r>
              <a:rPr lang="hu-HU" dirty="0" err="1"/>
              <a:t>number</a:t>
            </a:r>
            <a:r>
              <a:rPr lang="hu-HU" dirty="0"/>
              <a:t> of </a:t>
            </a:r>
            <a:r>
              <a:rPr lang="hu-HU" dirty="0" err="1"/>
              <a:t>the</a:t>
            </a:r>
            <a:r>
              <a:rPr lang="hu-HU" dirty="0"/>
              <a:t> </a:t>
            </a:r>
            <a:r>
              <a:rPr lang="hu-HU" dirty="0" err="1"/>
              <a:t>students</a:t>
            </a:r>
            <a:r>
              <a:rPr lang="hu-HU" dirty="0"/>
              <a:t> </a:t>
            </a:r>
            <a:r>
              <a:rPr lang="hu-HU" dirty="0" err="1"/>
              <a:t>who</a:t>
            </a:r>
            <a:r>
              <a:rPr lang="hu-HU" dirty="0"/>
              <a:t> </a:t>
            </a:r>
            <a:r>
              <a:rPr lang="hu-HU" dirty="0" err="1"/>
              <a:t>will</a:t>
            </a:r>
            <a:r>
              <a:rPr lang="hu-HU" dirty="0"/>
              <a:t> </a:t>
            </a:r>
            <a:r>
              <a:rPr lang="hu-HU" dirty="0" err="1"/>
              <a:t>pass</a:t>
            </a:r>
            <a:r>
              <a:rPr lang="hu-HU" dirty="0"/>
              <a:t> </a:t>
            </a:r>
            <a:r>
              <a:rPr lang="hu-HU" dirty="0" err="1"/>
              <a:t>the</a:t>
            </a:r>
            <a:r>
              <a:rPr lang="hu-HU" dirty="0"/>
              <a:t> </a:t>
            </a:r>
            <a:r>
              <a:rPr lang="hu-HU" dirty="0" err="1"/>
              <a:t>exam</a:t>
            </a:r>
            <a:endParaRPr lang="hu-HU" dirty="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96</a:t>
            </a:fld>
            <a:endParaRPr lang="hu-HU" dirty="0"/>
          </a:p>
        </p:txBody>
      </p:sp>
    </p:spTree>
    <p:extLst>
      <p:ext uri="{BB962C8B-B14F-4D97-AF65-F5344CB8AC3E}">
        <p14:creationId xmlns:p14="http://schemas.microsoft.com/office/powerpoint/2010/main" val="101686151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872067" y="1844824"/>
            <a:ext cx="7408333" cy="4281339"/>
          </a:xfrm>
        </p:spPr>
        <p:txBody>
          <a:bodyPr>
            <a:normAutofit fontScale="92500" lnSpcReduction="10000"/>
          </a:bodyPr>
          <a:lstStyle/>
          <a:p>
            <a:pPr marL="0" indent="0">
              <a:buNone/>
            </a:pPr>
            <a:r>
              <a:rPr lang="en-US" dirty="0"/>
              <a:t>Input</a:t>
            </a:r>
          </a:p>
          <a:p>
            <a:r>
              <a:rPr lang="en-US" dirty="0" smtClean="0"/>
              <a:t>What </a:t>
            </a:r>
            <a:r>
              <a:rPr lang="en-US" dirty="0"/>
              <a:t>was the result of the student’s last (successful) CNI exam</a:t>
            </a:r>
            <a:r>
              <a:rPr lang="en-US" dirty="0" smtClean="0"/>
              <a:t>?</a:t>
            </a:r>
            <a:r>
              <a:rPr lang="hu-HU" dirty="0" smtClean="0"/>
              <a:t> </a:t>
            </a:r>
            <a:r>
              <a:rPr lang="en-US" dirty="0" smtClean="0"/>
              <a:t>Variable</a:t>
            </a:r>
            <a:r>
              <a:rPr lang="en-US" dirty="0"/>
              <a:t>: N1R, possible values: 2..5.</a:t>
            </a:r>
          </a:p>
          <a:p>
            <a:r>
              <a:rPr lang="en-US" dirty="0" smtClean="0"/>
              <a:t>Is </a:t>
            </a:r>
            <a:r>
              <a:rPr lang="en-US" dirty="0"/>
              <a:t>this the 1st, 2nd, or 3rd enrolment of the student into the Network </a:t>
            </a:r>
            <a:r>
              <a:rPr lang="en-US" dirty="0" smtClean="0"/>
              <a:t>Administration </a:t>
            </a:r>
            <a:r>
              <a:rPr lang="en-US" dirty="0"/>
              <a:t>course? </a:t>
            </a:r>
            <a:r>
              <a:rPr lang="en-US" dirty="0" smtClean="0"/>
              <a:t>Variable</a:t>
            </a:r>
            <a:r>
              <a:rPr lang="en-US" dirty="0"/>
              <a:t>: NEN, possible values: 1..3.</a:t>
            </a:r>
          </a:p>
          <a:p>
            <a:r>
              <a:rPr lang="en-US" dirty="0" smtClean="0"/>
              <a:t>How </a:t>
            </a:r>
            <a:r>
              <a:rPr lang="en-US" dirty="0"/>
              <a:t>many credits has the student collected until </a:t>
            </a:r>
            <a:r>
              <a:rPr lang="en-US" dirty="0" smtClean="0"/>
              <a:t>now?</a:t>
            </a:r>
            <a:r>
              <a:rPr lang="hu-HU" dirty="0" smtClean="0"/>
              <a:t> </a:t>
            </a:r>
            <a:r>
              <a:rPr lang="en-US" dirty="0" smtClean="0"/>
              <a:t>Variable</a:t>
            </a:r>
            <a:r>
              <a:rPr lang="en-US" dirty="0"/>
              <a:t>: </a:t>
            </a:r>
            <a:r>
              <a:rPr lang="en-US" dirty="0" err="1"/>
              <a:t>NCr</a:t>
            </a:r>
            <a:r>
              <a:rPr lang="en-US" dirty="0"/>
              <a:t>, possible values: SM, AV, BG</a:t>
            </a:r>
          </a:p>
          <a:p>
            <a:pPr marL="0" indent="0">
              <a:buNone/>
            </a:pPr>
            <a:r>
              <a:rPr lang="en-US" dirty="0"/>
              <a:t>Output</a:t>
            </a:r>
          </a:p>
          <a:p>
            <a:r>
              <a:rPr lang="en-US" dirty="0" smtClean="0"/>
              <a:t>Probability </a:t>
            </a:r>
            <a:r>
              <a:rPr lang="en-US" dirty="0"/>
              <a:t>of passing the </a:t>
            </a:r>
            <a:r>
              <a:rPr lang="en-US" dirty="0" smtClean="0"/>
              <a:t>exam</a:t>
            </a:r>
            <a:r>
              <a:rPr lang="hu-HU" dirty="0" smtClean="0"/>
              <a:t>.</a:t>
            </a:r>
            <a:r>
              <a:rPr lang="en-US" dirty="0" smtClean="0"/>
              <a:t> Variable</a:t>
            </a:r>
            <a:r>
              <a:rPr lang="en-US" dirty="0"/>
              <a:t>: PS, possible values: SM, AL, AH, BG</a:t>
            </a:r>
          </a:p>
          <a:p>
            <a:endParaRPr lang="hu-HU" dirty="0"/>
          </a:p>
        </p:txBody>
      </p:sp>
      <p:sp>
        <p:nvSpPr>
          <p:cNvPr id="3" name="Cím 2"/>
          <p:cNvSpPr>
            <a:spLocks noGrp="1"/>
          </p:cNvSpPr>
          <p:nvPr>
            <p:ph type="title"/>
          </p:nvPr>
        </p:nvSpPr>
        <p:spPr/>
        <p:txBody>
          <a:bodyPr/>
          <a:lstStyle/>
          <a:p>
            <a:r>
              <a:rPr lang="hu-HU" dirty="0" smtClean="0"/>
              <a:t>Input - Output</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97</a:t>
            </a:fld>
            <a:endParaRPr lang="hu-HU" dirty="0"/>
          </a:p>
        </p:txBody>
      </p:sp>
    </p:spTree>
    <p:extLst>
      <p:ext uri="{BB962C8B-B14F-4D97-AF65-F5344CB8AC3E}">
        <p14:creationId xmlns:p14="http://schemas.microsoft.com/office/powerpoint/2010/main" val="23919087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p:txBody>
          <a:bodyPr/>
          <a:lstStyle/>
          <a:p>
            <a:endParaRPr lang="hu-HU" dirty="0" smtClean="0"/>
          </a:p>
          <a:p>
            <a:r>
              <a:rPr lang="hu-HU" dirty="0" err="1" smtClean="0"/>
              <a:t>Original</a:t>
            </a:r>
            <a:r>
              <a:rPr lang="hu-HU" dirty="0" smtClean="0"/>
              <a:t> </a:t>
            </a:r>
            <a:r>
              <a:rPr lang="hu-HU" dirty="0" err="1" smtClean="0"/>
              <a:t>rule</a:t>
            </a:r>
            <a:r>
              <a:rPr lang="hu-HU" dirty="0" smtClean="0"/>
              <a:t> </a:t>
            </a:r>
            <a:r>
              <a:rPr lang="hu-HU" dirty="0" err="1" smtClean="0"/>
              <a:t>base</a:t>
            </a:r>
            <a:endParaRPr lang="hu-HU" dirty="0" smtClean="0"/>
          </a:p>
          <a:p>
            <a:pPr lvl="1"/>
            <a:r>
              <a:rPr lang="hu-HU" dirty="0" err="1" smtClean="0"/>
              <a:t>Training</a:t>
            </a:r>
            <a:r>
              <a:rPr lang="hu-HU" dirty="0" smtClean="0"/>
              <a:t>: </a:t>
            </a:r>
            <a:r>
              <a:rPr lang="en-US" dirty="0" smtClean="0"/>
              <a:t>PI=0.73 </a:t>
            </a:r>
            <a:r>
              <a:rPr lang="hu-HU" dirty="0" smtClean="0"/>
              <a:t>Test: </a:t>
            </a:r>
            <a:r>
              <a:rPr lang="en-US" dirty="0" smtClean="0"/>
              <a:t>PI=0.74 </a:t>
            </a:r>
            <a:endParaRPr lang="hu-HU" dirty="0" smtClean="0"/>
          </a:p>
          <a:p>
            <a:r>
              <a:rPr lang="hu-HU" dirty="0" err="1" smtClean="0"/>
              <a:t>Final</a:t>
            </a:r>
            <a:r>
              <a:rPr lang="hu-HU" dirty="0" smtClean="0"/>
              <a:t> </a:t>
            </a:r>
            <a:r>
              <a:rPr lang="hu-HU" dirty="0" err="1" smtClean="0"/>
              <a:t>rule</a:t>
            </a:r>
            <a:r>
              <a:rPr lang="hu-HU" dirty="0" smtClean="0"/>
              <a:t> </a:t>
            </a:r>
            <a:r>
              <a:rPr lang="hu-HU" dirty="0" err="1" smtClean="0"/>
              <a:t>base</a:t>
            </a:r>
            <a:endParaRPr lang="hu-HU" dirty="0" smtClean="0"/>
          </a:p>
          <a:p>
            <a:pPr lvl="1"/>
            <a:r>
              <a:rPr lang="hu-HU" dirty="0" err="1" smtClean="0"/>
              <a:t>Training</a:t>
            </a:r>
            <a:r>
              <a:rPr lang="hu-HU" dirty="0" smtClean="0"/>
              <a:t>: </a:t>
            </a:r>
            <a:r>
              <a:rPr lang="en-US" dirty="0" smtClean="0"/>
              <a:t>PI=0.81 </a:t>
            </a:r>
            <a:r>
              <a:rPr lang="hu-HU" dirty="0" smtClean="0"/>
              <a:t>Test: PI=</a:t>
            </a:r>
            <a:r>
              <a:rPr lang="en-US" dirty="0" smtClean="0"/>
              <a:t>0.76</a:t>
            </a:r>
            <a:endParaRPr lang="hu-HU" dirty="0"/>
          </a:p>
        </p:txBody>
      </p:sp>
      <p:sp>
        <p:nvSpPr>
          <p:cNvPr id="3" name="Cím 2"/>
          <p:cNvSpPr>
            <a:spLocks noGrp="1"/>
          </p:cNvSpPr>
          <p:nvPr>
            <p:ph type="title"/>
          </p:nvPr>
        </p:nvSpPr>
        <p:spPr/>
        <p:txBody>
          <a:bodyPr/>
          <a:lstStyle/>
          <a:p>
            <a:r>
              <a:rPr lang="hu-HU" dirty="0" err="1" smtClean="0"/>
              <a:t>Results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98</a:t>
            </a:fld>
            <a:endParaRPr lang="hu-HU" dirty="0"/>
          </a:p>
        </p:txBody>
      </p:sp>
    </p:spTree>
    <p:extLst>
      <p:ext uri="{BB962C8B-B14F-4D97-AF65-F5344CB8AC3E}">
        <p14:creationId xmlns:p14="http://schemas.microsoft.com/office/powerpoint/2010/main" val="37586907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FRI Software</a:t>
            </a:r>
            <a:endParaRPr lang="hu-HU" dirty="0"/>
          </a:p>
        </p:txBody>
      </p:sp>
      <p:sp>
        <p:nvSpPr>
          <p:cNvPr id="6" name="Szöveg helye 5"/>
          <p:cNvSpPr>
            <a:spLocks noGrp="1"/>
          </p:cNvSpPr>
          <p:nvPr>
            <p:ph type="body" idx="1"/>
          </p:nvPr>
        </p:nvSpPr>
        <p:spPr/>
        <p:txBody>
          <a:bodyPr>
            <a:normAutofit/>
          </a:bodyPr>
          <a:lstStyle/>
          <a:p>
            <a:r>
              <a:rPr lang="hu-HU" sz="3200" dirty="0" smtClean="0"/>
              <a:t>FRI </a:t>
            </a:r>
            <a:r>
              <a:rPr lang="hu-HU" sz="3200" dirty="0" err="1" smtClean="0"/>
              <a:t>Matlab</a:t>
            </a:r>
            <a:r>
              <a:rPr lang="hu-HU" sz="3200" dirty="0" smtClean="0"/>
              <a:t> </a:t>
            </a:r>
            <a:r>
              <a:rPr lang="hu-HU" sz="3200" dirty="0" err="1" smtClean="0"/>
              <a:t>Toolbox</a:t>
            </a:r>
            <a:endParaRPr lang="hu-HU" sz="3200" dirty="0"/>
          </a:p>
        </p:txBody>
      </p:sp>
      <p:sp>
        <p:nvSpPr>
          <p:cNvPr id="4" name="Dia számának helye 3"/>
          <p:cNvSpPr>
            <a:spLocks noGrp="1"/>
          </p:cNvSpPr>
          <p:nvPr>
            <p:ph type="sldNum" sz="quarter" idx="12"/>
          </p:nvPr>
        </p:nvSpPr>
        <p:spPr/>
        <p:txBody>
          <a:bodyPr/>
          <a:lstStyle/>
          <a:p>
            <a:fld id="{42275A63-3E4B-4569-BF04-D6C210DC9A48}" type="slidenum">
              <a:rPr lang="hu-HU" smtClean="0"/>
              <a:pPr/>
              <a:t>99</a:t>
            </a:fld>
            <a:endParaRPr lang="hu-HU" dirty="0"/>
          </a:p>
        </p:txBody>
      </p:sp>
    </p:spTree>
    <p:extLst>
      <p:ext uri="{BB962C8B-B14F-4D97-AF65-F5344CB8AC3E}">
        <p14:creationId xmlns:p14="http://schemas.microsoft.com/office/powerpoint/2010/main" val="9438614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Áramlás">
  <a:themeElements>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Áramlás">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5527</TotalTime>
  <Words>11601</Words>
  <Application>Microsoft Office PowerPoint</Application>
  <PresentationFormat>Diavetítés a képernyőre (4:3 oldalarány)</PresentationFormat>
  <Paragraphs>1030</Paragraphs>
  <Slides>106</Slides>
  <Notes>80</Notes>
  <HiddenSlides>0</HiddenSlides>
  <MMClips>1</MMClips>
  <ScaleCrop>false</ScaleCrop>
  <HeadingPairs>
    <vt:vector size="6" baseType="variant">
      <vt:variant>
        <vt:lpstr>Téma</vt:lpstr>
      </vt:variant>
      <vt:variant>
        <vt:i4>1</vt:i4>
      </vt:variant>
      <vt:variant>
        <vt:lpstr>Beágyazott OLE kiszolgálók</vt:lpstr>
      </vt:variant>
      <vt:variant>
        <vt:i4>3</vt:i4>
      </vt:variant>
      <vt:variant>
        <vt:lpstr>Diacímek</vt:lpstr>
      </vt:variant>
      <vt:variant>
        <vt:i4>106</vt:i4>
      </vt:variant>
    </vt:vector>
  </HeadingPairs>
  <TitlesOfParts>
    <vt:vector size="110" baseType="lpstr">
      <vt:lpstr>Áramlás</vt:lpstr>
      <vt:lpstr>Egyenlet</vt:lpstr>
      <vt:lpstr>Equation</vt:lpstr>
      <vt:lpstr>Bitkép</vt:lpstr>
      <vt:lpstr>Fuzzy Inference in Sparse Rule Bases and Related Model Identification Techniques </vt:lpstr>
      <vt:lpstr>Contents</vt:lpstr>
      <vt:lpstr>IT Education in Hungary</vt:lpstr>
      <vt:lpstr>The First Touch</vt:lpstr>
      <vt:lpstr>Elementary/Secondary school</vt:lpstr>
      <vt:lpstr>Secondary/Grammar School</vt:lpstr>
      <vt:lpstr>Higher Education</vt:lpstr>
      <vt:lpstr>Kecskemét - College -Department</vt:lpstr>
      <vt:lpstr>PowerPoint bemutató</vt:lpstr>
      <vt:lpstr>Historic places</vt:lpstr>
      <vt:lpstr>Wellness Tourism</vt:lpstr>
      <vt:lpstr>Kecskemét College</vt:lpstr>
      <vt:lpstr>Facts and Details - Faculty</vt:lpstr>
      <vt:lpstr>BSc Courses</vt:lpstr>
      <vt:lpstr>Information Technology  Specializations</vt:lpstr>
      <vt:lpstr>Research at our Department</vt:lpstr>
      <vt:lpstr>Effects of innovative teaching methods in IT education</vt:lpstr>
      <vt:lpstr>Smarter Transport – cooperative communication in transport systems</vt:lpstr>
      <vt:lpstr>Computer simulations of a city traffic controlled by a central intelligence through radio posts </vt:lpstr>
      <vt:lpstr>Algorithm Development for Smart Grids</vt:lpstr>
      <vt:lpstr>Vehicle concept and energy-management of hybrid drivetrain</vt:lpstr>
      <vt:lpstr>Fuzzy systems for diverse purposes</vt:lpstr>
      <vt:lpstr>Fuzzy Logic</vt:lpstr>
      <vt:lpstr>Fuzzy sets</vt:lpstr>
      <vt:lpstr>Crisp seets – Fuzzy sets</vt:lpstr>
      <vt:lpstr>Membership function</vt:lpstr>
      <vt:lpstr>Partition Styles</vt:lpstr>
      <vt:lpstr>Fuzzy rule based systems</vt:lpstr>
      <vt:lpstr>Fuzzification</vt:lpstr>
      <vt:lpstr>Defuzzification</vt:lpstr>
      <vt:lpstr>Fuzzy inference methods</vt:lpstr>
      <vt:lpstr>Mamdani type fuzzy inference </vt:lpstr>
      <vt:lpstr>Evaluation of the first rule</vt:lpstr>
      <vt:lpstr>Evaluation  of the second rule</vt:lpstr>
      <vt:lpstr>Result</vt:lpstr>
      <vt:lpstr>Fuzzy inference in sparse rule bases</vt:lpstr>
      <vt:lpstr>Introduction</vt:lpstr>
      <vt:lpstr>Dense and sparse rule base</vt:lpstr>
      <vt:lpstr>Fuzzy rule interpolation based inference methods</vt:lpstr>
      <vt:lpstr>One-step Fuzzy Rule Interpolation</vt:lpstr>
      <vt:lpstr>Options for the reference point and the related set distances </vt:lpstr>
      <vt:lpstr>Similarity</vt:lpstr>
      <vt:lpstr>Similarity measure based on the fuzzy subsethood values </vt:lpstr>
      <vt:lpstr>Relative distance</vt:lpstr>
      <vt:lpstr>Similarity, dissimilarity, conclusion</vt:lpstr>
      <vt:lpstr>Characteristics</vt:lpstr>
      <vt:lpstr>Two-step Fuzzy Rule Interpolation</vt:lpstr>
      <vt:lpstr>Two-step FRI methods</vt:lpstr>
      <vt:lpstr>Linguistic term shifting</vt:lpstr>
      <vt:lpstr>FEAT-p</vt:lpstr>
      <vt:lpstr>Aij - the interpolated set in the jth dimension</vt:lpstr>
      <vt:lpstr>FEAT-p characteristics</vt:lpstr>
      <vt:lpstr>FEAT-LS</vt:lpstr>
      <vt:lpstr>FEAT-LS</vt:lpstr>
      <vt:lpstr>FEAT-LS characteristics</vt:lpstr>
      <vt:lpstr>The position of the consequent sets</vt:lpstr>
      <vt:lpstr>The position of the consequent sets in the lth output dimension</vt:lpstr>
      <vt:lpstr>Single Rule reasoning</vt:lpstr>
      <vt:lpstr>Single rule reasoning based on polar cuts SURE-p</vt:lpstr>
      <vt:lpstr>The shape of the consequent set</vt:lpstr>
      <vt:lpstr>SURE-p characteristics</vt:lpstr>
      <vt:lpstr>SURE-LS  </vt:lpstr>
      <vt:lpstr>SURE-LS2</vt:lpstr>
      <vt:lpstr>SURE-LS characteristics</vt:lpstr>
      <vt:lpstr>Rule base generation</vt:lpstr>
      <vt:lpstr>Fuzzy Rule Base Generation</vt:lpstr>
      <vt:lpstr>Automatic Fuzzy Model Identification </vt:lpstr>
      <vt:lpstr>Fuzzy Clustering Based Initial Rule Base Generation</vt:lpstr>
      <vt:lpstr>Output partition</vt:lpstr>
      <vt:lpstr>Projection into the antecedent space</vt:lpstr>
      <vt:lpstr>Sample data and the generated rules’ antecedent sets</vt:lpstr>
      <vt:lpstr>System with two initial rules</vt:lpstr>
      <vt:lpstr>Sample data and the generated rules’ antecedent sets</vt:lpstr>
      <vt:lpstr>System with 2n+2 rules</vt:lpstr>
      <vt:lpstr>System Based on Grid Partitioning</vt:lpstr>
      <vt:lpstr>Tuning of the Rule Base Parameters</vt:lpstr>
      <vt:lpstr>Rule Base Extension  </vt:lpstr>
      <vt:lpstr>Tuning with RBE (DSS &amp; SI)</vt:lpstr>
      <vt:lpstr>Clonal Selection Algorithm</vt:lpstr>
      <vt:lpstr>The Applied Algorithm</vt:lpstr>
      <vt:lpstr>Encoding Scheme</vt:lpstr>
      <vt:lpstr>Applications</vt:lpstr>
      <vt:lpstr>Practical applications</vt:lpstr>
      <vt:lpstr>Fuzzy Control1 </vt:lpstr>
      <vt:lpstr>Fuzzy Control2</vt:lpstr>
      <vt:lpstr>Prediction of some Composites’ Mechanical Properties</vt:lpstr>
      <vt:lpstr>Charpy impact strength</vt:lpstr>
      <vt:lpstr>Yield strength </vt:lpstr>
      <vt:lpstr>Furniture selection</vt:lpstr>
      <vt:lpstr>Fuzzy modeling of an anaerob tapered fluidized bed reactor </vt:lpstr>
      <vt:lpstr>Petrophysical properties prediction - analysis of petroleum well log data</vt:lpstr>
      <vt:lpstr>Tool life prediction in case of machining operations</vt:lpstr>
      <vt:lpstr>Ground Level Ozone Concentration</vt:lpstr>
      <vt:lpstr>Student evaluation</vt:lpstr>
      <vt:lpstr>Input and output partitions</vt:lpstr>
      <vt:lpstr>Prediction of the student enrollment number</vt:lpstr>
      <vt:lpstr>Input - Output</vt:lpstr>
      <vt:lpstr>Results</vt:lpstr>
      <vt:lpstr>FRI Software</vt:lpstr>
      <vt:lpstr>FRI Matlab Toolbox</vt:lpstr>
      <vt:lpstr>FRIT</vt:lpstr>
      <vt:lpstr>TestIt</vt:lpstr>
      <vt:lpstr>SFMI toolbox GUI</vt:lpstr>
      <vt:lpstr>GUI program</vt:lpstr>
      <vt:lpstr>GUI program</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Fuzzy következtetés és alkalmazása</dc:title>
  <dc:creator>Johanyák Zs. Csaba Dr.</dc:creator>
  <cp:lastModifiedBy>Johanyák Zs. Csaba</cp:lastModifiedBy>
  <cp:revision>273</cp:revision>
  <dcterms:created xsi:type="dcterms:W3CDTF">2013-05-15T10:32:22Z</dcterms:created>
  <dcterms:modified xsi:type="dcterms:W3CDTF">2014-09-13T08:12:40Z</dcterms:modified>
</cp:coreProperties>
</file>