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avi" ContentType="video/avi"/>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95"/>
  </p:notesMasterIdLst>
  <p:sldIdLst>
    <p:sldId id="256" r:id="rId2"/>
    <p:sldId id="634" r:id="rId3"/>
    <p:sldId id="331" r:id="rId4"/>
    <p:sldId id="601" r:id="rId5"/>
    <p:sldId id="306" r:id="rId6"/>
    <p:sldId id="308" r:id="rId7"/>
    <p:sldId id="309" r:id="rId8"/>
    <p:sldId id="311" r:id="rId9"/>
    <p:sldId id="313" r:id="rId10"/>
    <p:sldId id="317" r:id="rId11"/>
    <p:sldId id="315" r:id="rId12"/>
    <p:sldId id="316" r:id="rId13"/>
    <p:sldId id="318" r:id="rId14"/>
    <p:sldId id="319" r:id="rId15"/>
    <p:sldId id="320" r:id="rId16"/>
    <p:sldId id="321" r:id="rId17"/>
    <p:sldId id="322" r:id="rId18"/>
    <p:sldId id="324" r:id="rId19"/>
    <p:sldId id="325" r:id="rId20"/>
    <p:sldId id="604" r:id="rId21"/>
    <p:sldId id="606" r:id="rId22"/>
    <p:sldId id="605" r:id="rId23"/>
    <p:sldId id="328" r:id="rId24"/>
    <p:sldId id="607" r:id="rId25"/>
    <p:sldId id="608" r:id="rId26"/>
    <p:sldId id="332" r:id="rId27"/>
    <p:sldId id="260" r:id="rId28"/>
    <p:sldId id="273" r:id="rId29"/>
    <p:sldId id="274" r:id="rId30"/>
    <p:sldId id="275" r:id="rId31"/>
    <p:sldId id="632" r:id="rId32"/>
    <p:sldId id="633" r:id="rId33"/>
    <p:sldId id="631" r:id="rId34"/>
    <p:sldId id="277" r:id="rId35"/>
    <p:sldId id="278" r:id="rId36"/>
    <p:sldId id="279" r:id="rId37"/>
    <p:sldId id="334" r:id="rId38"/>
    <p:sldId id="630" r:id="rId39"/>
    <p:sldId id="280" r:id="rId40"/>
    <p:sldId id="616" r:id="rId41"/>
    <p:sldId id="617" r:id="rId42"/>
    <p:sldId id="618" r:id="rId43"/>
    <p:sldId id="627" r:id="rId44"/>
    <p:sldId id="619" r:id="rId45"/>
    <p:sldId id="623" r:id="rId46"/>
    <p:sldId id="629" r:id="rId47"/>
    <p:sldId id="287" r:id="rId48"/>
    <p:sldId id="261" r:id="rId49"/>
    <p:sldId id="262" r:id="rId50"/>
    <p:sldId id="258" r:id="rId51"/>
    <p:sldId id="259" r:id="rId52"/>
    <p:sldId id="263" r:id="rId53"/>
    <p:sldId id="264" r:id="rId54"/>
    <p:sldId id="265" r:id="rId55"/>
    <p:sldId id="266" r:id="rId56"/>
    <p:sldId id="267" r:id="rId57"/>
    <p:sldId id="269" r:id="rId58"/>
    <p:sldId id="270" r:id="rId59"/>
    <p:sldId id="302" r:id="rId60"/>
    <p:sldId id="303" r:id="rId61"/>
    <p:sldId id="333" r:id="rId62"/>
    <p:sldId id="435" r:id="rId63"/>
    <p:sldId id="506" r:id="rId64"/>
    <p:sldId id="388" r:id="rId65"/>
    <p:sldId id="436" r:id="rId66"/>
    <p:sldId id="507" r:id="rId67"/>
    <p:sldId id="516" r:id="rId68"/>
    <p:sldId id="508" r:id="rId69"/>
    <p:sldId id="509" r:id="rId70"/>
    <p:sldId id="510" r:id="rId71"/>
    <p:sldId id="511" r:id="rId72"/>
    <p:sldId id="512" r:id="rId73"/>
    <p:sldId id="513" r:id="rId74"/>
    <p:sldId id="514" r:id="rId75"/>
    <p:sldId id="515" r:id="rId76"/>
    <p:sldId id="517" r:id="rId77"/>
    <p:sldId id="518" r:id="rId78"/>
    <p:sldId id="519" r:id="rId79"/>
    <p:sldId id="520" r:id="rId80"/>
    <p:sldId id="521" r:id="rId81"/>
    <p:sldId id="522" r:id="rId82"/>
    <p:sldId id="389" r:id="rId83"/>
    <p:sldId id="390" r:id="rId84"/>
    <p:sldId id="391" r:id="rId85"/>
    <p:sldId id="402" r:id="rId86"/>
    <p:sldId id="403" r:id="rId87"/>
    <p:sldId id="346" r:id="rId88"/>
    <p:sldId id="413" r:id="rId89"/>
    <p:sldId id="523" r:id="rId90"/>
    <p:sldId id="524" r:id="rId91"/>
    <p:sldId id="348" r:id="rId92"/>
    <p:sldId id="404" r:id="rId93"/>
    <p:sldId id="405" r:id="rId94"/>
    <p:sldId id="355" r:id="rId95"/>
    <p:sldId id="406" r:id="rId96"/>
    <p:sldId id="407" r:id="rId97"/>
    <p:sldId id="408" r:id="rId98"/>
    <p:sldId id="409" r:id="rId99"/>
    <p:sldId id="410" r:id="rId100"/>
    <p:sldId id="411" r:id="rId101"/>
    <p:sldId id="412" r:id="rId102"/>
    <p:sldId id="358" r:id="rId103"/>
    <p:sldId id="414" r:id="rId104"/>
    <p:sldId id="359" r:id="rId105"/>
    <p:sldId id="415" r:id="rId106"/>
    <p:sldId id="361" r:id="rId107"/>
    <p:sldId id="565" r:id="rId108"/>
    <p:sldId id="567" r:id="rId109"/>
    <p:sldId id="568" r:id="rId110"/>
    <p:sldId id="569" r:id="rId111"/>
    <p:sldId id="581" r:id="rId112"/>
    <p:sldId id="570" r:id="rId113"/>
    <p:sldId id="571" r:id="rId114"/>
    <p:sldId id="582" r:id="rId115"/>
    <p:sldId id="577" r:id="rId116"/>
    <p:sldId id="289" r:id="rId117"/>
    <p:sldId id="525" r:id="rId118"/>
    <p:sldId id="478" r:id="rId119"/>
    <p:sldId id="479" r:id="rId120"/>
    <p:sldId id="561" r:id="rId121"/>
    <p:sldId id="527" r:id="rId122"/>
    <p:sldId id="528" r:id="rId123"/>
    <p:sldId id="559" r:id="rId124"/>
    <p:sldId id="560" r:id="rId125"/>
    <p:sldId id="529" r:id="rId126"/>
    <p:sldId id="530" r:id="rId127"/>
    <p:sldId id="531" r:id="rId128"/>
    <p:sldId id="532" r:id="rId129"/>
    <p:sldId id="533" r:id="rId130"/>
    <p:sldId id="534" r:id="rId131"/>
    <p:sldId id="535" r:id="rId132"/>
    <p:sldId id="536" r:id="rId133"/>
    <p:sldId id="537" r:id="rId134"/>
    <p:sldId id="538" r:id="rId135"/>
    <p:sldId id="539" r:id="rId136"/>
    <p:sldId id="540" r:id="rId137"/>
    <p:sldId id="542" r:id="rId138"/>
    <p:sldId id="562" r:id="rId139"/>
    <p:sldId id="544" r:id="rId140"/>
    <p:sldId id="558" r:id="rId141"/>
    <p:sldId id="481" r:id="rId142"/>
    <p:sldId id="482" r:id="rId143"/>
    <p:sldId id="548" r:id="rId144"/>
    <p:sldId id="549" r:id="rId145"/>
    <p:sldId id="550" r:id="rId146"/>
    <p:sldId id="551" r:id="rId147"/>
    <p:sldId id="552" r:id="rId148"/>
    <p:sldId id="553" r:id="rId149"/>
    <p:sldId id="554" r:id="rId150"/>
    <p:sldId id="555" r:id="rId151"/>
    <p:sldId id="556" r:id="rId152"/>
    <p:sldId id="557" r:id="rId153"/>
    <p:sldId id="495" r:id="rId154"/>
    <p:sldId id="496" r:id="rId155"/>
    <p:sldId id="497" r:id="rId156"/>
    <p:sldId id="498" r:id="rId157"/>
    <p:sldId id="499" r:id="rId158"/>
    <p:sldId id="500" r:id="rId159"/>
    <p:sldId id="501" r:id="rId160"/>
    <p:sldId id="502" r:id="rId161"/>
    <p:sldId id="290" r:id="rId162"/>
    <p:sldId id="546" r:id="rId163"/>
    <p:sldId id="547" r:id="rId164"/>
    <p:sldId id="288" r:id="rId165"/>
    <p:sldId id="590" r:id="rId166"/>
    <p:sldId id="593" r:id="rId167"/>
    <p:sldId id="594" r:id="rId168"/>
    <p:sldId id="583" r:id="rId169"/>
    <p:sldId id="584" r:id="rId170"/>
    <p:sldId id="585" r:id="rId171"/>
    <p:sldId id="586" r:id="rId172"/>
    <p:sldId id="587" r:id="rId173"/>
    <p:sldId id="588" r:id="rId174"/>
    <p:sldId id="464" r:id="rId175"/>
    <p:sldId id="430" r:id="rId176"/>
    <p:sldId id="429" r:id="rId177"/>
    <p:sldId id="431" r:id="rId178"/>
    <p:sldId id="592" r:id="rId179"/>
    <p:sldId id="449" r:id="rId180"/>
    <p:sldId id="591" r:id="rId181"/>
    <p:sldId id="595" r:id="rId182"/>
    <p:sldId id="596" r:id="rId183"/>
    <p:sldId id="597" r:id="rId184"/>
    <p:sldId id="598" r:id="rId185"/>
    <p:sldId id="599" r:id="rId186"/>
    <p:sldId id="505" r:id="rId187"/>
    <p:sldId id="469" r:id="rId188"/>
    <p:sldId id="609" r:id="rId189"/>
    <p:sldId id="610" r:id="rId190"/>
    <p:sldId id="611" r:id="rId191"/>
    <p:sldId id="612" r:id="rId192"/>
    <p:sldId id="613" r:id="rId193"/>
    <p:sldId id="614" r:id="rId194"/>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apértelmezett szakasz" id="{253491CC-B15E-482E-9070-E3C43AFA5622}">
          <p14:sldIdLst>
            <p14:sldId id="256"/>
            <p14:sldId id="634"/>
          </p14:sldIdLst>
        </p14:section>
        <p14:section name="City - College - Department" id="{18FEE345-F20A-4C14-ACA4-10FD3ACCB8E9}">
          <p14:sldIdLst>
            <p14:sldId id="331"/>
            <p14:sldId id="601"/>
            <p14:sldId id="306"/>
            <p14:sldId id="308"/>
            <p14:sldId id="309"/>
            <p14:sldId id="311"/>
            <p14:sldId id="313"/>
            <p14:sldId id="317"/>
            <p14:sldId id="315"/>
            <p14:sldId id="316"/>
            <p14:sldId id="318"/>
            <p14:sldId id="319"/>
            <p14:sldId id="320"/>
            <p14:sldId id="321"/>
            <p14:sldId id="322"/>
            <p14:sldId id="324"/>
            <p14:sldId id="325"/>
            <p14:sldId id="604"/>
            <p14:sldId id="606"/>
            <p14:sldId id="605"/>
            <p14:sldId id="328"/>
            <p14:sldId id="607"/>
            <p14:sldId id="608"/>
          </p14:sldIdLst>
        </p14:section>
        <p14:section name="Fuzzy Logic - Basic Concepts" id="{3441A51F-8B60-43DC-9E01-40358B362535}">
          <p14:sldIdLst>
            <p14:sldId id="332"/>
            <p14:sldId id="260"/>
            <p14:sldId id="273"/>
            <p14:sldId id="274"/>
            <p14:sldId id="275"/>
            <p14:sldId id="632"/>
            <p14:sldId id="633"/>
            <p14:sldId id="631"/>
            <p14:sldId id="277"/>
            <p14:sldId id="278"/>
            <p14:sldId id="279"/>
            <p14:sldId id="334"/>
            <p14:sldId id="630"/>
            <p14:sldId id="280"/>
            <p14:sldId id="616"/>
            <p14:sldId id="617"/>
            <p14:sldId id="618"/>
            <p14:sldId id="627"/>
            <p14:sldId id="619"/>
            <p14:sldId id="623"/>
            <p14:sldId id="629"/>
          </p14:sldIdLst>
        </p14:section>
        <p14:section name="Vezérlés" id="{F9937E8A-9CAD-4C18-8D63-8148B4561341}">
          <p14:sldIdLst>
            <p14:sldId id="287"/>
            <p14:sldId id="261"/>
            <p14:sldId id="262"/>
            <p14:sldId id="258"/>
            <p14:sldId id="259"/>
            <p14:sldId id="263"/>
            <p14:sldId id="264"/>
            <p14:sldId id="265"/>
            <p14:sldId id="266"/>
            <p14:sldId id="267"/>
            <p14:sldId id="269"/>
            <p14:sldId id="270"/>
            <p14:sldId id="302"/>
            <p14:sldId id="303"/>
          </p14:sldIdLst>
        </p14:section>
        <p14:section name="Fuzzy inference in sparse rule bases" id="{C6633D0E-695E-4A16-85EB-14C60B85E4AE}">
          <p14:sldIdLst>
            <p14:sldId id="333"/>
            <p14:sldId id="435"/>
            <p14:sldId id="506"/>
            <p14:sldId id="388"/>
            <p14:sldId id="436"/>
            <p14:sldId id="507"/>
            <p14:sldId id="516"/>
            <p14:sldId id="508"/>
            <p14:sldId id="509"/>
            <p14:sldId id="510"/>
            <p14:sldId id="511"/>
            <p14:sldId id="512"/>
            <p14:sldId id="513"/>
            <p14:sldId id="514"/>
            <p14:sldId id="515"/>
            <p14:sldId id="517"/>
            <p14:sldId id="518"/>
            <p14:sldId id="519"/>
            <p14:sldId id="520"/>
            <p14:sldId id="521"/>
            <p14:sldId id="522"/>
            <p14:sldId id="389"/>
            <p14:sldId id="390"/>
            <p14:sldId id="391"/>
            <p14:sldId id="402"/>
            <p14:sldId id="403"/>
            <p14:sldId id="346"/>
            <p14:sldId id="413"/>
            <p14:sldId id="523"/>
            <p14:sldId id="524"/>
            <p14:sldId id="348"/>
            <p14:sldId id="404"/>
            <p14:sldId id="405"/>
            <p14:sldId id="355"/>
            <p14:sldId id="406"/>
            <p14:sldId id="407"/>
            <p14:sldId id="408"/>
            <p14:sldId id="409"/>
            <p14:sldId id="410"/>
            <p14:sldId id="411"/>
            <p14:sldId id="412"/>
            <p14:sldId id="358"/>
            <p14:sldId id="414"/>
            <p14:sldId id="359"/>
            <p14:sldId id="415"/>
            <p14:sldId id="361"/>
          </p14:sldIdLst>
        </p14:section>
        <p14:section name="FRI Toolbox Software" id="{2F346C02-F2A9-47EF-AD3C-1FB89B9864EA}">
          <p14:sldIdLst>
            <p14:sldId id="565"/>
            <p14:sldId id="567"/>
            <p14:sldId id="568"/>
            <p14:sldId id="569"/>
            <p14:sldId id="581"/>
            <p14:sldId id="570"/>
            <p14:sldId id="571"/>
            <p14:sldId id="582"/>
            <p14:sldId id="577"/>
          </p14:sldIdLst>
        </p14:section>
        <p14:section name="Automatic system generation" id="{07C825FF-51B1-49E5-B4FD-DABE944090CA}">
          <p14:sldIdLst>
            <p14:sldId id="289"/>
            <p14:sldId id="525"/>
            <p14:sldId id="478"/>
            <p14:sldId id="479"/>
            <p14:sldId id="561"/>
            <p14:sldId id="527"/>
            <p14:sldId id="528"/>
            <p14:sldId id="559"/>
            <p14:sldId id="560"/>
            <p14:sldId id="529"/>
            <p14:sldId id="530"/>
            <p14:sldId id="531"/>
            <p14:sldId id="532"/>
            <p14:sldId id="533"/>
            <p14:sldId id="534"/>
            <p14:sldId id="535"/>
            <p14:sldId id="536"/>
            <p14:sldId id="537"/>
            <p14:sldId id="538"/>
            <p14:sldId id="539"/>
            <p14:sldId id="540"/>
            <p14:sldId id="542"/>
            <p14:sldId id="562"/>
            <p14:sldId id="544"/>
            <p14:sldId id="558"/>
            <p14:sldId id="481"/>
            <p14:sldId id="482"/>
            <p14:sldId id="548"/>
            <p14:sldId id="549"/>
            <p14:sldId id="550"/>
            <p14:sldId id="551"/>
            <p14:sldId id="552"/>
            <p14:sldId id="553"/>
            <p14:sldId id="554"/>
            <p14:sldId id="555"/>
            <p14:sldId id="556"/>
            <p14:sldId id="557"/>
            <p14:sldId id="495"/>
            <p14:sldId id="496"/>
            <p14:sldId id="497"/>
            <p14:sldId id="498"/>
            <p14:sldId id="499"/>
            <p14:sldId id="500"/>
            <p14:sldId id="501"/>
            <p14:sldId id="502"/>
          </p14:sldIdLst>
        </p14:section>
        <p14:section name="SFMI Toolbox" id="{DBE21855-279F-47E1-92C4-C3FF0C444FBB}">
          <p14:sldIdLst>
            <p14:sldId id="290"/>
            <p14:sldId id="546"/>
            <p14:sldId id="547"/>
          </p14:sldIdLst>
        </p14:section>
        <p14:section name="Modell" id="{A2E73F20-7E08-4DF0-B33D-EA23E792154D}">
          <p14:sldIdLst>
            <p14:sldId id="288"/>
            <p14:sldId id="590"/>
            <p14:sldId id="593"/>
            <p14:sldId id="594"/>
            <p14:sldId id="583"/>
            <p14:sldId id="584"/>
            <p14:sldId id="585"/>
            <p14:sldId id="586"/>
            <p14:sldId id="587"/>
            <p14:sldId id="588"/>
            <p14:sldId id="464"/>
            <p14:sldId id="430"/>
            <p14:sldId id="429"/>
            <p14:sldId id="431"/>
            <p14:sldId id="592"/>
            <p14:sldId id="449"/>
            <p14:sldId id="591"/>
            <p14:sldId id="595"/>
            <p14:sldId id="596"/>
            <p14:sldId id="597"/>
            <p14:sldId id="598"/>
            <p14:sldId id="599"/>
          </p14:sldIdLst>
        </p14:section>
        <p14:section name="Névtelen szakasz" id="{62E01BC9-E4BE-4A96-B6C3-10E40C1B44F8}">
          <p14:sldIdLst>
            <p14:sldId id="505"/>
          </p14:sldIdLst>
        </p14:section>
        <p14:section name="Névtelen szakasz" id="{9A48498A-5E7E-40E7-96EC-2044B0C7584E}">
          <p14:sldIdLst>
            <p14:sldId id="469"/>
            <p14:sldId id="609"/>
            <p14:sldId id="610"/>
            <p14:sldId id="611"/>
            <p14:sldId id="612"/>
            <p14:sldId id="613"/>
            <p14:sldId id="61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829" autoAdjust="0"/>
  </p:normalViewPr>
  <p:slideViewPr>
    <p:cSldViewPr>
      <p:cViewPr varScale="1">
        <p:scale>
          <a:sx n="64" d="100"/>
          <a:sy n="64" d="100"/>
        </p:scale>
        <p:origin x="-924" y="-90"/>
      </p:cViewPr>
      <p:guideLst>
        <p:guide orient="horz" pos="2160"/>
        <p:guide pos="2880"/>
      </p:guideLst>
    </p:cSldViewPr>
  </p:slideViewPr>
  <p:notesTextViewPr>
    <p:cViewPr>
      <p:scale>
        <a:sx n="150" d="100"/>
        <a:sy n="150" d="100"/>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heme" Target="theme/theme1.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notesMaster" Target="notesMasters/notesMaster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3C3D1A-2BDA-4DA1-BE64-3F6BD885B7EE}" type="doc">
      <dgm:prSet loTypeId="urn:microsoft.com/office/officeart/2005/8/layout/chevron1" loCatId="process" qsTypeId="urn:microsoft.com/office/officeart/2005/8/quickstyle/simple1" qsCatId="simple" csTypeId="urn:microsoft.com/office/officeart/2005/8/colors/accent1_2" csCatId="accent1" phldr="1"/>
      <dgm:spPr/>
    </dgm:pt>
    <dgm:pt modelId="{20616D65-A3FD-479C-A382-C38E224C810B}">
      <dgm:prSet phldrT="[Szöveg]" custT="1"/>
      <dgm:spPr/>
      <dgm:t>
        <a:bodyPr/>
        <a:lstStyle/>
        <a:p>
          <a:r>
            <a:rPr lang="hu-HU" sz="1800" dirty="0" err="1" smtClean="0"/>
            <a:t>Generation</a:t>
          </a:r>
          <a:endParaRPr lang="hu-HU" sz="1800" dirty="0"/>
        </a:p>
      </dgm:t>
    </dgm:pt>
    <dgm:pt modelId="{322022F8-C45D-4F31-8F3C-F927FE775AFA}" type="parTrans" cxnId="{10C00996-CE85-4B82-9059-FD4153BF76EF}">
      <dgm:prSet/>
      <dgm:spPr/>
      <dgm:t>
        <a:bodyPr/>
        <a:lstStyle/>
        <a:p>
          <a:endParaRPr lang="hu-HU"/>
        </a:p>
      </dgm:t>
    </dgm:pt>
    <dgm:pt modelId="{F179385A-BAD3-400C-8854-B01108879C35}" type="sibTrans" cxnId="{10C00996-CE85-4B82-9059-FD4153BF76EF}">
      <dgm:prSet/>
      <dgm:spPr/>
      <dgm:t>
        <a:bodyPr/>
        <a:lstStyle/>
        <a:p>
          <a:endParaRPr lang="hu-HU"/>
        </a:p>
      </dgm:t>
    </dgm:pt>
    <dgm:pt modelId="{D98620FB-8A2A-4FE1-8FB2-EB492ADDF877}">
      <dgm:prSet phldrT="[Szöveg]" custT="1"/>
      <dgm:spPr/>
      <dgm:t>
        <a:bodyPr/>
        <a:lstStyle/>
        <a:p>
          <a:r>
            <a:rPr lang="hu-HU" sz="1800" dirty="0" err="1" smtClean="0"/>
            <a:t>Initial</a:t>
          </a:r>
          <a:r>
            <a:rPr lang="hu-HU" sz="1800" dirty="0" smtClean="0"/>
            <a:t> </a:t>
          </a:r>
          <a:r>
            <a:rPr lang="hu-HU" sz="1800" dirty="0" err="1" smtClean="0"/>
            <a:t>rule</a:t>
          </a:r>
          <a:r>
            <a:rPr lang="hu-HU" sz="1800" dirty="0" smtClean="0"/>
            <a:t> </a:t>
          </a:r>
          <a:r>
            <a:rPr lang="hu-HU" sz="1800" dirty="0" err="1" smtClean="0"/>
            <a:t>base</a:t>
          </a:r>
          <a:endParaRPr lang="hu-HU" sz="1800" dirty="0"/>
        </a:p>
      </dgm:t>
    </dgm:pt>
    <dgm:pt modelId="{EAF50EEE-A4C1-494B-A141-BF3DF6339B3C}" type="parTrans" cxnId="{1993E298-5A92-4E8A-86FF-D3142BEB65D6}">
      <dgm:prSet/>
      <dgm:spPr/>
      <dgm:t>
        <a:bodyPr/>
        <a:lstStyle/>
        <a:p>
          <a:endParaRPr lang="hu-HU"/>
        </a:p>
      </dgm:t>
    </dgm:pt>
    <dgm:pt modelId="{B94FECFD-0DBF-4D60-8AF9-23124D35B803}" type="sibTrans" cxnId="{1993E298-5A92-4E8A-86FF-D3142BEB65D6}">
      <dgm:prSet/>
      <dgm:spPr/>
      <dgm:t>
        <a:bodyPr/>
        <a:lstStyle/>
        <a:p>
          <a:endParaRPr lang="hu-HU"/>
        </a:p>
      </dgm:t>
    </dgm:pt>
    <dgm:pt modelId="{769F1280-AB05-4D64-B427-4E63F0687558}" type="pres">
      <dgm:prSet presAssocID="{B53C3D1A-2BDA-4DA1-BE64-3F6BD885B7EE}" presName="Name0" presStyleCnt="0">
        <dgm:presLayoutVars>
          <dgm:dir/>
          <dgm:animLvl val="lvl"/>
          <dgm:resizeHandles val="exact"/>
        </dgm:presLayoutVars>
      </dgm:prSet>
      <dgm:spPr/>
    </dgm:pt>
    <dgm:pt modelId="{7105045F-FD6F-4682-846D-9D29F94DF45B}" type="pres">
      <dgm:prSet presAssocID="{20616D65-A3FD-479C-A382-C38E224C810B}" presName="parTxOnly" presStyleLbl="node1" presStyleIdx="0" presStyleCnt="2" custScaleX="100098" custLinFactNeighborX="-3504">
        <dgm:presLayoutVars>
          <dgm:chMax val="0"/>
          <dgm:chPref val="0"/>
          <dgm:bulletEnabled val="1"/>
        </dgm:presLayoutVars>
      </dgm:prSet>
      <dgm:spPr/>
      <dgm:t>
        <a:bodyPr/>
        <a:lstStyle/>
        <a:p>
          <a:endParaRPr lang="hu-HU"/>
        </a:p>
      </dgm:t>
    </dgm:pt>
    <dgm:pt modelId="{D19F138A-592D-429A-A283-AD16E0EB5BB6}" type="pres">
      <dgm:prSet presAssocID="{F179385A-BAD3-400C-8854-B01108879C35}" presName="parTxOnlySpace" presStyleCnt="0"/>
      <dgm:spPr/>
    </dgm:pt>
    <dgm:pt modelId="{6183FDAE-032B-4EF6-B5B5-A8BD8E556CC7}" type="pres">
      <dgm:prSet presAssocID="{D98620FB-8A2A-4FE1-8FB2-EB492ADDF877}" presName="parTxOnly" presStyleLbl="node1" presStyleIdx="1" presStyleCnt="2">
        <dgm:presLayoutVars>
          <dgm:chMax val="0"/>
          <dgm:chPref val="0"/>
          <dgm:bulletEnabled val="1"/>
        </dgm:presLayoutVars>
      </dgm:prSet>
      <dgm:spPr/>
      <dgm:t>
        <a:bodyPr/>
        <a:lstStyle/>
        <a:p>
          <a:endParaRPr lang="hu-HU"/>
        </a:p>
      </dgm:t>
    </dgm:pt>
  </dgm:ptLst>
  <dgm:cxnLst>
    <dgm:cxn modelId="{8D05AAF7-F9EF-4E24-9E28-79F5192DB053}" type="presOf" srcId="{20616D65-A3FD-479C-A382-C38E224C810B}" destId="{7105045F-FD6F-4682-846D-9D29F94DF45B}" srcOrd="0" destOrd="0" presId="urn:microsoft.com/office/officeart/2005/8/layout/chevron1"/>
    <dgm:cxn modelId="{6D20B013-D892-40D9-AED2-073D774C5A35}" type="presOf" srcId="{D98620FB-8A2A-4FE1-8FB2-EB492ADDF877}" destId="{6183FDAE-032B-4EF6-B5B5-A8BD8E556CC7}" srcOrd="0" destOrd="0" presId="urn:microsoft.com/office/officeart/2005/8/layout/chevron1"/>
    <dgm:cxn modelId="{1993E298-5A92-4E8A-86FF-D3142BEB65D6}" srcId="{B53C3D1A-2BDA-4DA1-BE64-3F6BD885B7EE}" destId="{D98620FB-8A2A-4FE1-8FB2-EB492ADDF877}" srcOrd="1" destOrd="0" parTransId="{EAF50EEE-A4C1-494B-A141-BF3DF6339B3C}" sibTransId="{B94FECFD-0DBF-4D60-8AF9-23124D35B803}"/>
    <dgm:cxn modelId="{10C00996-CE85-4B82-9059-FD4153BF76EF}" srcId="{B53C3D1A-2BDA-4DA1-BE64-3F6BD885B7EE}" destId="{20616D65-A3FD-479C-A382-C38E224C810B}" srcOrd="0" destOrd="0" parTransId="{322022F8-C45D-4F31-8F3C-F927FE775AFA}" sibTransId="{F179385A-BAD3-400C-8854-B01108879C35}"/>
    <dgm:cxn modelId="{82299A89-0764-4562-80CD-4B1E2CF521B8}" type="presOf" srcId="{B53C3D1A-2BDA-4DA1-BE64-3F6BD885B7EE}" destId="{769F1280-AB05-4D64-B427-4E63F0687558}" srcOrd="0" destOrd="0" presId="urn:microsoft.com/office/officeart/2005/8/layout/chevron1"/>
    <dgm:cxn modelId="{25506147-F4AC-4FFA-87C5-32CCC788D3E9}" type="presParOf" srcId="{769F1280-AB05-4D64-B427-4E63F0687558}" destId="{7105045F-FD6F-4682-846D-9D29F94DF45B}" srcOrd="0" destOrd="0" presId="urn:microsoft.com/office/officeart/2005/8/layout/chevron1"/>
    <dgm:cxn modelId="{A8AEE1BA-88FF-4955-92C7-5DFF1CD898E8}" type="presParOf" srcId="{769F1280-AB05-4D64-B427-4E63F0687558}" destId="{D19F138A-592D-429A-A283-AD16E0EB5BB6}" srcOrd="1" destOrd="0" presId="urn:microsoft.com/office/officeart/2005/8/layout/chevron1"/>
    <dgm:cxn modelId="{BB04E118-3259-4D31-A05E-48407A61AA53}" type="presParOf" srcId="{769F1280-AB05-4D64-B427-4E63F0687558}" destId="{6183FDAE-032B-4EF6-B5B5-A8BD8E556CC7}"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5045F-FD6F-4682-846D-9D29F94DF45B}">
      <dsp:nvSpPr>
        <dsp:cNvPr id="0" name=""/>
        <dsp:cNvSpPr/>
      </dsp:nvSpPr>
      <dsp:spPr>
        <a:xfrm>
          <a:off x="0" y="0"/>
          <a:ext cx="2120686" cy="79208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hu-HU" sz="1800" kern="1200" dirty="0" err="1" smtClean="0"/>
            <a:t>Generation</a:t>
          </a:r>
          <a:endParaRPr lang="hu-HU" sz="1800" kern="1200" dirty="0"/>
        </a:p>
      </dsp:txBody>
      <dsp:txXfrm>
        <a:off x="396044" y="0"/>
        <a:ext cx="1328599" cy="792087"/>
      </dsp:txXfrm>
    </dsp:sp>
    <dsp:sp modelId="{6183FDAE-032B-4EF6-B5B5-A8BD8E556CC7}">
      <dsp:nvSpPr>
        <dsp:cNvPr id="0" name=""/>
        <dsp:cNvSpPr/>
      </dsp:nvSpPr>
      <dsp:spPr>
        <a:xfrm>
          <a:off x="1911331" y="0"/>
          <a:ext cx="2118610" cy="79208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hu-HU" sz="1800" kern="1200" dirty="0" err="1" smtClean="0"/>
            <a:t>Initial</a:t>
          </a:r>
          <a:r>
            <a:rPr lang="hu-HU" sz="1800" kern="1200" dirty="0" smtClean="0"/>
            <a:t> </a:t>
          </a:r>
          <a:r>
            <a:rPr lang="hu-HU" sz="1800" kern="1200" dirty="0" err="1" smtClean="0"/>
            <a:t>rule</a:t>
          </a:r>
          <a:r>
            <a:rPr lang="hu-HU" sz="1800" kern="1200" dirty="0" smtClean="0"/>
            <a:t> </a:t>
          </a:r>
          <a:r>
            <a:rPr lang="hu-HU" sz="1800" kern="1200" dirty="0" err="1" smtClean="0"/>
            <a:t>base</a:t>
          </a:r>
          <a:endParaRPr lang="hu-HU" sz="1800" kern="1200" dirty="0"/>
        </a:p>
      </dsp:txBody>
      <dsp:txXfrm>
        <a:off x="2307375" y="0"/>
        <a:ext cx="1326523" cy="79208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9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9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image" Target="../media/image95.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image" Target="../media/image99.wmf"/><Relationship Id="rId6" Type="http://schemas.openxmlformats.org/officeDocument/2006/relationships/image" Target="../media/image104.wmf"/><Relationship Id="rId5" Type="http://schemas.openxmlformats.org/officeDocument/2006/relationships/image" Target="../media/image103.wmf"/><Relationship Id="rId4" Type="http://schemas.openxmlformats.org/officeDocument/2006/relationships/image" Target="../media/image102.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image" Target="../media/image10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1.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image" Target="../media/image11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0.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image" Target="../media/image122.wmf"/><Relationship Id="rId5" Type="http://schemas.openxmlformats.org/officeDocument/2006/relationships/image" Target="../media/image126.wmf"/><Relationship Id="rId4" Type="http://schemas.openxmlformats.org/officeDocument/2006/relationships/image" Target="../media/image1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34.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4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4.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44.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52.wmf"/><Relationship Id="rId1" Type="http://schemas.openxmlformats.org/officeDocument/2006/relationships/image" Target="../media/image151.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56.wmf"/><Relationship Id="rId2" Type="http://schemas.openxmlformats.org/officeDocument/2006/relationships/image" Target="../media/image155.wmf"/><Relationship Id="rId1" Type="http://schemas.openxmlformats.org/officeDocument/2006/relationships/image" Target="../media/image154.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65.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67.wmf"/><Relationship Id="rId1" Type="http://schemas.openxmlformats.org/officeDocument/2006/relationships/image" Target="../media/image166.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69.wmf"/><Relationship Id="rId1" Type="http://schemas.openxmlformats.org/officeDocument/2006/relationships/image" Target="../media/image168.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6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67.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69.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68.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68.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179.wmf"/><Relationship Id="rId1" Type="http://schemas.openxmlformats.org/officeDocument/2006/relationships/image" Target="../media/image178.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183.wmf"/><Relationship Id="rId1" Type="http://schemas.openxmlformats.org/officeDocument/2006/relationships/image" Target="../media/image182.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85.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87.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7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 Id="rId4" Type="http://schemas.openxmlformats.org/officeDocument/2006/relationships/image" Target="../media/image7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image" Target="../media/image7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BD8F3E-9754-451F-9430-8D0E072316E0}" type="datetimeFigureOut">
              <a:rPr lang="hu-HU" smtClean="0"/>
              <a:t>2013.10.27.</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DD2340-3905-4B0F-89E7-B3BE281A028E}" type="slidenum">
              <a:rPr lang="hu-HU" smtClean="0"/>
              <a:t>‹#›</a:t>
            </a:fld>
            <a:endParaRPr lang="hu-HU"/>
          </a:p>
        </p:txBody>
      </p:sp>
    </p:spTree>
    <p:extLst>
      <p:ext uri="{BB962C8B-B14F-4D97-AF65-F5344CB8AC3E}">
        <p14:creationId xmlns:p14="http://schemas.microsoft.com/office/powerpoint/2010/main" val="1321770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Dear</a:t>
            </a:r>
            <a:r>
              <a:rPr lang="hu-HU" dirty="0" smtClean="0"/>
              <a:t> … . </a:t>
            </a:r>
          </a:p>
          <a:p>
            <a:r>
              <a:rPr lang="hu-HU" dirty="0" err="1" smtClean="0"/>
              <a:t>First</a:t>
            </a:r>
            <a:r>
              <a:rPr lang="hu-HU" dirty="0" smtClean="0"/>
              <a:t> </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1</a:t>
            </a:fld>
            <a:endParaRPr lang="hu-HU"/>
          </a:p>
        </p:txBody>
      </p:sp>
    </p:spTree>
    <p:extLst>
      <p:ext uri="{BB962C8B-B14F-4D97-AF65-F5344CB8AC3E}">
        <p14:creationId xmlns:p14="http://schemas.microsoft.com/office/powerpoint/2010/main" val="145365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BF30E2EB-B9A5-4D71-B3BE-BD3CB4B5943B}" type="slidenum">
              <a:rPr lang="hu-HU" smtClean="0"/>
              <a:pPr/>
              <a:t>12</a:t>
            </a:fld>
            <a:endParaRPr lang="hu-HU"/>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sz="1200" kern="1200" dirty="0" smtClean="0">
                <a:solidFill>
                  <a:schemeClr val="tx1"/>
                </a:solidFill>
                <a:effectLst/>
                <a:latin typeface="+mn-lt"/>
                <a:ea typeface="+mn-ea"/>
                <a:cs typeface="+mn-cs"/>
              </a:rPr>
              <a:t>The SFMI toolbox supports three types of graphical representation. The first one is the classical two-dimensional representation of a partition’s membership functions. For example Figure 11 shows the output partition of the fuzzy system generated using the grid partitioning based approach with five fuzzy sets in a partition.</a:t>
            </a:r>
            <a:endParaRPr lang="hu-HU" sz="1200" kern="1200" dirty="0" smtClean="0">
              <a:solidFill>
                <a:schemeClr val="tx1"/>
              </a:solidFill>
              <a:effectLst/>
              <a:latin typeface="+mn-lt"/>
              <a:ea typeface="+mn-ea"/>
              <a:cs typeface="+mn-cs"/>
            </a:endParaRPr>
          </a:p>
          <a:p>
            <a:r>
              <a:rPr lang="en-US" dirty="0" smtClean="0">
                <a:effectLst/>
              </a:rPr>
              <a:t>The second type of graphical representation is a three-dimensional one and is applicable either in case of 1D in – 1D out or in case of 2D in – 1D out fuzzy systems. In the former case it shows the rules in form of bodies defined by the related antecedent and consequent sets (for example truncated pyramids in case of trapezoidal membership functions on both the antecedent and consequent side). In the latter case (see e.g. Figure 4) the body represents the antecedent part of a rule.</a:t>
            </a:r>
            <a:r>
              <a:rPr lang="hu-HU" dirty="0" smtClean="0">
                <a:effectLst/>
              </a:rPr>
              <a:t> </a:t>
            </a:r>
            <a:endParaRPr lang="hu-HU" sz="1200" kern="1200" dirty="0" smtClean="0">
              <a:solidFill>
                <a:schemeClr val="tx1"/>
              </a:solidFill>
              <a:effectLst/>
              <a:latin typeface="+mn-lt"/>
              <a:ea typeface="+mn-ea"/>
              <a:cs typeface="+mn-cs"/>
            </a:endParaRPr>
          </a:p>
          <a:p>
            <a:r>
              <a:rPr lang="hu-HU" dirty="0" smtClean="0">
                <a:effectLst/>
              </a:rPr>
              <a:t/>
            </a:r>
            <a:br>
              <a:rPr lang="hu-HU" dirty="0" smtClean="0">
                <a:effectLst/>
              </a:rPr>
            </a:br>
            <a:endParaRPr lang="hu-HU" dirty="0"/>
          </a:p>
        </p:txBody>
      </p:sp>
      <p:sp>
        <p:nvSpPr>
          <p:cNvPr id="4" name="Dia számának helye 3"/>
          <p:cNvSpPr>
            <a:spLocks noGrp="1"/>
          </p:cNvSpPr>
          <p:nvPr>
            <p:ph type="sldNum" sz="quarter" idx="10"/>
          </p:nvPr>
        </p:nvSpPr>
        <p:spPr/>
        <p:txBody>
          <a:bodyPr/>
          <a:lstStyle/>
          <a:p>
            <a:fld id="{1B3A71EB-5C01-48DB-B6E5-AD4D6094D875}" type="slidenum">
              <a:rPr lang="hu-HU" smtClean="0">
                <a:solidFill>
                  <a:prstClr val="black"/>
                </a:solidFill>
              </a:rPr>
              <a:pPr/>
              <a:t>135</a:t>
            </a:fld>
            <a:endParaRPr lang="hu-HU">
              <a:solidFill>
                <a:prstClr val="black"/>
              </a:solidFill>
            </a:endParaRPr>
          </a:p>
        </p:txBody>
      </p:sp>
    </p:spTree>
    <p:extLst>
      <p:ext uri="{BB962C8B-B14F-4D97-AF65-F5344CB8AC3E}">
        <p14:creationId xmlns:p14="http://schemas.microsoft.com/office/powerpoint/2010/main" val="182435597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The third type of graphical representation gives a three-dimensional picture of a 2D in – 1D out fuzzy system’s rule base. Here each rule is represented by a brick whose edges are defined by the supports of the fuzzy sets involved in the rule. For example Figure 12 represents the rule base of the fuzzy system obtained by the clustering based method.</a:t>
            </a:r>
            <a:r>
              <a:rPr lang="hu-HU" dirty="0" smtClean="0">
                <a:effectLst/>
              </a:rPr>
              <a:t> </a:t>
            </a:r>
            <a:endParaRPr lang="hu-HU" dirty="0" smtClean="0"/>
          </a:p>
          <a:p>
            <a:endParaRPr lang="hu-HU" dirty="0"/>
          </a:p>
        </p:txBody>
      </p:sp>
      <p:sp>
        <p:nvSpPr>
          <p:cNvPr id="4" name="Dia számának helye 3"/>
          <p:cNvSpPr>
            <a:spLocks noGrp="1"/>
          </p:cNvSpPr>
          <p:nvPr>
            <p:ph type="sldNum" sz="quarter" idx="10"/>
          </p:nvPr>
        </p:nvSpPr>
        <p:spPr/>
        <p:txBody>
          <a:bodyPr/>
          <a:lstStyle/>
          <a:p>
            <a:fld id="{1B3A71EB-5C01-48DB-B6E5-AD4D6094D875}" type="slidenum">
              <a:rPr lang="hu-HU" smtClean="0"/>
              <a:t>136</a:t>
            </a:fld>
            <a:endParaRPr lang="hu-HU"/>
          </a:p>
        </p:txBody>
      </p:sp>
    </p:spTree>
    <p:extLst>
      <p:ext uri="{BB962C8B-B14F-4D97-AF65-F5344CB8AC3E}">
        <p14:creationId xmlns:p14="http://schemas.microsoft.com/office/powerpoint/2010/main" val="307329053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smtClean="0"/>
              <a:t>The internal representation of the generated fuzzy system is identical with the one used by the FRI toolbox. It is an extended version of the </a:t>
            </a:r>
            <a:r>
              <a:rPr lang="en-US" dirty="0" err="1" smtClean="0"/>
              <a:t>Matlab</a:t>
            </a:r>
            <a:r>
              <a:rPr lang="en-US" dirty="0" smtClean="0"/>
              <a:t> Fuzzy Logic </a:t>
            </a:r>
            <a:r>
              <a:rPr lang="en-US" dirty="0" err="1" smtClean="0"/>
              <a:t>ToolBox’s</a:t>
            </a:r>
            <a:r>
              <a:rPr lang="en-US" dirty="0" smtClean="0"/>
              <a:t> (FL TB) internal FIS representation. It is easy understandable, well-arranged, and based on series of embedded structures. Figure 13 presents the most relevant elements of this data structure. The “(</a:t>
            </a:r>
            <a:r>
              <a:rPr lang="en-US" dirty="0" err="1" smtClean="0"/>
              <a:t>i</a:t>
            </a:r>
            <a:r>
              <a:rPr lang="en-US" dirty="0" smtClean="0"/>
              <a:t>)” index indicates that the respective field is a vector. The structure contains some fields storing general information (e.g. the name of the system (name), the type of the used reference point (</a:t>
            </a:r>
            <a:r>
              <a:rPr lang="en-US" dirty="0" err="1" smtClean="0"/>
              <a:t>refType</a:t>
            </a:r>
            <a:r>
              <a:rPr lang="en-US" dirty="0" smtClean="0"/>
              <a:t>), etc.).</a:t>
            </a:r>
            <a:endParaRPr lang="hu-HU" dirty="0" smtClean="0"/>
          </a:p>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input</a:t>
            </a:r>
            <a:r>
              <a:rPr lang="en-US" sz="1200" kern="1200" dirty="0" smtClean="0">
                <a:solidFill>
                  <a:schemeClr val="tx1"/>
                </a:solidFill>
                <a:effectLst/>
                <a:latin typeface="+mn-lt"/>
                <a:ea typeface="+mn-ea"/>
                <a:cs typeface="+mn-cs"/>
              </a:rPr>
              <a:t> vector-field describes the antecedent part of the system. Each of its elements is a structure that stores a partition. This structure contains three fields, one for the name of the current linguistic variable (</a:t>
            </a:r>
            <a:r>
              <a:rPr lang="en-US" sz="1200" i="1" kern="1200" dirty="0" smtClean="0">
                <a:solidFill>
                  <a:schemeClr val="tx1"/>
                </a:solidFill>
                <a:effectLst/>
                <a:latin typeface="+mn-lt"/>
                <a:ea typeface="+mn-ea"/>
                <a:cs typeface="+mn-cs"/>
              </a:rPr>
              <a:t>name</a:t>
            </a:r>
            <a:r>
              <a:rPr lang="en-US" sz="1200" kern="1200" dirty="0" smtClean="0">
                <a:solidFill>
                  <a:schemeClr val="tx1"/>
                </a:solidFill>
                <a:effectLst/>
                <a:latin typeface="+mn-lt"/>
                <a:ea typeface="+mn-ea"/>
                <a:cs typeface="+mn-cs"/>
              </a:rPr>
              <a:t>), a vector with two elements for the lower and upper bounds of the partition (</a:t>
            </a:r>
            <a:r>
              <a:rPr lang="en-US" sz="1200" i="1" kern="1200" dirty="0" smtClean="0">
                <a:solidFill>
                  <a:schemeClr val="tx1"/>
                </a:solidFill>
                <a:effectLst/>
                <a:latin typeface="+mn-lt"/>
                <a:ea typeface="+mn-ea"/>
                <a:cs typeface="+mn-cs"/>
              </a:rPr>
              <a:t>range</a:t>
            </a:r>
            <a:r>
              <a:rPr lang="en-US" sz="1200" kern="1200" dirty="0" smtClean="0">
                <a:solidFill>
                  <a:schemeClr val="tx1"/>
                </a:solidFill>
                <a:effectLst/>
                <a:latin typeface="+mn-lt"/>
                <a:ea typeface="+mn-ea"/>
                <a:cs typeface="+mn-cs"/>
              </a:rPr>
              <a:t>), and one with the membership functions of the partition (</a:t>
            </a:r>
            <a:r>
              <a:rPr lang="en-US" sz="1200" i="1" kern="1200" dirty="0" smtClean="0">
                <a:solidFill>
                  <a:schemeClr val="tx1"/>
                </a:solidFill>
                <a:effectLst/>
                <a:latin typeface="+mn-lt"/>
                <a:ea typeface="+mn-ea"/>
                <a:cs typeface="+mn-cs"/>
              </a:rPr>
              <a:t>mf</a:t>
            </a:r>
            <a:r>
              <a:rPr lang="en-US" sz="1200" kern="1200" dirty="0" smtClean="0">
                <a:solidFill>
                  <a:schemeClr val="tx1"/>
                </a:solidFill>
                <a:effectLst/>
                <a:latin typeface="+mn-lt"/>
                <a:ea typeface="+mn-ea"/>
                <a:cs typeface="+mn-cs"/>
              </a:rPr>
              <a:t>). The last one is also a vector that contains a separate structure for each fuzzy set. This structure has four fields, which are the name of the current fuzzy set (</a:t>
            </a:r>
            <a:r>
              <a:rPr lang="en-US" sz="1200" i="1" kern="1200" dirty="0" smtClean="0">
                <a:solidFill>
                  <a:schemeClr val="tx1"/>
                </a:solidFill>
                <a:effectLst/>
                <a:latin typeface="+mn-lt"/>
                <a:ea typeface="+mn-ea"/>
                <a:cs typeface="+mn-cs"/>
              </a:rPr>
              <a:t>name</a:t>
            </a:r>
            <a:r>
              <a:rPr lang="en-US" sz="1200" kern="1200" dirty="0" smtClean="0">
                <a:solidFill>
                  <a:schemeClr val="tx1"/>
                </a:solidFill>
                <a:effectLst/>
                <a:latin typeface="+mn-lt"/>
                <a:ea typeface="+mn-ea"/>
                <a:cs typeface="+mn-cs"/>
              </a:rPr>
              <a:t>), its type (</a:t>
            </a:r>
            <a:r>
              <a:rPr lang="en-US" sz="1200" i="1" kern="1200" dirty="0" smtClean="0">
                <a:solidFill>
                  <a:schemeClr val="tx1"/>
                </a:solidFill>
                <a:effectLst/>
                <a:latin typeface="+mn-lt"/>
                <a:ea typeface="+mn-ea"/>
                <a:cs typeface="+mn-cs"/>
              </a:rPr>
              <a:t>type</a:t>
            </a:r>
            <a:r>
              <a:rPr lang="en-US" sz="1200" kern="1200" dirty="0" smtClean="0">
                <a:solidFill>
                  <a:schemeClr val="tx1"/>
                </a:solidFill>
                <a:effectLst/>
                <a:latin typeface="+mn-lt"/>
                <a:ea typeface="+mn-ea"/>
                <a:cs typeface="+mn-cs"/>
              </a:rPr>
              <a:t>), and two other fields for the parameters. In case of the most used piece-wise linear membership functions (e.g. trapezoidal, triangle shaped, etc.) the abscissa (</a:t>
            </a:r>
            <a:r>
              <a:rPr lang="en-US" sz="1200" i="1" kern="1200" dirty="0" err="1" smtClean="0">
                <a:solidFill>
                  <a:schemeClr val="tx1"/>
                </a:solidFill>
                <a:effectLst/>
                <a:latin typeface="+mn-lt"/>
                <a:ea typeface="+mn-ea"/>
                <a:cs typeface="+mn-cs"/>
              </a:rPr>
              <a:t>params</a:t>
            </a:r>
            <a:r>
              <a:rPr lang="en-US" sz="1200" kern="1200" dirty="0" smtClean="0">
                <a:solidFill>
                  <a:schemeClr val="tx1"/>
                </a:solidFill>
                <a:effectLst/>
                <a:latin typeface="+mn-lt"/>
                <a:ea typeface="+mn-ea"/>
                <a:cs typeface="+mn-cs"/>
              </a:rPr>
              <a:t>) and ordinate (</a:t>
            </a:r>
            <a:r>
              <a:rPr lang="en-US" sz="1200" i="1" kern="1200" dirty="0" err="1" smtClean="0">
                <a:solidFill>
                  <a:schemeClr val="tx1"/>
                </a:solidFill>
                <a:effectLst/>
                <a:latin typeface="+mn-lt"/>
                <a:ea typeface="+mn-ea"/>
                <a:cs typeface="+mn-cs"/>
              </a:rPr>
              <a:t>paramsy</a:t>
            </a:r>
            <a:r>
              <a:rPr lang="en-US" sz="1200" kern="1200" dirty="0" smtClean="0">
                <a:solidFill>
                  <a:schemeClr val="tx1"/>
                </a:solidFill>
                <a:effectLst/>
                <a:latin typeface="+mn-lt"/>
                <a:ea typeface="+mn-ea"/>
                <a:cs typeface="+mn-cs"/>
              </a:rPr>
              <a:t>) values of the break-points are stored as parameters.</a:t>
            </a:r>
            <a:endParaRPr lang="hu-H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output</a:t>
            </a:r>
            <a:r>
              <a:rPr lang="en-US" sz="1200" kern="1200" dirty="0" smtClean="0">
                <a:solidFill>
                  <a:schemeClr val="tx1"/>
                </a:solidFill>
                <a:effectLst/>
                <a:latin typeface="+mn-lt"/>
                <a:ea typeface="+mn-ea"/>
                <a:cs typeface="+mn-cs"/>
              </a:rPr>
              <a:t> field of the </a:t>
            </a:r>
            <a:r>
              <a:rPr lang="en-US" sz="1200" i="1" kern="1200" dirty="0" err="1" smtClean="0">
                <a:solidFill>
                  <a:schemeClr val="tx1"/>
                </a:solidFill>
                <a:effectLst/>
                <a:latin typeface="+mn-lt"/>
                <a:ea typeface="+mn-ea"/>
                <a:cs typeface="+mn-cs"/>
              </a:rPr>
              <a:t>fis</a:t>
            </a:r>
            <a:r>
              <a:rPr lang="en-US" sz="1200" kern="1200" dirty="0" smtClean="0">
                <a:solidFill>
                  <a:schemeClr val="tx1"/>
                </a:solidFill>
                <a:effectLst/>
                <a:latin typeface="+mn-lt"/>
                <a:ea typeface="+mn-ea"/>
                <a:cs typeface="+mn-cs"/>
              </a:rPr>
              <a:t> structure describes the consequent part of the FIS in an identical way with the </a:t>
            </a:r>
            <a:r>
              <a:rPr lang="en-US" sz="1200" i="1" kern="1200" dirty="0" smtClean="0">
                <a:solidFill>
                  <a:schemeClr val="tx1"/>
                </a:solidFill>
                <a:effectLst/>
                <a:latin typeface="+mn-lt"/>
                <a:ea typeface="+mn-ea"/>
                <a:cs typeface="+mn-cs"/>
              </a:rPr>
              <a:t>input</a:t>
            </a:r>
            <a:r>
              <a:rPr lang="en-US" sz="1200" kern="1200" dirty="0" smtClean="0">
                <a:solidFill>
                  <a:schemeClr val="tx1"/>
                </a:solidFill>
                <a:effectLst/>
                <a:latin typeface="+mn-lt"/>
                <a:ea typeface="+mn-ea"/>
                <a:cs typeface="+mn-cs"/>
              </a:rPr>
              <a:t> field. The rule base is stored by the help of the </a:t>
            </a:r>
            <a:r>
              <a:rPr lang="en-US" sz="1200" i="1" kern="1200" dirty="0" smtClean="0">
                <a:solidFill>
                  <a:schemeClr val="tx1"/>
                </a:solidFill>
                <a:effectLst/>
                <a:latin typeface="+mn-lt"/>
                <a:ea typeface="+mn-ea"/>
                <a:cs typeface="+mn-cs"/>
              </a:rPr>
              <a:t>rule</a:t>
            </a:r>
            <a:r>
              <a:rPr lang="en-US" sz="1200" kern="1200" dirty="0" smtClean="0">
                <a:solidFill>
                  <a:schemeClr val="tx1"/>
                </a:solidFill>
                <a:effectLst/>
                <a:latin typeface="+mn-lt"/>
                <a:ea typeface="+mn-ea"/>
                <a:cs typeface="+mn-cs"/>
              </a:rPr>
              <a:t> field. Each element of this vector describes a rule with a structure, which contains four fields. The first one (</a:t>
            </a:r>
            <a:r>
              <a:rPr lang="en-US" sz="1200" i="1" kern="1200" dirty="0" smtClean="0">
                <a:solidFill>
                  <a:schemeClr val="tx1"/>
                </a:solidFill>
                <a:effectLst/>
                <a:latin typeface="+mn-lt"/>
                <a:ea typeface="+mn-ea"/>
                <a:cs typeface="+mn-cs"/>
              </a:rPr>
              <a:t>antecedent</a:t>
            </a:r>
            <a:r>
              <a:rPr lang="en-US" sz="1200" kern="1200" dirty="0" smtClean="0">
                <a:solidFill>
                  <a:schemeClr val="tx1"/>
                </a:solidFill>
                <a:effectLst/>
                <a:latin typeface="+mn-lt"/>
                <a:ea typeface="+mn-ea"/>
                <a:cs typeface="+mn-cs"/>
              </a:rPr>
              <a:t>) is a vector having the same size as the number of antecedent dimensions. It stores in case of each input dimension the ordinal number of the fuzzy sets belonging to the premise of the rule. The second field (</a:t>
            </a:r>
            <a:r>
              <a:rPr lang="en-US" sz="1200" i="1" kern="1200" dirty="0" smtClean="0">
                <a:solidFill>
                  <a:schemeClr val="tx1"/>
                </a:solidFill>
                <a:effectLst/>
                <a:latin typeface="+mn-lt"/>
                <a:ea typeface="+mn-ea"/>
                <a:cs typeface="+mn-cs"/>
              </a:rPr>
              <a:t>consequent</a:t>
            </a:r>
            <a:r>
              <a:rPr lang="en-US" sz="1200" kern="1200" dirty="0" smtClean="0">
                <a:solidFill>
                  <a:schemeClr val="tx1"/>
                </a:solidFill>
                <a:effectLst/>
                <a:latin typeface="+mn-lt"/>
                <a:ea typeface="+mn-ea"/>
                <a:cs typeface="+mn-cs"/>
              </a:rPr>
              <a:t>) holds the ordinal numbers of the rule consequents’ sets in a similar way. The last two fields (</a:t>
            </a:r>
            <a:r>
              <a:rPr lang="en-US" sz="1200" i="1" kern="1200" dirty="0" smtClean="0">
                <a:solidFill>
                  <a:schemeClr val="tx1"/>
                </a:solidFill>
                <a:effectLst/>
                <a:latin typeface="+mn-lt"/>
                <a:ea typeface="+mn-ea"/>
                <a:cs typeface="+mn-cs"/>
              </a:rPr>
              <a:t>weight</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connection</a:t>
            </a:r>
            <a:r>
              <a:rPr lang="en-US" sz="1200" kern="1200" dirty="0" smtClean="0">
                <a:solidFill>
                  <a:schemeClr val="tx1"/>
                </a:solidFill>
                <a:effectLst/>
                <a:latin typeface="+mn-lt"/>
                <a:ea typeface="+mn-ea"/>
                <a:cs typeface="+mn-cs"/>
              </a:rPr>
              <a:t>) stand for the weights associated with the rules, respectively the type of connections between the sets of a rule (AND, OR). For now they are not used by FRI TB, they are kept for compatibility purposes.</a:t>
            </a:r>
            <a:endParaRPr lang="hu-HU" dirty="0"/>
          </a:p>
        </p:txBody>
      </p:sp>
      <p:sp>
        <p:nvSpPr>
          <p:cNvPr id="4" name="Dia számának helye 3"/>
          <p:cNvSpPr>
            <a:spLocks noGrp="1"/>
          </p:cNvSpPr>
          <p:nvPr>
            <p:ph type="sldNum" sz="quarter" idx="10"/>
          </p:nvPr>
        </p:nvSpPr>
        <p:spPr/>
        <p:txBody>
          <a:bodyPr/>
          <a:lstStyle/>
          <a:p>
            <a:fld id="{1B3A71EB-5C01-48DB-B6E5-AD4D6094D875}" type="slidenum">
              <a:rPr lang="hu-HU" smtClean="0"/>
              <a:t>137</a:t>
            </a:fld>
            <a:endParaRPr lang="hu-HU"/>
          </a:p>
        </p:txBody>
      </p:sp>
    </p:spTree>
    <p:extLst>
      <p:ext uri="{BB962C8B-B14F-4D97-AF65-F5344CB8AC3E}">
        <p14:creationId xmlns:p14="http://schemas.microsoft.com/office/powerpoint/2010/main" val="196048835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The </a:t>
            </a:r>
            <a:r>
              <a:rPr lang="hu-HU" dirty="0" err="1" smtClean="0"/>
              <a:t>current</a:t>
            </a:r>
            <a:r>
              <a:rPr lang="hu-HU" dirty="0" smtClean="0"/>
              <a:t> version of </a:t>
            </a:r>
            <a:r>
              <a:rPr lang="hu-HU" dirty="0" err="1" smtClean="0"/>
              <a:t>the</a:t>
            </a:r>
            <a:r>
              <a:rPr lang="hu-HU" dirty="0" smtClean="0"/>
              <a:t> SFMI </a:t>
            </a:r>
            <a:r>
              <a:rPr lang="hu-HU" dirty="0" err="1" smtClean="0"/>
              <a:t>toolbox</a:t>
            </a:r>
            <a:r>
              <a:rPr lang="hu-HU" baseline="0" dirty="0" smtClean="0"/>
              <a:t> </a:t>
            </a:r>
            <a:r>
              <a:rPr lang="hu-HU" baseline="0" dirty="0" err="1" smtClean="0"/>
              <a:t>supports</a:t>
            </a:r>
            <a:r>
              <a:rPr lang="hu-HU" baseline="0" dirty="0" smtClean="0"/>
              <a:t> </a:t>
            </a:r>
            <a:r>
              <a:rPr lang="hu-HU" baseline="0" dirty="0" err="1" smtClean="0"/>
              <a:t>four</a:t>
            </a:r>
            <a:r>
              <a:rPr lang="hu-HU" baseline="0" dirty="0" smtClean="0"/>
              <a:t> main </a:t>
            </a:r>
            <a:r>
              <a:rPr lang="hu-HU" baseline="0" dirty="0" err="1" smtClean="0"/>
              <a:t>approaches</a:t>
            </a:r>
            <a:r>
              <a:rPr lang="hu-HU" baseline="0" dirty="0" smtClean="0"/>
              <a:t> </a:t>
            </a:r>
            <a:r>
              <a:rPr lang="hu-HU" baseline="0" dirty="0" err="1" smtClean="0"/>
              <a:t>for</a:t>
            </a:r>
            <a:r>
              <a:rPr lang="hu-HU" baseline="0" dirty="0" smtClean="0"/>
              <a:t> </a:t>
            </a:r>
            <a:r>
              <a:rPr lang="hu-HU" baseline="0" dirty="0" err="1" smtClean="0"/>
              <a:t>the</a:t>
            </a:r>
            <a:r>
              <a:rPr lang="hu-HU" baseline="0" dirty="0" smtClean="0"/>
              <a:t> </a:t>
            </a:r>
            <a:r>
              <a:rPr lang="hu-HU" baseline="0" dirty="0" err="1" smtClean="0"/>
              <a:t>tuning</a:t>
            </a:r>
            <a:r>
              <a:rPr lang="hu-HU" baseline="0" dirty="0" smtClean="0"/>
              <a:t> of </a:t>
            </a:r>
            <a:r>
              <a:rPr lang="hu-HU" baseline="0" dirty="0" err="1" smtClean="0"/>
              <a:t>the</a:t>
            </a:r>
            <a:r>
              <a:rPr lang="hu-HU" baseline="0" dirty="0" smtClean="0"/>
              <a:t> </a:t>
            </a:r>
            <a:r>
              <a:rPr lang="hu-HU" baseline="0" dirty="0" err="1" smtClean="0"/>
              <a:t>rules</a:t>
            </a:r>
            <a:r>
              <a:rPr lang="hu-HU" baseline="0" dirty="0" smtClean="0"/>
              <a:t> </a:t>
            </a:r>
            <a:r>
              <a:rPr lang="hu-HU" baseline="0" dirty="0" err="1" smtClean="0"/>
              <a:t>base</a:t>
            </a:r>
            <a:r>
              <a:rPr lang="hu-HU" baseline="0" dirty="0" smtClean="0"/>
              <a:t> </a:t>
            </a:r>
            <a:r>
              <a:rPr lang="hu-HU" baseline="0" dirty="0" err="1" smtClean="0"/>
              <a:t>parameters</a:t>
            </a:r>
            <a:r>
              <a:rPr lang="hu-HU" baseline="0" dirty="0" smtClean="0"/>
              <a:t>.</a:t>
            </a:r>
          </a:p>
          <a:p>
            <a:r>
              <a:rPr lang="hu-HU" baseline="0" dirty="0" smtClean="0"/>
              <a:t>The </a:t>
            </a:r>
            <a:r>
              <a:rPr lang="hu-HU" baseline="0" dirty="0" err="1" smtClean="0"/>
              <a:t>first</a:t>
            </a:r>
            <a:r>
              <a:rPr lang="hu-HU" baseline="0" dirty="0" smtClean="0"/>
              <a:t> </a:t>
            </a:r>
            <a:r>
              <a:rPr lang="hu-HU" baseline="0" dirty="0" err="1" smtClean="0"/>
              <a:t>one</a:t>
            </a:r>
            <a:r>
              <a:rPr lang="hu-HU" baseline="0" dirty="0" smtClean="0"/>
              <a:t> </a:t>
            </a:r>
            <a:r>
              <a:rPr lang="hu-HU" baseline="0" dirty="0" err="1" smtClean="0"/>
              <a:t>applies</a:t>
            </a:r>
            <a:r>
              <a:rPr lang="hu-HU" baseline="0" dirty="0" smtClean="0"/>
              <a:t> a local </a:t>
            </a:r>
            <a:r>
              <a:rPr lang="hu-HU" baseline="0" dirty="0" err="1" smtClean="0"/>
              <a:t>search</a:t>
            </a:r>
            <a:r>
              <a:rPr lang="hu-HU" baseline="0" dirty="0" smtClean="0"/>
              <a:t> </a:t>
            </a:r>
            <a:r>
              <a:rPr lang="hu-HU" baseline="0" dirty="0" err="1" smtClean="0"/>
              <a:t>approach</a:t>
            </a:r>
            <a:r>
              <a:rPr lang="hu-HU" baseline="0" dirty="0" smtClean="0"/>
              <a:t>. The </a:t>
            </a:r>
            <a:r>
              <a:rPr lang="hu-HU" baseline="0" dirty="0" err="1" smtClean="0"/>
              <a:t>second</a:t>
            </a:r>
            <a:r>
              <a:rPr lang="hu-HU" baseline="0" dirty="0" smtClean="0"/>
              <a:t> </a:t>
            </a:r>
            <a:r>
              <a:rPr lang="hu-HU" baseline="0" dirty="0" err="1" smtClean="0"/>
              <a:t>one</a:t>
            </a:r>
            <a:r>
              <a:rPr lang="hu-HU" baseline="0" dirty="0" smtClean="0"/>
              <a:t> </a:t>
            </a:r>
            <a:r>
              <a:rPr lang="hu-HU" baseline="0" dirty="0" err="1" smtClean="0"/>
              <a:t>extends</a:t>
            </a:r>
            <a:r>
              <a:rPr lang="hu-HU" baseline="0" dirty="0" smtClean="0"/>
              <a:t> </a:t>
            </a:r>
            <a:r>
              <a:rPr lang="hu-HU" baseline="0" dirty="0" err="1" smtClean="0"/>
              <a:t>it</a:t>
            </a:r>
            <a:r>
              <a:rPr lang="hu-HU" baseline="0" dirty="0" smtClean="0"/>
              <a:t> </a:t>
            </a:r>
            <a:r>
              <a:rPr lang="hu-HU" baseline="0" dirty="0" err="1" smtClean="0"/>
              <a:t>with</a:t>
            </a:r>
            <a:r>
              <a:rPr lang="hu-HU" baseline="0" dirty="0" smtClean="0"/>
              <a:t> </a:t>
            </a:r>
            <a:r>
              <a:rPr lang="hu-HU" baseline="0" dirty="0" err="1" smtClean="0"/>
              <a:t>the</a:t>
            </a:r>
            <a:r>
              <a:rPr lang="hu-HU" baseline="0" dirty="0" smtClean="0"/>
              <a:t> </a:t>
            </a:r>
            <a:r>
              <a:rPr lang="hu-HU" baseline="0" dirty="0" err="1" smtClean="0"/>
              <a:t>incremental</a:t>
            </a:r>
            <a:r>
              <a:rPr lang="hu-HU" baseline="0" dirty="0" smtClean="0"/>
              <a:t> </a:t>
            </a:r>
            <a:r>
              <a:rPr lang="hu-HU" baseline="0" dirty="0" err="1" smtClean="0"/>
              <a:t>extension</a:t>
            </a:r>
            <a:r>
              <a:rPr lang="hu-HU" baseline="0" dirty="0" smtClean="0"/>
              <a:t> of </a:t>
            </a:r>
            <a:r>
              <a:rPr lang="hu-HU" baseline="0" dirty="0" err="1" smtClean="0"/>
              <a:t>the</a:t>
            </a:r>
            <a:r>
              <a:rPr lang="hu-HU" baseline="0" dirty="0" smtClean="0"/>
              <a:t> </a:t>
            </a:r>
            <a:r>
              <a:rPr lang="hu-HU" baseline="0" dirty="0" err="1" smtClean="0"/>
              <a:t>rule</a:t>
            </a:r>
            <a:r>
              <a:rPr lang="hu-HU" baseline="0" dirty="0" smtClean="0"/>
              <a:t> </a:t>
            </a:r>
            <a:r>
              <a:rPr lang="hu-HU" baseline="0" dirty="0" err="1" smtClean="0"/>
              <a:t>base</a:t>
            </a:r>
            <a:r>
              <a:rPr lang="hu-HU" baseline="0" dirty="0" smtClean="0"/>
              <a:t>.</a:t>
            </a:r>
          </a:p>
          <a:p>
            <a:r>
              <a:rPr lang="hu-HU" baseline="0" dirty="0" smtClean="0"/>
              <a:t>The </a:t>
            </a:r>
            <a:r>
              <a:rPr lang="hu-HU" baseline="0" dirty="0" err="1" smtClean="0"/>
              <a:t>third</a:t>
            </a:r>
            <a:r>
              <a:rPr lang="hu-HU" baseline="0" dirty="0" smtClean="0"/>
              <a:t> </a:t>
            </a:r>
            <a:r>
              <a:rPr lang="hu-HU" baseline="0" dirty="0" err="1" smtClean="0"/>
              <a:t>one</a:t>
            </a:r>
            <a:r>
              <a:rPr lang="hu-HU" baseline="0" dirty="0" smtClean="0"/>
              <a:t> </a:t>
            </a:r>
            <a:r>
              <a:rPr lang="hu-HU" baseline="0" dirty="0" err="1" smtClean="0"/>
              <a:t>applies</a:t>
            </a:r>
            <a:r>
              <a:rPr lang="hu-HU" baseline="0" dirty="0" smtClean="0"/>
              <a:t> an </a:t>
            </a:r>
            <a:r>
              <a:rPr lang="hu-HU" baseline="0" dirty="0" err="1" smtClean="0"/>
              <a:t>artificial</a:t>
            </a:r>
            <a:r>
              <a:rPr lang="hu-HU" baseline="0" dirty="0" smtClean="0"/>
              <a:t> </a:t>
            </a:r>
            <a:r>
              <a:rPr lang="hu-HU" baseline="0" dirty="0" err="1" smtClean="0"/>
              <a:t>immune</a:t>
            </a:r>
            <a:r>
              <a:rPr lang="hu-HU" baseline="0" dirty="0" smtClean="0"/>
              <a:t> </a:t>
            </a:r>
            <a:r>
              <a:rPr lang="hu-HU" baseline="0" dirty="0" err="1" smtClean="0"/>
              <a:t>system</a:t>
            </a:r>
            <a:r>
              <a:rPr lang="hu-HU" baseline="0" dirty="0" smtClean="0"/>
              <a:t> </a:t>
            </a:r>
            <a:r>
              <a:rPr lang="hu-HU" baseline="0" dirty="0" err="1" smtClean="0"/>
              <a:t>algorithm</a:t>
            </a:r>
            <a:r>
              <a:rPr lang="hu-HU" baseline="0" dirty="0" smtClean="0"/>
              <a:t>.</a:t>
            </a:r>
          </a:p>
          <a:p>
            <a:r>
              <a:rPr lang="hu-HU" baseline="0" dirty="0" smtClean="0"/>
              <a:t>The </a:t>
            </a:r>
            <a:r>
              <a:rPr lang="hu-HU" baseline="0" dirty="0" err="1" smtClean="0"/>
              <a:t>last</a:t>
            </a:r>
            <a:r>
              <a:rPr lang="hu-HU" baseline="0" dirty="0" smtClean="0"/>
              <a:t> </a:t>
            </a:r>
            <a:r>
              <a:rPr lang="hu-HU" baseline="0" dirty="0" err="1" smtClean="0"/>
              <a:t>one</a:t>
            </a:r>
            <a:r>
              <a:rPr lang="hu-HU" baseline="0" dirty="0" smtClean="0"/>
              <a:t> is a </a:t>
            </a:r>
            <a:r>
              <a:rPr lang="hu-HU" baseline="0" dirty="0" err="1" smtClean="0"/>
              <a:t>variation</a:t>
            </a:r>
            <a:r>
              <a:rPr lang="hu-HU" baseline="0" dirty="0" smtClean="0"/>
              <a:t> of </a:t>
            </a:r>
            <a:r>
              <a:rPr lang="hu-HU" baseline="0" dirty="0" err="1" smtClean="0"/>
              <a:t>the</a:t>
            </a:r>
            <a:r>
              <a:rPr lang="hu-HU" baseline="0" dirty="0" smtClean="0"/>
              <a:t> </a:t>
            </a:r>
            <a:r>
              <a:rPr lang="hu-HU" baseline="0" dirty="0" err="1" smtClean="0"/>
              <a:t>classical</a:t>
            </a:r>
            <a:r>
              <a:rPr lang="hu-HU" baseline="0" dirty="0" smtClean="0"/>
              <a:t> </a:t>
            </a:r>
            <a:r>
              <a:rPr lang="hu-HU" baseline="0" dirty="0" err="1" smtClean="0"/>
              <a:t>Nelder-Mead</a:t>
            </a:r>
            <a:r>
              <a:rPr lang="hu-HU" baseline="0" dirty="0" smtClean="0"/>
              <a:t>.</a:t>
            </a:r>
          </a:p>
          <a:p>
            <a:r>
              <a:rPr lang="hu-HU" baseline="0" dirty="0" err="1" smtClean="0"/>
              <a:t>Further</a:t>
            </a:r>
            <a:r>
              <a:rPr lang="hu-HU" baseline="0" dirty="0" smtClean="0"/>
              <a:t> </a:t>
            </a:r>
            <a:r>
              <a:rPr lang="hu-HU" baseline="0" dirty="0" err="1" smtClean="0"/>
              <a:t>on</a:t>
            </a:r>
            <a:r>
              <a:rPr lang="hu-HU" baseline="0" dirty="0" smtClean="0"/>
              <a:t> I </a:t>
            </a:r>
            <a:r>
              <a:rPr lang="hu-HU" baseline="0" dirty="0" err="1" smtClean="0"/>
              <a:t>will</a:t>
            </a:r>
            <a:r>
              <a:rPr lang="hu-HU" baseline="0" dirty="0" smtClean="0"/>
              <a:t> </a:t>
            </a:r>
            <a:r>
              <a:rPr lang="hu-HU" baseline="0" dirty="0" err="1" smtClean="0"/>
              <a:t>present</a:t>
            </a:r>
            <a:r>
              <a:rPr lang="hu-HU" baseline="0" dirty="0" smtClean="0"/>
              <a:t> </a:t>
            </a:r>
            <a:r>
              <a:rPr lang="hu-HU" baseline="0" dirty="0" err="1" smtClean="0"/>
              <a:t>briefly</a:t>
            </a:r>
            <a:r>
              <a:rPr lang="hu-HU" baseline="0" dirty="0" smtClean="0"/>
              <a:t> </a:t>
            </a:r>
            <a:r>
              <a:rPr lang="hu-HU" baseline="0" dirty="0" err="1" smtClean="0"/>
              <a:t>the</a:t>
            </a:r>
            <a:r>
              <a:rPr lang="hu-HU" baseline="0" dirty="0" smtClean="0"/>
              <a:t> </a:t>
            </a:r>
            <a:r>
              <a:rPr lang="hu-HU" baseline="0" dirty="0" err="1" smtClean="0"/>
              <a:t>key</a:t>
            </a:r>
            <a:r>
              <a:rPr lang="hu-HU" baseline="0" dirty="0" smtClean="0"/>
              <a:t> </a:t>
            </a:r>
            <a:r>
              <a:rPr lang="hu-HU" baseline="0" dirty="0" err="1" smtClean="0"/>
              <a:t>ideas</a:t>
            </a:r>
            <a:r>
              <a:rPr lang="hu-HU" baseline="0" dirty="0" smtClean="0"/>
              <a:t> of </a:t>
            </a:r>
            <a:r>
              <a:rPr lang="hu-HU" baseline="0" dirty="0" err="1" smtClean="0"/>
              <a:t>the</a:t>
            </a:r>
            <a:r>
              <a:rPr lang="hu-HU" baseline="0" dirty="0" smtClean="0"/>
              <a:t> most </a:t>
            </a:r>
            <a:r>
              <a:rPr lang="hu-HU" baseline="0" dirty="0" err="1" smtClean="0"/>
              <a:t>used</a:t>
            </a:r>
            <a:r>
              <a:rPr lang="hu-HU" baseline="0" dirty="0" smtClean="0"/>
              <a:t> </a:t>
            </a:r>
            <a:r>
              <a:rPr lang="hu-HU" baseline="0" dirty="0" err="1" smtClean="0"/>
              <a:t>approaches</a:t>
            </a:r>
            <a:r>
              <a:rPr lang="hu-HU" baseline="0" dirty="0" smtClean="0"/>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139</a:t>
            </a:fld>
            <a:endParaRPr lang="hu-HU"/>
          </a:p>
        </p:txBody>
      </p:sp>
    </p:spTree>
    <p:extLst>
      <p:ext uri="{BB962C8B-B14F-4D97-AF65-F5344CB8AC3E}">
        <p14:creationId xmlns:p14="http://schemas.microsoft.com/office/powerpoint/2010/main" val="30315862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One</a:t>
            </a:r>
            <a:r>
              <a:rPr lang="hu-HU" dirty="0" smtClean="0"/>
              <a:t> </a:t>
            </a:r>
            <a:r>
              <a:rPr lang="hu-HU" dirty="0" err="1" smtClean="0"/>
              <a:t>can</a:t>
            </a:r>
            <a:r>
              <a:rPr lang="hu-HU" dirty="0" smtClean="0"/>
              <a:t> </a:t>
            </a:r>
            <a:r>
              <a:rPr lang="hu-HU" dirty="0" err="1" smtClean="0"/>
              <a:t>choose</a:t>
            </a:r>
            <a:r>
              <a:rPr lang="hu-HU" dirty="0" smtClean="0"/>
              <a:t> </a:t>
            </a:r>
            <a:r>
              <a:rPr lang="hu-HU" dirty="0" err="1" smtClean="0"/>
              <a:t>one</a:t>
            </a:r>
            <a:r>
              <a:rPr lang="hu-HU" dirty="0" smtClean="0"/>
              <a:t> </a:t>
            </a:r>
            <a:r>
              <a:rPr lang="hu-HU" dirty="0" err="1" smtClean="0"/>
              <a:t>from</a:t>
            </a:r>
            <a:r>
              <a:rPr lang="hu-HU" dirty="0" smtClean="0"/>
              <a:t> </a:t>
            </a:r>
            <a:r>
              <a:rPr lang="hu-HU" dirty="0" err="1" smtClean="0"/>
              <a:t>the</a:t>
            </a:r>
            <a:r>
              <a:rPr lang="hu-HU" baseline="0" dirty="0" smtClean="0"/>
              <a:t> </a:t>
            </a:r>
            <a:r>
              <a:rPr lang="hu-HU" baseline="0" dirty="0" err="1" smtClean="0"/>
              <a:t>following</a:t>
            </a:r>
            <a:r>
              <a:rPr lang="hu-HU" dirty="0" smtClean="0"/>
              <a:t> </a:t>
            </a:r>
            <a:r>
              <a:rPr lang="hu-HU" dirty="0" err="1" smtClean="0"/>
              <a:t>four</a:t>
            </a:r>
            <a:r>
              <a:rPr lang="hu-HU" dirty="0" smtClean="0"/>
              <a:t> </a:t>
            </a:r>
            <a:r>
              <a:rPr lang="hu-HU" dirty="0" err="1" smtClean="0"/>
              <a:t>different</a:t>
            </a:r>
            <a:r>
              <a:rPr lang="hu-HU" baseline="0" dirty="0" smtClean="0"/>
              <a:t> </a:t>
            </a:r>
            <a:r>
              <a:rPr lang="hu-HU" baseline="0" dirty="0" err="1" smtClean="0"/>
              <a:t>parameterization</a:t>
            </a:r>
            <a:r>
              <a:rPr lang="hu-HU" baseline="0" dirty="0" smtClean="0"/>
              <a:t> </a:t>
            </a:r>
            <a:r>
              <a:rPr lang="hu-HU" baseline="0" dirty="0" err="1" smtClean="0"/>
              <a:t>strategies</a:t>
            </a:r>
            <a:r>
              <a:rPr lang="hu-HU" baseline="0" dirty="0" smtClean="0"/>
              <a:t>. </a:t>
            </a:r>
          </a:p>
          <a:p>
            <a:pPr marL="228600" indent="-228600">
              <a:buFont typeface="+mj-lt"/>
              <a:buAutoNum type="arabicPeriod"/>
            </a:pPr>
            <a:r>
              <a:rPr lang="en-US" sz="1200" dirty="0" smtClean="0"/>
              <a:t>Abscissas of the four break-points as parameters</a:t>
            </a:r>
            <a:r>
              <a:rPr lang="hu-HU" sz="1600" dirty="0" smtClean="0"/>
              <a:t> </a:t>
            </a:r>
          </a:p>
          <a:p>
            <a:pPr marL="228600" indent="-228600">
              <a:buFont typeface="+mj-lt"/>
              <a:buAutoNum type="arabicPeriod"/>
            </a:pPr>
            <a:r>
              <a:rPr lang="hu-HU" sz="1200" dirty="0" err="1" smtClean="0"/>
              <a:t>Relative</a:t>
            </a:r>
            <a:r>
              <a:rPr lang="hu-HU" sz="1200" dirty="0" smtClean="0"/>
              <a:t> </a:t>
            </a:r>
            <a:r>
              <a:rPr lang="en-US" sz="1200" dirty="0" smtClean="0"/>
              <a:t>distances as parameters</a:t>
            </a:r>
            <a:r>
              <a:rPr lang="hu-HU" sz="1200" dirty="0" smtClean="0"/>
              <a:t> (</a:t>
            </a:r>
            <a:r>
              <a:rPr lang="en-US" dirty="0" smtClean="0"/>
              <a:t>In this case the first parameter serves the identification of the position of the fuzzy set and it is equal to the horizontal co-ordinate of the left endpoint of the support. The horizontal position of the remaining three vertices is described by positive or zero values indicating their distance from the predecessor break-points.</a:t>
            </a:r>
            <a:r>
              <a:rPr lang="hu-HU" sz="120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Core endpoints as parameters</a:t>
            </a:r>
            <a:r>
              <a:rPr lang="hu-HU" sz="1200" dirty="0" smtClean="0"/>
              <a:t> (</a:t>
            </a:r>
            <a:r>
              <a:rPr lang="en-US" dirty="0" smtClean="0"/>
              <a:t>Here only the endpoints of the cores are used as parameters, the abscissas of the other two vertices are identical with the horizontal co-ordinates of the respective core-endpoints of the neighboring linguistic terms.</a:t>
            </a:r>
            <a:r>
              <a:rPr lang="hu-HU" sz="120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hu-HU" sz="1200" dirty="0" err="1" smtClean="0"/>
              <a:t>Reference</a:t>
            </a:r>
            <a:r>
              <a:rPr lang="hu-HU" sz="1200" dirty="0" smtClean="0"/>
              <a:t> </a:t>
            </a:r>
            <a:r>
              <a:rPr lang="hu-HU" sz="1200" dirty="0" err="1" smtClean="0"/>
              <a:t>points</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140</a:t>
            </a:fld>
            <a:endParaRPr lang="hu-HU"/>
          </a:p>
        </p:txBody>
      </p:sp>
    </p:spTree>
    <p:extLst>
      <p:ext uri="{BB962C8B-B14F-4D97-AF65-F5344CB8AC3E}">
        <p14:creationId xmlns:p14="http://schemas.microsoft.com/office/powerpoint/2010/main" val="214709910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EEC465-35A1-4541-99C8-7236F9BEE2D0}" type="slidenum">
              <a:rPr lang="hu-HU"/>
              <a:pPr/>
              <a:t>141</a:t>
            </a:fld>
            <a:endParaRPr lang="hu-HU"/>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r>
              <a:rPr lang="en-US" sz="1000" dirty="0"/>
              <a:t>The concept of rule base extension </a:t>
            </a:r>
            <a:r>
              <a:rPr lang="en-US" sz="1000" dirty="0" smtClean="0"/>
              <a:t>In </a:t>
            </a:r>
            <a:r>
              <a:rPr lang="en-US" sz="1000" dirty="0"/>
              <a:t>case of RBE when the coefficient (C) of the step () reaches its minimum one generates a new rule fitting the output value where the difference between the sample output and the calculated output is maximal.</a:t>
            </a:r>
          </a:p>
          <a:p>
            <a:r>
              <a:rPr lang="en-US" sz="1000" dirty="0"/>
              <a:t>Rule Base Extension using Default Set Shapes (RBE-DSS) creates the fuzzy sets of the new rule with the same core and support width values (supposing trapezoidal shaped membership functions) as the ones applied for the first two rules. However, the insertion of the new rule sometimes results in a temporary deterioration of the performance index.</a:t>
            </a:r>
          </a:p>
          <a:p>
            <a:r>
              <a:rPr lang="en-US" sz="1000" dirty="0"/>
              <a:t>In order to avoid this problem Rule Base Extension using Set Interpolation (RBE-SI) calculates the shape of the antecedent and consequent linguistic terms based on set interpolation. It is not mandatory but it could be expedient to choose the set interpolation method conform to the applied fuzzy rule interpolation based reasoning technique.</a:t>
            </a:r>
            <a:endParaRPr lang="hu-HU" sz="1000"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78B76C-8298-4F31-B251-4F3553C2902C}" type="slidenum">
              <a:rPr lang="hu-HU"/>
              <a:pPr/>
              <a:t>142</a:t>
            </a:fld>
            <a:endParaRPr lang="hu-HU"/>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pPr>
              <a:lnSpc>
                <a:spcPct val="90000"/>
              </a:lnSpc>
            </a:pPr>
            <a:r>
              <a:rPr lang="en-US" sz="900" dirty="0" smtClean="0"/>
              <a:t>The </a:t>
            </a:r>
            <a:r>
              <a:rPr lang="en-US" sz="900" dirty="0"/>
              <a:t>algorithm uses an iterative hill climbing </a:t>
            </a:r>
            <a:r>
              <a:rPr lang="en-US" sz="900" dirty="0" smtClean="0"/>
              <a:t>approach.</a:t>
            </a:r>
            <a:r>
              <a:rPr lang="hu-HU" sz="900" dirty="0" smtClean="0"/>
              <a:t> </a:t>
            </a:r>
            <a:r>
              <a:rPr lang="en-US" sz="900" dirty="0" smtClean="0"/>
              <a:t>After </a:t>
            </a:r>
            <a:r>
              <a:rPr lang="en-US" sz="900" dirty="0"/>
              <a:t>each step (each parameter modification) the resulting fuzzy system is evaluated by the means of a performance index, which gives information about the difference between the prescribed output given by the sample data set and the calculated data set using the fuzzy </a:t>
            </a:r>
            <a:r>
              <a:rPr lang="en-US" sz="900" dirty="0" smtClean="0"/>
              <a:t>system.</a:t>
            </a:r>
            <a:r>
              <a:rPr lang="hu-HU" sz="900" dirty="0" smtClean="0"/>
              <a:t> </a:t>
            </a:r>
            <a:r>
              <a:rPr lang="en-US" sz="900" dirty="0" smtClean="0"/>
              <a:t>The </a:t>
            </a:r>
            <a:r>
              <a:rPr lang="en-US" sz="900" dirty="0"/>
              <a:t>toolbox contains seven options for the selection of the performance index. Probably the most used and straightforward one is the relative value of the mean square error expressed in percentage of the output range (RMSEP</a:t>
            </a:r>
            <a:r>
              <a:rPr lang="en-US" sz="900" dirty="0" smtClean="0"/>
              <a:t>)</a:t>
            </a:r>
            <a:r>
              <a:rPr lang="hu-HU" sz="900" dirty="0" smtClean="0"/>
              <a:t>. </a:t>
            </a:r>
            <a:r>
              <a:rPr lang="en-US" sz="900" dirty="0" smtClean="0"/>
              <a:t>The </a:t>
            </a:r>
            <a:r>
              <a:rPr lang="en-US" sz="900" dirty="0"/>
              <a:t>algorithm investigates the parameters one-by-one in course of each iteration cycle. First the system is evaluated </a:t>
            </a:r>
            <a:r>
              <a:rPr lang="en-US" sz="900" dirty="0" smtClean="0"/>
              <a:t>with </a:t>
            </a:r>
            <a:r>
              <a:rPr lang="en-US" sz="900" dirty="0"/>
              <a:t>the current parameter set. Next one calculates two new values for the actual parameter one by decreasing the original value and one by increasing the original value. The step </a:t>
            </a:r>
            <a:r>
              <a:rPr lang="en-US" sz="900" dirty="0" smtClean="0"/>
              <a:t>is </a:t>
            </a:r>
            <a:r>
              <a:rPr lang="en-US" sz="900" dirty="0"/>
              <a:t>calculated in function of the range </a:t>
            </a:r>
            <a:r>
              <a:rPr lang="en-US" sz="900" dirty="0" smtClean="0"/>
              <a:t>in </a:t>
            </a:r>
            <a:r>
              <a:rPr lang="en-US" sz="900" dirty="0"/>
              <a:t>the actual </a:t>
            </a:r>
            <a:r>
              <a:rPr lang="en-US" sz="900" dirty="0" err="1" smtClean="0"/>
              <a:t>dimensionwhere</a:t>
            </a:r>
            <a:r>
              <a:rPr lang="en-US" sz="900" dirty="0" smtClean="0"/>
              <a:t> </a:t>
            </a:r>
            <a:r>
              <a:rPr lang="en-US" sz="900" i="1" dirty="0"/>
              <a:t>C</a:t>
            </a:r>
            <a:r>
              <a:rPr lang="en-US" sz="900" dirty="0"/>
              <a:t> is a constant that applies to each dimension. After the evaluation of the system with he two new parameter values one keeps that value from the available three ones (original and two new values), which results the best system performance. An iteration cycle contains the investigation of all parameters once. </a:t>
            </a:r>
          </a:p>
          <a:p>
            <a:pPr>
              <a:lnSpc>
                <a:spcPct val="90000"/>
              </a:lnSpc>
            </a:pPr>
            <a:r>
              <a:rPr lang="en-US" sz="900" dirty="0"/>
              <a:t>At the end of the cycle one compares the actual performance </a:t>
            </a:r>
            <a:r>
              <a:rPr lang="en-US" sz="900" dirty="0" smtClean="0"/>
              <a:t>with </a:t>
            </a:r>
            <a:r>
              <a:rPr lang="en-US" sz="900" dirty="0"/>
              <a:t>the performance of the system measured at the end of the previous cycle (). If the amelioration of </a:t>
            </a:r>
            <a:r>
              <a:rPr lang="en-US" sz="900" i="1" dirty="0"/>
              <a:t>PI</a:t>
            </a:r>
            <a:r>
              <a:rPr lang="en-US" sz="900" dirty="0"/>
              <a:t> is greater than a threshold the value of </a:t>
            </a:r>
            <a:r>
              <a:rPr lang="en-US" sz="900" i="1" dirty="0"/>
              <a:t>C</a:t>
            </a:r>
            <a:r>
              <a:rPr lang="en-US" sz="900" dirty="0"/>
              <a:t> is doubled otherwise </a:t>
            </a:r>
            <a:r>
              <a:rPr lang="en-US" sz="900" i="1" dirty="0"/>
              <a:t>C</a:t>
            </a:r>
            <a:r>
              <a:rPr lang="en-US" sz="900" dirty="0"/>
              <a:t> is decreased to its half. When it becomes smaller than a threshold () for the first time the process receives a second chance by increasing </a:t>
            </a:r>
            <a:r>
              <a:rPr lang="en-US" sz="900" i="1" dirty="0"/>
              <a:t>C</a:t>
            </a:r>
            <a:r>
              <a:rPr lang="en-US" sz="900" dirty="0"/>
              <a:t> to its original value. The algorithm stops when either </a:t>
            </a:r>
            <a:r>
              <a:rPr lang="en-US" sz="900" i="1" dirty="0"/>
              <a:t>C</a:t>
            </a:r>
            <a:r>
              <a:rPr lang="en-US" sz="900" dirty="0"/>
              <a:t> reaches its minimum for the second time or the prescribed number of iteration cycles is reached or the performance index of the system becomes better than a threshold value.</a:t>
            </a:r>
            <a:endParaRPr lang="hu-HU" sz="900"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05BB14-DA07-4165-9B6B-1E5D349204AD}" type="slidenum">
              <a:rPr lang="hu-HU"/>
              <a:pPr/>
              <a:t>143</a:t>
            </a:fld>
            <a:endParaRPr lang="hu-HU"/>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pPr algn="just"/>
            <a:r>
              <a:rPr lang="en-US"/>
              <a:t>In course of the parameter identification process after each parameter adjustment the resulting parameter set is evaluated by calculating the system output for a collection of predefined input data, for which the expected output values are known (training data set). In order to compare the results obtained with different parameter sets a performance index is calculated after each system evaluation.</a:t>
            </a:r>
            <a:r>
              <a:rPr lang="hu-HU"/>
              <a:t> We use</a:t>
            </a:r>
            <a:r>
              <a:rPr lang="en-US"/>
              <a:t> the root mean square [8] (quadratic mean) of the error</a:t>
            </a:r>
            <a:r>
              <a:rPr lang="hu-HU"/>
              <a:t> for this task</a:t>
            </a:r>
            <a:r>
              <a:rPr lang="en-US"/>
              <a:t>. </a:t>
            </a:r>
            <a:r>
              <a:rPr lang="hu-HU"/>
              <a:t>It was</a:t>
            </a:r>
            <a:r>
              <a:rPr lang="en-US"/>
              <a:t> chose</a:t>
            </a:r>
            <a:r>
              <a:rPr lang="hu-HU"/>
              <a:t>n</a:t>
            </a:r>
            <a:r>
              <a:rPr lang="en-US"/>
              <a:t> owing to its good comprehensibility and comparability to the range of the output linguistic variable. </a:t>
            </a:r>
            <a:endParaRPr lang="hu-HU"/>
          </a:p>
          <a:p>
            <a:pPr algn="just"/>
            <a:r>
              <a:rPr lang="en-US"/>
              <a:t>The relative value of </a:t>
            </a:r>
            <a:r>
              <a:rPr lang="en-US" i="1"/>
              <a:t>RMSE</a:t>
            </a:r>
            <a:r>
              <a:rPr lang="en-US"/>
              <a:t> (</a:t>
            </a:r>
            <a:r>
              <a:rPr lang="en-US" i="1"/>
              <a:t>RMSEP</a:t>
            </a:r>
            <a:r>
              <a:rPr lang="en-US"/>
              <a:t>) expressed in percentage </a:t>
            </a:r>
            <a:r>
              <a:rPr lang="hu-HU"/>
              <a:t>of</a:t>
            </a:r>
            <a:r>
              <a:rPr lang="en-US"/>
              <a:t> the range is also monitored during the calculations</a:t>
            </a:r>
            <a:r>
              <a:rPr lang="hu-HU"/>
              <a:t>. </a:t>
            </a:r>
            <a:r>
              <a:rPr lang="en-US"/>
              <a:t>The application of </a:t>
            </a:r>
            <a:r>
              <a:rPr lang="en-US" i="1"/>
              <a:t>RMSEP</a:t>
            </a:r>
            <a:r>
              <a:rPr lang="en-US"/>
              <a:t> as performance index makes possible the parameter identification by our algorithm even in case of Multiple Input Multiple Output (MIMO) systems.</a:t>
            </a:r>
            <a:endParaRPr lang="hu-HU"/>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3ED5C9-CF62-4BE8-B585-B55A3A88DEDB}" type="slidenum">
              <a:rPr lang="hu-HU"/>
              <a:pPr/>
              <a:t>144</a:t>
            </a:fld>
            <a:endParaRPr lang="hu-HU"/>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p:txBody>
          <a:bodyPr/>
          <a:lstStyle/>
          <a:p>
            <a:pPr algn="just"/>
            <a:r>
              <a:rPr lang="en-US"/>
              <a:t>The parameter identification method used in course of the calculations is a heuristic algorithm a variant of the gradient descent method</a:t>
            </a:r>
            <a:r>
              <a:rPr lang="hu-HU"/>
              <a:t>.  It</a:t>
            </a:r>
            <a:r>
              <a:rPr lang="en-US"/>
              <a:t> modifies the parameters of the</a:t>
            </a:r>
            <a:r>
              <a:rPr lang="hu-HU"/>
              <a:t> input </a:t>
            </a:r>
            <a:r>
              <a:rPr lang="en-US"/>
              <a:t>and output linguistic terms. The parameters of the final system considered as optimal (corresponding to a local or global minimum of RMSE) are iteratively approximated by the algorithm.</a:t>
            </a:r>
          </a:p>
          <a:p>
            <a:pPr algn="just"/>
            <a:r>
              <a:rPr lang="en-US"/>
              <a:t>In course of iteration each parameter is modified one by one in both of the possible upper and lower (increasing and decreasing) directions. After determining a new value for the current parameter the system is evaluated calculating the actual value of the performance index. If this is better than the previous minimum the new parameter value is stored.</a:t>
            </a:r>
          </a:p>
          <a:p>
            <a:pPr algn="just"/>
            <a:r>
              <a:rPr lang="en-US"/>
              <a:t>The amount of modification of the parameters is dependent on the range of the current input/output dimension, i.e. the step is calculated by multiplying the range by a coefficient. </a:t>
            </a:r>
            <a:endParaRPr lang="hu-HU"/>
          </a:p>
          <a:p>
            <a:pPr algn="just"/>
            <a:r>
              <a:rPr lang="en-US"/>
              <a:t>We propose an adaptive approach, which determines the actual value of the coefficient depending on the change of RMSE during an iteration stage, the history of previous iteration stages, and a prescribed minimum value for the coefficient (</a:t>
            </a:r>
            <a:r>
              <a:rPr lang="en-US" i="1"/>
              <a:t>Cmin</a:t>
            </a:r>
            <a:r>
              <a:rPr lang="en-US"/>
              <a:t>). The iteration starts with a prescribed value of the coefficient (default: 0.2). </a:t>
            </a:r>
            <a:endParaRPr lang="hu-HU"/>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F4D6F4-8424-43BF-B9EF-47969534E9AD}" type="slidenum">
              <a:rPr lang="hu-HU"/>
              <a:pPr/>
              <a:t>145</a:t>
            </a:fld>
            <a:endParaRPr lang="hu-HU"/>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p:txBody>
          <a:bodyPr/>
          <a:lstStyle/>
          <a:p>
            <a:pPr algn="just"/>
            <a:r>
              <a:rPr lang="en-US" sz="1400"/>
              <a:t>If the improvement of the system slows down or even stops, i.e. the value of RMSE does not reduce more than a prescribed threshold (default: 0.001) during one iteration, the coefficient is divided by two unless its vale is already equal to </a:t>
            </a:r>
            <a:r>
              <a:rPr lang="en-US" sz="1400" i="1"/>
              <a:t>Cmin</a:t>
            </a:r>
            <a:r>
              <a:rPr lang="en-US" sz="1400"/>
              <a:t>. In that case we generate a</a:t>
            </a:r>
            <a:r>
              <a:rPr lang="hu-HU" sz="1400"/>
              <a:t> new rule</a:t>
            </a:r>
            <a:r>
              <a:rPr lang="en-US" sz="1400"/>
              <a:t>.</a:t>
            </a:r>
            <a:r>
              <a:rPr lang="hu-HU" sz="1400"/>
              <a:t> </a:t>
            </a:r>
          </a:p>
          <a:p>
            <a:pPr algn="just"/>
            <a:r>
              <a:rPr lang="en-US" sz="1400"/>
              <a:t>On the other hand the coefficient is increased multiplying it by two when the improvement of the system speeds up, i.e. the value of RMSE increases more than a specified threshold (default: 10) during one iteration. The algorithm also stops when the prescribed number of iteration is done. </a:t>
            </a:r>
            <a:endParaRPr lang="hu-HU" sz="1400"/>
          </a:p>
          <a:p>
            <a:endParaRPr lang="hu-H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kern="1200" dirty="0" err="1" smtClean="0">
                <a:solidFill>
                  <a:schemeClr val="tx1"/>
                </a:solidFill>
                <a:effectLst/>
                <a:latin typeface="+mn-lt"/>
                <a:ea typeface="+mn-ea"/>
                <a:cs typeface="+mn-cs"/>
              </a:rPr>
              <a:t>Engineering</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Information</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Technology</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13</a:t>
            </a:fld>
            <a:endParaRPr lang="hu-HU"/>
          </a:p>
        </p:txBody>
      </p:sp>
    </p:spTree>
    <p:extLst>
      <p:ext uri="{BB962C8B-B14F-4D97-AF65-F5344CB8AC3E}">
        <p14:creationId xmlns:p14="http://schemas.microsoft.com/office/powerpoint/2010/main" val="24211618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BC1FC4-A25C-4C49-93AB-FCCD3E8C0FD9}" type="slidenum">
              <a:rPr lang="hu-HU"/>
              <a:pPr/>
              <a:t>146</a:t>
            </a:fld>
            <a:endParaRPr lang="hu-HU"/>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r>
              <a:rPr lang="en-US"/>
              <a:t>In course of the experiments we used two data sets, one having one input and one output dimension and one having two input dimensions and one output dimension. It is the same function as used in [1], [9] and [10]. Fig. 5 shows the surface described by the second function. The systems were trained to the fuzzy rule interpolation based inference techniques FRIPOC [2] and LESFRI [3] separately. </a:t>
            </a:r>
            <a:endParaRPr lang="hu-HU"/>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C15704-6DBE-4F41-894B-0599F8B197D5}" type="slidenum">
              <a:rPr lang="hu-HU"/>
              <a:pPr/>
              <a:t>147</a:t>
            </a:fld>
            <a:endParaRPr lang="hu-HU"/>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p:txBody>
          <a:bodyPr/>
          <a:lstStyle/>
          <a:p>
            <a:r>
              <a:rPr lang="en-US"/>
              <a:t>The time demand of one iteration could be different in case of the studied methods.</a:t>
            </a:r>
            <a:r>
              <a:rPr lang="hu-HU"/>
              <a:t> </a:t>
            </a:r>
            <a:r>
              <a:rPr lang="en-US"/>
              <a:t>It is because they do not apply the same constraints for the newly calculated value of the parameter being adjusted. Thus it easily can happen that after applying the specified conditions one gets back the original value of the parameter. Under such circumstances no system evaluation is made and therefore the time need is negligible.</a:t>
            </a:r>
          </a:p>
          <a:p>
            <a:r>
              <a:rPr lang="en-US"/>
              <a:t>In order to ensure the comparability of the methods the horizontal axis indicates the number of system evaluations (SE) on figures showing the variation of the performance in course of the process (see e.g. fig. 6). During a system evaluation one calculates the output for all values belonging to the training data set, and calculates the performance index.</a:t>
            </a:r>
            <a:endParaRPr lang="hu-HU"/>
          </a:p>
          <a:p>
            <a:pPr algn="just"/>
            <a:r>
              <a:rPr lang="en-US"/>
              <a:t>In case of the SISO system, which approximates function (11), RBE-DSS ensured the best results by both reasoning </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E550C2-6A34-4B06-A9E2-A46F22DEAE9A}" type="slidenum">
              <a:rPr lang="hu-HU"/>
              <a:pPr/>
              <a:t>148</a:t>
            </a:fld>
            <a:endParaRPr lang="hu-HU"/>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r>
              <a:rPr lang="en-US" dirty="0"/>
              <a:t>techniques (see fig. 6 and fig. 7). The performance curve of RBE-DSS shows some repetitive salient portions, which correspond to the introduction of new rules. In case of RBE-SI some protuberances also can be recognized, but these are much milder. Hence it can be stated that our expectations regarding the positive effects of the application of set interpolation were only partly fulfilled. The introduction of a new rule was not followed by a temporarily increase of the value of RMSE as it has been seen by RBE-DSS, but the error measure also did not decrease sufficiently in course of the examined number of system evaluations. </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6886D7-3BFC-4762-A3F9-596367D337C8}" type="slidenum">
              <a:rPr lang="hu-HU"/>
              <a:pPr/>
              <a:t>149</a:t>
            </a:fld>
            <a:endParaRPr lang="hu-HU"/>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p:txBody>
          <a:bodyPr/>
          <a:lstStyle/>
          <a:p>
            <a:r>
              <a:rPr lang="en-US"/>
              <a:t>This case the better performance index values were obtained by the inference technique LESFRI. The rule base of the tuned system is represented on fig. 8. If one compares it with fig. 4 it can observe easily that the rules are grouped at the turning points of the function, like by the so-called optimal fuzzy rules discussed by Kosko in [6]. Probably the same results could be obtained by a smaller number of rules as well by an improved tuning algorithm. This topic is subject to further research work. </a:t>
            </a:r>
            <a:endParaRPr lang="hu-HU"/>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87A9F6-ACFA-4EA9-BB82-EF222986093F}" type="slidenum">
              <a:rPr lang="hu-HU"/>
              <a:pPr/>
              <a:t>150</a:t>
            </a:fld>
            <a:endParaRPr lang="hu-HU"/>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p:txBody>
          <a:bodyPr/>
          <a:lstStyle/>
          <a:p>
            <a:r>
              <a:rPr lang="en-US"/>
              <a:t>In case of the MISO system, which approximates function (12), there are also observable peek points corresponding to the creation of new rules (see fig. 9 and 10). Surprisingly they appear significantly in case of the set interpolation based rule base extension as well. In case of both figures some portions of the performance curves are overlapped and therefore the one corresponding to RBE-SI is indicated by a bold line.</a:t>
            </a:r>
          </a:p>
          <a:p>
            <a:r>
              <a:rPr lang="en-US"/>
              <a:t>This case the final RMSE values obtained by the two methods are more similar. However the best performance is attained by RBE-SI in course of the tuning of the system for inference technique LESFRI. </a:t>
            </a:r>
            <a:endParaRPr lang="hu-HU"/>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9BCD2D-BEB3-4A3F-9FAB-9938A55023A6}" type="slidenum">
              <a:rPr lang="hu-HU"/>
              <a:pPr/>
              <a:t>152</a:t>
            </a:fld>
            <a:endParaRPr lang="hu-HU"/>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dirty="0"/>
              <a:t>The input space (rule antecedents) of the best tuned system is represented on fig. 11. Table II. presents the RMSE values of the final systems.</a:t>
            </a:r>
            <a:endParaRPr lang="hu-HU" dirty="0"/>
          </a:p>
          <a:p>
            <a:endParaRPr lang="hu-HU"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sz="1200" kern="1200" dirty="0" smtClean="0">
                <a:solidFill>
                  <a:schemeClr val="tx1"/>
                </a:solidFill>
                <a:effectLst/>
                <a:latin typeface="+mn-lt"/>
                <a:ea typeface="+mn-ea"/>
                <a:cs typeface="+mn-cs"/>
              </a:rPr>
              <a:t>The Clonal Selection Algorithm mimics the biological Clonal Selection Principle [3] by implementing mechanisms like clonal selection, clonal expansion, and somatic </a:t>
            </a:r>
            <a:r>
              <a:rPr lang="en-US" sz="1200" kern="1200" dirty="0" err="1" smtClean="0">
                <a:solidFill>
                  <a:schemeClr val="tx1"/>
                </a:solidFill>
                <a:effectLst/>
                <a:latin typeface="+mn-lt"/>
                <a:ea typeface="+mn-ea"/>
                <a:cs typeface="+mn-cs"/>
              </a:rPr>
              <a:t>hypermutation</a:t>
            </a:r>
            <a:r>
              <a:rPr lang="en-US" sz="1200" kern="1200" dirty="0" smtClean="0">
                <a:solidFill>
                  <a:schemeClr val="tx1"/>
                </a:solidFill>
                <a:effectLst/>
                <a:latin typeface="+mn-lt"/>
                <a:ea typeface="+mn-ea"/>
                <a:cs typeface="+mn-cs"/>
              </a:rPr>
              <a:t>. The algorithm was originally suggested by de Castro and Von </a:t>
            </a:r>
            <a:r>
              <a:rPr lang="en-US" sz="1200" kern="1200" dirty="0" err="1" smtClean="0">
                <a:solidFill>
                  <a:schemeClr val="tx1"/>
                </a:solidFill>
                <a:effectLst/>
                <a:latin typeface="+mn-lt"/>
                <a:ea typeface="+mn-ea"/>
                <a:cs typeface="+mn-cs"/>
              </a:rPr>
              <a:t>Zuben</a:t>
            </a:r>
            <a:r>
              <a:rPr lang="en-US" sz="1200" kern="1200" dirty="0" smtClean="0">
                <a:solidFill>
                  <a:schemeClr val="tx1"/>
                </a:solidFill>
                <a:effectLst/>
                <a:latin typeface="+mn-lt"/>
                <a:ea typeface="+mn-ea"/>
                <a:cs typeface="+mn-cs"/>
              </a:rPr>
              <a:t> [5]. Similarly to the case of other heuristics several variants have been proposed since the first publication. Some examples are CLONALG by de Castro and Von </a:t>
            </a:r>
            <a:r>
              <a:rPr lang="en-US" sz="1200" kern="1200" dirty="0" err="1" smtClean="0">
                <a:solidFill>
                  <a:schemeClr val="tx1"/>
                </a:solidFill>
                <a:effectLst/>
                <a:latin typeface="+mn-lt"/>
                <a:ea typeface="+mn-ea"/>
                <a:cs typeface="+mn-cs"/>
              </a:rPr>
              <a:t>Zuben</a:t>
            </a:r>
            <a:r>
              <a:rPr lang="en-US" sz="1200" kern="1200" dirty="0" smtClean="0">
                <a:solidFill>
                  <a:schemeClr val="tx1"/>
                </a:solidFill>
                <a:effectLst/>
                <a:latin typeface="+mn-lt"/>
                <a:ea typeface="+mn-ea"/>
                <a:cs typeface="+mn-cs"/>
              </a:rPr>
              <a:t> [5], CLONALG1 and CLONALG2 by </a:t>
            </a:r>
            <a:r>
              <a:rPr lang="en-US" sz="1200" kern="1200" dirty="0" err="1" smtClean="0">
                <a:solidFill>
                  <a:schemeClr val="tx1"/>
                </a:solidFill>
                <a:effectLst/>
                <a:latin typeface="+mn-lt"/>
                <a:ea typeface="+mn-ea"/>
                <a:cs typeface="+mn-cs"/>
              </a:rPr>
              <a:t>Cutello</a:t>
            </a:r>
            <a:r>
              <a:rPr lang="en-US" sz="1200" kern="1200" dirty="0" smtClean="0">
                <a:solidFill>
                  <a:schemeClr val="tx1"/>
                </a:solidFill>
                <a:effectLst/>
                <a:latin typeface="+mn-lt"/>
                <a:ea typeface="+mn-ea"/>
                <a:cs typeface="+mn-cs"/>
              </a:rPr>
              <a:t> et al. [8], MOCSA by </a:t>
            </a:r>
            <a:r>
              <a:rPr lang="en-US" sz="1200" kern="1200" dirty="0" err="1" smtClean="0">
                <a:solidFill>
                  <a:schemeClr val="tx1"/>
                </a:solidFill>
                <a:effectLst/>
                <a:latin typeface="+mn-lt"/>
                <a:ea typeface="+mn-ea"/>
                <a:cs typeface="+mn-cs"/>
              </a:rPr>
              <a:t>Campelo</a:t>
            </a:r>
            <a:r>
              <a:rPr lang="en-US" sz="1200" kern="1200" dirty="0" smtClean="0">
                <a:solidFill>
                  <a:schemeClr val="tx1"/>
                </a:solidFill>
                <a:effectLst/>
                <a:latin typeface="+mn-lt"/>
                <a:ea typeface="+mn-ea"/>
                <a:cs typeface="+mn-cs"/>
              </a:rPr>
              <a:t> et al. [4], AIRS by Watkins [24], BCA by Kelsey and </a:t>
            </a:r>
            <a:r>
              <a:rPr lang="en-US" sz="1200" kern="1200" dirty="0" err="1" smtClean="0">
                <a:solidFill>
                  <a:schemeClr val="tx1"/>
                </a:solidFill>
                <a:effectLst/>
                <a:latin typeface="+mn-lt"/>
                <a:ea typeface="+mn-ea"/>
                <a:cs typeface="+mn-cs"/>
              </a:rPr>
              <a:t>Timmis</a:t>
            </a:r>
            <a:r>
              <a:rPr lang="en-US" sz="1200" kern="1200" dirty="0" smtClean="0">
                <a:solidFill>
                  <a:schemeClr val="tx1"/>
                </a:solidFill>
                <a:effectLst/>
                <a:latin typeface="+mn-lt"/>
                <a:ea typeface="+mn-ea"/>
                <a:cs typeface="+mn-cs"/>
              </a:rPr>
              <a:t> [16], SIA by </a:t>
            </a:r>
            <a:r>
              <a:rPr lang="en-US" sz="1200" kern="1200" dirty="0" err="1" smtClean="0">
                <a:solidFill>
                  <a:schemeClr val="tx1"/>
                </a:solidFill>
                <a:effectLst/>
                <a:latin typeface="+mn-lt"/>
                <a:ea typeface="+mn-ea"/>
                <a:cs typeface="+mn-cs"/>
              </a:rPr>
              <a:t>Cutelo</a:t>
            </a:r>
            <a:r>
              <a:rPr lang="en-US" sz="1200" kern="1200" dirty="0" smtClean="0">
                <a:solidFill>
                  <a:schemeClr val="tx1"/>
                </a:solidFill>
                <a:effectLst/>
                <a:latin typeface="+mn-lt"/>
                <a:ea typeface="+mn-ea"/>
                <a:cs typeface="+mn-cs"/>
              </a:rPr>
              <a:t> and Nicosia [9], and MISA by </a:t>
            </a:r>
            <a:r>
              <a:rPr lang="en-US" sz="1200" kern="1200" dirty="0" err="1" smtClean="0">
                <a:solidFill>
                  <a:schemeClr val="tx1"/>
                </a:solidFill>
                <a:effectLst/>
                <a:latin typeface="+mn-lt"/>
                <a:ea typeface="+mn-ea"/>
                <a:cs typeface="+mn-cs"/>
              </a:rPr>
              <a:t>Coello</a:t>
            </a:r>
            <a:r>
              <a:rPr lang="en-US" sz="1200" kern="1200" dirty="0" smtClean="0">
                <a:solidFill>
                  <a:schemeClr val="tx1"/>
                </a:solidFill>
                <a:effectLst/>
                <a:latin typeface="+mn-lt"/>
                <a:ea typeface="+mn-ea"/>
                <a:cs typeface="+mn-cs"/>
              </a:rPr>
              <a:t> et al. [6].</a:t>
            </a:r>
            <a:endParaRPr lang="hu-H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Clonal selection based algorithms have been applied successfully for several diverse problems. An algorithm taxonomy, a standardized nomenclature, and a classification of the methods as well as a review of practical applications can be found in [3]. Further on we will present a variant of CLONALG that was used for the optimization of the rule base’s parameters. It follows an iterative approach and applies global as well as local search steps in the parameter space.</a:t>
            </a:r>
            <a:endParaRPr lang="hu-HU" sz="1200" kern="1200" dirty="0" smtClean="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fld id="{1FDD2340-3905-4B0F-89E7-B3BE281A028E}" type="slidenum">
              <a:rPr lang="hu-HU" smtClean="0"/>
              <a:t>154</a:t>
            </a:fld>
            <a:endParaRPr lang="hu-HU"/>
          </a:p>
        </p:txBody>
      </p:sp>
    </p:spTree>
    <p:extLst>
      <p:ext uri="{BB962C8B-B14F-4D97-AF65-F5344CB8AC3E}">
        <p14:creationId xmlns:p14="http://schemas.microsoft.com/office/powerpoint/2010/main" val="276296584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i="1" dirty="0" smtClean="0"/>
              <a:t>L</a:t>
            </a:r>
            <a:r>
              <a:rPr lang="hu-HU" dirty="0" smtClean="0"/>
              <a:t>=</a:t>
            </a:r>
            <a:r>
              <a:rPr lang="hu-HU" dirty="0" err="1" smtClean="0"/>
              <a:t>number</a:t>
            </a:r>
            <a:r>
              <a:rPr lang="hu-HU" dirty="0" smtClean="0"/>
              <a:t> of </a:t>
            </a:r>
            <a:r>
              <a:rPr lang="hu-HU" dirty="0" err="1" smtClean="0"/>
              <a:t>the</a:t>
            </a:r>
            <a:r>
              <a:rPr lang="hu-HU" dirty="0" smtClean="0"/>
              <a:t> </a:t>
            </a:r>
            <a:r>
              <a:rPr lang="hu-HU" dirty="0" err="1" smtClean="0"/>
              <a:t>bits</a:t>
            </a:r>
            <a:r>
              <a:rPr lang="hu-HU" dirty="0" smtClean="0"/>
              <a:t> </a:t>
            </a:r>
            <a:r>
              <a:rPr lang="hu-HU" dirty="0" err="1" smtClean="0"/>
              <a:t>used</a:t>
            </a:r>
            <a:r>
              <a:rPr lang="hu-HU" dirty="0" smtClean="0"/>
              <a:t> </a:t>
            </a:r>
            <a:r>
              <a:rPr lang="hu-HU" dirty="0" err="1" smtClean="0"/>
              <a:t>to</a:t>
            </a:r>
            <a:r>
              <a:rPr lang="hu-HU" dirty="0" smtClean="0"/>
              <a:t> </a:t>
            </a:r>
            <a:r>
              <a:rPr lang="hu-HU" dirty="0" err="1" smtClean="0"/>
              <a:t>encode</a:t>
            </a:r>
            <a:r>
              <a:rPr lang="hu-HU" dirty="0" smtClean="0"/>
              <a:t> </a:t>
            </a:r>
            <a:r>
              <a:rPr lang="hu-HU" dirty="0" err="1" smtClean="0"/>
              <a:t>the</a:t>
            </a:r>
            <a:r>
              <a:rPr lang="hu-HU" i="1" dirty="0" smtClean="0"/>
              <a:t> k </a:t>
            </a:r>
            <a:r>
              <a:rPr lang="hu-HU" dirty="0" err="1" smtClean="0"/>
              <a:t>system</a:t>
            </a:r>
            <a:r>
              <a:rPr lang="hu-HU" dirty="0" smtClean="0"/>
              <a:t> </a:t>
            </a:r>
            <a:r>
              <a:rPr lang="hu-HU" dirty="0" err="1" smtClean="0"/>
              <a:t>parameters</a:t>
            </a:r>
            <a:endParaRPr lang="hu-HU" dirty="0" smtClean="0"/>
          </a:p>
          <a:p>
            <a:r>
              <a:rPr lang="en-US" sz="1200" kern="1200" dirty="0" smtClean="0">
                <a:solidFill>
                  <a:schemeClr val="tx1"/>
                </a:solidFill>
                <a:effectLst/>
                <a:latin typeface="+mn-lt"/>
                <a:ea typeface="+mn-ea"/>
                <a:cs typeface="+mn-cs"/>
              </a:rPr>
              <a:t>The algorithm starts with the generation of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 bit-arrays of length </a:t>
            </a:r>
            <a:r>
              <a:rPr lang="en-US" sz="1200" i="1" kern="1200" dirty="0" smtClean="0">
                <a:solidFill>
                  <a:schemeClr val="tx1"/>
                </a:solidFill>
                <a:effectLst/>
                <a:latin typeface="+mn-lt"/>
                <a:ea typeface="+mn-ea"/>
                <a:cs typeface="+mn-cs"/>
              </a:rPr>
              <a:t>L</a:t>
            </a:r>
            <a:r>
              <a:rPr lang="en-US" sz="1200" kern="1200" dirty="0" smtClean="0">
                <a:solidFill>
                  <a:schemeClr val="tx1"/>
                </a:solidFill>
                <a:effectLst/>
                <a:latin typeface="+mn-lt"/>
                <a:ea typeface="+mn-ea"/>
                <a:cs typeface="+mn-cs"/>
              </a:rPr>
              <a:t>, where each instance represents a candidate solution containing one value for each parameter of the fuzzy system. These arrays (instances) are called antibodies in the AIS terminology. Next, one measures the affinity of each antibody, i.e. it calculates the performance of that fuzzy system which applies as parameters the values stored in the antibody. After ranking the antibodies based on their affinity the best ones (the first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 instances) are selected for cloning. The cloning means that </a:t>
            </a:r>
            <a:r>
              <a:rPr lang="hu-HU" sz="1200" kern="1200" dirty="0" err="1" smtClean="0">
                <a:solidFill>
                  <a:schemeClr val="tx1"/>
                </a:solidFill>
                <a:effectLst/>
                <a:latin typeface="+mn-lt"/>
                <a:ea typeface="+mn-ea"/>
                <a:cs typeface="+mn-cs"/>
              </a:rPr>
              <a:t>Nc</a:t>
            </a:r>
            <a:endParaRPr lang="hu-H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copies are made from each selected antibody [3], where β</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(0,1] is a user parameter. In order to increase the diversity of the solutions the clones are subjected to an intensive mutation (</a:t>
            </a:r>
            <a:r>
              <a:rPr lang="en-US" sz="1200" kern="1200" dirty="0" err="1" smtClean="0">
                <a:solidFill>
                  <a:schemeClr val="tx1"/>
                </a:solidFill>
                <a:effectLst/>
                <a:latin typeface="+mn-lt"/>
                <a:ea typeface="+mn-ea"/>
                <a:cs typeface="+mn-cs"/>
              </a:rPr>
              <a:t>hypermutation</a:t>
            </a:r>
            <a:r>
              <a:rPr lang="en-US" sz="1200" kern="1200" dirty="0" smtClean="0">
                <a:solidFill>
                  <a:schemeClr val="tx1"/>
                </a:solidFill>
                <a:effectLst/>
                <a:latin typeface="+mn-lt"/>
                <a:ea typeface="+mn-ea"/>
                <a:cs typeface="+mn-cs"/>
              </a:rPr>
              <a:t>) which process is also called maturation of the antibodies. The mutation is done by changing (inverting) the values of some bits. It is controlled by the probability distribution [3]</a:t>
            </a:r>
            <a:r>
              <a:rPr lang="hu-HU" sz="1200" kern="1200" dirty="0" smtClean="0">
                <a:solidFill>
                  <a:schemeClr val="tx1"/>
                </a:solidFill>
                <a:effectLst/>
                <a:latin typeface="+mn-lt"/>
                <a:ea typeface="+mn-ea"/>
                <a:cs typeface="+mn-cs"/>
              </a:rPr>
              <a:t>p.</a:t>
            </a:r>
          </a:p>
          <a:p>
            <a:r>
              <a:rPr lang="en-US" sz="1200" kern="1200" dirty="0" smtClean="0">
                <a:solidFill>
                  <a:schemeClr val="tx1"/>
                </a:solidFill>
                <a:effectLst/>
                <a:latin typeface="+mn-lt"/>
                <a:ea typeface="+mn-ea"/>
                <a:cs typeface="+mn-cs"/>
              </a:rPr>
              <a:t>where </a:t>
            </a:r>
            <a:r>
              <a:rPr lang="en-US" sz="1200" i="1" kern="1200" dirty="0" smtClean="0">
                <a:solidFill>
                  <a:schemeClr val="tx1"/>
                </a:solidFill>
                <a:effectLst/>
                <a:latin typeface="+mn-lt"/>
                <a:ea typeface="+mn-ea"/>
                <a:cs typeface="+mn-cs"/>
              </a:rPr>
              <a:t>PI </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PI</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[0,1]) is the performance indicator of the fuzzy system and </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(0,1]) is a user parameter. In case of </a:t>
            </a:r>
            <a:r>
              <a:rPr lang="en-US" sz="1200" i="1" kern="1200" dirty="0" smtClean="0">
                <a:solidFill>
                  <a:schemeClr val="tx1"/>
                </a:solidFill>
                <a:effectLst/>
                <a:latin typeface="+mn-lt"/>
                <a:ea typeface="+mn-ea"/>
                <a:cs typeface="+mn-cs"/>
              </a:rPr>
              <a:t>PI</a:t>
            </a:r>
            <a:r>
              <a:rPr lang="en-US" sz="1200" kern="1200" dirty="0" smtClean="0">
                <a:solidFill>
                  <a:schemeClr val="tx1"/>
                </a:solidFill>
                <a:effectLst/>
                <a:latin typeface="+mn-lt"/>
                <a:ea typeface="+mn-ea"/>
                <a:cs typeface="+mn-cs"/>
              </a:rPr>
              <a:t> the lowest possible value corresponds to the worst performance while the highest value indicates the best performance.</a:t>
            </a:r>
            <a:endParaRPr lang="hu-H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practice in case of each bit of an antibody a random </a:t>
            </a:r>
            <a:r>
              <a:rPr lang="en-US" sz="1200" i="1" kern="1200" dirty="0" smtClean="0">
                <a:solidFill>
                  <a:schemeClr val="tx1"/>
                </a:solidFill>
                <a:effectLst/>
                <a:latin typeface="+mn-lt"/>
                <a:ea typeface="+mn-ea"/>
                <a:cs typeface="+mn-cs"/>
              </a:rPr>
              <a:t>r </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(0,1]) value is generated. If </a:t>
            </a:r>
            <a:r>
              <a:rPr lang="en-US" sz="1200" i="1" kern="120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rPr>
              <a:t>&lt;</a:t>
            </a:r>
            <a:r>
              <a:rPr lang="en-US" sz="1200" i="1"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 the bit is inverted (flipped). Next, one calculates the affinity of each new antibody (performance of the fuzzy system represented by the antibody). This process is called antibody maturation. It performs a local search in the neighborhood of each instance belonging to the elite group. The neighborhood is closer in case of antibodies with better performance than in case of antibodies showing worse affinity.</a:t>
            </a:r>
            <a:endParaRPr lang="hu-HU" sz="1200" kern="1200" dirty="0" smtClean="0">
              <a:solidFill>
                <a:schemeClr val="tx1"/>
              </a:solidFill>
              <a:effectLst/>
              <a:latin typeface="+mn-lt"/>
              <a:ea typeface="+mn-ea"/>
              <a:cs typeface="+mn-cs"/>
            </a:endParaRPr>
          </a:p>
          <a:p>
            <a:r>
              <a:rPr lang="en-US" dirty="0" smtClean="0">
                <a:effectLst/>
              </a:rPr>
              <a:t>The resulting pool of antibodies is attached to the original group and the whole repertoire is sorted in descending order based on the affinity (performance) values. The first </a:t>
            </a:r>
            <a:r>
              <a:rPr lang="en-US" i="1" dirty="0" smtClean="0">
                <a:effectLst/>
              </a:rPr>
              <a:t>N-d</a:t>
            </a:r>
            <a:r>
              <a:rPr lang="en-US" dirty="0" smtClean="0">
                <a:effectLst/>
              </a:rPr>
              <a:t> antibodies are selected for the next generation and the rest of them are dropped. Then </a:t>
            </a:r>
            <a:r>
              <a:rPr lang="en-US" i="1" dirty="0" smtClean="0">
                <a:effectLst/>
              </a:rPr>
              <a:t>d</a:t>
            </a:r>
            <a:r>
              <a:rPr lang="en-US" dirty="0" smtClean="0">
                <a:effectLst/>
              </a:rPr>
              <a:t> new instances are created with random bit patterns in order to ensure the diversity of the repertoire. This randomness ensures a global search character to the method.</a:t>
            </a:r>
            <a:r>
              <a:rPr lang="hu-HU" dirty="0" smtClean="0">
                <a:effectLst/>
              </a:rPr>
              <a:t> </a:t>
            </a:r>
            <a:endParaRPr lang="hu-HU" sz="1200" kern="1200" dirty="0" smtClean="0">
              <a:solidFill>
                <a:schemeClr val="tx1"/>
              </a:solidFill>
              <a:effectLst/>
              <a:latin typeface="+mn-lt"/>
              <a:ea typeface="+mn-ea"/>
              <a:cs typeface="+mn-cs"/>
            </a:endParaRPr>
          </a:p>
          <a:p>
            <a:endParaRPr lang="hu-HU" dirty="0" smtClean="0"/>
          </a:p>
          <a:p>
            <a:endParaRPr lang="hu-HU" dirty="0"/>
          </a:p>
        </p:txBody>
      </p:sp>
      <p:sp>
        <p:nvSpPr>
          <p:cNvPr id="4" name="Dia számának helye 3"/>
          <p:cNvSpPr>
            <a:spLocks noGrp="1"/>
          </p:cNvSpPr>
          <p:nvPr>
            <p:ph type="sldNum" sz="quarter" idx="10"/>
          </p:nvPr>
        </p:nvSpPr>
        <p:spPr/>
        <p:txBody>
          <a:bodyPr/>
          <a:lstStyle/>
          <a:p>
            <a:fld id="{7E054FA5-B9FD-433E-BB42-E786A321EC97}" type="slidenum">
              <a:rPr lang="hu-HU" smtClean="0"/>
              <a:pPr/>
              <a:t>155</a:t>
            </a:fld>
            <a:endParaRPr lang="hu-HU"/>
          </a:p>
        </p:txBody>
      </p:sp>
    </p:spTree>
    <p:extLst>
      <p:ext uri="{BB962C8B-B14F-4D97-AF65-F5344CB8AC3E}">
        <p14:creationId xmlns:p14="http://schemas.microsoft.com/office/powerpoint/2010/main" val="124238260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sz="1200" kern="1200" dirty="0" smtClean="0">
                <a:solidFill>
                  <a:schemeClr val="tx1"/>
                </a:solidFill>
                <a:effectLst/>
                <a:latin typeface="+mn-lt"/>
                <a:ea typeface="+mn-ea"/>
                <a:cs typeface="+mn-cs"/>
              </a:rPr>
              <a:t>The algorithm stops when at least one of the predefined stopping conditions is fulfilled. Stopping conditions can be for example</a:t>
            </a:r>
            <a:endParaRPr lang="hu-HU" sz="1200" kern="1200" dirty="0" smtClean="0">
              <a:solidFill>
                <a:schemeClr val="tx1"/>
              </a:solidFill>
              <a:effectLst/>
              <a:latin typeface="+mn-lt"/>
              <a:ea typeface="+mn-ea"/>
              <a:cs typeface="+mn-cs"/>
            </a:endParaRPr>
          </a:p>
          <a:p>
            <a:pPr lvl="0"/>
            <a:r>
              <a:rPr lang="en-US" sz="1200" i="1" kern="1200" dirty="0" err="1" smtClean="0">
                <a:solidFill>
                  <a:schemeClr val="tx1"/>
                </a:solidFill>
                <a:effectLst/>
                <a:latin typeface="+mn-lt"/>
                <a:ea typeface="+mn-ea"/>
                <a:cs typeface="+mn-cs"/>
              </a:rPr>
              <a:t>n</a:t>
            </a:r>
            <a:r>
              <a:rPr lang="en-US" sz="1200" i="1" kern="1200" baseline="-25000" dirty="0" err="1" smtClean="0">
                <a:solidFill>
                  <a:schemeClr val="tx1"/>
                </a:solidFill>
                <a:effectLst/>
                <a:latin typeface="+mn-lt"/>
                <a:ea typeface="+mn-ea"/>
                <a:cs typeface="+mn-cs"/>
              </a:rPr>
              <a:t>af</a:t>
            </a:r>
            <a:r>
              <a:rPr lang="en-US" sz="1200" kern="1200" baseline="-25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a:t>
            </a:r>
            <a:r>
              <a:rPr lang="en-US" sz="1200" kern="1200" baseline="-25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number</a:t>
            </a:r>
            <a:r>
              <a:rPr lang="en-US" sz="1200" kern="1200" baseline="-25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affinity evaluations – owing to the fact that the calculation of the performance indicator is one of the computationally most expensive steps,</a:t>
            </a:r>
            <a:endParaRPr lang="hu-HU" sz="1200" kern="1200" dirty="0" smtClean="0">
              <a:solidFill>
                <a:schemeClr val="tx1"/>
              </a:solidFill>
              <a:effectLst/>
              <a:latin typeface="+mn-lt"/>
              <a:ea typeface="+mn-ea"/>
              <a:cs typeface="+mn-cs"/>
            </a:endParaRPr>
          </a:p>
          <a:p>
            <a:pPr lvl="0"/>
            <a:r>
              <a:rPr lang="en-US" sz="1200" i="1" kern="1200" dirty="0" err="1" smtClean="0">
                <a:solidFill>
                  <a:schemeClr val="tx1"/>
                </a:solidFill>
                <a:effectLst/>
                <a:latin typeface="+mn-lt"/>
                <a:ea typeface="+mn-ea"/>
                <a:cs typeface="+mn-cs"/>
              </a:rPr>
              <a:t>n</a:t>
            </a:r>
            <a:r>
              <a:rPr lang="en-US" sz="1200" i="1" kern="1200" baseline="-25000" dirty="0" err="1" smtClean="0">
                <a:solidFill>
                  <a:schemeClr val="tx1"/>
                </a:solidFill>
                <a:effectLst/>
                <a:latin typeface="+mn-lt"/>
                <a:ea typeface="+mn-ea"/>
                <a:cs typeface="+mn-cs"/>
              </a:rPr>
              <a:t>g</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the number of generations,</a:t>
            </a:r>
            <a:endParaRPr lang="hu-HU" sz="1200" kern="1200" dirty="0" smtClean="0">
              <a:solidFill>
                <a:schemeClr val="tx1"/>
              </a:solidFill>
              <a:effectLst/>
              <a:latin typeface="+mn-lt"/>
              <a:ea typeface="+mn-ea"/>
              <a:cs typeface="+mn-cs"/>
            </a:endParaRPr>
          </a:p>
          <a:p>
            <a:pPr lvl="0"/>
            <a:r>
              <a:rPr lang="en-US" sz="1200" i="1" kern="1200" dirty="0" err="1" smtClean="0">
                <a:solidFill>
                  <a:schemeClr val="tx1"/>
                </a:solidFill>
                <a:effectLst/>
                <a:latin typeface="+mn-lt"/>
                <a:ea typeface="+mn-ea"/>
                <a:cs typeface="+mn-cs"/>
              </a:rPr>
              <a:t>PI</a:t>
            </a:r>
            <a:r>
              <a:rPr lang="en-US" sz="1200" i="1" kern="1200" baseline="-25000" dirty="0" err="1" smtClean="0">
                <a:solidFill>
                  <a:schemeClr val="tx1"/>
                </a:solidFill>
                <a:effectLst/>
                <a:latin typeface="+mn-lt"/>
                <a:ea typeface="+mn-ea"/>
                <a:cs typeface="+mn-cs"/>
              </a:rPr>
              <a:t>tr</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 upper threshold value for the affinity,</a:t>
            </a:r>
            <a:endParaRPr lang="hu-HU"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n</a:t>
            </a:r>
            <a:r>
              <a:rPr lang="en-US" sz="1200" i="1" kern="1200" baseline="-25000" dirty="0" err="1" smtClean="0">
                <a:solidFill>
                  <a:schemeClr val="tx1"/>
                </a:solidFill>
                <a:effectLst/>
                <a:latin typeface="+mn-lt"/>
                <a:ea typeface="+mn-ea"/>
                <a:cs typeface="+mn-cs"/>
              </a:rPr>
              <a:t>ni</a:t>
            </a:r>
            <a:r>
              <a:rPr lang="en-US" sz="1200" kern="1200" dirty="0" smtClean="0">
                <a:solidFill>
                  <a:schemeClr val="tx1"/>
                </a:solidFill>
                <a:effectLst/>
                <a:latin typeface="+mn-lt"/>
                <a:ea typeface="+mn-ea"/>
                <a:cs typeface="+mn-cs"/>
              </a:rPr>
              <a:t>	the number of consecutive generations without any improvement regarding the best affinity value (best antibody).</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156</a:t>
            </a:fld>
            <a:endParaRPr lang="hu-HU"/>
          </a:p>
        </p:txBody>
      </p:sp>
    </p:spTree>
    <p:extLst>
      <p:ext uri="{BB962C8B-B14F-4D97-AF65-F5344CB8AC3E}">
        <p14:creationId xmlns:p14="http://schemas.microsoft.com/office/powerpoint/2010/main" val="126583920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498B87-2A2A-4036-9164-0777D34874E1}" type="slidenum">
              <a:rPr lang="hu-HU"/>
              <a:pPr/>
              <a:t>163</a:t>
            </a:fld>
            <a:endParaRPr lang="hu-HU"/>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pPr>
              <a:lnSpc>
                <a:spcPct val="90000"/>
              </a:lnSpc>
            </a:pPr>
            <a:r>
              <a:rPr lang="en-US" sz="900" dirty="0" smtClean="0"/>
              <a:t>The </a:t>
            </a:r>
            <a:r>
              <a:rPr lang="en-US" sz="900" dirty="0"/>
              <a:t>graphical user interface of the toolbox can be started by typing in the </a:t>
            </a:r>
            <a:r>
              <a:rPr lang="en-US" sz="900" dirty="0" err="1"/>
              <a:t>Matlab</a:t>
            </a:r>
            <a:r>
              <a:rPr lang="en-US" sz="900" dirty="0"/>
              <a:t> Command Window the command </a:t>
            </a:r>
            <a:r>
              <a:rPr lang="en-US" sz="900" i="1" dirty="0" err="1"/>
              <a:t>RuleMaker</a:t>
            </a:r>
            <a:r>
              <a:rPr lang="en-US" sz="900" dirty="0"/>
              <a:t>. Conform to the implemented fuzzy model identification methods one can distinguish two main areas in the functionality of the GUI program. The first one deals with the generation of the raw fuzzy system from the sample data. The training data should be loaded in two separate text files, one containing the output values and one containing the input values. In both cases each row corresponds to one data point. If the input or output is multi-dimensional the co-ordinates in the different dimensions are separated by tabulators. Figure 4.	Parameters of the raw fuzzy system generation</a:t>
            </a:r>
            <a:endParaRPr lang="hu-HU" sz="900" dirty="0"/>
          </a:p>
          <a:p>
            <a:pPr>
              <a:lnSpc>
                <a:spcPct val="90000"/>
              </a:lnSpc>
            </a:pPr>
            <a:r>
              <a:rPr lang="hu-HU" sz="900" dirty="0"/>
              <a:t/>
            </a:r>
            <a:br>
              <a:rPr lang="hu-HU" sz="900" dirty="0"/>
            </a:br>
            <a:r>
              <a:rPr lang="en-US" sz="900" dirty="0"/>
              <a:t>One can generate the raw fuzzy system either by clustering or by the extreme values based approach. The system can be saved in a text file using the same format as the Fuzzy Rule Interpolation </a:t>
            </a:r>
            <a:r>
              <a:rPr lang="en-US" sz="900" dirty="0" err="1"/>
              <a:t>Matlab</a:t>
            </a:r>
            <a:r>
              <a:rPr lang="en-US" sz="900" dirty="0"/>
              <a:t> toolbox [17]. The program generates a separate raw system for each output dimension in case of sample data with multi-dimensional</a:t>
            </a:r>
            <a:r>
              <a:rPr lang="hu-HU" sz="900" dirty="0"/>
              <a:t> </a:t>
            </a:r>
            <a:r>
              <a:rPr lang="en-US" sz="900" dirty="0"/>
              <a:t>output.</a:t>
            </a:r>
          </a:p>
          <a:p>
            <a:pPr>
              <a:lnSpc>
                <a:spcPct val="90000"/>
              </a:lnSpc>
            </a:pPr>
            <a:r>
              <a:rPr lang="en-US" sz="900" dirty="0"/>
              <a:t>The current version (1.0.0) of the toolbox supports only the trapezoidal shaped membership functions, which includes with corresponding parameterization the triangle and the singleton shaped fuzzy sets as well. The default core and support width values and some other parameters can be set by the user through dialog boxes. They are also displayed in a textbox in the main window (see fig. 4).</a:t>
            </a:r>
            <a:r>
              <a:rPr lang="hu-HU" sz="900" dirty="0"/>
              <a:t> </a:t>
            </a:r>
          </a:p>
          <a:p>
            <a:pPr>
              <a:lnSpc>
                <a:spcPct val="90000"/>
              </a:lnSpc>
            </a:pPr>
            <a:r>
              <a:rPr lang="en-US" sz="900" dirty="0"/>
              <a:t>The program makes possible the graphical representation of the input and output partitions (see e.g. fig. 5) separately, as well as a three dimensional representation of the rule base or antecedent space if the number of antecedent dimensions does not exceed three. If the fuzzy model has only one input dimension the program offers a three dimensional representation of the rule base each rule being indicated by a pyramid defined by the antecedent and consequent membership functions (see e.g. fig. 6). If the number of input dimensions is two one can use the pyramid-type representation for the visualization of the antecedent space. Here the pyramids are defined by the antecedent fuzzy sets. However, the user can choose the cuboid-type representation (e.g. fig. 1) where the rule consequents still can be drawn into the visualization. In this case the edges of a cuboid represent the supports of the antecedent and consequent linguistic terms of a rule. The drawback of this type is that other parts of the sets’ shape cannot be visualized. In case of fuzzy systems having three input dimensions only the cuboid-type representation is available. It can be used for the visualization of the rule antecedents.</a:t>
            </a:r>
            <a:r>
              <a:rPr lang="hu-HU" sz="900" dirty="0"/>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BF30E2EB-B9A5-4D71-B3BE-BD3CB4B5943B}" type="slidenum">
              <a:rPr lang="hu-HU" smtClean="0"/>
              <a:pPr/>
              <a:t>14</a:t>
            </a:fld>
            <a:endParaRPr lang="hu-HU"/>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126A8-7771-4045-A3D1-A8597790C1F6}" type="slidenum">
              <a:rPr lang="hu-HU"/>
              <a:pPr/>
              <a:t>169</a:t>
            </a:fld>
            <a:endParaRPr lang="hu-HU"/>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r>
              <a:rPr lang="en-US"/>
              <a:t>In the 19. century polymers were used as synthetic substitute materials instead of raw materials. Nowadays polymers are very important materials; they are used for different purposes. The variety of plastics is enormous; however, in some cases there is no pure material to fulfill all the requirements. In these cases it is important to prepare the desired material by mixing pure polymeric materials with fullerenes in order to reach the desired mechanical properties.</a:t>
            </a:r>
          </a:p>
          <a:p>
            <a:r>
              <a:rPr lang="en-US"/>
              <a:t>One type of fullerenes, the carbon nanotube is in the focus of the researchers of polymer blends in the last ten years [1][2]. Carbon nanotube-polymer composites are often used owing to the increase of the polymer’s conductivity [3][4][5] and decrease of its resistance. Thus electrostatic discharge can be avoided. It was also discovered that the mechanical properties (modulus, strength, etc.) can be enhanced by adding carbon nanotube to virgin polymer [6][7]. In addition, among other properties the thermal stability and fire resistance can be influenced favorably as well by using carbon nanotube [8][9][10].</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F4CEB1-8427-4701-BA3B-FAE808BC8B79}" type="slidenum">
              <a:rPr lang="hu-HU"/>
              <a:pPr/>
              <a:t>170</a:t>
            </a:fld>
            <a:endParaRPr lang="hu-HU"/>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en-US"/>
              <a:t>In order to investigate variation of the Charpy impact strength (CIS) and yield strength (YS) of the composites in function of the component’s percent amount we created an incomplete full factorial experimental design. The incompleteness derived from the constraint that the sum of the component’s percent amount had to be 100%.</a:t>
            </a:r>
          </a:p>
          <a:p>
            <a:r>
              <a:rPr lang="en-US"/>
              <a:t>The components were the ABS (POLYMAN HH 3), the Multiwall Carbon nanotube master batch (MB-6015-00, Hyperion Catalyst, USA) and the polycarbonate (PC). The ABS and polycarbonate polymers were used as matrix materials. </a:t>
            </a:r>
          </a:p>
          <a:p>
            <a:r>
              <a:rPr lang="en-US"/>
              <a:t>Composites are made up of individual materials referred to as constituent materials. There are two categories of constituent materials: matrix and reinforcement. At least one portion of each type is required. The matrix material surrounds and supports the reinforcement materials by maintaining their relative positions. The reinforcements impart their special mechanical and physical properties to enhance the matrix properties. </a:t>
            </a:r>
          </a:p>
          <a:p>
            <a:r>
              <a:rPr lang="en-US"/>
              <a:t>We defined three levels for the nanotube (0%, 1% and 1.5%) and eleven levels for the ABS. The full factorial experiment plan contained 33 settings from which 30 were executable due to the incompatible levels (see the above mentioned constraints). Each setting was tried ten times. The experiments were carried out in random order. In course of the modeling the average value for each setting was taken into consideration as setting results.</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4A5E9C-40C4-40BC-B1F7-8C3386891C19}" type="slidenum">
              <a:rPr lang="hu-HU"/>
              <a:pPr/>
              <a:t>171</a:t>
            </a:fld>
            <a:endParaRPr lang="hu-HU"/>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pPr>
              <a:lnSpc>
                <a:spcPct val="90000"/>
              </a:lnSpc>
            </a:pPr>
            <a:r>
              <a:rPr lang="en-US"/>
              <a:t>The mixing of polymers was carried out in melt to achieve homogeneous properties. We used a special mixing unit called Infinitely Variable Dynamic Shear Mixer (IDMX) [11] to produce blends. The mixing instrument consists of the dynamic unit and a satellite extruder. The extruder is a Collin Teach-Line E20T. The single screw extruder pumps the melt into the dynamic mixer. The mixer has its own drive and a screw feed section which takes the melt streams and conveys them into the mixer elements consisting of rotors and stators. The setup of the mixing elements generates high shear to give dispersive and distributive mixing of the components. The test pieces were injection molded by ARBURG Allrounder 270 U 350-70. The melt temperature was 260º C. The mould temperature was 40º C.</a:t>
            </a:r>
            <a:r>
              <a:rPr lang="hu-HU"/>
              <a:t> </a:t>
            </a:r>
          </a:p>
          <a:p>
            <a:pPr>
              <a:lnSpc>
                <a:spcPct val="90000"/>
              </a:lnSpc>
            </a:pPr>
            <a:r>
              <a:rPr lang="en-US"/>
              <a:t>In order to study the mechanical properties of the test pieces we broke them under liquid nitrogen. The yield strength was determined by an INSTRON 4482 equipment. The Charpy impact strength was determined as well using a swinging pendulum (Charpy pendulum). </a:t>
            </a:r>
          </a:p>
          <a:p>
            <a:pPr>
              <a:lnSpc>
                <a:spcPct val="90000"/>
              </a:lnSpc>
            </a:pPr>
            <a:r>
              <a:rPr lang="en-US"/>
              <a:t>We also prepared scanning electron microscopic (SEM) pictures to investigate the fractured surface of the composites. A field-emission SEM (FESEM, Hitachi-S4700) was applied for this task. SEM micrographs of the fractured sample composites containing carbon nanotube are shown in Fig. 1 and Fig. 2. The sample preparation was carried out in the same way as in [12]. The carbon nanotube can be seen on the fractured surfaces. It is important to emphasize that the distribution of the nanotube in the matrix material is more or less uniform. We did not find any sign of agglomerates in the materials. </a:t>
            </a:r>
            <a:endParaRPr lang="hu-HU"/>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iakép helye 1"/>
          <p:cNvSpPr>
            <a:spLocks noGrp="1" noRot="1" noChangeAspect="1" noTextEdit="1"/>
          </p:cNvSpPr>
          <p:nvPr>
            <p:ph type="sldImg"/>
          </p:nvPr>
        </p:nvSpPr>
        <p:spPr>
          <a:ln/>
        </p:spPr>
      </p:sp>
      <p:sp>
        <p:nvSpPr>
          <p:cNvPr id="45059"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hangingPunct="0"/>
            <a:r>
              <a:rPr lang="en-US" sz="1200" kern="1200" dirty="0" smtClean="0">
                <a:solidFill>
                  <a:schemeClr val="tx1"/>
                </a:solidFill>
                <a:effectLst/>
                <a:latin typeface="+mn-lt"/>
                <a:ea typeface="+mn-ea"/>
                <a:cs typeface="+mn-cs"/>
              </a:rPr>
              <a:t>Ground-level ozone (O</a:t>
            </a:r>
            <a:r>
              <a:rPr lang="en-US" sz="1200" kern="1200" baseline="-25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is a very dangerous air pollutant. It is an irritating and reactive component in atmosphere that has negative impacts on human health, climate, vegetation and materials. Therefore it is important to develop models that are able to predict its concentration.</a:t>
            </a:r>
            <a:endParaRPr lang="hu-HU"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The experimental data were collected in an urban site of Northern Portugal [</a:t>
            </a:r>
            <a:r>
              <a:rPr lang="hu-HU" sz="1200" kern="1200" dirty="0" smtClean="0">
                <a:solidFill>
                  <a:schemeClr val="tx1"/>
                </a:solidFill>
                <a:effectLst/>
                <a:latin typeface="+mn-lt"/>
                <a:ea typeface="+mn-ea"/>
                <a:cs typeface="+mn-cs"/>
              </a:rPr>
              <a:t>31</a:t>
            </a:r>
            <a:r>
              <a:rPr lang="en-US" sz="1200" kern="1200" dirty="0" smtClean="0">
                <a:solidFill>
                  <a:schemeClr val="tx1"/>
                </a:solidFill>
                <a:effectLst/>
                <a:latin typeface="+mn-lt"/>
                <a:ea typeface="+mn-ea"/>
                <a:cs typeface="+mn-cs"/>
              </a:rPr>
              <a:t>]. In course of the experiments 10 characteristics were measured: the hourly average concentrations (in µg/m</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of carbon monoxide (CO), nitrogen oxides (NO, NO2 and </a:t>
            </a:r>
            <a:r>
              <a:rPr lang="en-US" sz="1200" kern="1200" dirty="0" err="1" smtClean="0">
                <a:solidFill>
                  <a:schemeClr val="tx1"/>
                </a:solidFill>
                <a:effectLst/>
                <a:latin typeface="+mn-lt"/>
                <a:ea typeface="+mn-ea"/>
                <a:cs typeface="+mn-cs"/>
              </a:rPr>
              <a:t>NOx</a:t>
            </a:r>
            <a:r>
              <a:rPr lang="en-US" sz="1200" kern="1200" dirty="0" smtClean="0">
                <a:solidFill>
                  <a:schemeClr val="tx1"/>
                </a:solidFill>
                <a:effectLst/>
                <a:latin typeface="+mn-lt"/>
                <a:ea typeface="+mn-ea"/>
                <a:cs typeface="+mn-cs"/>
              </a:rPr>
              <a:t>) and O3; hourly averages of air temperature (T), solar radiation (RAD), relative humidity (RH) and wind speed (WS); the day of week (DW; the O</a:t>
            </a:r>
            <a:r>
              <a:rPr lang="en-US" sz="1200" kern="1200" baseline="-25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behavior is different on weekdays and on weekend). </a:t>
            </a:r>
            <a:endParaRPr lang="hu-HU" sz="1200" kern="1200" dirty="0" smtClean="0">
              <a:solidFill>
                <a:schemeClr val="tx1"/>
              </a:solidFill>
              <a:effectLst/>
              <a:latin typeface="+mn-lt"/>
              <a:ea typeface="+mn-ea"/>
              <a:cs typeface="+mn-cs"/>
            </a:endParaRPr>
          </a:p>
          <a:p>
            <a:r>
              <a:rPr lang="en-US" dirty="0" smtClean="0"/>
              <a:t>Based on the results published in [30] we took into consideration in course of the modeling only the most important factors those are NO, NO2, </a:t>
            </a:r>
            <a:r>
              <a:rPr lang="en-US" dirty="0" err="1" smtClean="0"/>
              <a:t>NOx</a:t>
            </a:r>
            <a:r>
              <a:rPr lang="en-US" dirty="0" smtClean="0"/>
              <a:t>, T, RH, and O3. We formed two groups of the experimental data: one containing 259 measurements for system training purposes and one with 84 measurements for testing purposes. The test data were selected randomly from the original sample.</a:t>
            </a:r>
            <a:endParaRPr lang="hu-HU" dirty="0" smtClean="0"/>
          </a:p>
          <a:p>
            <a:endParaRPr lang="hu-HU" dirty="0" smtClean="0"/>
          </a:p>
          <a:p>
            <a:endParaRPr lang="hu-HU" dirty="0" smtClean="0"/>
          </a:p>
        </p:txBody>
      </p:sp>
      <p:sp>
        <p:nvSpPr>
          <p:cNvPr id="45060"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fld id="{07170C20-82C9-43AE-841F-DCE970A1B87A}" type="slidenum">
              <a:rPr lang="hu-HU" smtClean="0"/>
              <a:pPr eaLnBrk="1" hangingPunct="1"/>
              <a:t>178</a:t>
            </a:fld>
            <a:endParaRPr lang="hu-H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Diakép helye 1"/>
          <p:cNvSpPr>
            <a:spLocks noGrp="1" noRot="1" noChangeAspect="1"/>
          </p:cNvSpPr>
          <p:nvPr>
            <p:ph type="sldImg"/>
          </p:nvPr>
        </p:nvSpPr>
        <p:spPr bwMode="auto">
          <a:noFill/>
          <a:ln>
            <a:solidFill>
              <a:srgbClr val="000000"/>
            </a:solidFill>
            <a:miter lim="800000"/>
            <a:headEnd/>
            <a:tailEnd/>
          </a:ln>
        </p:spPr>
      </p:sp>
      <p:sp>
        <p:nvSpPr>
          <p:cNvPr id="41986"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u-HU" dirty="0" err="1" smtClean="0"/>
              <a:t>Our</a:t>
            </a:r>
            <a:r>
              <a:rPr lang="hu-HU" dirty="0" smtClean="0"/>
              <a:t> </a:t>
            </a:r>
            <a:r>
              <a:rPr lang="hu-HU" dirty="0" err="1" smtClean="0"/>
              <a:t>students</a:t>
            </a:r>
            <a:r>
              <a:rPr lang="hu-HU" dirty="0" smtClean="0"/>
              <a:t> </a:t>
            </a:r>
            <a:r>
              <a:rPr lang="hu-HU" dirty="0" err="1" smtClean="0"/>
              <a:t>usualy</a:t>
            </a:r>
            <a:r>
              <a:rPr lang="hu-HU" dirty="0" smtClean="0"/>
              <a:t> </a:t>
            </a:r>
            <a:r>
              <a:rPr lang="hu-HU" dirty="0" err="1" smtClean="0"/>
              <a:t>do</a:t>
            </a:r>
            <a:r>
              <a:rPr lang="hu-HU" dirty="0" smtClean="0"/>
              <a:t> software </a:t>
            </a:r>
            <a:r>
              <a:rPr lang="hu-HU" dirty="0" err="1" smtClean="0"/>
              <a:t>projects</a:t>
            </a:r>
            <a:r>
              <a:rPr lang="hu-HU" dirty="0" smtClean="0"/>
              <a:t> </a:t>
            </a:r>
            <a:r>
              <a:rPr lang="hu-HU" dirty="0" err="1" smtClean="0"/>
              <a:t>but</a:t>
            </a:r>
            <a:r>
              <a:rPr lang="hu-HU" dirty="0" smtClean="0"/>
              <a:t> </a:t>
            </a:r>
            <a:r>
              <a:rPr lang="hu-HU" dirty="0" err="1" smtClean="0"/>
              <a:t>sometime</a:t>
            </a:r>
            <a:r>
              <a:rPr lang="hu-HU" dirty="0" smtClean="0"/>
              <a:t> </a:t>
            </a:r>
            <a:r>
              <a:rPr lang="hu-HU" dirty="0" err="1" smtClean="0"/>
              <a:t>they</a:t>
            </a:r>
            <a:r>
              <a:rPr lang="hu-HU" dirty="0" smtClean="0"/>
              <a:t> </a:t>
            </a:r>
            <a:r>
              <a:rPr lang="hu-HU" dirty="0" err="1" smtClean="0"/>
              <a:t>volunteer</a:t>
            </a:r>
            <a:r>
              <a:rPr lang="hu-HU" dirty="0" smtClean="0"/>
              <a:t> </a:t>
            </a:r>
            <a:r>
              <a:rPr lang="hu-HU" dirty="0" err="1" smtClean="0"/>
              <a:t>for</a:t>
            </a:r>
            <a:r>
              <a:rPr lang="hu-HU" dirty="0" smtClean="0"/>
              <a:t> </a:t>
            </a:r>
            <a:r>
              <a:rPr lang="hu-HU" dirty="0" err="1" smtClean="0"/>
              <a:t>harware</a:t>
            </a:r>
            <a:r>
              <a:rPr lang="hu-HU" dirty="0" smtClean="0"/>
              <a:t> </a:t>
            </a:r>
            <a:r>
              <a:rPr lang="hu-HU" dirty="0" err="1" smtClean="0"/>
              <a:t>projects</a:t>
            </a:r>
            <a:r>
              <a:rPr lang="hu-HU" dirty="0" smtClean="0"/>
              <a:t> </a:t>
            </a:r>
            <a:r>
              <a:rPr lang="hu-HU" dirty="0" err="1" smtClean="0"/>
              <a:t>as</a:t>
            </a:r>
            <a:r>
              <a:rPr lang="hu-HU" dirty="0" smtClean="0"/>
              <a:t> </a:t>
            </a:r>
            <a:r>
              <a:rPr lang="hu-HU" dirty="0" err="1" smtClean="0"/>
              <a:t>well</a:t>
            </a:r>
            <a:r>
              <a:rPr lang="hu-HU" dirty="0" smtClean="0"/>
              <a:t>.</a:t>
            </a:r>
          </a:p>
          <a:p>
            <a:pPr eaLnBrk="1" hangingPunct="1">
              <a:spcBef>
                <a:spcPct val="0"/>
              </a:spcBef>
            </a:pPr>
            <a:r>
              <a:rPr lang="hu-HU" dirty="0" err="1" smtClean="0"/>
              <a:t>This</a:t>
            </a:r>
            <a:r>
              <a:rPr lang="hu-HU" baseline="0" dirty="0" smtClean="0"/>
              <a:t> </a:t>
            </a:r>
            <a:r>
              <a:rPr lang="hu-HU" baseline="0" dirty="0" err="1" smtClean="0"/>
              <a:t>slide</a:t>
            </a:r>
            <a:r>
              <a:rPr lang="hu-HU" baseline="0" dirty="0" smtClean="0"/>
              <a:t> </a:t>
            </a:r>
            <a:r>
              <a:rPr lang="hu-HU" baseline="0" dirty="0" err="1" smtClean="0"/>
              <a:t>presents</a:t>
            </a:r>
            <a:r>
              <a:rPr lang="hu-HU" baseline="0" dirty="0" smtClean="0"/>
              <a:t> </a:t>
            </a:r>
            <a:r>
              <a:rPr lang="hu-HU" baseline="0" dirty="0" err="1" smtClean="0"/>
              <a:t>two</a:t>
            </a:r>
            <a:r>
              <a:rPr lang="hu-HU" baseline="0" dirty="0" smtClean="0"/>
              <a:t> of </a:t>
            </a:r>
            <a:r>
              <a:rPr lang="hu-HU" baseline="0" dirty="0" err="1" smtClean="0"/>
              <a:t>such</a:t>
            </a:r>
            <a:r>
              <a:rPr lang="hu-HU" baseline="0" dirty="0" smtClean="0"/>
              <a:t> </a:t>
            </a:r>
            <a:r>
              <a:rPr lang="hu-HU" baseline="0" dirty="0" err="1" smtClean="0"/>
              <a:t>projects</a:t>
            </a:r>
            <a:r>
              <a:rPr lang="hu-HU" baseline="0" dirty="0" smtClean="0"/>
              <a:t> </a:t>
            </a:r>
            <a:r>
              <a:rPr lang="hu-HU" baseline="0" dirty="0" err="1" smtClean="0"/>
              <a:t>done</a:t>
            </a:r>
            <a:r>
              <a:rPr lang="hu-HU" baseline="0" dirty="0" smtClean="0"/>
              <a:t> </a:t>
            </a:r>
            <a:r>
              <a:rPr lang="hu-HU" baseline="0" dirty="0" err="1" smtClean="0"/>
              <a:t>by</a:t>
            </a:r>
            <a:r>
              <a:rPr lang="hu-HU" baseline="0" dirty="0" smtClean="0"/>
              <a:t> </a:t>
            </a:r>
            <a:r>
              <a:rPr lang="hu-HU" baseline="0" dirty="0" err="1" smtClean="0"/>
              <a:t>our</a:t>
            </a:r>
            <a:r>
              <a:rPr lang="hu-HU" baseline="0" dirty="0" smtClean="0"/>
              <a:t> </a:t>
            </a:r>
            <a:r>
              <a:rPr lang="hu-HU" baseline="0" dirty="0" err="1" smtClean="0"/>
              <a:t>students</a:t>
            </a:r>
            <a:r>
              <a:rPr lang="hu-HU" baseline="0" dirty="0" smtClean="0"/>
              <a:t>. The </a:t>
            </a:r>
            <a:r>
              <a:rPr lang="hu-HU" baseline="0" dirty="0" err="1" smtClean="0"/>
              <a:t>first</a:t>
            </a:r>
            <a:r>
              <a:rPr lang="hu-HU" baseline="0" dirty="0" smtClean="0"/>
              <a:t> </a:t>
            </a:r>
            <a:r>
              <a:rPr lang="hu-HU" baseline="0" dirty="0" err="1" smtClean="0"/>
              <a:t>one</a:t>
            </a:r>
            <a:r>
              <a:rPr lang="hu-HU" baseline="0" dirty="0" smtClean="0"/>
              <a:t> is a </a:t>
            </a:r>
            <a:r>
              <a:rPr lang="hu-HU" baseline="0" dirty="0" err="1" smtClean="0"/>
              <a:t>concept</a:t>
            </a:r>
            <a:r>
              <a:rPr lang="hu-HU" baseline="0" dirty="0" smtClean="0"/>
              <a:t> </a:t>
            </a:r>
            <a:r>
              <a:rPr lang="hu-HU" baseline="0" dirty="0" err="1" smtClean="0"/>
              <a:t>prototype</a:t>
            </a:r>
            <a:r>
              <a:rPr lang="hu-HU" baseline="0" dirty="0" smtClean="0"/>
              <a:t> of a </a:t>
            </a:r>
            <a:r>
              <a:rPr lang="hu-HU" baseline="0" dirty="0" err="1" smtClean="0"/>
              <a:t>cleaning</a:t>
            </a:r>
            <a:r>
              <a:rPr lang="hu-HU" baseline="0" dirty="0" smtClean="0"/>
              <a:t> robot and </a:t>
            </a:r>
            <a:r>
              <a:rPr lang="hu-HU" baseline="0" dirty="0" err="1" smtClean="0"/>
              <a:t>the</a:t>
            </a:r>
            <a:r>
              <a:rPr lang="hu-HU" baseline="0" dirty="0" smtClean="0"/>
              <a:t> </a:t>
            </a:r>
            <a:r>
              <a:rPr lang="hu-HU" baseline="0" dirty="0" err="1" smtClean="0"/>
              <a:t>second</a:t>
            </a:r>
            <a:r>
              <a:rPr lang="hu-HU" baseline="0" dirty="0" smtClean="0"/>
              <a:t> </a:t>
            </a:r>
            <a:r>
              <a:rPr lang="hu-HU" baseline="0" dirty="0" err="1" smtClean="0"/>
              <a:t>one</a:t>
            </a:r>
            <a:r>
              <a:rPr lang="hu-HU" baseline="0" dirty="0" smtClean="0"/>
              <a:t> is a </a:t>
            </a:r>
            <a:r>
              <a:rPr lang="hu-HU" baseline="0" dirty="0" err="1" smtClean="0"/>
              <a:t>touch</a:t>
            </a:r>
            <a:r>
              <a:rPr lang="hu-HU" baseline="0" dirty="0" smtClean="0"/>
              <a:t> </a:t>
            </a:r>
            <a:r>
              <a:rPr lang="hu-HU" baseline="0" dirty="0" err="1" smtClean="0"/>
              <a:t>screen</a:t>
            </a:r>
            <a:r>
              <a:rPr lang="hu-HU" baseline="0" dirty="0" smtClean="0"/>
              <a:t>.</a:t>
            </a:r>
            <a:endParaRPr lang="hu-HU" dirty="0" smtClean="0"/>
          </a:p>
        </p:txBody>
      </p:sp>
      <p:sp>
        <p:nvSpPr>
          <p:cNvPr id="41987"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1B789B-7D2F-4116-9E05-346236124F5F}" type="slidenum">
              <a:rPr lang="hu-HU">
                <a:cs typeface="Arial" charset="0"/>
              </a:rPr>
              <a:pPr fontAlgn="base">
                <a:spcBef>
                  <a:spcPct val="0"/>
                </a:spcBef>
                <a:spcAft>
                  <a:spcPct val="0"/>
                </a:spcAft>
                <a:defRPr/>
              </a:pPr>
              <a:t>15</a:t>
            </a:fld>
            <a:endParaRPr lang="hu-HU">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Diakép helye 1"/>
          <p:cNvSpPr>
            <a:spLocks noGrp="1" noRot="1" noChangeAspect="1"/>
          </p:cNvSpPr>
          <p:nvPr>
            <p:ph type="sldImg"/>
          </p:nvPr>
        </p:nvSpPr>
        <p:spPr bwMode="auto">
          <a:noFill/>
          <a:ln>
            <a:solidFill>
              <a:srgbClr val="000000"/>
            </a:solidFill>
            <a:miter lim="800000"/>
            <a:headEnd/>
            <a:tailEnd/>
          </a:ln>
        </p:spPr>
      </p:sp>
      <p:sp>
        <p:nvSpPr>
          <p:cNvPr id="46082"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u-HU" dirty="0" err="1" smtClean="0"/>
              <a:t>Some</a:t>
            </a:r>
            <a:r>
              <a:rPr lang="hu-HU" dirty="0" smtClean="0"/>
              <a:t> of </a:t>
            </a:r>
            <a:r>
              <a:rPr lang="hu-HU" dirty="0" err="1" smtClean="0"/>
              <a:t>our</a:t>
            </a:r>
            <a:r>
              <a:rPr lang="hu-HU" dirty="0" smtClean="0"/>
              <a:t> main </a:t>
            </a:r>
            <a:r>
              <a:rPr lang="hu-HU" dirty="0" err="1" smtClean="0"/>
              <a:t>partners</a:t>
            </a:r>
            <a:r>
              <a:rPr lang="hu-HU" dirty="0" smtClean="0"/>
              <a:t> and </a:t>
            </a:r>
            <a:r>
              <a:rPr lang="hu-HU" dirty="0" err="1" smtClean="0"/>
              <a:t>sponsors</a:t>
            </a:r>
            <a:endParaRPr lang="hu-HU" dirty="0" smtClean="0"/>
          </a:p>
        </p:txBody>
      </p:sp>
      <p:sp>
        <p:nvSpPr>
          <p:cNvPr id="46083" name="Dia számának hely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230C967-A4BF-4545-83AB-75F02EEE9ECD}" type="slidenum">
              <a:rPr lang="hu-HU">
                <a:solidFill>
                  <a:prstClr val="black"/>
                </a:solidFill>
              </a:rPr>
              <a:pPr>
                <a:defRPr/>
              </a:pPr>
              <a:t>16</a:t>
            </a:fld>
            <a:endParaRPr lang="hu-HU">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Next</a:t>
            </a:r>
            <a:r>
              <a:rPr lang="hu-HU" dirty="0" smtClean="0"/>
              <a:t> I </a:t>
            </a:r>
            <a:r>
              <a:rPr lang="hu-HU" dirty="0" err="1" smtClean="0"/>
              <a:t>will</a:t>
            </a:r>
            <a:r>
              <a:rPr lang="hu-HU" dirty="0" smtClean="0"/>
              <a:t> </a:t>
            </a:r>
            <a:r>
              <a:rPr lang="hu-HU" dirty="0" err="1" smtClean="0"/>
              <a:t>give</a:t>
            </a:r>
            <a:r>
              <a:rPr lang="hu-HU" dirty="0" smtClean="0"/>
              <a:t> </a:t>
            </a:r>
            <a:r>
              <a:rPr lang="hu-HU" dirty="0" err="1" smtClean="0"/>
              <a:t>you</a:t>
            </a:r>
            <a:r>
              <a:rPr lang="hu-HU" dirty="0" smtClean="0"/>
              <a:t> a </a:t>
            </a:r>
            <a:r>
              <a:rPr lang="hu-HU" dirty="0" err="1" smtClean="0"/>
              <a:t>short</a:t>
            </a:r>
            <a:r>
              <a:rPr lang="hu-HU" baseline="0" dirty="0" smtClean="0"/>
              <a:t> </a:t>
            </a:r>
            <a:r>
              <a:rPr lang="hu-HU" baseline="0" dirty="0" err="1" smtClean="0"/>
              <a:t>overview</a:t>
            </a:r>
            <a:r>
              <a:rPr lang="hu-HU" baseline="0" dirty="0" smtClean="0"/>
              <a:t> of </a:t>
            </a:r>
            <a:r>
              <a:rPr lang="hu-HU" baseline="0" dirty="0" err="1" smtClean="0"/>
              <a:t>some</a:t>
            </a:r>
            <a:r>
              <a:rPr lang="hu-HU" baseline="0" dirty="0" smtClean="0"/>
              <a:t> </a:t>
            </a:r>
            <a:r>
              <a:rPr lang="hu-HU" baseline="0" dirty="0" err="1" smtClean="0"/>
              <a:t>research</a:t>
            </a:r>
            <a:r>
              <a:rPr lang="hu-HU" baseline="0" dirty="0" smtClean="0"/>
              <a:t> </a:t>
            </a:r>
            <a:r>
              <a:rPr lang="hu-HU" baseline="0" dirty="0" err="1" smtClean="0"/>
              <a:t>projects</a:t>
            </a:r>
            <a:r>
              <a:rPr lang="hu-HU" baseline="0" dirty="0" smtClean="0"/>
              <a:t> </a:t>
            </a:r>
            <a:r>
              <a:rPr lang="hu-HU" baseline="0" dirty="0" err="1" smtClean="0"/>
              <a:t>related</a:t>
            </a:r>
            <a:r>
              <a:rPr lang="hu-HU" baseline="0" dirty="0" smtClean="0"/>
              <a:t> </a:t>
            </a:r>
            <a:r>
              <a:rPr lang="hu-HU" baseline="0" dirty="0" err="1" smtClean="0"/>
              <a:t>to</a:t>
            </a:r>
            <a:r>
              <a:rPr lang="hu-HU" baseline="0" dirty="0" smtClean="0"/>
              <a:t> </a:t>
            </a:r>
            <a:r>
              <a:rPr lang="hu-HU" baseline="0" dirty="0" err="1" smtClean="0"/>
              <a:t>our</a:t>
            </a:r>
            <a:r>
              <a:rPr lang="hu-HU" baseline="0" dirty="0" smtClean="0"/>
              <a:t> </a:t>
            </a:r>
            <a:r>
              <a:rPr lang="hu-HU" baseline="0" dirty="0" err="1" smtClean="0"/>
              <a:t>department</a:t>
            </a:r>
            <a:r>
              <a:rPr lang="hu-HU" baseline="0" dirty="0" smtClean="0"/>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17</a:t>
            </a:fld>
            <a:endParaRPr lang="hu-HU"/>
          </a:p>
        </p:txBody>
      </p:sp>
    </p:spTree>
    <p:extLst>
      <p:ext uri="{BB962C8B-B14F-4D97-AF65-F5344CB8AC3E}">
        <p14:creationId xmlns:p14="http://schemas.microsoft.com/office/powerpoint/2010/main" val="937393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582533D-4457-40E1-BE7F-4232A27665DF}" type="slidenum">
              <a:rPr lang="hu-HU"/>
              <a:pPr/>
              <a:t>18</a:t>
            </a:fld>
            <a:endParaRPr lang="hu-HU"/>
          </a:p>
        </p:txBody>
      </p:sp>
      <p:sp>
        <p:nvSpPr>
          <p:cNvPr id="512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hu-HU" dirty="0" err="1" smtClean="0"/>
              <a:t>In</a:t>
            </a:r>
            <a:r>
              <a:rPr lang="hu-HU" baseline="0" dirty="0" smtClean="0"/>
              <a:t> </a:t>
            </a:r>
            <a:r>
              <a:rPr lang="hu-HU" baseline="0" dirty="0" err="1" smtClean="0"/>
              <a:t>the</a:t>
            </a:r>
            <a:r>
              <a:rPr lang="hu-HU" baseline="0" dirty="0" smtClean="0"/>
              <a:t> </a:t>
            </a:r>
            <a:r>
              <a:rPr lang="hu-HU" baseline="0" dirty="0" err="1" smtClean="0"/>
              <a:t>last</a:t>
            </a:r>
            <a:r>
              <a:rPr lang="hu-HU" baseline="0" dirty="0" smtClean="0"/>
              <a:t> </a:t>
            </a:r>
            <a:r>
              <a:rPr lang="hu-HU" baseline="0" dirty="0" err="1" smtClean="0"/>
              <a:t>few</a:t>
            </a:r>
            <a:r>
              <a:rPr lang="hu-HU" baseline="0" dirty="0" smtClean="0"/>
              <a:t> </a:t>
            </a:r>
            <a:r>
              <a:rPr lang="hu-HU" baseline="0" dirty="0" err="1" smtClean="0"/>
              <a:t>years</a:t>
            </a:r>
            <a:r>
              <a:rPr lang="hu-HU" baseline="0" dirty="0" smtClean="0"/>
              <a:t> </a:t>
            </a:r>
            <a:r>
              <a:rPr lang="hu-HU" baseline="0" dirty="0" err="1" smtClean="0"/>
              <a:t>the</a:t>
            </a:r>
            <a:r>
              <a:rPr lang="hu-HU" baseline="0" dirty="0" smtClean="0"/>
              <a:t> </a:t>
            </a:r>
            <a:r>
              <a:rPr lang="hu-HU" baseline="0" dirty="0" err="1" smtClean="0"/>
              <a:t>number</a:t>
            </a:r>
            <a:r>
              <a:rPr lang="hu-HU" baseline="0" dirty="0" smtClean="0"/>
              <a:t> of </a:t>
            </a:r>
            <a:r>
              <a:rPr lang="hu-HU" baseline="0" dirty="0" err="1" smtClean="0"/>
              <a:t>students</a:t>
            </a:r>
            <a:r>
              <a:rPr lang="hu-HU" baseline="0" dirty="0" smtClean="0"/>
              <a:t> </a:t>
            </a:r>
            <a:r>
              <a:rPr lang="hu-HU" baseline="0" dirty="0" err="1" smtClean="0"/>
              <a:t>interested</a:t>
            </a:r>
            <a:r>
              <a:rPr lang="hu-HU" baseline="0" dirty="0" smtClean="0"/>
              <a:t> </a:t>
            </a:r>
            <a:r>
              <a:rPr lang="hu-HU" baseline="0" dirty="0" err="1" smtClean="0"/>
              <a:t>in</a:t>
            </a:r>
            <a:r>
              <a:rPr lang="hu-HU" baseline="0" dirty="0" smtClean="0"/>
              <a:t> software </a:t>
            </a:r>
            <a:r>
              <a:rPr lang="hu-HU" baseline="0" dirty="0" err="1" smtClean="0"/>
              <a:t>development</a:t>
            </a:r>
            <a:r>
              <a:rPr lang="hu-HU" baseline="0" dirty="0" smtClean="0"/>
              <a:t> </a:t>
            </a:r>
            <a:r>
              <a:rPr lang="hu-HU" baseline="0" dirty="0" err="1" smtClean="0"/>
              <a:t>decreased</a:t>
            </a:r>
            <a:r>
              <a:rPr lang="hu-HU" baseline="0" dirty="0" smtClean="0"/>
              <a:t> </a:t>
            </a:r>
            <a:r>
              <a:rPr lang="hu-HU" baseline="0" dirty="0" err="1" smtClean="0"/>
              <a:t>drastically</a:t>
            </a:r>
            <a:r>
              <a:rPr lang="hu-HU" baseline="0" dirty="0" smtClean="0"/>
              <a:t>. </a:t>
            </a:r>
            <a:r>
              <a:rPr lang="hu-HU" baseline="0" dirty="0" err="1" smtClean="0"/>
              <a:t>Therefore</a:t>
            </a:r>
            <a:r>
              <a:rPr lang="hu-HU" baseline="0" dirty="0" smtClean="0"/>
              <a:t> </a:t>
            </a:r>
            <a:r>
              <a:rPr lang="hu-HU" baseline="0" dirty="0" err="1" smtClean="0"/>
              <a:t>we</a:t>
            </a:r>
            <a:r>
              <a:rPr lang="hu-HU" baseline="0" dirty="0" smtClean="0"/>
              <a:t> </a:t>
            </a:r>
            <a:r>
              <a:rPr lang="hu-HU" baseline="0" dirty="0" err="1" smtClean="0"/>
              <a:t>were</a:t>
            </a:r>
            <a:r>
              <a:rPr lang="hu-HU" baseline="0" dirty="0" smtClean="0"/>
              <a:t> </a:t>
            </a:r>
            <a:r>
              <a:rPr lang="hu-HU" baseline="0" dirty="0" err="1" smtClean="0"/>
              <a:t>motivated</a:t>
            </a:r>
            <a:r>
              <a:rPr lang="hu-HU" baseline="0" dirty="0" smtClean="0"/>
              <a:t> </a:t>
            </a:r>
            <a:r>
              <a:rPr lang="hu-HU" baseline="0" dirty="0" err="1" smtClean="0"/>
              <a:t>to</a:t>
            </a:r>
            <a:r>
              <a:rPr lang="hu-HU" baseline="0" dirty="0" smtClean="0"/>
              <a:t> </a:t>
            </a:r>
            <a:r>
              <a:rPr lang="hu-HU" baseline="0" dirty="0" err="1" smtClean="0"/>
              <a:t>find</a:t>
            </a:r>
            <a:r>
              <a:rPr lang="hu-HU" baseline="0" dirty="0" smtClean="0"/>
              <a:t> </a:t>
            </a:r>
            <a:r>
              <a:rPr lang="hu-HU" baseline="0" dirty="0" err="1" smtClean="0"/>
              <a:t>new</a:t>
            </a:r>
            <a:r>
              <a:rPr lang="hu-HU" baseline="0" dirty="0" smtClean="0"/>
              <a:t> </a:t>
            </a:r>
            <a:r>
              <a:rPr lang="hu-HU" baseline="0" dirty="0" err="1" smtClean="0"/>
              <a:t>ways</a:t>
            </a:r>
            <a:r>
              <a:rPr lang="hu-HU" baseline="0" dirty="0" smtClean="0"/>
              <a:t> of </a:t>
            </a:r>
            <a:r>
              <a:rPr lang="hu-HU" baseline="0" dirty="0" err="1" smtClean="0"/>
              <a:t>programming</a:t>
            </a:r>
            <a:r>
              <a:rPr lang="hu-HU" baseline="0" dirty="0" smtClean="0"/>
              <a:t> </a:t>
            </a:r>
            <a:r>
              <a:rPr lang="hu-HU" baseline="0" dirty="0" err="1" smtClean="0"/>
              <a:t>teaching</a:t>
            </a:r>
            <a:r>
              <a:rPr lang="hu-HU" baseline="0" dirty="0" smtClean="0"/>
              <a:t> </a:t>
            </a:r>
            <a:r>
              <a:rPr lang="hu-HU" baseline="0" dirty="0" err="1" smtClean="0"/>
              <a:t>to</a:t>
            </a:r>
            <a:r>
              <a:rPr lang="hu-HU" baseline="0" dirty="0" smtClean="0"/>
              <a:t> </a:t>
            </a:r>
            <a:r>
              <a:rPr lang="hu-HU" baseline="0" dirty="0" err="1" smtClean="0"/>
              <a:t>increase</a:t>
            </a:r>
            <a:r>
              <a:rPr lang="hu-HU" baseline="0" dirty="0" smtClean="0"/>
              <a:t> </a:t>
            </a:r>
            <a:r>
              <a:rPr lang="hu-HU" baseline="0" dirty="0" err="1" smtClean="0"/>
              <a:t>the</a:t>
            </a:r>
            <a:r>
              <a:rPr lang="hu-HU" baseline="0" dirty="0" smtClean="0"/>
              <a:t> </a:t>
            </a:r>
            <a:r>
              <a:rPr lang="hu-HU" baseline="0" dirty="0" err="1" smtClean="0"/>
              <a:t>motivation</a:t>
            </a:r>
            <a:r>
              <a:rPr lang="hu-HU" baseline="0" dirty="0" smtClean="0"/>
              <a:t> </a:t>
            </a:r>
            <a:r>
              <a:rPr lang="hu-HU" baseline="0" dirty="0" err="1" smtClean="0"/>
              <a:t>of</a:t>
            </a:r>
            <a:r>
              <a:rPr lang="hu-HU" baseline="0" dirty="0" smtClean="0"/>
              <a:t> </a:t>
            </a:r>
            <a:r>
              <a:rPr lang="hu-HU" baseline="0" dirty="0" err="1" smtClean="0"/>
              <a:t>the</a:t>
            </a:r>
            <a:r>
              <a:rPr lang="hu-HU" baseline="0" dirty="0" smtClean="0"/>
              <a:t> </a:t>
            </a:r>
            <a:r>
              <a:rPr lang="hu-HU" baseline="0" dirty="0" err="1" smtClean="0"/>
              <a:t>students</a:t>
            </a:r>
            <a:r>
              <a:rPr lang="hu-HU" baseline="0" dirty="0" smtClean="0"/>
              <a:t>. </a:t>
            </a:r>
            <a:endParaRPr lang="hu-HU"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3E3FBB2-EBD7-435A-A654-648824473187}" type="slidenum">
              <a:rPr lang="hu-HU"/>
              <a:pPr/>
              <a:t>19</a:t>
            </a:fld>
            <a:endParaRPr lang="hu-HU"/>
          </a:p>
        </p:txBody>
      </p:sp>
      <p:sp>
        <p:nvSpPr>
          <p:cNvPr id="614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22</a:t>
            </a:fld>
            <a:endParaRPr lang="hu-HU"/>
          </a:p>
        </p:txBody>
      </p:sp>
    </p:spTree>
    <p:extLst>
      <p:ext uri="{BB962C8B-B14F-4D97-AF65-F5344CB8AC3E}">
        <p14:creationId xmlns:p14="http://schemas.microsoft.com/office/powerpoint/2010/main" val="121953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23</a:t>
            </a:fld>
            <a:endParaRPr lang="hu-HU"/>
          </a:p>
        </p:txBody>
      </p:sp>
    </p:spTree>
    <p:extLst>
      <p:ext uri="{BB962C8B-B14F-4D97-AF65-F5344CB8AC3E}">
        <p14:creationId xmlns:p14="http://schemas.microsoft.com/office/powerpoint/2010/main" val="3495749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The </a:t>
            </a:r>
            <a:r>
              <a:rPr lang="hu-HU" dirty="0" err="1" smtClean="0"/>
              <a:t>presentation</a:t>
            </a:r>
            <a:r>
              <a:rPr lang="hu-HU" dirty="0" smtClean="0"/>
              <a:t> </a:t>
            </a:r>
            <a:r>
              <a:rPr lang="hu-HU" dirty="0" err="1" smtClean="0"/>
              <a:t>will</a:t>
            </a:r>
            <a:r>
              <a:rPr lang="hu-HU" baseline="0" dirty="0" smtClean="0"/>
              <a:t> </a:t>
            </a:r>
            <a:r>
              <a:rPr lang="hu-HU" baseline="0" dirty="0" err="1" smtClean="0"/>
              <a:t>consist</a:t>
            </a:r>
            <a:r>
              <a:rPr lang="hu-HU" baseline="0" dirty="0" smtClean="0"/>
              <a:t> of </a:t>
            </a:r>
            <a:r>
              <a:rPr lang="hu-HU" baseline="0" dirty="0" err="1" smtClean="0"/>
              <a:t>four</a:t>
            </a:r>
            <a:r>
              <a:rPr lang="hu-HU" baseline="0" dirty="0" smtClean="0"/>
              <a:t> </a:t>
            </a:r>
            <a:r>
              <a:rPr lang="hu-HU" baseline="0" dirty="0" err="1" smtClean="0"/>
              <a:t>parts</a:t>
            </a:r>
            <a:r>
              <a:rPr lang="hu-HU" baseline="0" dirty="0" smtClean="0"/>
              <a:t>. </a:t>
            </a:r>
            <a:r>
              <a:rPr lang="hu-HU" baseline="0" dirty="0" err="1" smtClean="0"/>
              <a:t>First</a:t>
            </a:r>
            <a:r>
              <a:rPr lang="hu-HU" baseline="0" dirty="0" smtClean="0"/>
              <a:t> I </a:t>
            </a:r>
            <a:r>
              <a:rPr lang="hu-HU" baseline="0" dirty="0" err="1" smtClean="0"/>
              <a:t>would</a:t>
            </a:r>
            <a:r>
              <a:rPr lang="hu-HU" baseline="0" dirty="0" smtClean="0"/>
              <a:t> </a:t>
            </a:r>
            <a:r>
              <a:rPr lang="hu-HU" baseline="0" dirty="0" err="1" smtClean="0"/>
              <a:t>like</a:t>
            </a:r>
            <a:r>
              <a:rPr lang="hu-HU" baseline="0" dirty="0" smtClean="0"/>
              <a:t> </a:t>
            </a:r>
            <a:r>
              <a:rPr lang="hu-HU" baseline="0" dirty="0" err="1" smtClean="0"/>
              <a:t>to</a:t>
            </a:r>
            <a:r>
              <a:rPr lang="hu-HU" baseline="0" dirty="0" smtClean="0"/>
              <a:t> </a:t>
            </a:r>
            <a:r>
              <a:rPr lang="hu-HU" baseline="0" dirty="0" err="1" smtClean="0"/>
              <a:t>introduce</a:t>
            </a:r>
            <a:r>
              <a:rPr lang="hu-HU" baseline="0" dirty="0" smtClean="0"/>
              <a:t> </a:t>
            </a:r>
            <a:r>
              <a:rPr lang="hu-HU" baseline="0" dirty="0" err="1" smtClean="0"/>
              <a:t>myself</a:t>
            </a:r>
            <a:r>
              <a:rPr lang="hu-HU" baseline="0" dirty="0" smtClean="0"/>
              <a:t> </a:t>
            </a:r>
            <a:r>
              <a:rPr lang="hu-HU" baseline="0" dirty="0" err="1" smtClean="0"/>
              <a:t>shortly</a:t>
            </a:r>
            <a:r>
              <a:rPr lang="hu-HU" baseline="0" dirty="0" smtClean="0"/>
              <a:t>, </a:t>
            </a:r>
            <a:r>
              <a:rPr lang="hu-HU" baseline="0" dirty="0" err="1" smtClean="0"/>
              <a:t>followed</a:t>
            </a:r>
            <a:r>
              <a:rPr lang="hu-HU" baseline="0" dirty="0" smtClean="0"/>
              <a:t> </a:t>
            </a:r>
            <a:r>
              <a:rPr lang="hu-HU" baseline="0" dirty="0" err="1" smtClean="0"/>
              <a:t>ba</a:t>
            </a:r>
            <a:r>
              <a:rPr lang="hu-HU" baseline="0" dirty="0" smtClean="0"/>
              <a:t> a </a:t>
            </a:r>
            <a:r>
              <a:rPr lang="hu-HU" baseline="0" dirty="0" err="1" smtClean="0"/>
              <a:t>short</a:t>
            </a:r>
            <a:r>
              <a:rPr lang="hu-HU" baseline="0" dirty="0" smtClean="0"/>
              <a:t> </a:t>
            </a:r>
            <a:r>
              <a:rPr lang="hu-HU" baseline="0" dirty="0" err="1" smtClean="0"/>
              <a:t>recapitulation</a:t>
            </a:r>
            <a:r>
              <a:rPr lang="hu-HU" baseline="0" dirty="0" smtClean="0"/>
              <a:t> of </a:t>
            </a:r>
            <a:r>
              <a:rPr lang="hu-HU" baseline="0" dirty="0" err="1" smtClean="0"/>
              <a:t>some</a:t>
            </a:r>
            <a:r>
              <a:rPr lang="hu-HU" baseline="0" dirty="0" smtClean="0"/>
              <a:t> fuzzy </a:t>
            </a:r>
            <a:r>
              <a:rPr lang="hu-HU" baseline="0" dirty="0" err="1" smtClean="0"/>
              <a:t>logic</a:t>
            </a:r>
            <a:r>
              <a:rPr lang="hu-HU" baseline="0" dirty="0" smtClean="0"/>
              <a:t> </a:t>
            </a:r>
            <a:r>
              <a:rPr lang="hu-HU" baseline="0" dirty="0" err="1" smtClean="0"/>
              <a:t>related</a:t>
            </a:r>
            <a:r>
              <a:rPr lang="hu-HU" baseline="0" dirty="0" smtClean="0"/>
              <a:t> </a:t>
            </a:r>
            <a:r>
              <a:rPr lang="hu-HU" baseline="0" dirty="0" err="1" smtClean="0"/>
              <a:t>basic</a:t>
            </a:r>
            <a:r>
              <a:rPr lang="hu-HU" baseline="0" dirty="0" smtClean="0"/>
              <a:t> </a:t>
            </a:r>
            <a:r>
              <a:rPr lang="hu-HU" baseline="0" dirty="0" err="1" smtClean="0"/>
              <a:t>concepts</a:t>
            </a:r>
            <a:r>
              <a:rPr lang="hu-HU" baseline="0" dirty="0" smtClean="0"/>
              <a:t>.</a:t>
            </a:r>
          </a:p>
          <a:p>
            <a:r>
              <a:rPr lang="hu-HU" baseline="0" dirty="0" smtClean="0"/>
              <a:t>The </a:t>
            </a:r>
            <a:r>
              <a:rPr lang="hu-HU" baseline="0" dirty="0" err="1" smtClean="0"/>
              <a:t>third</a:t>
            </a:r>
            <a:r>
              <a:rPr lang="hu-HU" baseline="0" dirty="0" smtClean="0"/>
              <a:t> part of </a:t>
            </a:r>
            <a:r>
              <a:rPr lang="hu-HU" baseline="0" dirty="0" err="1" smtClean="0"/>
              <a:t>the</a:t>
            </a:r>
            <a:r>
              <a:rPr lang="hu-HU" baseline="0" dirty="0" smtClean="0"/>
              <a:t> </a:t>
            </a:r>
            <a:r>
              <a:rPr lang="hu-HU" baseline="0" dirty="0" err="1" smtClean="0"/>
              <a:t>presentation</a:t>
            </a:r>
            <a:r>
              <a:rPr lang="hu-HU" baseline="0" dirty="0" smtClean="0"/>
              <a:t> </a:t>
            </a:r>
            <a:r>
              <a:rPr lang="hu-HU" baseline="0" dirty="0" err="1" smtClean="0"/>
              <a:t>will</a:t>
            </a:r>
            <a:r>
              <a:rPr lang="hu-HU" baseline="0" dirty="0" smtClean="0"/>
              <a:t> be a </a:t>
            </a:r>
            <a:r>
              <a:rPr lang="hu-HU" baseline="0" dirty="0" err="1" smtClean="0"/>
              <a:t>bigger</a:t>
            </a:r>
            <a:r>
              <a:rPr lang="hu-HU" baseline="0" dirty="0" smtClean="0"/>
              <a:t> </a:t>
            </a:r>
            <a:r>
              <a:rPr lang="hu-HU" baseline="0" dirty="0" err="1" smtClean="0"/>
              <a:t>one</a:t>
            </a:r>
            <a:r>
              <a:rPr lang="hu-HU" baseline="0" dirty="0" smtClean="0"/>
              <a:t> </a:t>
            </a:r>
            <a:r>
              <a:rPr lang="hu-HU" baseline="0" dirty="0" err="1" smtClean="0"/>
              <a:t>concerning</a:t>
            </a:r>
            <a:r>
              <a:rPr lang="hu-HU" baseline="0" dirty="0" smtClean="0"/>
              <a:t> fuzzy </a:t>
            </a:r>
            <a:r>
              <a:rPr lang="hu-HU" baseline="0" dirty="0" err="1" smtClean="0"/>
              <a:t>rule</a:t>
            </a:r>
            <a:r>
              <a:rPr lang="hu-HU" baseline="0" dirty="0" smtClean="0"/>
              <a:t> </a:t>
            </a:r>
            <a:r>
              <a:rPr lang="hu-HU" baseline="0" dirty="0" err="1" smtClean="0"/>
              <a:t>interpolation</a:t>
            </a:r>
            <a:r>
              <a:rPr lang="hu-HU" baseline="0" dirty="0" smtClean="0"/>
              <a:t> and </a:t>
            </a:r>
            <a:r>
              <a:rPr lang="hu-HU" baseline="0" dirty="0" err="1" smtClean="0"/>
              <a:t>the</a:t>
            </a:r>
            <a:r>
              <a:rPr lang="hu-HU" baseline="0" dirty="0" smtClean="0"/>
              <a:t> software </a:t>
            </a:r>
            <a:r>
              <a:rPr lang="hu-HU" baseline="0" dirty="0" err="1" smtClean="0"/>
              <a:t>support</a:t>
            </a:r>
            <a:r>
              <a:rPr lang="hu-HU" baseline="0" dirty="0" smtClean="0"/>
              <a:t> </a:t>
            </a:r>
            <a:r>
              <a:rPr lang="hu-HU" baseline="0" dirty="0" err="1" smtClean="0"/>
              <a:t>available</a:t>
            </a:r>
            <a:r>
              <a:rPr lang="hu-HU" baseline="0" dirty="0" smtClean="0"/>
              <a:t> </a:t>
            </a:r>
            <a:r>
              <a:rPr lang="hu-HU" baseline="0" dirty="0" err="1" smtClean="0"/>
              <a:t>in</a:t>
            </a:r>
            <a:r>
              <a:rPr lang="hu-HU" baseline="0" dirty="0" smtClean="0"/>
              <a:t> </a:t>
            </a:r>
            <a:r>
              <a:rPr lang="hu-HU" baseline="0" dirty="0" err="1" smtClean="0"/>
              <a:t>Matlab</a:t>
            </a:r>
            <a:r>
              <a:rPr lang="hu-HU" baseline="0" dirty="0" smtClean="0"/>
              <a:t>. The </a:t>
            </a:r>
            <a:r>
              <a:rPr lang="hu-HU" baseline="0" dirty="0" err="1" smtClean="0"/>
              <a:t>fourth</a:t>
            </a:r>
            <a:r>
              <a:rPr lang="hu-HU" baseline="0" dirty="0" smtClean="0"/>
              <a:t> part </a:t>
            </a:r>
            <a:r>
              <a:rPr lang="hu-HU" baseline="0" dirty="0" err="1" smtClean="0"/>
              <a:t>introduces</a:t>
            </a:r>
            <a:r>
              <a:rPr lang="hu-HU" baseline="0" dirty="0" smtClean="0"/>
              <a:t> </a:t>
            </a:r>
            <a:r>
              <a:rPr lang="hu-HU" baseline="0" dirty="0" err="1" smtClean="0"/>
              <a:t>some</a:t>
            </a:r>
            <a:r>
              <a:rPr lang="hu-HU" baseline="0" dirty="0" smtClean="0"/>
              <a:t> </a:t>
            </a:r>
            <a:r>
              <a:rPr lang="hu-HU" baseline="0" dirty="0" err="1" smtClean="0"/>
              <a:t>methods</a:t>
            </a:r>
            <a:r>
              <a:rPr lang="hu-HU" baseline="0" dirty="0" smtClean="0"/>
              <a:t> </a:t>
            </a:r>
            <a:r>
              <a:rPr lang="hu-HU" baseline="0" dirty="0" err="1" smtClean="0"/>
              <a:t>applicable</a:t>
            </a:r>
            <a:r>
              <a:rPr lang="hu-HU" baseline="0" dirty="0" smtClean="0"/>
              <a:t> </a:t>
            </a:r>
            <a:r>
              <a:rPr lang="hu-HU" baseline="0" dirty="0" err="1" smtClean="0"/>
              <a:t>for</a:t>
            </a:r>
            <a:r>
              <a:rPr lang="hu-HU" baseline="0" dirty="0" smtClean="0"/>
              <a:t> </a:t>
            </a:r>
            <a:r>
              <a:rPr lang="hu-HU" baseline="0" dirty="0" err="1" smtClean="0"/>
              <a:t>automatic</a:t>
            </a:r>
            <a:r>
              <a:rPr lang="hu-HU" baseline="0" dirty="0" smtClean="0"/>
              <a:t> </a:t>
            </a:r>
            <a:r>
              <a:rPr lang="hu-HU" baseline="0" dirty="0" err="1" smtClean="0"/>
              <a:t>sparse</a:t>
            </a:r>
            <a:r>
              <a:rPr lang="hu-HU" baseline="0" dirty="0" smtClean="0"/>
              <a:t> </a:t>
            </a:r>
            <a:r>
              <a:rPr lang="hu-HU" baseline="0" dirty="0" err="1" smtClean="0"/>
              <a:t>model</a:t>
            </a:r>
            <a:r>
              <a:rPr lang="hu-HU" baseline="0" dirty="0" smtClean="0"/>
              <a:t> </a:t>
            </a:r>
            <a:r>
              <a:rPr lang="hu-HU" baseline="0" dirty="0" err="1" smtClean="0"/>
              <a:t>generation</a:t>
            </a:r>
            <a:r>
              <a:rPr lang="hu-HU" baseline="0" dirty="0" smtClean="0"/>
              <a:t> </a:t>
            </a:r>
            <a:r>
              <a:rPr lang="hu-HU" baseline="0" dirty="0" err="1" smtClean="0"/>
              <a:t>from</a:t>
            </a:r>
            <a:r>
              <a:rPr lang="hu-HU" baseline="0" dirty="0" smtClean="0"/>
              <a:t> </a:t>
            </a:r>
            <a:r>
              <a:rPr lang="hu-HU" baseline="0" dirty="0" err="1" smtClean="0"/>
              <a:t>sample</a:t>
            </a:r>
            <a:r>
              <a:rPr lang="hu-HU" baseline="0" dirty="0" smtClean="0"/>
              <a:t> </a:t>
            </a:r>
            <a:r>
              <a:rPr lang="hu-HU" baseline="0" dirty="0" err="1" smtClean="0"/>
              <a:t>data</a:t>
            </a:r>
            <a:r>
              <a:rPr lang="hu-HU" baseline="0" dirty="0" smtClean="0"/>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2</a:t>
            </a:fld>
            <a:endParaRPr lang="hu-HU"/>
          </a:p>
        </p:txBody>
      </p:sp>
    </p:spTree>
    <p:extLst>
      <p:ext uri="{BB962C8B-B14F-4D97-AF65-F5344CB8AC3E}">
        <p14:creationId xmlns:p14="http://schemas.microsoft.com/office/powerpoint/2010/main" val="2504276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800100" lvl="1" indent="-342900">
              <a:lnSpc>
                <a:spcPct val="150000"/>
              </a:lnSpc>
              <a:buBlip>
                <a:blip r:embed="rId3"/>
              </a:buBlip>
            </a:pPr>
            <a:r>
              <a:rPr lang="hu-HU" sz="2000" dirty="0" smtClean="0">
                <a:solidFill>
                  <a:schemeClr val="accent1">
                    <a:lumMod val="75000"/>
                  </a:schemeClr>
                </a:solidFill>
              </a:rPr>
              <a:t>Villamos hajtású jármű, kiegészítve „</a:t>
            </a:r>
            <a:r>
              <a:rPr lang="hu-HU" sz="2000" dirty="0" err="1" smtClean="0">
                <a:solidFill>
                  <a:schemeClr val="accent1">
                    <a:lumMod val="75000"/>
                  </a:schemeClr>
                </a:solidFill>
              </a:rPr>
              <a:t>Range</a:t>
            </a:r>
            <a:r>
              <a:rPr lang="hu-HU" sz="2000" dirty="0" smtClean="0">
                <a:solidFill>
                  <a:schemeClr val="accent1">
                    <a:lumMod val="75000"/>
                  </a:schemeClr>
                </a:solidFill>
              </a:rPr>
              <a:t> </a:t>
            </a:r>
            <a:r>
              <a:rPr lang="hu-HU" sz="2000" dirty="0" err="1" smtClean="0">
                <a:solidFill>
                  <a:schemeClr val="accent1">
                    <a:lumMod val="75000"/>
                  </a:schemeClr>
                </a:solidFill>
              </a:rPr>
              <a:t>Extender</a:t>
            </a:r>
            <a:r>
              <a:rPr lang="hu-HU" sz="2000" dirty="0" smtClean="0">
                <a:solidFill>
                  <a:schemeClr val="accent1">
                    <a:lumMod val="75000"/>
                  </a:schemeClr>
                </a:solidFill>
              </a:rPr>
              <a:t>”</a:t>
            </a:r>
            <a:r>
              <a:rPr lang="hu-HU" sz="2000" dirty="0" err="1" smtClean="0">
                <a:solidFill>
                  <a:schemeClr val="accent1">
                    <a:lumMod val="75000"/>
                  </a:schemeClr>
                </a:solidFill>
              </a:rPr>
              <a:t>-rel</a:t>
            </a:r>
            <a:endParaRPr lang="hu-HU" sz="2000" dirty="0" smtClean="0">
              <a:solidFill>
                <a:schemeClr val="accent1">
                  <a:lumMod val="75000"/>
                </a:schemeClr>
              </a:solidFill>
            </a:endParaRPr>
          </a:p>
          <a:p>
            <a:pPr marL="800100" lvl="1" indent="-342900">
              <a:lnSpc>
                <a:spcPct val="150000"/>
              </a:lnSpc>
              <a:buBlip>
                <a:blip r:embed="rId3"/>
              </a:buBlip>
            </a:pPr>
            <a:r>
              <a:rPr lang="hu-HU" sz="2000" dirty="0" smtClean="0">
                <a:solidFill>
                  <a:schemeClr val="accent1">
                    <a:lumMod val="75000"/>
                  </a:schemeClr>
                </a:solidFill>
              </a:rPr>
              <a:t>Az akkumulátorokat szükség esetén egy belső égésű motor tölti</a:t>
            </a:r>
          </a:p>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24</a:t>
            </a:fld>
            <a:endParaRPr lang="hu-HU"/>
          </a:p>
        </p:txBody>
      </p:sp>
    </p:spTree>
    <p:extLst>
      <p:ext uri="{BB962C8B-B14F-4D97-AF65-F5344CB8AC3E}">
        <p14:creationId xmlns:p14="http://schemas.microsoft.com/office/powerpoint/2010/main" val="1632296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These</a:t>
            </a:r>
            <a:r>
              <a:rPr lang="hu-HU" dirty="0" smtClean="0"/>
              <a:t> </a:t>
            </a:r>
            <a:r>
              <a:rPr lang="hu-HU" dirty="0" err="1" smtClean="0"/>
              <a:t>are</a:t>
            </a:r>
            <a:r>
              <a:rPr lang="hu-HU" dirty="0" smtClean="0"/>
              <a:t> </a:t>
            </a:r>
            <a:r>
              <a:rPr lang="hu-HU" dirty="0" err="1" smtClean="0"/>
              <a:t>projects</a:t>
            </a:r>
            <a:r>
              <a:rPr lang="hu-HU" dirty="0" smtClean="0"/>
              <a:t> </a:t>
            </a:r>
            <a:r>
              <a:rPr lang="hu-HU" dirty="0" err="1" smtClean="0"/>
              <a:t>wich</a:t>
            </a:r>
            <a:r>
              <a:rPr lang="hu-HU" dirty="0" smtClean="0"/>
              <a:t> </a:t>
            </a:r>
            <a:r>
              <a:rPr lang="hu-HU" dirty="0" err="1" smtClean="0"/>
              <a:t>are</a:t>
            </a:r>
            <a:r>
              <a:rPr lang="hu-HU" dirty="0" smtClean="0"/>
              <a:t> </a:t>
            </a:r>
            <a:r>
              <a:rPr lang="hu-HU" dirty="0" err="1" smtClean="0"/>
              <a:t>related</a:t>
            </a:r>
            <a:r>
              <a:rPr lang="hu-HU" baseline="0" dirty="0" smtClean="0"/>
              <a:t> </a:t>
            </a:r>
            <a:r>
              <a:rPr lang="hu-HU" baseline="0" dirty="0" err="1" smtClean="0"/>
              <a:t>to</a:t>
            </a:r>
            <a:r>
              <a:rPr lang="hu-HU" baseline="0" dirty="0" smtClean="0"/>
              <a:t> </a:t>
            </a:r>
            <a:r>
              <a:rPr lang="hu-HU" baseline="0" dirty="0" err="1" smtClean="0"/>
              <a:t>the</a:t>
            </a:r>
            <a:r>
              <a:rPr lang="hu-HU" baseline="0" dirty="0" smtClean="0"/>
              <a:t> </a:t>
            </a:r>
            <a:r>
              <a:rPr lang="hu-HU" baseline="0" dirty="0" err="1" smtClean="0"/>
              <a:t>today</a:t>
            </a:r>
            <a:r>
              <a:rPr lang="hu-HU" baseline="0" dirty="0" smtClean="0"/>
              <a:t>’s </a:t>
            </a:r>
            <a:r>
              <a:rPr lang="hu-HU" baseline="0" dirty="0" err="1" smtClean="0"/>
              <a:t>seminar</a:t>
            </a:r>
            <a:r>
              <a:rPr lang="hu-HU" baseline="0" dirty="0" smtClean="0"/>
              <a:t>. I </a:t>
            </a:r>
            <a:r>
              <a:rPr lang="hu-HU" baseline="0" dirty="0" err="1" smtClean="0"/>
              <a:t>will</a:t>
            </a:r>
            <a:r>
              <a:rPr lang="hu-HU" baseline="0" dirty="0" smtClean="0"/>
              <a:t> </a:t>
            </a:r>
            <a:r>
              <a:rPr lang="hu-HU" baseline="0" dirty="0" err="1" smtClean="0"/>
              <a:t>present</a:t>
            </a:r>
            <a:r>
              <a:rPr lang="hu-HU" baseline="0" dirty="0" smtClean="0"/>
              <a:t> </a:t>
            </a:r>
            <a:r>
              <a:rPr lang="hu-HU" baseline="0" dirty="0" err="1" smtClean="0"/>
              <a:t>them</a:t>
            </a:r>
            <a:r>
              <a:rPr lang="hu-HU" baseline="0" dirty="0" smtClean="0"/>
              <a:t> </a:t>
            </a:r>
            <a:r>
              <a:rPr lang="hu-HU" baseline="0" dirty="0" err="1" smtClean="0"/>
              <a:t>in</a:t>
            </a:r>
            <a:r>
              <a:rPr lang="hu-HU" baseline="0" dirty="0" smtClean="0"/>
              <a:t> </a:t>
            </a:r>
            <a:r>
              <a:rPr lang="hu-HU" baseline="0" dirty="0" err="1" smtClean="0"/>
              <a:t>details</a:t>
            </a:r>
            <a:r>
              <a:rPr lang="hu-HU" baseline="0" dirty="0" smtClean="0"/>
              <a:t> </a:t>
            </a:r>
            <a:r>
              <a:rPr lang="hu-HU" baseline="0" dirty="0" err="1" smtClean="0"/>
              <a:t>at</a:t>
            </a:r>
            <a:r>
              <a:rPr lang="hu-HU" baseline="0" dirty="0" smtClean="0"/>
              <a:t> </a:t>
            </a:r>
            <a:r>
              <a:rPr lang="hu-HU" baseline="0" dirty="0" err="1" smtClean="0"/>
              <a:t>the</a:t>
            </a:r>
            <a:r>
              <a:rPr lang="hu-HU" baseline="0" dirty="0" smtClean="0"/>
              <a:t> end of </a:t>
            </a:r>
            <a:r>
              <a:rPr lang="hu-HU" baseline="0" dirty="0" err="1" smtClean="0"/>
              <a:t>the</a:t>
            </a:r>
            <a:r>
              <a:rPr lang="hu-HU" baseline="0" dirty="0" smtClean="0"/>
              <a:t> </a:t>
            </a:r>
            <a:r>
              <a:rPr lang="hu-HU" baseline="0" dirty="0" err="1" smtClean="0"/>
              <a:t>presentation</a:t>
            </a:r>
            <a:r>
              <a:rPr lang="hu-HU" baseline="0" dirty="0" smtClean="0"/>
              <a:t>. </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25</a:t>
            </a:fld>
            <a:endParaRPr lang="hu-HU"/>
          </a:p>
        </p:txBody>
      </p:sp>
    </p:spTree>
    <p:extLst>
      <p:ext uri="{BB962C8B-B14F-4D97-AF65-F5344CB8AC3E}">
        <p14:creationId xmlns:p14="http://schemas.microsoft.com/office/powerpoint/2010/main" val="2015098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The fuzzy </a:t>
            </a:r>
            <a:r>
              <a:rPr lang="hu-HU" dirty="0" err="1" smtClean="0"/>
              <a:t>concept</a:t>
            </a:r>
            <a:r>
              <a:rPr lang="hu-HU" dirty="0" smtClean="0"/>
              <a:t> </a:t>
            </a:r>
            <a:r>
              <a:rPr lang="hu-HU" dirty="0" err="1" smtClean="0"/>
              <a:t>was</a:t>
            </a:r>
            <a:r>
              <a:rPr lang="hu-HU" dirty="0" smtClean="0"/>
              <a:t> </a:t>
            </a:r>
            <a:r>
              <a:rPr lang="hu-HU" dirty="0" err="1" smtClean="0"/>
              <a:t>introduced</a:t>
            </a:r>
            <a:r>
              <a:rPr lang="hu-HU" dirty="0" smtClean="0"/>
              <a:t> </a:t>
            </a:r>
            <a:r>
              <a:rPr lang="hu-HU" dirty="0" err="1" smtClean="0"/>
              <a:t>by</a:t>
            </a:r>
            <a:r>
              <a:rPr lang="hu-HU" dirty="0" smtClean="0"/>
              <a:t> prof. </a:t>
            </a:r>
            <a:r>
              <a:rPr lang="hu-HU" dirty="0" err="1" smtClean="0"/>
              <a:t>Zadeh</a:t>
            </a:r>
            <a:r>
              <a:rPr lang="hu-HU" dirty="0" smtClean="0"/>
              <a:t> </a:t>
            </a:r>
            <a:r>
              <a:rPr lang="hu-HU" dirty="0" err="1" smtClean="0"/>
              <a:t>in</a:t>
            </a:r>
            <a:r>
              <a:rPr lang="hu-HU" dirty="0" smtClean="0"/>
              <a:t> </a:t>
            </a:r>
            <a:r>
              <a:rPr lang="hu-HU" dirty="0" err="1" smtClean="0"/>
              <a:t>the</a:t>
            </a:r>
            <a:r>
              <a:rPr lang="hu-HU" dirty="0" smtClean="0"/>
              <a:t> mid 60s</a:t>
            </a:r>
            <a:r>
              <a:rPr lang="hu-HU" baseline="0" dirty="0" smtClean="0"/>
              <a:t> </a:t>
            </a:r>
            <a:r>
              <a:rPr lang="hu-HU" baseline="0" dirty="0" err="1" smtClean="0"/>
              <a:t>to</a:t>
            </a:r>
            <a:r>
              <a:rPr lang="hu-HU" baseline="0" dirty="0" smtClean="0"/>
              <a:t> </a:t>
            </a:r>
            <a:r>
              <a:rPr lang="hu-HU" baseline="0" dirty="0" err="1" smtClean="0"/>
              <a:t>facilitate</a:t>
            </a:r>
            <a:r>
              <a:rPr lang="hu-HU" baseline="0" dirty="0" smtClean="0"/>
              <a:t> </a:t>
            </a:r>
            <a:r>
              <a:rPr lang="hu-HU" baseline="0" dirty="0" err="1" smtClean="0"/>
              <a:t>the</a:t>
            </a:r>
            <a:r>
              <a:rPr lang="hu-HU" baseline="0" dirty="0" smtClean="0"/>
              <a:t> </a:t>
            </a:r>
            <a:r>
              <a:rPr lang="hu-HU" baseline="0" dirty="0" err="1" smtClean="0"/>
              <a:t>description</a:t>
            </a:r>
            <a:r>
              <a:rPr lang="hu-HU" baseline="0" dirty="0" smtClean="0"/>
              <a:t> of </a:t>
            </a:r>
            <a:r>
              <a:rPr lang="hu-HU" baseline="0" dirty="0" err="1" smtClean="0"/>
              <a:t>the</a:t>
            </a:r>
            <a:r>
              <a:rPr lang="hu-HU" baseline="0" dirty="0" smtClean="0"/>
              <a:t> </a:t>
            </a:r>
            <a:r>
              <a:rPr lang="hu-HU" baseline="0" dirty="0" err="1" smtClean="0"/>
              <a:t>vagueness</a:t>
            </a:r>
            <a:r>
              <a:rPr lang="hu-HU" baseline="0" dirty="0" smtClean="0"/>
              <a:t>/</a:t>
            </a:r>
            <a:r>
              <a:rPr lang="hu-HU" baseline="0" dirty="0" err="1" smtClean="0"/>
              <a:t>imprecision</a:t>
            </a:r>
            <a:r>
              <a:rPr lang="hu-HU" baseline="0" dirty="0" smtClean="0"/>
              <a:t> </a:t>
            </a:r>
            <a:r>
              <a:rPr lang="hu-HU" baseline="0" dirty="0" err="1" smtClean="0"/>
              <a:t>in</a:t>
            </a:r>
            <a:r>
              <a:rPr lang="hu-HU" baseline="0" dirty="0" smtClean="0"/>
              <a:t> </a:t>
            </a:r>
            <a:r>
              <a:rPr lang="hu-HU" baseline="0" dirty="0" err="1" smtClean="0"/>
              <a:t>the</a:t>
            </a:r>
            <a:r>
              <a:rPr lang="hu-HU" baseline="0" dirty="0" smtClean="0"/>
              <a:t> </a:t>
            </a:r>
            <a:r>
              <a:rPr lang="hu-HU" baseline="0" dirty="0" err="1" smtClean="0"/>
              <a:t>natural</a:t>
            </a:r>
            <a:r>
              <a:rPr lang="hu-HU" baseline="0" dirty="0" smtClean="0"/>
              <a:t> </a:t>
            </a:r>
            <a:r>
              <a:rPr lang="hu-HU" baseline="0" dirty="0" err="1" smtClean="0"/>
              <a:t>languages</a:t>
            </a:r>
            <a:r>
              <a:rPr lang="hu-HU" baseline="0" dirty="0" smtClean="0"/>
              <a:t>. </a:t>
            </a:r>
            <a:r>
              <a:rPr lang="hu-HU" baseline="0" dirty="0" err="1" smtClean="0"/>
              <a:t>What</a:t>
            </a:r>
            <a:r>
              <a:rPr lang="hu-HU" baseline="0" dirty="0" smtClean="0"/>
              <a:t> is </a:t>
            </a:r>
            <a:r>
              <a:rPr lang="hu-HU" baseline="0" dirty="0" err="1" smtClean="0"/>
              <a:t>this</a:t>
            </a:r>
            <a:r>
              <a:rPr lang="hu-HU" baseline="0" dirty="0" smtClean="0"/>
              <a:t> </a:t>
            </a:r>
            <a:r>
              <a:rPr lang="hu-HU" baseline="0" dirty="0" err="1" smtClean="0"/>
              <a:t>imprecision</a:t>
            </a:r>
            <a:r>
              <a:rPr lang="hu-HU" baseline="0" dirty="0" smtClean="0"/>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27</a:t>
            </a:fld>
            <a:endParaRPr lang="hu-HU"/>
          </a:p>
        </p:txBody>
      </p:sp>
    </p:spTree>
    <p:extLst>
      <p:ext uri="{BB962C8B-B14F-4D97-AF65-F5344CB8AC3E}">
        <p14:creationId xmlns:p14="http://schemas.microsoft.com/office/powerpoint/2010/main" val="3127546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Everyone</a:t>
            </a:r>
            <a:r>
              <a:rPr lang="hu-HU" baseline="0" dirty="0" smtClean="0"/>
              <a:t> has </a:t>
            </a:r>
            <a:r>
              <a:rPr lang="hu-HU" baseline="0" dirty="0" err="1" smtClean="0"/>
              <a:t>met</a:t>
            </a:r>
            <a:r>
              <a:rPr lang="hu-HU" baseline="0" dirty="0" smtClean="0"/>
              <a:t> </a:t>
            </a:r>
            <a:r>
              <a:rPr lang="hu-HU" baseline="0" dirty="0" err="1" smtClean="0"/>
              <a:t>situations</a:t>
            </a:r>
            <a:r>
              <a:rPr lang="hu-HU" baseline="0" dirty="0" smtClean="0"/>
              <a:t> </a:t>
            </a:r>
            <a:r>
              <a:rPr lang="hu-HU" baseline="0" dirty="0" err="1" smtClean="0"/>
              <a:t>when</a:t>
            </a:r>
            <a:r>
              <a:rPr lang="hu-HU" baseline="0" dirty="0" smtClean="0"/>
              <a:t> </a:t>
            </a:r>
            <a:r>
              <a:rPr lang="hu-HU" baseline="0" dirty="0" err="1" smtClean="0"/>
              <a:t>although</a:t>
            </a:r>
            <a:r>
              <a:rPr lang="hu-HU" baseline="0" dirty="0" smtClean="0"/>
              <a:t> </a:t>
            </a:r>
            <a:r>
              <a:rPr lang="hu-HU" baseline="0" dirty="0" err="1" smtClean="0"/>
              <a:t>there</a:t>
            </a:r>
            <a:r>
              <a:rPr lang="hu-HU" baseline="0" dirty="0" smtClean="0"/>
              <a:t> is an </a:t>
            </a:r>
            <a:r>
              <a:rPr lang="hu-HU" baseline="0" dirty="0" err="1" smtClean="0"/>
              <a:t>exact</a:t>
            </a:r>
            <a:r>
              <a:rPr lang="hu-HU" baseline="0" dirty="0" smtClean="0"/>
              <a:t> </a:t>
            </a:r>
            <a:r>
              <a:rPr lang="hu-HU" baseline="0" dirty="0" err="1" smtClean="0"/>
              <a:t>numerical</a:t>
            </a:r>
            <a:r>
              <a:rPr lang="hu-HU" baseline="0" dirty="0" smtClean="0"/>
              <a:t> </a:t>
            </a:r>
            <a:r>
              <a:rPr lang="hu-HU" baseline="0" dirty="0" err="1" smtClean="0"/>
              <a:t>value</a:t>
            </a:r>
            <a:r>
              <a:rPr lang="hu-HU" baseline="0" dirty="0" smtClean="0"/>
              <a:t> </a:t>
            </a:r>
            <a:r>
              <a:rPr lang="hu-HU" baseline="0" dirty="0" err="1" smtClean="0"/>
              <a:t>for</a:t>
            </a:r>
            <a:r>
              <a:rPr lang="hu-HU" baseline="0" dirty="0" smtClean="0"/>
              <a:t> </a:t>
            </a:r>
            <a:r>
              <a:rPr lang="hu-HU" baseline="0" dirty="0" err="1" smtClean="0"/>
              <a:t>the</a:t>
            </a:r>
            <a:r>
              <a:rPr lang="hu-HU" baseline="0" dirty="0" smtClean="0"/>
              <a:t> </a:t>
            </a:r>
            <a:r>
              <a:rPr lang="hu-HU" baseline="0" dirty="0" err="1" smtClean="0"/>
              <a:t>characterization</a:t>
            </a:r>
            <a:r>
              <a:rPr lang="hu-HU" baseline="0" dirty="0" smtClean="0"/>
              <a:t> of a </a:t>
            </a:r>
            <a:r>
              <a:rPr lang="hu-HU" baseline="0" dirty="0" err="1" smtClean="0"/>
              <a:t>property</a:t>
            </a:r>
            <a:r>
              <a:rPr lang="hu-HU" baseline="0" dirty="0" smtClean="0"/>
              <a:t> (</a:t>
            </a:r>
            <a:r>
              <a:rPr lang="hu-HU" baseline="0" dirty="0" err="1" smtClean="0"/>
              <a:t>e.g</a:t>
            </a:r>
            <a:r>
              <a:rPr lang="hu-HU" dirty="0" smtClean="0"/>
              <a:t>. </a:t>
            </a:r>
            <a:r>
              <a:rPr lang="hu-HU" dirty="0" err="1" smtClean="0"/>
              <a:t>temperature</a:t>
            </a:r>
            <a:r>
              <a:rPr lang="hu-HU" dirty="0" smtClean="0"/>
              <a:t>, </a:t>
            </a:r>
            <a:r>
              <a:rPr lang="hu-HU" dirty="0" err="1" smtClean="0"/>
              <a:t>height</a:t>
            </a:r>
            <a:r>
              <a:rPr lang="hu-HU" dirty="0" smtClean="0"/>
              <a:t> of a </a:t>
            </a:r>
            <a:r>
              <a:rPr lang="hu-HU" dirty="0" err="1" smtClean="0"/>
              <a:t>person</a:t>
            </a:r>
            <a:r>
              <a:rPr lang="hu-HU" dirty="0" smtClean="0"/>
              <a:t>, </a:t>
            </a:r>
            <a:r>
              <a:rPr lang="hu-HU" dirty="0" err="1" smtClean="0"/>
              <a:t>points</a:t>
            </a:r>
            <a:r>
              <a:rPr lang="hu-HU" dirty="0" smtClean="0"/>
              <a:t> </a:t>
            </a:r>
            <a:r>
              <a:rPr lang="hu-HU" dirty="0" err="1" smtClean="0"/>
              <a:t>achieved</a:t>
            </a:r>
            <a:r>
              <a:rPr lang="hu-HU" dirty="0" smtClean="0"/>
              <a:t> </a:t>
            </a:r>
            <a:r>
              <a:rPr lang="hu-HU" dirty="0" err="1" smtClean="0"/>
              <a:t>by</a:t>
            </a:r>
            <a:r>
              <a:rPr lang="hu-HU" dirty="0" smtClean="0"/>
              <a:t> </a:t>
            </a:r>
            <a:r>
              <a:rPr lang="hu-HU" dirty="0" err="1" smtClean="0"/>
              <a:t>a</a:t>
            </a:r>
            <a:r>
              <a:rPr lang="hu-HU" dirty="0" smtClean="0"/>
              <a:t> </a:t>
            </a:r>
            <a:r>
              <a:rPr lang="hu-HU" dirty="0" err="1" smtClean="0"/>
              <a:t>student</a:t>
            </a:r>
            <a:r>
              <a:rPr lang="hu-HU" dirty="0" smtClean="0"/>
              <a:t>) </a:t>
            </a:r>
            <a:r>
              <a:rPr lang="hu-HU" dirty="0" err="1" smtClean="0"/>
              <a:t>we</a:t>
            </a:r>
            <a:r>
              <a:rPr lang="hu-HU" baseline="0" dirty="0" smtClean="0"/>
              <a:t> </a:t>
            </a:r>
            <a:r>
              <a:rPr lang="hu-HU" baseline="0" dirty="0" err="1" smtClean="0"/>
              <a:t>are</a:t>
            </a:r>
            <a:r>
              <a:rPr lang="hu-HU" baseline="0" dirty="0" smtClean="0"/>
              <a:t> </a:t>
            </a:r>
            <a:r>
              <a:rPr lang="hu-HU" baseline="0" dirty="0" err="1" smtClean="0"/>
              <a:t>not</a:t>
            </a:r>
            <a:r>
              <a:rPr lang="hu-HU" baseline="0" dirty="0" smtClean="0"/>
              <a:t> </a:t>
            </a:r>
            <a:r>
              <a:rPr lang="hu-HU" baseline="0" dirty="0" err="1" smtClean="0"/>
              <a:t>able</a:t>
            </a:r>
            <a:r>
              <a:rPr lang="hu-HU" baseline="0" dirty="0" smtClean="0"/>
              <a:t> (</a:t>
            </a:r>
            <a:r>
              <a:rPr lang="hu-HU" baseline="0" dirty="0" err="1" smtClean="0"/>
              <a:t>or</a:t>
            </a:r>
            <a:r>
              <a:rPr lang="hu-HU" baseline="0" dirty="0" smtClean="0"/>
              <a:t> </a:t>
            </a:r>
            <a:r>
              <a:rPr lang="hu-HU" baseline="0" dirty="0" err="1" smtClean="0"/>
              <a:t>sure</a:t>
            </a:r>
            <a:r>
              <a:rPr lang="hu-HU" baseline="0" dirty="0" smtClean="0"/>
              <a:t>) </a:t>
            </a:r>
            <a:r>
              <a:rPr lang="hu-HU" baseline="0" dirty="0" err="1" smtClean="0"/>
              <a:t>to</a:t>
            </a:r>
            <a:r>
              <a:rPr lang="hu-HU" baseline="0" dirty="0" smtClean="0"/>
              <a:t> </a:t>
            </a:r>
            <a:r>
              <a:rPr lang="hu-HU" baseline="0" dirty="0" err="1" smtClean="0"/>
              <a:t>put</a:t>
            </a:r>
            <a:r>
              <a:rPr lang="hu-HU" baseline="0" dirty="0" smtClean="0"/>
              <a:t> </a:t>
            </a:r>
            <a:r>
              <a:rPr lang="hu-HU" baseline="0" dirty="0" err="1" smtClean="0"/>
              <a:t>into</a:t>
            </a:r>
            <a:r>
              <a:rPr lang="hu-HU" baseline="0" dirty="0" smtClean="0"/>
              <a:t> </a:t>
            </a:r>
            <a:r>
              <a:rPr lang="hu-HU" baseline="0" dirty="0" err="1" smtClean="0"/>
              <a:t>one</a:t>
            </a:r>
            <a:r>
              <a:rPr lang="hu-HU" baseline="0" dirty="0" smtClean="0"/>
              <a:t> of </a:t>
            </a:r>
            <a:r>
              <a:rPr lang="hu-HU" baseline="0" dirty="0" err="1" smtClean="0"/>
              <a:t>the</a:t>
            </a:r>
            <a:r>
              <a:rPr lang="hu-HU" baseline="0" dirty="0" smtClean="0"/>
              <a:t> </a:t>
            </a:r>
            <a:r>
              <a:rPr lang="hu-HU" baseline="0" dirty="0" err="1" smtClean="0"/>
              <a:t>predefined</a:t>
            </a:r>
            <a:r>
              <a:rPr lang="hu-HU" baseline="0" dirty="0" smtClean="0"/>
              <a:t> </a:t>
            </a:r>
            <a:r>
              <a:rPr lang="hu-HU" baseline="0" dirty="0" err="1" smtClean="0"/>
              <a:t>categories</a:t>
            </a:r>
            <a:r>
              <a:rPr lang="hu-HU" baseline="0" dirty="0" smtClean="0"/>
              <a:t>. I </a:t>
            </a:r>
            <a:r>
              <a:rPr lang="hu-HU" baseline="0" dirty="0" err="1" smtClean="0"/>
              <a:t>emphasize</a:t>
            </a:r>
            <a:r>
              <a:rPr lang="hu-HU" baseline="0" dirty="0" smtClean="0"/>
              <a:t> </a:t>
            </a:r>
            <a:r>
              <a:rPr lang="hu-HU" baseline="0" dirty="0" err="1" smtClean="0"/>
              <a:t>the</a:t>
            </a:r>
            <a:r>
              <a:rPr lang="hu-HU" baseline="0" dirty="0" smtClean="0"/>
              <a:t> </a:t>
            </a:r>
            <a:r>
              <a:rPr lang="hu-HU" baseline="0" dirty="0" err="1" smtClean="0"/>
              <a:t>word</a:t>
            </a:r>
            <a:r>
              <a:rPr lang="hu-HU" baseline="0" dirty="0" smtClean="0"/>
              <a:t> </a:t>
            </a:r>
            <a:r>
              <a:rPr lang="hu-HU" b="1" baseline="0" dirty="0" err="1" smtClean="0"/>
              <a:t>one</a:t>
            </a:r>
            <a:r>
              <a:rPr lang="hu-HU" baseline="0" dirty="0" smtClean="0"/>
              <a:t>. </a:t>
            </a:r>
            <a:r>
              <a:rPr lang="hu-HU" baseline="0" dirty="0" err="1" smtClean="0"/>
              <a:t>We</a:t>
            </a:r>
            <a:r>
              <a:rPr lang="hu-HU" baseline="0" dirty="0" smtClean="0"/>
              <a:t> </a:t>
            </a:r>
            <a:r>
              <a:rPr lang="hu-HU" baseline="0" dirty="0" err="1" smtClean="0"/>
              <a:t>feel</a:t>
            </a:r>
            <a:r>
              <a:rPr lang="hu-HU" baseline="0" dirty="0" smtClean="0"/>
              <a:t> </a:t>
            </a:r>
            <a:r>
              <a:rPr lang="hu-HU" baseline="0" dirty="0" err="1" smtClean="0"/>
              <a:t>that</a:t>
            </a:r>
            <a:r>
              <a:rPr lang="hu-HU" baseline="0" dirty="0" smtClean="0"/>
              <a:t> </a:t>
            </a:r>
            <a:r>
              <a:rPr lang="hu-HU" baseline="0" dirty="0" err="1" smtClean="0"/>
              <a:t>it</a:t>
            </a:r>
            <a:r>
              <a:rPr lang="hu-HU" baseline="0" dirty="0" smtClean="0"/>
              <a:t> </a:t>
            </a:r>
            <a:r>
              <a:rPr lang="hu-HU" baseline="0" dirty="0" err="1" smtClean="0"/>
              <a:t>fits</a:t>
            </a:r>
            <a:r>
              <a:rPr lang="hu-HU" baseline="0" dirty="0" smtClean="0"/>
              <a:t> </a:t>
            </a:r>
            <a:r>
              <a:rPr lang="hu-HU" baseline="0" dirty="0" err="1" smtClean="0"/>
              <a:t>in</a:t>
            </a:r>
            <a:r>
              <a:rPr lang="hu-HU" baseline="0" dirty="0" smtClean="0"/>
              <a:t> more </a:t>
            </a:r>
            <a:r>
              <a:rPr lang="hu-HU" baseline="0" dirty="0" err="1" smtClean="0"/>
              <a:t>categories</a:t>
            </a:r>
            <a:r>
              <a:rPr lang="hu-HU" baseline="0" dirty="0" smtClean="0"/>
              <a:t>. O </a:t>
            </a:r>
            <a:r>
              <a:rPr lang="hu-HU" baseline="0" dirty="0" err="1" smtClean="0"/>
              <a:t>course</a:t>
            </a:r>
            <a:r>
              <a:rPr lang="hu-HU" baseline="0" dirty="0" smtClean="0"/>
              <a:t> </a:t>
            </a:r>
            <a:r>
              <a:rPr lang="hu-HU" baseline="0" dirty="0" err="1" smtClean="0"/>
              <a:t>not</a:t>
            </a:r>
            <a:r>
              <a:rPr lang="hu-HU" baseline="0" dirty="0" smtClean="0"/>
              <a:t> </a:t>
            </a:r>
            <a:r>
              <a:rPr lang="hu-HU" baseline="0" dirty="0" err="1" smtClean="0"/>
              <a:t>with</a:t>
            </a:r>
            <a:r>
              <a:rPr lang="hu-HU" baseline="0" dirty="0" smtClean="0"/>
              <a:t> </a:t>
            </a:r>
            <a:r>
              <a:rPr lang="hu-HU" baseline="0" dirty="0" err="1" smtClean="0"/>
              <a:t>the</a:t>
            </a:r>
            <a:r>
              <a:rPr lang="hu-HU" baseline="0" dirty="0" smtClean="0"/>
              <a:t> </a:t>
            </a:r>
            <a:r>
              <a:rPr lang="hu-HU" baseline="0" dirty="0" err="1" smtClean="0"/>
              <a:t>same</a:t>
            </a:r>
            <a:r>
              <a:rPr lang="hu-HU" baseline="0" dirty="0" smtClean="0"/>
              <a:t> </a:t>
            </a:r>
            <a:r>
              <a:rPr lang="hu-HU" baseline="0" dirty="0" err="1" smtClean="0"/>
              <a:t>measure</a:t>
            </a:r>
            <a:r>
              <a:rPr lang="hu-HU" baseline="0" dirty="0" smtClean="0"/>
              <a:t>. </a:t>
            </a:r>
            <a:r>
              <a:rPr lang="hu-HU" baseline="0" dirty="0" err="1" smtClean="0"/>
              <a:t>For</a:t>
            </a:r>
            <a:r>
              <a:rPr lang="hu-HU" baseline="0" dirty="0" smtClean="0"/>
              <a:t> </a:t>
            </a:r>
            <a:r>
              <a:rPr lang="hu-HU" baseline="0" dirty="0" err="1" smtClean="0"/>
              <a:t>example</a:t>
            </a:r>
            <a:r>
              <a:rPr lang="hu-HU" baseline="0" dirty="0" smtClean="0"/>
              <a:t> </a:t>
            </a:r>
            <a:r>
              <a:rPr lang="hu-HU" baseline="0" dirty="0" smtClean="0"/>
              <a:t>12 </a:t>
            </a:r>
            <a:r>
              <a:rPr lang="hu-HU" baseline="0" dirty="0" smtClean="0"/>
              <a:t>C </a:t>
            </a:r>
            <a:r>
              <a:rPr lang="hu-HU" baseline="0" dirty="0" err="1" smtClean="0"/>
              <a:t>can</a:t>
            </a:r>
            <a:r>
              <a:rPr lang="hu-HU" baseline="0" dirty="0" smtClean="0"/>
              <a:t> be </a:t>
            </a:r>
            <a:r>
              <a:rPr lang="hu-HU" baseline="0" dirty="0" err="1" smtClean="0"/>
              <a:t>viewed</a:t>
            </a:r>
            <a:r>
              <a:rPr lang="hu-HU" baseline="0" dirty="0" smtClean="0"/>
              <a:t> </a:t>
            </a:r>
            <a:r>
              <a:rPr lang="hu-HU" baseline="0" dirty="0" err="1" smtClean="0"/>
              <a:t>as</a:t>
            </a:r>
            <a:r>
              <a:rPr lang="hu-HU" baseline="0" dirty="0" smtClean="0"/>
              <a:t> </a:t>
            </a:r>
            <a:r>
              <a:rPr lang="hu-HU" baseline="0" dirty="0" err="1" smtClean="0"/>
              <a:t>cool</a:t>
            </a:r>
            <a:r>
              <a:rPr lang="hu-HU" baseline="0" dirty="0" smtClean="0"/>
              <a:t> </a:t>
            </a:r>
            <a:r>
              <a:rPr lang="hu-HU" baseline="0" dirty="0" err="1" smtClean="0"/>
              <a:t>or</a:t>
            </a:r>
            <a:r>
              <a:rPr lang="hu-HU" baseline="0" dirty="0" smtClean="0"/>
              <a:t> </a:t>
            </a:r>
            <a:r>
              <a:rPr lang="hu-HU" baseline="0" dirty="0" err="1" smtClean="0"/>
              <a:t>cold</a:t>
            </a:r>
            <a:r>
              <a:rPr lang="hu-HU" baseline="0" dirty="0" smtClean="0"/>
              <a:t> </a:t>
            </a:r>
            <a:r>
              <a:rPr lang="hu-HU" baseline="0" dirty="0" err="1" smtClean="0"/>
              <a:t>as</a:t>
            </a:r>
            <a:r>
              <a:rPr lang="hu-HU" baseline="0" dirty="0" smtClean="0"/>
              <a:t> </a:t>
            </a:r>
            <a:r>
              <a:rPr lang="hu-HU" baseline="0" dirty="0" err="1" smtClean="0"/>
              <a:t>well</a:t>
            </a:r>
            <a:r>
              <a:rPr lang="hu-HU" baseline="0" dirty="0" smtClean="0"/>
              <a:t>.</a:t>
            </a:r>
          </a:p>
          <a:p>
            <a:r>
              <a:rPr lang="hu-HU" baseline="0" dirty="0" smtClean="0"/>
              <a:t>The </a:t>
            </a:r>
            <a:r>
              <a:rPr lang="hu-HU" baseline="0" dirty="0" err="1" smtClean="0"/>
              <a:t>problem</a:t>
            </a:r>
            <a:r>
              <a:rPr lang="hu-HU" baseline="0" dirty="0" smtClean="0"/>
              <a:t> </a:t>
            </a:r>
            <a:r>
              <a:rPr lang="hu-HU" baseline="0" dirty="0" err="1" smtClean="0"/>
              <a:t>can</a:t>
            </a:r>
            <a:r>
              <a:rPr lang="hu-HU" baseline="0" dirty="0" smtClean="0"/>
              <a:t> be </a:t>
            </a:r>
            <a:r>
              <a:rPr lang="hu-HU" baseline="0" dirty="0" err="1" smtClean="0"/>
              <a:t>traced</a:t>
            </a:r>
            <a:r>
              <a:rPr lang="hu-HU" baseline="0" dirty="0" smtClean="0"/>
              <a:t> back </a:t>
            </a:r>
            <a:r>
              <a:rPr lang="hu-HU" baseline="0" dirty="0" err="1" smtClean="0"/>
              <a:t>to</a:t>
            </a:r>
            <a:r>
              <a:rPr lang="hu-HU" baseline="0" dirty="0" smtClean="0"/>
              <a:t> </a:t>
            </a:r>
            <a:r>
              <a:rPr lang="hu-HU" baseline="0" dirty="0" err="1" smtClean="0"/>
              <a:t>the</a:t>
            </a:r>
            <a:r>
              <a:rPr lang="hu-HU" baseline="0" dirty="0" smtClean="0"/>
              <a:t> (</a:t>
            </a:r>
            <a:r>
              <a:rPr lang="hu-HU" baseline="0" dirty="0" err="1" smtClean="0"/>
              <a:t>sometimes</a:t>
            </a:r>
            <a:r>
              <a:rPr lang="hu-HU" baseline="0" dirty="0" smtClean="0"/>
              <a:t>) </a:t>
            </a:r>
            <a:r>
              <a:rPr lang="hu-HU" baseline="0" dirty="0" err="1" smtClean="0"/>
              <a:t>vague</a:t>
            </a:r>
            <a:r>
              <a:rPr lang="hu-HU" baseline="0" dirty="0" smtClean="0"/>
              <a:t> </a:t>
            </a:r>
            <a:r>
              <a:rPr lang="hu-HU" baseline="0" dirty="0" err="1" smtClean="0"/>
              <a:t>borders</a:t>
            </a:r>
            <a:r>
              <a:rPr lang="hu-HU" baseline="0" dirty="0" smtClean="0"/>
              <a:t> </a:t>
            </a:r>
            <a:r>
              <a:rPr lang="hu-HU" baseline="0" dirty="0" err="1" smtClean="0"/>
              <a:t>between</a:t>
            </a:r>
            <a:r>
              <a:rPr lang="hu-HU" baseline="0" dirty="0" smtClean="0"/>
              <a:t> </a:t>
            </a:r>
            <a:r>
              <a:rPr lang="hu-HU" baseline="0" dirty="0" err="1" smtClean="0"/>
              <a:t>concepts</a:t>
            </a:r>
            <a:r>
              <a:rPr lang="hu-HU" baseline="0" dirty="0" smtClean="0"/>
              <a:t>.</a:t>
            </a:r>
          </a:p>
          <a:p>
            <a:r>
              <a:rPr lang="hu-HU" baseline="0" dirty="0" err="1" smtClean="0"/>
              <a:t>In</a:t>
            </a:r>
            <a:r>
              <a:rPr lang="hu-HU" baseline="0" dirty="0" smtClean="0"/>
              <a:t> </a:t>
            </a:r>
            <a:r>
              <a:rPr lang="hu-HU" baseline="0" dirty="0" err="1" smtClean="0"/>
              <a:t>case</a:t>
            </a:r>
            <a:r>
              <a:rPr lang="hu-HU" baseline="0" dirty="0" smtClean="0"/>
              <a:t> of </a:t>
            </a:r>
            <a:r>
              <a:rPr lang="hu-HU" baseline="0" dirty="0" err="1" smtClean="0"/>
              <a:t>traditional</a:t>
            </a:r>
            <a:r>
              <a:rPr lang="hu-HU" baseline="0" dirty="0" smtClean="0"/>
              <a:t> (</a:t>
            </a:r>
            <a:r>
              <a:rPr lang="hu-HU" baseline="0" dirty="0" err="1" smtClean="0"/>
              <a:t>crisp</a:t>
            </a:r>
            <a:r>
              <a:rPr lang="hu-HU" baseline="0" dirty="0" smtClean="0"/>
              <a:t>) </a:t>
            </a:r>
            <a:r>
              <a:rPr lang="hu-HU" baseline="0" dirty="0" err="1" smtClean="0"/>
              <a:t>sets</a:t>
            </a:r>
            <a:r>
              <a:rPr lang="hu-HU" baseline="0" dirty="0" smtClean="0"/>
              <a:t> </a:t>
            </a:r>
            <a:r>
              <a:rPr lang="hu-HU" baseline="0" dirty="0" err="1" smtClean="0"/>
              <a:t>in</a:t>
            </a:r>
            <a:r>
              <a:rPr lang="hu-HU" baseline="0" dirty="0" smtClean="0"/>
              <a:t> </a:t>
            </a:r>
            <a:r>
              <a:rPr lang="hu-HU" baseline="0" dirty="0" err="1" smtClean="0"/>
              <a:t>case</a:t>
            </a:r>
            <a:r>
              <a:rPr lang="hu-HU" baseline="0" dirty="0" smtClean="0"/>
              <a:t> </a:t>
            </a:r>
            <a:r>
              <a:rPr lang="hu-HU" baseline="0" dirty="0" err="1" smtClean="0"/>
              <a:t>of</a:t>
            </a:r>
            <a:r>
              <a:rPr lang="hu-HU" baseline="0" dirty="0" smtClean="0"/>
              <a:t> </a:t>
            </a:r>
            <a:r>
              <a:rPr lang="hu-HU" baseline="0" dirty="0" err="1" smtClean="0"/>
              <a:t>each</a:t>
            </a:r>
            <a:r>
              <a:rPr lang="hu-HU" baseline="0" dirty="0" smtClean="0"/>
              <a:t> </a:t>
            </a:r>
            <a:r>
              <a:rPr lang="hu-HU" baseline="0" dirty="0" err="1" smtClean="0"/>
              <a:t>value</a:t>
            </a:r>
            <a:r>
              <a:rPr lang="hu-HU" baseline="0" dirty="0" smtClean="0"/>
              <a:t> </a:t>
            </a:r>
            <a:r>
              <a:rPr lang="hu-HU" baseline="0" dirty="0" err="1" smtClean="0"/>
              <a:t>we</a:t>
            </a:r>
            <a:r>
              <a:rPr lang="hu-HU" baseline="0" dirty="0" smtClean="0"/>
              <a:t> </a:t>
            </a:r>
            <a:r>
              <a:rPr lang="hu-HU" baseline="0" dirty="0" err="1" smtClean="0"/>
              <a:t>define</a:t>
            </a:r>
            <a:r>
              <a:rPr lang="hu-HU" baseline="0" dirty="0" smtClean="0"/>
              <a:t> </a:t>
            </a:r>
            <a:r>
              <a:rPr lang="hu-HU" baseline="0" dirty="0" err="1" smtClean="0"/>
              <a:t>clearly</a:t>
            </a:r>
            <a:r>
              <a:rPr lang="hu-HU" baseline="0" dirty="0" smtClean="0"/>
              <a:t> </a:t>
            </a:r>
            <a:r>
              <a:rPr lang="hu-HU" baseline="0" dirty="0" err="1" smtClean="0"/>
              <a:t>to</a:t>
            </a:r>
            <a:r>
              <a:rPr lang="hu-HU" baseline="0" dirty="0" smtClean="0"/>
              <a:t> </a:t>
            </a:r>
            <a:r>
              <a:rPr lang="hu-HU" baseline="0" dirty="0" err="1" smtClean="0"/>
              <a:t>which</a:t>
            </a:r>
            <a:r>
              <a:rPr lang="hu-HU" baseline="0" dirty="0" smtClean="0"/>
              <a:t> </a:t>
            </a:r>
            <a:r>
              <a:rPr lang="hu-HU" baseline="0" dirty="0" err="1" smtClean="0"/>
              <a:t>category</a:t>
            </a:r>
            <a:r>
              <a:rPr lang="hu-HU" baseline="0" dirty="0" smtClean="0"/>
              <a:t> (</a:t>
            </a:r>
            <a:r>
              <a:rPr lang="hu-HU" baseline="0" dirty="0" err="1" smtClean="0"/>
              <a:t>set</a:t>
            </a:r>
            <a:r>
              <a:rPr lang="hu-HU" baseline="0" dirty="0" smtClean="0"/>
              <a:t>) </a:t>
            </a:r>
            <a:r>
              <a:rPr lang="hu-HU" baseline="0" dirty="0" err="1" smtClean="0"/>
              <a:t>it</a:t>
            </a:r>
            <a:r>
              <a:rPr lang="hu-HU" baseline="0" dirty="0" smtClean="0"/>
              <a:t> </a:t>
            </a:r>
            <a:r>
              <a:rPr lang="hu-HU" baseline="0" dirty="0" err="1" smtClean="0"/>
              <a:t>belongs</a:t>
            </a:r>
            <a:r>
              <a:rPr lang="hu-HU" baseline="0" dirty="0" smtClean="0"/>
              <a:t>. </a:t>
            </a:r>
            <a:r>
              <a:rPr lang="hu-HU" baseline="0" dirty="0" err="1" smtClean="0"/>
              <a:t>Thus</a:t>
            </a:r>
            <a:r>
              <a:rPr lang="hu-HU" baseline="0" dirty="0" smtClean="0"/>
              <a:t> </a:t>
            </a:r>
            <a:r>
              <a:rPr lang="hu-HU" baseline="0" dirty="0" err="1" smtClean="0"/>
              <a:t>we</a:t>
            </a:r>
            <a:r>
              <a:rPr lang="hu-HU" baseline="0" dirty="0" smtClean="0"/>
              <a:t> </a:t>
            </a:r>
            <a:r>
              <a:rPr lang="hu-HU" baseline="0" dirty="0" err="1" smtClean="0"/>
              <a:t>can</a:t>
            </a:r>
            <a:r>
              <a:rPr lang="hu-HU" baseline="0" dirty="0" smtClean="0"/>
              <a:t> </a:t>
            </a:r>
            <a:r>
              <a:rPr lang="hu-HU" baseline="0" dirty="0" err="1" smtClean="0"/>
              <a:t>say</a:t>
            </a:r>
            <a:r>
              <a:rPr lang="hu-HU" baseline="0" dirty="0" smtClean="0"/>
              <a:t> </a:t>
            </a:r>
            <a:r>
              <a:rPr lang="hu-HU" baseline="0" dirty="0" err="1" smtClean="0"/>
              <a:t>that</a:t>
            </a:r>
            <a:r>
              <a:rPr lang="hu-HU" baseline="0" dirty="0" smtClean="0"/>
              <a:t> </a:t>
            </a:r>
            <a:r>
              <a:rPr lang="hu-HU" baseline="0" dirty="0" err="1" smtClean="0"/>
              <a:t>its</a:t>
            </a:r>
            <a:r>
              <a:rPr lang="hu-HU" baseline="0" dirty="0" smtClean="0"/>
              <a:t> </a:t>
            </a:r>
            <a:r>
              <a:rPr lang="hu-HU" baseline="0" dirty="0" err="1" smtClean="0"/>
              <a:t>memebership</a:t>
            </a:r>
            <a:r>
              <a:rPr lang="hu-HU" baseline="0" dirty="0" smtClean="0"/>
              <a:t> </a:t>
            </a:r>
            <a:r>
              <a:rPr lang="hu-HU" baseline="0" dirty="0" err="1" smtClean="0"/>
              <a:t>value</a:t>
            </a:r>
            <a:r>
              <a:rPr lang="hu-HU" baseline="0" dirty="0" smtClean="0"/>
              <a:t> is </a:t>
            </a:r>
            <a:r>
              <a:rPr lang="hu-HU" baseline="0" dirty="0" err="1" smtClean="0"/>
              <a:t>either</a:t>
            </a:r>
            <a:r>
              <a:rPr lang="hu-HU" baseline="0" dirty="0" smtClean="0"/>
              <a:t> 0 </a:t>
            </a:r>
            <a:r>
              <a:rPr lang="hu-HU" baseline="0" dirty="0" err="1" smtClean="0"/>
              <a:t>or</a:t>
            </a:r>
            <a:r>
              <a:rPr lang="hu-HU" baseline="0" dirty="0" smtClean="0"/>
              <a:t> 1 </a:t>
            </a:r>
            <a:r>
              <a:rPr lang="hu-HU" baseline="0" dirty="0" err="1" smtClean="0"/>
              <a:t>in</a:t>
            </a:r>
            <a:r>
              <a:rPr lang="hu-HU" baseline="0" dirty="0" smtClean="0"/>
              <a:t> a </a:t>
            </a:r>
            <a:r>
              <a:rPr lang="hu-HU" baseline="0" dirty="0" err="1" smtClean="0"/>
              <a:t>given</a:t>
            </a:r>
            <a:r>
              <a:rPr lang="hu-HU" baseline="0" dirty="0" smtClean="0"/>
              <a:t> </a:t>
            </a:r>
            <a:r>
              <a:rPr lang="hu-HU" baseline="0" dirty="0" err="1" smtClean="0"/>
              <a:t>set</a:t>
            </a:r>
            <a:r>
              <a:rPr lang="hu-HU" baseline="0" dirty="0" smtClean="0"/>
              <a:t>.</a:t>
            </a:r>
          </a:p>
          <a:p>
            <a:r>
              <a:rPr lang="hu-HU" baseline="0" dirty="0" err="1" smtClean="0"/>
              <a:t>In</a:t>
            </a:r>
            <a:r>
              <a:rPr lang="hu-HU" baseline="0" dirty="0" smtClean="0"/>
              <a:t> </a:t>
            </a:r>
            <a:r>
              <a:rPr lang="hu-HU" baseline="0" dirty="0" err="1" smtClean="0"/>
              <a:t>case</a:t>
            </a:r>
            <a:r>
              <a:rPr lang="hu-HU" baseline="0" dirty="0" smtClean="0"/>
              <a:t> of fuzzy </a:t>
            </a:r>
            <a:r>
              <a:rPr lang="hu-HU" baseline="0" dirty="0" err="1" smtClean="0"/>
              <a:t>sets</a:t>
            </a:r>
            <a:r>
              <a:rPr lang="hu-HU" baseline="0" dirty="0" smtClean="0"/>
              <a:t> </a:t>
            </a:r>
            <a:r>
              <a:rPr lang="hu-HU" baseline="0" dirty="0" err="1" smtClean="0"/>
              <a:t>we</a:t>
            </a:r>
            <a:r>
              <a:rPr lang="hu-HU" baseline="0" dirty="0" smtClean="0"/>
              <a:t> </a:t>
            </a:r>
            <a:r>
              <a:rPr lang="hu-HU" baseline="0" dirty="0" err="1" smtClean="0"/>
              <a:t>enable</a:t>
            </a:r>
            <a:r>
              <a:rPr lang="hu-HU" baseline="0" dirty="0" smtClean="0"/>
              <a:t> </a:t>
            </a:r>
            <a:r>
              <a:rPr lang="hu-HU" baseline="0" dirty="0" err="1" smtClean="0"/>
              <a:t>the</a:t>
            </a:r>
            <a:r>
              <a:rPr lang="hu-HU" baseline="0" dirty="0" smtClean="0"/>
              <a:t> </a:t>
            </a:r>
            <a:r>
              <a:rPr lang="hu-HU" baseline="0" dirty="0" err="1" smtClean="0"/>
              <a:t>value</a:t>
            </a:r>
            <a:r>
              <a:rPr lang="hu-HU" baseline="0" dirty="0" smtClean="0"/>
              <a:t> </a:t>
            </a:r>
            <a:r>
              <a:rPr lang="hu-HU" baseline="0" dirty="0" err="1" smtClean="0"/>
              <a:t>to</a:t>
            </a:r>
            <a:r>
              <a:rPr lang="hu-HU" baseline="0" dirty="0" smtClean="0"/>
              <a:t> </a:t>
            </a:r>
            <a:r>
              <a:rPr lang="hu-HU" baseline="0" dirty="0" err="1" smtClean="0"/>
              <a:t>belong</a:t>
            </a:r>
            <a:r>
              <a:rPr lang="hu-HU" baseline="0" dirty="0" smtClean="0"/>
              <a:t> </a:t>
            </a:r>
            <a:r>
              <a:rPr lang="hu-HU" baseline="0" dirty="0" err="1" smtClean="0"/>
              <a:t>to</a:t>
            </a:r>
            <a:r>
              <a:rPr lang="hu-HU" baseline="0" dirty="0" smtClean="0"/>
              <a:t> more </a:t>
            </a:r>
            <a:r>
              <a:rPr lang="hu-HU" baseline="0" dirty="0" err="1" smtClean="0"/>
              <a:t>sets</a:t>
            </a:r>
            <a:r>
              <a:rPr lang="hu-HU" baseline="0" dirty="0" smtClean="0"/>
              <a:t> and </a:t>
            </a:r>
            <a:r>
              <a:rPr lang="hu-HU" baseline="0" dirty="0" err="1" smtClean="0"/>
              <a:t>we</a:t>
            </a:r>
            <a:r>
              <a:rPr lang="hu-HU" baseline="0" dirty="0" smtClean="0"/>
              <a:t> </a:t>
            </a:r>
            <a:r>
              <a:rPr lang="hu-HU" baseline="0" dirty="0" err="1" smtClean="0"/>
              <a:t>characterize</a:t>
            </a:r>
            <a:r>
              <a:rPr lang="hu-HU" baseline="0" dirty="0" smtClean="0"/>
              <a:t> </a:t>
            </a:r>
            <a:r>
              <a:rPr lang="hu-HU" baseline="0" dirty="0" err="1" smtClean="0"/>
              <a:t>this</a:t>
            </a:r>
            <a:r>
              <a:rPr lang="hu-HU" baseline="0" dirty="0" smtClean="0"/>
              <a:t> </a:t>
            </a:r>
            <a:r>
              <a:rPr lang="hu-HU" baseline="0" dirty="0" err="1" smtClean="0"/>
              <a:t>property</a:t>
            </a:r>
            <a:r>
              <a:rPr lang="hu-HU" baseline="0" dirty="0" smtClean="0"/>
              <a:t> </a:t>
            </a:r>
            <a:r>
              <a:rPr lang="hu-HU" baseline="0" dirty="0" err="1" smtClean="0"/>
              <a:t>by</a:t>
            </a:r>
            <a:r>
              <a:rPr lang="hu-HU" baseline="0" dirty="0" smtClean="0"/>
              <a:t> a </a:t>
            </a:r>
            <a:r>
              <a:rPr lang="hu-HU" baseline="0" dirty="0" err="1" smtClean="0"/>
              <a:t>membership</a:t>
            </a:r>
            <a:r>
              <a:rPr lang="hu-HU" baseline="0" dirty="0" smtClean="0"/>
              <a:t> </a:t>
            </a:r>
            <a:r>
              <a:rPr lang="hu-HU" baseline="0" dirty="0" err="1" smtClean="0"/>
              <a:t>value</a:t>
            </a:r>
            <a:r>
              <a:rPr lang="hu-HU" baseline="0" dirty="0" smtClean="0"/>
              <a:t> (</a:t>
            </a:r>
            <a:r>
              <a:rPr lang="hu-HU" baseline="0" dirty="0" err="1" smtClean="0"/>
              <a:t>usually</a:t>
            </a:r>
            <a:r>
              <a:rPr lang="hu-HU" baseline="0" dirty="0" smtClean="0"/>
              <a:t> ) </a:t>
            </a:r>
            <a:r>
              <a:rPr lang="hu-HU" baseline="0" dirty="0" err="1" smtClean="0"/>
              <a:t>between</a:t>
            </a:r>
            <a:r>
              <a:rPr lang="hu-HU" baseline="0" dirty="0" smtClean="0"/>
              <a:t> 0 and 1.</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28</a:t>
            </a:fld>
            <a:endParaRPr lang="hu-HU"/>
          </a:p>
        </p:txBody>
      </p:sp>
    </p:spTree>
    <p:extLst>
      <p:ext uri="{BB962C8B-B14F-4D97-AF65-F5344CB8AC3E}">
        <p14:creationId xmlns:p14="http://schemas.microsoft.com/office/powerpoint/2010/main" val="4084040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baseline="0" dirty="0" err="1" smtClean="0"/>
              <a:t>For</a:t>
            </a:r>
            <a:r>
              <a:rPr lang="hu-HU" baseline="0" dirty="0" smtClean="0"/>
              <a:t> </a:t>
            </a:r>
            <a:r>
              <a:rPr lang="hu-HU" baseline="0" dirty="0" err="1" smtClean="0"/>
              <a:t>example</a:t>
            </a:r>
            <a:r>
              <a:rPr lang="hu-HU" baseline="0" dirty="0" smtClean="0"/>
              <a:t> a 37 </a:t>
            </a:r>
            <a:r>
              <a:rPr lang="hu-HU" baseline="0" dirty="0" err="1" smtClean="0"/>
              <a:t>years</a:t>
            </a:r>
            <a:r>
              <a:rPr lang="hu-HU" baseline="0" dirty="0" smtClean="0"/>
              <a:t> </a:t>
            </a:r>
            <a:r>
              <a:rPr lang="hu-HU" baseline="0" dirty="0" err="1" smtClean="0"/>
              <a:t>aged</a:t>
            </a:r>
            <a:r>
              <a:rPr lang="hu-HU" baseline="0" dirty="0" smtClean="0"/>
              <a:t> </a:t>
            </a:r>
            <a:r>
              <a:rPr lang="hu-HU" baseline="0" dirty="0" err="1" smtClean="0"/>
              <a:t>person</a:t>
            </a:r>
            <a:r>
              <a:rPr lang="hu-HU" baseline="0" dirty="0" smtClean="0"/>
              <a:t> </a:t>
            </a:r>
            <a:r>
              <a:rPr lang="hu-HU" baseline="0" dirty="0" err="1" smtClean="0"/>
              <a:t>belongs</a:t>
            </a:r>
            <a:r>
              <a:rPr lang="hu-HU" baseline="0" dirty="0" smtClean="0"/>
              <a:t> </a:t>
            </a:r>
            <a:r>
              <a:rPr lang="hu-HU" baseline="0" dirty="0" err="1" smtClean="0"/>
              <a:t>with</a:t>
            </a:r>
            <a:r>
              <a:rPr lang="hu-HU" baseline="0" dirty="0" smtClean="0"/>
              <a:t> a 0 </a:t>
            </a:r>
            <a:r>
              <a:rPr lang="hu-HU" baseline="0" dirty="0" err="1" smtClean="0"/>
              <a:t>value</a:t>
            </a:r>
            <a:r>
              <a:rPr lang="hu-HU" baseline="0" dirty="0" smtClean="0"/>
              <a:t> </a:t>
            </a:r>
            <a:r>
              <a:rPr lang="hu-HU" baseline="0" dirty="0" err="1" smtClean="0"/>
              <a:t>to</a:t>
            </a:r>
            <a:r>
              <a:rPr lang="hu-HU" baseline="0" dirty="0" smtClean="0"/>
              <a:t> </a:t>
            </a:r>
            <a:r>
              <a:rPr lang="hu-HU" baseline="0" dirty="0" err="1" smtClean="0"/>
              <a:t>the</a:t>
            </a:r>
            <a:r>
              <a:rPr lang="hu-HU" baseline="0" dirty="0" smtClean="0"/>
              <a:t> </a:t>
            </a:r>
            <a:r>
              <a:rPr lang="hu-HU" baseline="0" dirty="0" err="1" smtClean="0"/>
              <a:t>set</a:t>
            </a:r>
            <a:r>
              <a:rPr lang="hu-HU" baseline="0" dirty="0" smtClean="0"/>
              <a:t> </a:t>
            </a:r>
            <a:r>
              <a:rPr lang="hu-HU" baseline="0" dirty="0" err="1" smtClean="0"/>
              <a:t>teenagers</a:t>
            </a:r>
            <a:r>
              <a:rPr lang="hu-HU" baseline="0" dirty="0" smtClean="0"/>
              <a:t>, </a:t>
            </a:r>
            <a:r>
              <a:rPr lang="hu-HU" baseline="0" dirty="0" err="1" smtClean="0"/>
              <a:t>but</a:t>
            </a:r>
            <a:r>
              <a:rPr lang="hu-HU" baseline="0" dirty="0" smtClean="0"/>
              <a:t> </a:t>
            </a:r>
            <a:r>
              <a:rPr lang="hu-HU" baseline="0" dirty="0" err="1" smtClean="0"/>
              <a:t>they</a:t>
            </a:r>
            <a:r>
              <a:rPr lang="hu-HU" baseline="0" dirty="0" smtClean="0"/>
              <a:t> </a:t>
            </a:r>
            <a:r>
              <a:rPr lang="hu-HU" baseline="0" dirty="0" err="1" smtClean="0"/>
              <a:t>belong</a:t>
            </a:r>
            <a:r>
              <a:rPr lang="hu-HU" baseline="0" dirty="0" smtClean="0"/>
              <a:t> </a:t>
            </a:r>
            <a:r>
              <a:rPr lang="hu-HU" baseline="0" dirty="0" err="1" smtClean="0"/>
              <a:t>with</a:t>
            </a:r>
            <a:r>
              <a:rPr lang="hu-HU" baseline="0" dirty="0" smtClean="0"/>
              <a:t> 0.3 </a:t>
            </a:r>
            <a:r>
              <a:rPr lang="hu-HU" baseline="0" dirty="0" err="1" smtClean="0"/>
              <a:t>to</a:t>
            </a:r>
            <a:r>
              <a:rPr lang="hu-HU" baseline="0" dirty="0" smtClean="0"/>
              <a:t> </a:t>
            </a:r>
            <a:r>
              <a:rPr lang="hu-HU" baseline="0" dirty="0" err="1" smtClean="0"/>
              <a:t>youngs</a:t>
            </a:r>
            <a:r>
              <a:rPr lang="hu-HU" baseline="0" dirty="0" smtClean="0"/>
              <a:t> and </a:t>
            </a:r>
            <a:r>
              <a:rPr lang="hu-HU" baseline="0" dirty="0" err="1" smtClean="0"/>
              <a:t>with</a:t>
            </a:r>
            <a:r>
              <a:rPr lang="hu-HU" baseline="0" dirty="0" smtClean="0"/>
              <a:t> 0.7 </a:t>
            </a:r>
            <a:r>
              <a:rPr lang="hu-HU" baseline="0" dirty="0" err="1" smtClean="0"/>
              <a:t>to</a:t>
            </a:r>
            <a:r>
              <a:rPr lang="hu-HU" baseline="0" dirty="0" smtClean="0"/>
              <a:t> </a:t>
            </a:r>
            <a:r>
              <a:rPr lang="hu-HU" baseline="0" dirty="0" err="1" smtClean="0"/>
              <a:t>the</a:t>
            </a:r>
            <a:r>
              <a:rPr lang="hu-HU" baseline="0" dirty="0" smtClean="0"/>
              <a:t> </a:t>
            </a:r>
            <a:r>
              <a:rPr lang="hu-HU" baseline="0" dirty="0" err="1" smtClean="0"/>
              <a:t>set</a:t>
            </a:r>
            <a:r>
              <a:rPr lang="hu-HU" baseline="0" dirty="0" smtClean="0"/>
              <a:t> of </a:t>
            </a:r>
            <a:r>
              <a:rPr lang="hu-HU" baseline="0" dirty="0" err="1" smtClean="0"/>
              <a:t>middle-aged</a:t>
            </a:r>
            <a:r>
              <a:rPr lang="hu-HU" baseline="0" dirty="0" smtClean="0"/>
              <a:t> </a:t>
            </a:r>
            <a:r>
              <a:rPr lang="hu-HU" baseline="0" dirty="0" err="1" smtClean="0"/>
              <a:t>people</a:t>
            </a:r>
            <a:r>
              <a:rPr lang="hu-HU" baseline="0" dirty="0" smtClean="0"/>
              <a:t>.</a:t>
            </a:r>
          </a:p>
          <a:p>
            <a:r>
              <a:rPr lang="hu-HU" baseline="0" dirty="0" smtClean="0"/>
              <a:t>The </a:t>
            </a:r>
            <a:r>
              <a:rPr lang="hu-HU" baseline="0" dirty="0" err="1" smtClean="0"/>
              <a:t>function</a:t>
            </a:r>
            <a:r>
              <a:rPr lang="hu-HU" baseline="0" dirty="0" smtClean="0"/>
              <a:t> </a:t>
            </a:r>
            <a:r>
              <a:rPr lang="hu-HU" baseline="0" dirty="0" err="1" smtClean="0"/>
              <a:t>that</a:t>
            </a:r>
            <a:r>
              <a:rPr lang="hu-HU" baseline="0" dirty="0" smtClean="0"/>
              <a:t> </a:t>
            </a:r>
            <a:r>
              <a:rPr lang="hu-HU" baseline="0" dirty="0" err="1" smtClean="0"/>
              <a:t>describes</a:t>
            </a:r>
            <a:r>
              <a:rPr lang="hu-HU" baseline="0" dirty="0" smtClean="0"/>
              <a:t> </a:t>
            </a:r>
            <a:r>
              <a:rPr lang="hu-HU" baseline="0" dirty="0" err="1" smtClean="0"/>
              <a:t>the</a:t>
            </a:r>
            <a:r>
              <a:rPr lang="hu-HU" baseline="0" dirty="0" smtClean="0"/>
              <a:t> </a:t>
            </a:r>
            <a:r>
              <a:rPr lang="hu-HU" baseline="0" dirty="0" err="1" smtClean="0"/>
              <a:t>measure</a:t>
            </a:r>
            <a:r>
              <a:rPr lang="hu-HU" baseline="0" dirty="0" smtClean="0"/>
              <a:t> of </a:t>
            </a:r>
            <a:r>
              <a:rPr lang="hu-HU" baseline="0" dirty="0" err="1" smtClean="0"/>
              <a:t>belonging</a:t>
            </a:r>
            <a:r>
              <a:rPr lang="hu-HU" baseline="0" dirty="0" smtClean="0"/>
              <a:t> is </a:t>
            </a:r>
            <a:r>
              <a:rPr lang="hu-HU" baseline="0" dirty="0" err="1" smtClean="0"/>
              <a:t>the</a:t>
            </a:r>
            <a:r>
              <a:rPr lang="hu-HU" baseline="0" dirty="0" smtClean="0"/>
              <a:t> </a:t>
            </a:r>
            <a:r>
              <a:rPr lang="hu-HU" baseline="0" dirty="0" err="1" smtClean="0"/>
              <a:t>membership</a:t>
            </a:r>
            <a:r>
              <a:rPr lang="hu-HU" baseline="0" dirty="0" smtClean="0"/>
              <a:t> </a:t>
            </a:r>
            <a:r>
              <a:rPr lang="hu-HU" baseline="0" dirty="0" err="1" smtClean="0"/>
              <a:t>function</a:t>
            </a:r>
            <a:r>
              <a:rPr lang="hu-HU" baseline="0" dirty="0" smtClean="0"/>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29</a:t>
            </a:fld>
            <a:endParaRPr lang="hu-HU"/>
          </a:p>
        </p:txBody>
      </p:sp>
    </p:spTree>
    <p:extLst>
      <p:ext uri="{BB962C8B-B14F-4D97-AF65-F5344CB8AC3E}">
        <p14:creationId xmlns:p14="http://schemas.microsoft.com/office/powerpoint/2010/main" val="974383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A </a:t>
            </a:r>
            <a:r>
              <a:rPr lang="hu-HU" dirty="0" err="1" smtClean="0"/>
              <a:t>partition</a:t>
            </a:r>
            <a:r>
              <a:rPr lang="hu-HU" dirty="0" smtClean="0"/>
              <a:t> </a:t>
            </a:r>
            <a:r>
              <a:rPr lang="hu-HU" dirty="0" err="1" smtClean="0"/>
              <a:t>in</a:t>
            </a:r>
            <a:r>
              <a:rPr lang="hu-HU" dirty="0" smtClean="0"/>
              <a:t> </a:t>
            </a:r>
            <a:r>
              <a:rPr lang="hu-HU" dirty="0" err="1" smtClean="0"/>
              <a:t>general</a:t>
            </a:r>
            <a:r>
              <a:rPr lang="hu-HU" dirty="0" smtClean="0"/>
              <a:t> is a </a:t>
            </a:r>
            <a:r>
              <a:rPr lang="hu-HU" dirty="0" err="1" smtClean="0"/>
              <a:t>division</a:t>
            </a:r>
            <a:r>
              <a:rPr lang="hu-HU" dirty="0" smtClean="0"/>
              <a:t> of a </a:t>
            </a:r>
            <a:r>
              <a:rPr lang="hu-HU" dirty="0" err="1" smtClean="0"/>
              <a:t>sets</a:t>
            </a:r>
            <a:r>
              <a:rPr lang="hu-HU" dirty="0" smtClean="0"/>
              <a:t> (</a:t>
            </a:r>
            <a:r>
              <a:rPr lang="hu-HU" dirty="0" err="1" smtClean="0"/>
              <a:t>universe</a:t>
            </a:r>
            <a:r>
              <a:rPr lang="hu-HU" dirty="0" smtClean="0"/>
              <a:t> of </a:t>
            </a:r>
            <a:r>
              <a:rPr lang="hu-HU" dirty="0" err="1" smtClean="0"/>
              <a:t>discourse</a:t>
            </a:r>
            <a:r>
              <a:rPr lang="hu-HU" dirty="0" smtClean="0"/>
              <a:t>) </a:t>
            </a:r>
            <a:r>
              <a:rPr lang="hu-HU" dirty="0" err="1" smtClean="0"/>
              <a:t>elements</a:t>
            </a:r>
            <a:r>
              <a:rPr lang="hu-HU" dirty="0" smtClean="0"/>
              <a:t> </a:t>
            </a:r>
            <a:r>
              <a:rPr lang="hu-HU" dirty="0" err="1" smtClean="0"/>
              <a:t>into</a:t>
            </a:r>
            <a:r>
              <a:rPr lang="hu-HU" dirty="0" smtClean="0"/>
              <a:t> </a:t>
            </a:r>
            <a:r>
              <a:rPr lang="hu-HU" dirty="0" err="1" smtClean="0"/>
              <a:t>several</a:t>
            </a:r>
            <a:r>
              <a:rPr lang="hu-HU" dirty="0" smtClean="0"/>
              <a:t> </a:t>
            </a:r>
            <a:r>
              <a:rPr lang="hu-HU" dirty="0" err="1" smtClean="0"/>
              <a:t>subsets</a:t>
            </a:r>
            <a:r>
              <a:rPr lang="hu-HU" dirty="0" smtClean="0"/>
              <a:t>. </a:t>
            </a:r>
          </a:p>
          <a:p>
            <a:r>
              <a:rPr lang="hu-HU" dirty="0" err="1" smtClean="0"/>
              <a:t>Each</a:t>
            </a:r>
            <a:r>
              <a:rPr lang="hu-HU" dirty="0" smtClean="0"/>
              <a:t> </a:t>
            </a:r>
            <a:r>
              <a:rPr lang="hu-HU" dirty="0" err="1" smtClean="0"/>
              <a:t>element</a:t>
            </a:r>
            <a:r>
              <a:rPr lang="hu-HU" dirty="0" smtClean="0"/>
              <a:t> </a:t>
            </a:r>
            <a:r>
              <a:rPr lang="hu-HU" dirty="0" err="1" smtClean="0"/>
              <a:t>can</a:t>
            </a:r>
            <a:r>
              <a:rPr lang="hu-HU" dirty="0" smtClean="0"/>
              <a:t> </a:t>
            </a:r>
            <a:r>
              <a:rPr lang="hu-HU" dirty="0" err="1" smtClean="0"/>
              <a:t>belong</a:t>
            </a:r>
            <a:r>
              <a:rPr lang="hu-HU" dirty="0" smtClean="0"/>
              <a:t> </a:t>
            </a:r>
            <a:r>
              <a:rPr lang="hu-HU" dirty="0" err="1" smtClean="0"/>
              <a:t>to</a:t>
            </a:r>
            <a:r>
              <a:rPr lang="hu-HU" dirty="0" smtClean="0"/>
              <a:t> </a:t>
            </a:r>
            <a:r>
              <a:rPr lang="hu-HU" dirty="0" err="1" smtClean="0"/>
              <a:t>only</a:t>
            </a:r>
            <a:r>
              <a:rPr lang="hu-HU" dirty="0" smtClean="0"/>
              <a:t> </a:t>
            </a:r>
            <a:r>
              <a:rPr lang="hu-HU" dirty="0" err="1" smtClean="0"/>
              <a:t>one</a:t>
            </a:r>
            <a:r>
              <a:rPr lang="hu-HU" dirty="0" smtClean="0"/>
              <a:t> </a:t>
            </a:r>
            <a:r>
              <a:rPr lang="hu-HU" dirty="0" err="1" smtClean="0"/>
              <a:t>subset</a:t>
            </a:r>
            <a:r>
              <a:rPr lang="hu-HU" dirty="0" smtClean="0"/>
              <a:t> (</a:t>
            </a:r>
            <a:r>
              <a:rPr lang="hu-HU" dirty="0" err="1" smtClean="0"/>
              <a:t>category</a:t>
            </a:r>
            <a:r>
              <a:rPr lang="hu-HU" dirty="0" smtClean="0"/>
              <a:t>). </a:t>
            </a:r>
            <a:r>
              <a:rPr lang="hu-HU" dirty="0" err="1" smtClean="0"/>
              <a:t>In</a:t>
            </a:r>
            <a:r>
              <a:rPr lang="hu-HU" dirty="0" smtClean="0"/>
              <a:t> </a:t>
            </a:r>
            <a:r>
              <a:rPr lang="hu-HU" dirty="0" err="1" smtClean="0"/>
              <a:t>the</a:t>
            </a:r>
            <a:r>
              <a:rPr lang="hu-HU" dirty="0" smtClean="0"/>
              <a:t> fuzzy </a:t>
            </a:r>
            <a:r>
              <a:rPr lang="hu-HU" dirty="0" err="1" smtClean="0"/>
              <a:t>case</a:t>
            </a:r>
            <a:r>
              <a:rPr lang="hu-HU" dirty="0" smtClean="0"/>
              <a:t> </a:t>
            </a:r>
            <a:r>
              <a:rPr lang="hu-HU" dirty="0" err="1" smtClean="0"/>
              <a:t>each</a:t>
            </a:r>
            <a:r>
              <a:rPr lang="hu-HU" dirty="0" smtClean="0"/>
              <a:t> </a:t>
            </a:r>
            <a:r>
              <a:rPr lang="hu-HU" dirty="0" err="1" smtClean="0"/>
              <a:t>element</a:t>
            </a:r>
            <a:r>
              <a:rPr lang="hu-HU" dirty="0" smtClean="0"/>
              <a:t> </a:t>
            </a:r>
            <a:r>
              <a:rPr lang="hu-HU" dirty="0" err="1" smtClean="0"/>
              <a:t>can</a:t>
            </a:r>
            <a:r>
              <a:rPr lang="hu-HU" dirty="0" smtClean="0"/>
              <a:t> </a:t>
            </a:r>
            <a:r>
              <a:rPr lang="hu-HU" dirty="0" err="1" smtClean="0"/>
              <a:t>belong</a:t>
            </a:r>
            <a:r>
              <a:rPr lang="hu-HU" dirty="0" smtClean="0"/>
              <a:t> </a:t>
            </a:r>
            <a:r>
              <a:rPr lang="hu-HU" dirty="0" err="1" smtClean="0"/>
              <a:t>to</a:t>
            </a:r>
            <a:r>
              <a:rPr lang="hu-HU" dirty="0" smtClean="0"/>
              <a:t> more </a:t>
            </a:r>
            <a:r>
              <a:rPr lang="hu-HU" dirty="0" err="1" smtClean="0"/>
              <a:t>subsets</a:t>
            </a:r>
            <a:r>
              <a:rPr lang="hu-HU" baseline="0" dirty="0" smtClean="0"/>
              <a:t> (</a:t>
            </a:r>
            <a:r>
              <a:rPr lang="hu-HU" baseline="0" dirty="0" err="1" smtClean="0"/>
              <a:t>so</a:t>
            </a:r>
            <a:r>
              <a:rPr lang="hu-HU" baseline="0" dirty="0" smtClean="0"/>
              <a:t> </a:t>
            </a:r>
            <a:r>
              <a:rPr lang="hu-HU" baseline="0" dirty="0" err="1" smtClean="0"/>
              <a:t>called</a:t>
            </a:r>
            <a:r>
              <a:rPr lang="hu-HU" baseline="0" dirty="0" smtClean="0"/>
              <a:t> fuzzy </a:t>
            </a:r>
            <a:r>
              <a:rPr lang="hu-HU" baseline="0" dirty="0" err="1" smtClean="0"/>
              <a:t>sets</a:t>
            </a:r>
            <a:r>
              <a:rPr lang="hu-HU" baseline="0" dirty="0" smtClean="0"/>
              <a:t>) </a:t>
            </a:r>
            <a:r>
              <a:rPr lang="hu-HU" baseline="0" dirty="0" err="1" smtClean="0"/>
              <a:t>with</a:t>
            </a:r>
            <a:r>
              <a:rPr lang="hu-HU" baseline="0" dirty="0" smtClean="0"/>
              <a:t> a </a:t>
            </a:r>
            <a:r>
              <a:rPr lang="hu-HU" baseline="0" dirty="0" err="1" smtClean="0"/>
              <a:t>measure</a:t>
            </a:r>
            <a:r>
              <a:rPr lang="hu-HU" baseline="0" dirty="0" smtClean="0"/>
              <a:t> </a:t>
            </a:r>
            <a:r>
              <a:rPr lang="hu-HU" baseline="0" dirty="0" err="1" smtClean="0"/>
              <a:t>expressed</a:t>
            </a:r>
            <a:r>
              <a:rPr lang="hu-HU" baseline="0" dirty="0" smtClean="0"/>
              <a:t> </a:t>
            </a:r>
            <a:r>
              <a:rPr lang="hu-HU" baseline="0" dirty="0" err="1" smtClean="0"/>
              <a:t>by</a:t>
            </a:r>
            <a:r>
              <a:rPr lang="hu-HU" baseline="0" dirty="0" smtClean="0"/>
              <a:t> </a:t>
            </a:r>
            <a:r>
              <a:rPr lang="hu-HU" baseline="0" dirty="0" err="1" smtClean="0"/>
              <a:t>the</a:t>
            </a:r>
            <a:r>
              <a:rPr lang="hu-HU" baseline="0" dirty="0" smtClean="0"/>
              <a:t> </a:t>
            </a:r>
            <a:r>
              <a:rPr lang="hu-HU" baseline="0" dirty="0" err="1" smtClean="0"/>
              <a:t>so</a:t>
            </a:r>
            <a:r>
              <a:rPr lang="hu-HU" baseline="0" dirty="0" smtClean="0"/>
              <a:t> </a:t>
            </a:r>
            <a:r>
              <a:rPr lang="hu-HU" baseline="0" dirty="0" err="1" smtClean="0"/>
              <a:t>called</a:t>
            </a:r>
            <a:r>
              <a:rPr lang="hu-HU" baseline="0" dirty="0" smtClean="0"/>
              <a:t> </a:t>
            </a:r>
            <a:r>
              <a:rPr lang="hu-HU" baseline="0" dirty="0" err="1" smtClean="0"/>
              <a:t>memebership</a:t>
            </a:r>
            <a:r>
              <a:rPr lang="hu-HU" baseline="0" dirty="0" smtClean="0"/>
              <a:t> </a:t>
            </a:r>
            <a:r>
              <a:rPr lang="hu-HU" baseline="0" dirty="0" err="1" smtClean="0"/>
              <a:t>function</a:t>
            </a:r>
            <a:r>
              <a:rPr lang="hu-HU" baseline="0" dirty="0" smtClean="0"/>
              <a:t>.</a:t>
            </a:r>
            <a:endParaRPr lang="hu-HU" dirty="0" smtClean="0"/>
          </a:p>
        </p:txBody>
      </p:sp>
      <p:sp>
        <p:nvSpPr>
          <p:cNvPr id="4" name="Dia számának helye 3"/>
          <p:cNvSpPr>
            <a:spLocks noGrp="1"/>
          </p:cNvSpPr>
          <p:nvPr>
            <p:ph type="sldNum" sz="quarter" idx="10"/>
          </p:nvPr>
        </p:nvSpPr>
        <p:spPr/>
        <p:txBody>
          <a:bodyPr/>
          <a:lstStyle/>
          <a:p>
            <a:fld id="{1FDD2340-3905-4B0F-89E7-B3BE281A028E}" type="slidenum">
              <a:rPr lang="hu-HU" smtClean="0"/>
              <a:t>30</a:t>
            </a:fld>
            <a:endParaRPr lang="hu-HU"/>
          </a:p>
        </p:txBody>
      </p:sp>
    </p:spTree>
    <p:extLst>
      <p:ext uri="{BB962C8B-B14F-4D97-AF65-F5344CB8AC3E}">
        <p14:creationId xmlns:p14="http://schemas.microsoft.com/office/powerpoint/2010/main" val="1013942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In</a:t>
            </a:r>
            <a:r>
              <a:rPr lang="hu-HU" dirty="0" smtClean="0"/>
              <a:t> </a:t>
            </a:r>
            <a:r>
              <a:rPr lang="hu-HU" dirty="0" err="1" smtClean="0"/>
              <a:t>case</a:t>
            </a:r>
            <a:r>
              <a:rPr lang="hu-HU" dirty="0" smtClean="0"/>
              <a:t> of </a:t>
            </a:r>
            <a:r>
              <a:rPr lang="hu-HU" dirty="0" err="1" smtClean="0"/>
              <a:t>multidimensional</a:t>
            </a:r>
            <a:r>
              <a:rPr lang="hu-HU" dirty="0" smtClean="0"/>
              <a:t> </a:t>
            </a:r>
            <a:r>
              <a:rPr lang="hu-HU" dirty="0" err="1" smtClean="0"/>
              <a:t>universe</a:t>
            </a:r>
            <a:r>
              <a:rPr lang="hu-HU" dirty="0" smtClean="0"/>
              <a:t> </a:t>
            </a:r>
            <a:r>
              <a:rPr lang="hu-HU" dirty="0" err="1" smtClean="0"/>
              <a:t>of</a:t>
            </a:r>
            <a:r>
              <a:rPr lang="hu-HU" dirty="0" smtClean="0"/>
              <a:t> </a:t>
            </a:r>
            <a:r>
              <a:rPr lang="hu-HU" dirty="0" err="1" smtClean="0"/>
              <a:t>discourse</a:t>
            </a:r>
            <a:r>
              <a:rPr lang="hu-HU" dirty="0" smtClean="0"/>
              <a:t> </a:t>
            </a:r>
            <a:r>
              <a:rPr lang="hu-HU" dirty="0" err="1" smtClean="0"/>
              <a:t>several</a:t>
            </a:r>
            <a:r>
              <a:rPr lang="hu-HU" dirty="0" smtClean="0"/>
              <a:t> </a:t>
            </a:r>
            <a:r>
              <a:rPr lang="hu-HU" dirty="0" err="1" smtClean="0"/>
              <a:t>types</a:t>
            </a:r>
            <a:r>
              <a:rPr lang="hu-HU" dirty="0" smtClean="0"/>
              <a:t> </a:t>
            </a:r>
            <a:r>
              <a:rPr lang="hu-HU" dirty="0" err="1" smtClean="0"/>
              <a:t>of</a:t>
            </a:r>
            <a:r>
              <a:rPr lang="hu-HU" dirty="0" smtClean="0"/>
              <a:t> </a:t>
            </a:r>
            <a:r>
              <a:rPr lang="hu-HU" dirty="0" err="1" smtClean="0"/>
              <a:t>partitioning</a:t>
            </a:r>
            <a:r>
              <a:rPr lang="hu-HU" baseline="0" dirty="0" smtClean="0"/>
              <a:t> </a:t>
            </a:r>
            <a:r>
              <a:rPr lang="hu-HU" baseline="0" dirty="0" err="1" smtClean="0"/>
              <a:t>are</a:t>
            </a:r>
            <a:r>
              <a:rPr lang="hu-HU" baseline="0" dirty="0" smtClean="0"/>
              <a:t> </a:t>
            </a:r>
            <a:r>
              <a:rPr lang="hu-HU" baseline="0" dirty="0" err="1" smtClean="0"/>
              <a:t>possible</a:t>
            </a:r>
            <a:r>
              <a:rPr lang="hu-HU" baseline="0" dirty="0" smtClean="0"/>
              <a:t>. </a:t>
            </a:r>
            <a:r>
              <a:rPr lang="hu-HU" baseline="0" dirty="0" err="1" smtClean="0"/>
              <a:t>This</a:t>
            </a:r>
            <a:r>
              <a:rPr lang="hu-HU" baseline="0" dirty="0" smtClean="0"/>
              <a:t> </a:t>
            </a:r>
            <a:r>
              <a:rPr lang="hu-HU" baseline="0" dirty="0" err="1" smtClean="0"/>
              <a:t>figure</a:t>
            </a:r>
            <a:r>
              <a:rPr lang="hu-HU" baseline="0" dirty="0" smtClean="0"/>
              <a:t> </a:t>
            </a:r>
            <a:r>
              <a:rPr lang="hu-HU" baseline="0" dirty="0" err="1" smtClean="0"/>
              <a:t>presents</a:t>
            </a:r>
            <a:r>
              <a:rPr lang="hu-HU" baseline="0" dirty="0" smtClean="0"/>
              <a:t> </a:t>
            </a:r>
            <a:r>
              <a:rPr lang="hu-HU" baseline="0" dirty="0" err="1" smtClean="0"/>
              <a:t>the</a:t>
            </a:r>
            <a:r>
              <a:rPr lang="hu-HU" baseline="0" dirty="0" smtClean="0"/>
              <a:t> most </a:t>
            </a:r>
            <a:r>
              <a:rPr lang="hu-HU" baseline="0" dirty="0" err="1" smtClean="0"/>
              <a:t>used</a:t>
            </a:r>
            <a:r>
              <a:rPr lang="hu-HU" baseline="0" dirty="0" smtClean="0"/>
              <a:t> </a:t>
            </a:r>
            <a:r>
              <a:rPr lang="hu-HU" baseline="0" dirty="0" err="1" smtClean="0"/>
              <a:t>two</a:t>
            </a:r>
            <a:r>
              <a:rPr lang="hu-HU" baseline="0" dirty="0" smtClean="0"/>
              <a:t> of </a:t>
            </a:r>
            <a:r>
              <a:rPr lang="hu-HU" baseline="0" dirty="0" err="1" smtClean="0"/>
              <a:t>them</a:t>
            </a:r>
            <a:r>
              <a:rPr lang="hu-HU" baseline="0" dirty="0" smtClean="0"/>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31</a:t>
            </a:fld>
            <a:endParaRPr lang="hu-HU"/>
          </a:p>
        </p:txBody>
      </p:sp>
    </p:spTree>
    <p:extLst>
      <p:ext uri="{BB962C8B-B14F-4D97-AF65-F5344CB8AC3E}">
        <p14:creationId xmlns:p14="http://schemas.microsoft.com/office/powerpoint/2010/main" val="1453295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This</a:t>
            </a:r>
            <a:r>
              <a:rPr lang="hu-HU" baseline="0" dirty="0" smtClean="0"/>
              <a:t> </a:t>
            </a:r>
            <a:r>
              <a:rPr lang="hu-HU" baseline="0" dirty="0" err="1" smtClean="0"/>
              <a:t>figure</a:t>
            </a:r>
            <a:r>
              <a:rPr lang="hu-HU" baseline="0" dirty="0" smtClean="0"/>
              <a:t> </a:t>
            </a:r>
            <a:r>
              <a:rPr lang="hu-HU" baseline="0" dirty="0" err="1" smtClean="0"/>
              <a:t>depicts</a:t>
            </a:r>
            <a:r>
              <a:rPr lang="hu-HU" baseline="0" dirty="0" smtClean="0"/>
              <a:t> </a:t>
            </a:r>
            <a:r>
              <a:rPr lang="hu-HU" baseline="0" dirty="0" err="1" smtClean="0"/>
              <a:t>how</a:t>
            </a:r>
            <a:r>
              <a:rPr lang="hu-HU" baseline="0" dirty="0" smtClean="0"/>
              <a:t> a fuzzy </a:t>
            </a:r>
            <a:r>
              <a:rPr lang="hu-HU" baseline="0" dirty="0" err="1" smtClean="0"/>
              <a:t>rule</a:t>
            </a:r>
            <a:r>
              <a:rPr lang="hu-HU" baseline="0" dirty="0" smtClean="0"/>
              <a:t> </a:t>
            </a:r>
            <a:r>
              <a:rPr lang="hu-HU" baseline="0" dirty="0" err="1" smtClean="0"/>
              <a:t>based</a:t>
            </a:r>
            <a:r>
              <a:rPr lang="hu-HU" baseline="0" dirty="0" smtClean="0"/>
              <a:t> </a:t>
            </a:r>
            <a:r>
              <a:rPr lang="hu-HU" baseline="0" dirty="0" err="1" smtClean="0"/>
              <a:t>system</a:t>
            </a:r>
            <a:r>
              <a:rPr lang="hu-HU" baseline="0" dirty="0" smtClean="0"/>
              <a:t> </a:t>
            </a:r>
            <a:r>
              <a:rPr lang="hu-HU" baseline="0" dirty="0" err="1" smtClean="0"/>
              <a:t>works</a:t>
            </a:r>
            <a:r>
              <a:rPr lang="hu-HU" baseline="0" dirty="0" smtClean="0"/>
              <a:t> </a:t>
            </a:r>
            <a:r>
              <a:rPr lang="hu-HU" baseline="0" dirty="0" err="1" smtClean="0"/>
              <a:t>in</a:t>
            </a:r>
            <a:r>
              <a:rPr lang="hu-HU" baseline="0" dirty="0" smtClean="0"/>
              <a:t> </a:t>
            </a:r>
            <a:r>
              <a:rPr lang="hu-HU" baseline="0" dirty="0" err="1" smtClean="0"/>
              <a:t>general</a:t>
            </a:r>
            <a:r>
              <a:rPr lang="hu-HU" baseline="0" dirty="0" smtClean="0"/>
              <a:t> </a:t>
            </a:r>
            <a:r>
              <a:rPr lang="hu-HU" baseline="0" dirty="0" err="1" smtClean="0"/>
              <a:t>case</a:t>
            </a:r>
            <a:r>
              <a:rPr lang="hu-HU" baseline="0" dirty="0" smtClean="0"/>
              <a:t>.</a:t>
            </a:r>
          </a:p>
          <a:p>
            <a:r>
              <a:rPr lang="hu-HU" baseline="0" dirty="0" smtClean="0"/>
              <a:t>The </a:t>
            </a:r>
            <a:r>
              <a:rPr lang="hu-HU" baseline="0" dirty="0" err="1" smtClean="0"/>
              <a:t>system</a:t>
            </a:r>
            <a:r>
              <a:rPr lang="hu-HU" baseline="0" dirty="0" smtClean="0"/>
              <a:t> </a:t>
            </a:r>
            <a:r>
              <a:rPr lang="hu-HU" baseline="0" dirty="0" err="1" smtClean="0"/>
              <a:t>receives</a:t>
            </a:r>
            <a:r>
              <a:rPr lang="hu-HU" baseline="0" dirty="0" smtClean="0"/>
              <a:t> </a:t>
            </a:r>
            <a:r>
              <a:rPr lang="hu-HU" baseline="0" dirty="0" err="1" smtClean="0"/>
              <a:t>some</a:t>
            </a:r>
            <a:r>
              <a:rPr lang="hu-HU" baseline="0" dirty="0" smtClean="0"/>
              <a:t> input (fuzzy </a:t>
            </a:r>
            <a:r>
              <a:rPr lang="hu-HU" baseline="0" dirty="0" err="1" smtClean="0"/>
              <a:t>or</a:t>
            </a:r>
            <a:r>
              <a:rPr lang="hu-HU" baseline="0" dirty="0" smtClean="0"/>
              <a:t> </a:t>
            </a:r>
            <a:r>
              <a:rPr lang="hu-HU" baseline="0" dirty="0" err="1" smtClean="0"/>
              <a:t>crisp</a:t>
            </a:r>
            <a:r>
              <a:rPr lang="hu-HU" baseline="0" dirty="0" smtClean="0"/>
              <a:t>) and </a:t>
            </a:r>
            <a:r>
              <a:rPr lang="hu-HU" baseline="0" dirty="0" err="1" smtClean="0"/>
              <a:t>creates</a:t>
            </a:r>
            <a:r>
              <a:rPr lang="hu-HU" baseline="0" dirty="0" smtClean="0"/>
              <a:t> a </a:t>
            </a:r>
            <a:r>
              <a:rPr lang="hu-HU" baseline="0" dirty="0" err="1" smtClean="0"/>
              <a:t>corresponding</a:t>
            </a:r>
            <a:r>
              <a:rPr lang="hu-HU" baseline="0" dirty="0" smtClean="0"/>
              <a:t> output.</a:t>
            </a:r>
          </a:p>
          <a:p>
            <a:r>
              <a:rPr lang="hu-HU" baseline="0" dirty="0" smtClean="0"/>
              <a:t>The input </a:t>
            </a:r>
            <a:r>
              <a:rPr lang="hu-HU" baseline="0" dirty="0" err="1" smtClean="0"/>
              <a:t>value</a:t>
            </a:r>
            <a:r>
              <a:rPr lang="hu-HU" baseline="0" dirty="0" smtClean="0"/>
              <a:t> is </a:t>
            </a:r>
            <a:r>
              <a:rPr lang="hu-HU" baseline="0" dirty="0" err="1" smtClean="0"/>
              <a:t>usually</a:t>
            </a:r>
            <a:r>
              <a:rPr lang="hu-HU" baseline="0" dirty="0" smtClean="0"/>
              <a:t> </a:t>
            </a:r>
            <a:r>
              <a:rPr lang="hu-HU" baseline="0" dirty="0" err="1" smtClean="0"/>
              <a:t>called</a:t>
            </a:r>
            <a:r>
              <a:rPr lang="hu-HU" baseline="0" dirty="0" smtClean="0"/>
              <a:t> </a:t>
            </a:r>
            <a:r>
              <a:rPr lang="hu-HU" baseline="0" dirty="0" err="1" smtClean="0"/>
              <a:t>observation</a:t>
            </a:r>
            <a:r>
              <a:rPr lang="hu-HU" baseline="0" dirty="0" smtClean="0"/>
              <a:t>.</a:t>
            </a:r>
          </a:p>
          <a:p>
            <a:r>
              <a:rPr lang="hu-HU" baseline="0" dirty="0" smtClean="0"/>
              <a:t>The </a:t>
            </a:r>
            <a:r>
              <a:rPr lang="hu-HU" baseline="0" dirty="0" err="1" smtClean="0"/>
              <a:t>process</a:t>
            </a:r>
            <a:r>
              <a:rPr lang="hu-HU" baseline="0" dirty="0" smtClean="0"/>
              <a:t> is </a:t>
            </a:r>
            <a:r>
              <a:rPr lang="hu-HU" baseline="0" dirty="0" err="1" smtClean="0"/>
              <a:t>called</a:t>
            </a:r>
            <a:r>
              <a:rPr lang="hu-HU" baseline="0" dirty="0" smtClean="0"/>
              <a:t> fuzzy </a:t>
            </a:r>
            <a:r>
              <a:rPr lang="hu-HU" baseline="0" dirty="0" err="1" smtClean="0"/>
              <a:t>inference</a:t>
            </a:r>
            <a:r>
              <a:rPr lang="hu-HU" baseline="0" dirty="0" smtClean="0"/>
              <a:t>. </a:t>
            </a:r>
            <a:r>
              <a:rPr lang="hu-HU" baseline="0" dirty="0" err="1" smtClean="0"/>
              <a:t>If</a:t>
            </a:r>
            <a:r>
              <a:rPr lang="hu-HU" baseline="0" dirty="0" smtClean="0"/>
              <a:t> </a:t>
            </a:r>
            <a:r>
              <a:rPr lang="hu-HU" baseline="0" dirty="0" err="1" smtClean="0"/>
              <a:t>the</a:t>
            </a:r>
            <a:r>
              <a:rPr lang="hu-HU" baseline="0" dirty="0" smtClean="0"/>
              <a:t> input is </a:t>
            </a:r>
            <a:r>
              <a:rPr lang="hu-HU" baseline="0" dirty="0" err="1" smtClean="0"/>
              <a:t>crisp</a:t>
            </a:r>
            <a:r>
              <a:rPr lang="hu-HU" baseline="0" dirty="0" smtClean="0"/>
              <a:t> </a:t>
            </a:r>
            <a:r>
              <a:rPr lang="hu-HU" baseline="0" dirty="0" err="1" smtClean="0"/>
              <a:t>at</a:t>
            </a:r>
            <a:r>
              <a:rPr lang="hu-HU" baseline="0" dirty="0" smtClean="0"/>
              <a:t> </a:t>
            </a:r>
            <a:r>
              <a:rPr lang="hu-HU" baseline="0" dirty="0" err="1" smtClean="0"/>
              <a:t>the</a:t>
            </a:r>
            <a:r>
              <a:rPr lang="hu-HU" baseline="0" dirty="0" smtClean="0"/>
              <a:t> </a:t>
            </a:r>
            <a:r>
              <a:rPr lang="hu-HU" baseline="0" dirty="0" err="1" smtClean="0"/>
              <a:t>begining</a:t>
            </a:r>
            <a:r>
              <a:rPr lang="hu-HU" baseline="0" dirty="0" smtClean="0"/>
              <a:t> </a:t>
            </a:r>
            <a:r>
              <a:rPr lang="hu-HU" baseline="0" dirty="0" err="1" smtClean="0"/>
              <a:t>there</a:t>
            </a:r>
            <a:r>
              <a:rPr lang="hu-HU" baseline="0" dirty="0" smtClean="0"/>
              <a:t> </a:t>
            </a:r>
            <a:r>
              <a:rPr lang="hu-HU" baseline="0" dirty="0" err="1" smtClean="0"/>
              <a:t>is</a:t>
            </a:r>
            <a:r>
              <a:rPr lang="hu-HU" baseline="0" dirty="0" smtClean="0"/>
              <a:t> a </a:t>
            </a:r>
            <a:r>
              <a:rPr lang="hu-HU" baseline="0" dirty="0" err="1" smtClean="0"/>
              <a:t>fuzzification</a:t>
            </a:r>
            <a:r>
              <a:rPr lang="hu-HU" baseline="0" dirty="0" smtClean="0"/>
              <a:t> </a:t>
            </a:r>
            <a:r>
              <a:rPr lang="hu-HU" baseline="0" dirty="0" err="1" smtClean="0"/>
              <a:t>step</a:t>
            </a:r>
            <a:r>
              <a:rPr lang="hu-HU" baseline="0" dirty="0" smtClean="0"/>
              <a:t> </a:t>
            </a:r>
            <a:r>
              <a:rPr lang="hu-HU" baseline="0" dirty="0" err="1" smtClean="0"/>
              <a:t>a</a:t>
            </a:r>
            <a:r>
              <a:rPr lang="hu-HU" baseline="0" dirty="0" smtClean="0"/>
              <a:t> </a:t>
            </a:r>
            <a:r>
              <a:rPr lang="hu-HU" baseline="0" dirty="0" err="1" smtClean="0"/>
              <a:t>transformation</a:t>
            </a:r>
            <a:r>
              <a:rPr lang="hu-HU" baseline="0" dirty="0" smtClean="0"/>
              <a:t> of </a:t>
            </a:r>
            <a:r>
              <a:rPr lang="hu-HU" baseline="0" dirty="0" err="1" smtClean="0"/>
              <a:t>the</a:t>
            </a:r>
            <a:r>
              <a:rPr lang="hu-HU" baseline="0" dirty="0" smtClean="0"/>
              <a:t> </a:t>
            </a:r>
            <a:r>
              <a:rPr lang="hu-HU" baseline="0" dirty="0" err="1" smtClean="0"/>
              <a:t>original</a:t>
            </a:r>
            <a:r>
              <a:rPr lang="hu-HU" baseline="0" dirty="0" smtClean="0"/>
              <a:t> </a:t>
            </a:r>
            <a:r>
              <a:rPr lang="hu-HU" baseline="0" dirty="0" err="1" smtClean="0"/>
              <a:t>value</a:t>
            </a:r>
            <a:r>
              <a:rPr lang="hu-HU" baseline="0" dirty="0" smtClean="0"/>
              <a:t> </a:t>
            </a:r>
            <a:r>
              <a:rPr lang="hu-HU" baseline="0" dirty="0" err="1" smtClean="0"/>
              <a:t>into</a:t>
            </a:r>
            <a:r>
              <a:rPr lang="hu-HU" baseline="0" dirty="0" smtClean="0"/>
              <a:t> a fuzzy </a:t>
            </a:r>
            <a:r>
              <a:rPr lang="hu-HU" baseline="0" dirty="0" err="1" smtClean="0"/>
              <a:t>one</a:t>
            </a:r>
            <a:r>
              <a:rPr lang="hu-HU" baseline="0" dirty="0" smtClean="0"/>
              <a:t>.</a:t>
            </a:r>
          </a:p>
          <a:p>
            <a:r>
              <a:rPr lang="hu-HU" baseline="0" dirty="0" err="1" smtClean="0"/>
              <a:t>If</a:t>
            </a:r>
            <a:r>
              <a:rPr lang="hu-HU" baseline="0" dirty="0" smtClean="0"/>
              <a:t> a </a:t>
            </a:r>
            <a:r>
              <a:rPr lang="hu-HU" baseline="0" dirty="0" err="1" smtClean="0"/>
              <a:t>crisp</a:t>
            </a:r>
            <a:r>
              <a:rPr lang="hu-HU" baseline="0" dirty="0" smtClean="0"/>
              <a:t> output is </a:t>
            </a:r>
            <a:r>
              <a:rPr lang="hu-HU" baseline="0" dirty="0" err="1" smtClean="0"/>
              <a:t>needed</a:t>
            </a:r>
            <a:r>
              <a:rPr lang="hu-HU" baseline="0" dirty="0" smtClean="0"/>
              <a:t> </a:t>
            </a:r>
            <a:r>
              <a:rPr lang="hu-HU" baseline="0" dirty="0" err="1" smtClean="0"/>
              <a:t>then</a:t>
            </a:r>
            <a:r>
              <a:rPr lang="hu-HU" baseline="0" dirty="0" smtClean="0"/>
              <a:t> </a:t>
            </a:r>
            <a:r>
              <a:rPr lang="hu-HU" baseline="0" dirty="0" err="1" smtClean="0"/>
              <a:t>at</a:t>
            </a:r>
            <a:r>
              <a:rPr lang="hu-HU" baseline="0" dirty="0" smtClean="0"/>
              <a:t> </a:t>
            </a:r>
            <a:r>
              <a:rPr lang="hu-HU" baseline="0" dirty="0" err="1" smtClean="0"/>
              <a:t>the</a:t>
            </a:r>
            <a:r>
              <a:rPr lang="hu-HU" baseline="0" dirty="0" smtClean="0"/>
              <a:t> end </a:t>
            </a:r>
            <a:r>
              <a:rPr lang="hu-HU" baseline="0" dirty="0" err="1" smtClean="0"/>
              <a:t>there</a:t>
            </a:r>
            <a:r>
              <a:rPr lang="hu-HU" baseline="0" dirty="0" smtClean="0"/>
              <a:t> is </a:t>
            </a:r>
            <a:r>
              <a:rPr lang="hu-HU" baseline="0" dirty="0" err="1" smtClean="0"/>
              <a:t>defuzzification</a:t>
            </a:r>
            <a:r>
              <a:rPr lang="hu-HU" baseline="0" dirty="0" smtClean="0"/>
              <a:t> </a:t>
            </a:r>
            <a:r>
              <a:rPr lang="hu-HU" baseline="0" dirty="0" err="1" smtClean="0"/>
              <a:t>step</a:t>
            </a:r>
            <a:r>
              <a:rPr lang="hu-HU" baseline="0" dirty="0" smtClean="0"/>
              <a:t> </a:t>
            </a:r>
            <a:r>
              <a:rPr lang="hu-HU" baseline="0" dirty="0" err="1" smtClean="0"/>
              <a:t>which</a:t>
            </a:r>
            <a:r>
              <a:rPr lang="hu-HU" baseline="0" dirty="0" smtClean="0"/>
              <a:t> </a:t>
            </a:r>
            <a:r>
              <a:rPr lang="hu-HU" baseline="0" dirty="0" err="1" smtClean="0"/>
              <a:t>transforms</a:t>
            </a:r>
            <a:r>
              <a:rPr lang="hu-HU" baseline="0" dirty="0" smtClean="0"/>
              <a:t> </a:t>
            </a:r>
            <a:r>
              <a:rPr lang="hu-HU" baseline="0" dirty="0" err="1" smtClean="0"/>
              <a:t>the</a:t>
            </a:r>
            <a:r>
              <a:rPr lang="hu-HU" baseline="0" dirty="0" smtClean="0"/>
              <a:t> </a:t>
            </a:r>
            <a:r>
              <a:rPr lang="hu-HU" baseline="0" dirty="0" err="1" smtClean="0"/>
              <a:t>resulting</a:t>
            </a:r>
            <a:r>
              <a:rPr lang="hu-HU" baseline="0" dirty="0" smtClean="0"/>
              <a:t> fuzzy </a:t>
            </a:r>
            <a:r>
              <a:rPr lang="hu-HU" baseline="0" dirty="0" err="1" smtClean="0"/>
              <a:t>set</a:t>
            </a:r>
            <a:r>
              <a:rPr lang="hu-HU" baseline="0" dirty="0" smtClean="0"/>
              <a:t> </a:t>
            </a:r>
            <a:r>
              <a:rPr lang="hu-HU" baseline="0" dirty="0" err="1" smtClean="0"/>
              <a:t>into</a:t>
            </a:r>
            <a:r>
              <a:rPr lang="hu-HU" baseline="0" dirty="0" smtClean="0"/>
              <a:t> a </a:t>
            </a:r>
            <a:r>
              <a:rPr lang="hu-HU" baseline="0" dirty="0" err="1" smtClean="0"/>
              <a:t>crisp</a:t>
            </a:r>
            <a:r>
              <a:rPr lang="hu-HU" baseline="0" dirty="0" smtClean="0"/>
              <a:t> </a:t>
            </a:r>
            <a:r>
              <a:rPr lang="hu-HU" baseline="0" dirty="0" err="1" smtClean="0"/>
              <a:t>value</a:t>
            </a:r>
            <a:r>
              <a:rPr lang="hu-HU" baseline="0" dirty="0" smtClean="0"/>
              <a:t>.</a:t>
            </a:r>
          </a:p>
        </p:txBody>
      </p:sp>
      <p:sp>
        <p:nvSpPr>
          <p:cNvPr id="4" name="Dia számának helye 3"/>
          <p:cNvSpPr>
            <a:spLocks noGrp="1"/>
          </p:cNvSpPr>
          <p:nvPr>
            <p:ph type="sldNum" sz="quarter" idx="10"/>
          </p:nvPr>
        </p:nvSpPr>
        <p:spPr/>
        <p:txBody>
          <a:bodyPr/>
          <a:lstStyle/>
          <a:p>
            <a:fld id="{1FDD2340-3905-4B0F-89E7-B3BE281A028E}" type="slidenum">
              <a:rPr lang="hu-HU" smtClean="0"/>
              <a:t>33</a:t>
            </a:fld>
            <a:endParaRPr lang="hu-HU"/>
          </a:p>
        </p:txBody>
      </p:sp>
    </p:spTree>
    <p:extLst>
      <p:ext uri="{BB962C8B-B14F-4D97-AF65-F5344CB8AC3E}">
        <p14:creationId xmlns:p14="http://schemas.microsoft.com/office/powerpoint/2010/main" val="1315088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kern="1200" dirty="0" smtClean="0">
                <a:solidFill>
                  <a:schemeClr val="tx1"/>
                </a:solidFill>
                <a:effectLst/>
                <a:latin typeface="+mn-lt"/>
                <a:ea typeface="+mn-ea"/>
                <a:cs typeface="+mn-cs"/>
              </a:rPr>
              <a:t>A </a:t>
            </a:r>
            <a:r>
              <a:rPr lang="hu-HU" sz="1200" kern="1200" dirty="0" err="1" smtClean="0">
                <a:solidFill>
                  <a:schemeClr val="tx1"/>
                </a:solidFill>
                <a:effectLst/>
                <a:latin typeface="+mn-lt"/>
                <a:ea typeface="+mn-ea"/>
                <a:cs typeface="+mn-cs"/>
              </a:rPr>
              <a:t>fuzzifikálás</a:t>
            </a:r>
            <a:r>
              <a:rPr lang="hu-HU" sz="1200" kern="1200" dirty="0" smtClean="0">
                <a:solidFill>
                  <a:schemeClr val="tx1"/>
                </a:solidFill>
                <a:effectLst/>
                <a:latin typeface="+mn-lt"/>
                <a:ea typeface="+mn-ea"/>
                <a:cs typeface="+mn-cs"/>
              </a:rPr>
              <a:t> során egy mért, megfigyelt vagy bármilyen más forrásból rendelkezésre álló éles értéket (</a:t>
            </a:r>
            <a:r>
              <a:rPr lang="hu-HU" sz="1200" i="1" kern="1200" dirty="0" smtClean="0">
                <a:solidFill>
                  <a:schemeClr val="tx1"/>
                </a:solidFill>
                <a:effectLst/>
                <a:latin typeface="+mn-lt"/>
                <a:ea typeface="+mn-ea"/>
                <a:cs typeface="+mn-cs"/>
              </a:rPr>
              <a:t>x</a:t>
            </a:r>
            <a:r>
              <a:rPr lang="hu-HU" sz="1200" i="1" kern="1200" baseline="30000" dirty="0" smtClean="0">
                <a:solidFill>
                  <a:schemeClr val="tx1"/>
                </a:solidFill>
                <a:effectLst/>
                <a:latin typeface="+mn-lt"/>
                <a:ea typeface="+mn-ea"/>
                <a:cs typeface="+mn-cs"/>
              </a:rPr>
              <a:t>*</a:t>
            </a:r>
            <a:r>
              <a:rPr lang="hu-HU" sz="1200" kern="1200" dirty="0" smtClean="0">
                <a:solidFill>
                  <a:schemeClr val="tx1"/>
                </a:solidFill>
                <a:effectLst/>
                <a:latin typeface="+mn-lt"/>
                <a:ea typeface="+mn-ea"/>
                <a:cs typeface="+mn-cs"/>
              </a:rPr>
              <a:t>) a fuzzy világba transzformálunk, azaz fuzzy halmazt (</a:t>
            </a:r>
            <a:r>
              <a:rPr lang="hu-HU" sz="1200" i="1" kern="1200" dirty="0" smtClean="0">
                <a:solidFill>
                  <a:schemeClr val="tx1"/>
                </a:solidFill>
                <a:effectLst/>
                <a:latin typeface="+mn-lt"/>
                <a:ea typeface="+mn-ea"/>
                <a:cs typeface="+mn-cs"/>
              </a:rPr>
              <a:t>A</a:t>
            </a:r>
            <a:r>
              <a:rPr lang="hu-HU" sz="1200" i="1" kern="1200" baseline="30000" dirty="0" smtClean="0">
                <a:solidFill>
                  <a:schemeClr val="tx1"/>
                </a:solidFill>
                <a:effectLst/>
                <a:latin typeface="+mn-lt"/>
                <a:ea typeface="+mn-ea"/>
                <a:cs typeface="+mn-cs"/>
              </a:rPr>
              <a:t>*</a:t>
            </a:r>
            <a:r>
              <a:rPr lang="hu-HU" sz="1200" kern="1200" dirty="0" smtClean="0">
                <a:solidFill>
                  <a:schemeClr val="tx1"/>
                </a:solidFill>
                <a:effectLst/>
                <a:latin typeface="+mn-lt"/>
                <a:ea typeface="+mn-ea"/>
                <a:cs typeface="+mn-cs"/>
              </a:rPr>
              <a:t>) rendelünk hozzá. Az így előálló halmazt </a:t>
            </a:r>
            <a:r>
              <a:rPr lang="hu-HU" sz="1200" b="1" kern="1200" dirty="0" smtClean="0">
                <a:solidFill>
                  <a:schemeClr val="tx1"/>
                </a:solidFill>
                <a:effectLst/>
                <a:latin typeface="+mn-lt"/>
                <a:ea typeface="+mn-ea"/>
                <a:cs typeface="+mn-cs"/>
              </a:rPr>
              <a:t>megfigyelés</a:t>
            </a:r>
            <a:r>
              <a:rPr lang="hu-HU" sz="1200" kern="1200" dirty="0" smtClean="0">
                <a:solidFill>
                  <a:schemeClr val="tx1"/>
                </a:solidFill>
                <a:effectLst/>
                <a:latin typeface="+mn-lt"/>
                <a:ea typeface="+mn-ea"/>
                <a:cs typeface="+mn-cs"/>
              </a:rPr>
              <a:t>nek nevezzük. Egyszerűsége miatt leggyakrabban a </a:t>
            </a:r>
            <a:r>
              <a:rPr lang="hu-HU" sz="1200" kern="1200" dirty="0" err="1" smtClean="0">
                <a:solidFill>
                  <a:schemeClr val="tx1"/>
                </a:solidFill>
                <a:effectLst/>
                <a:latin typeface="+mn-lt"/>
                <a:ea typeface="+mn-ea"/>
                <a:cs typeface="+mn-cs"/>
              </a:rPr>
              <a:t>szingleton</a:t>
            </a:r>
            <a:r>
              <a:rPr lang="hu-HU" sz="1200" kern="1200" dirty="0" smtClean="0">
                <a:solidFill>
                  <a:schemeClr val="tx1"/>
                </a:solidFill>
                <a:effectLst/>
                <a:latin typeface="+mn-lt"/>
                <a:ea typeface="+mn-ea"/>
                <a:cs typeface="+mn-cs"/>
              </a:rPr>
              <a:t> (szálka) típusú </a:t>
            </a:r>
            <a:r>
              <a:rPr lang="hu-HU" sz="1200" kern="1200" dirty="0" err="1" smtClean="0">
                <a:solidFill>
                  <a:schemeClr val="tx1"/>
                </a:solidFill>
                <a:effectLst/>
                <a:latin typeface="+mn-lt"/>
                <a:ea typeface="+mn-ea"/>
                <a:cs typeface="+mn-cs"/>
              </a:rPr>
              <a:t>fuzzifikálást</a:t>
            </a:r>
            <a:r>
              <a:rPr lang="hu-HU" sz="1200" kern="1200" dirty="0" smtClean="0">
                <a:solidFill>
                  <a:schemeClr val="tx1"/>
                </a:solidFill>
                <a:effectLst/>
                <a:latin typeface="+mn-lt"/>
                <a:ea typeface="+mn-ea"/>
                <a:cs typeface="+mn-cs"/>
              </a:rPr>
              <a:t> alkalmazzák </a:t>
            </a:r>
          </a:p>
          <a:p>
            <a:r>
              <a:rPr lang="hu-HU" sz="1200" kern="1200" dirty="0" smtClean="0">
                <a:solidFill>
                  <a:schemeClr val="tx1"/>
                </a:solidFill>
                <a:effectLst/>
                <a:latin typeface="+mn-lt"/>
                <a:ea typeface="+mn-ea"/>
                <a:cs typeface="+mn-cs"/>
              </a:rPr>
              <a:t>Más halmazalakok esetén a tagsági függvényt úgy választják meg, hogy a referencia pont (leggyakrabban a mag középpontja) essen egybe az éles értékkel. </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34</a:t>
            </a:fld>
            <a:endParaRPr lang="hu-HU"/>
          </a:p>
        </p:txBody>
      </p:sp>
    </p:spTree>
    <p:extLst>
      <p:ext uri="{BB962C8B-B14F-4D97-AF65-F5344CB8AC3E}">
        <p14:creationId xmlns:p14="http://schemas.microsoft.com/office/powerpoint/2010/main" val="2349930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200" kern="1200" dirty="0" err="1" smtClean="0">
                <a:solidFill>
                  <a:schemeClr val="tx1"/>
                </a:solidFill>
                <a:effectLst/>
                <a:latin typeface="+mn-lt"/>
                <a:ea typeface="+mn-ea"/>
                <a:cs typeface="+mn-cs"/>
              </a:rPr>
              <a:t>We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apply</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defuzzification</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at</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the</a:t>
            </a:r>
            <a:r>
              <a:rPr lang="hu-HU" sz="1200" kern="1200" baseline="0" dirty="0" smtClean="0">
                <a:solidFill>
                  <a:schemeClr val="tx1"/>
                </a:solidFill>
                <a:effectLst/>
                <a:latin typeface="+mn-lt"/>
                <a:ea typeface="+mn-ea"/>
                <a:cs typeface="+mn-cs"/>
              </a:rPr>
              <a:t> end </a:t>
            </a:r>
            <a:r>
              <a:rPr lang="hu-HU" sz="1200" kern="1200" baseline="0" dirty="0" err="1" smtClean="0">
                <a:solidFill>
                  <a:schemeClr val="tx1"/>
                </a:solidFill>
                <a:effectLst/>
                <a:latin typeface="+mn-lt"/>
                <a:ea typeface="+mn-ea"/>
                <a:cs typeface="+mn-cs"/>
              </a:rPr>
              <a:t>by</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systems</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that</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produce</a:t>
            </a:r>
            <a:r>
              <a:rPr lang="hu-HU" sz="1200" kern="1200" baseline="0" dirty="0" smtClean="0">
                <a:solidFill>
                  <a:schemeClr val="tx1"/>
                </a:solidFill>
                <a:effectLst/>
                <a:latin typeface="+mn-lt"/>
                <a:ea typeface="+mn-ea"/>
                <a:cs typeface="+mn-cs"/>
              </a:rPr>
              <a:t> a fuzzy </a:t>
            </a:r>
            <a:r>
              <a:rPr lang="hu-HU" sz="1200" kern="1200" baseline="0" dirty="0" err="1" smtClean="0">
                <a:solidFill>
                  <a:schemeClr val="tx1"/>
                </a:solidFill>
                <a:effectLst/>
                <a:latin typeface="+mn-lt"/>
                <a:ea typeface="+mn-ea"/>
                <a:cs typeface="+mn-cs"/>
              </a:rPr>
              <a:t>set</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as</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inference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result</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when</a:t>
            </a:r>
            <a:r>
              <a:rPr lang="hu-HU" sz="1200" kern="1200" baseline="0" dirty="0" smtClean="0">
                <a:solidFill>
                  <a:schemeClr val="tx1"/>
                </a:solidFill>
                <a:effectLst/>
                <a:latin typeface="+mn-lt"/>
                <a:ea typeface="+mn-ea"/>
                <a:cs typeface="+mn-cs"/>
              </a:rPr>
              <a:t> a </a:t>
            </a:r>
            <a:r>
              <a:rPr lang="hu-HU" sz="1200" kern="1200" baseline="0" dirty="0" err="1" smtClean="0">
                <a:solidFill>
                  <a:schemeClr val="tx1"/>
                </a:solidFill>
                <a:effectLst/>
                <a:latin typeface="+mn-lt"/>
                <a:ea typeface="+mn-ea"/>
                <a:cs typeface="+mn-cs"/>
              </a:rPr>
              <a:t>crisp</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value</a:t>
            </a:r>
            <a:r>
              <a:rPr lang="hu-HU" sz="1200" kern="1200" baseline="0" dirty="0" smtClean="0">
                <a:solidFill>
                  <a:schemeClr val="tx1"/>
                </a:solidFill>
                <a:effectLst/>
                <a:latin typeface="+mn-lt"/>
                <a:ea typeface="+mn-ea"/>
                <a:cs typeface="+mn-cs"/>
              </a:rPr>
              <a:t> is </a:t>
            </a:r>
            <a:r>
              <a:rPr lang="hu-HU" sz="1200" kern="1200" baseline="0" dirty="0" err="1" smtClean="0">
                <a:solidFill>
                  <a:schemeClr val="tx1"/>
                </a:solidFill>
                <a:effectLst/>
                <a:latin typeface="+mn-lt"/>
                <a:ea typeface="+mn-ea"/>
                <a:cs typeface="+mn-cs"/>
              </a:rPr>
              <a:t>needed</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as</a:t>
            </a:r>
            <a:r>
              <a:rPr lang="hu-HU" sz="1200" kern="1200" baseline="0" dirty="0" smtClean="0">
                <a:solidFill>
                  <a:schemeClr val="tx1"/>
                </a:solidFill>
                <a:effectLst/>
                <a:latin typeface="+mn-lt"/>
                <a:ea typeface="+mn-ea"/>
                <a:cs typeface="+mn-cs"/>
              </a:rPr>
              <a:t> output (</a:t>
            </a:r>
            <a:r>
              <a:rPr lang="hu-HU" sz="1200" kern="1200" baseline="0" dirty="0" err="1" smtClean="0">
                <a:solidFill>
                  <a:schemeClr val="tx1"/>
                </a:solidFill>
                <a:effectLst/>
                <a:latin typeface="+mn-lt"/>
                <a:ea typeface="+mn-ea"/>
                <a:cs typeface="+mn-cs"/>
              </a:rPr>
              <a:t>e.g</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control</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systems</a:t>
            </a:r>
            <a:r>
              <a:rPr lang="hu-HU" sz="1200" kern="1200" baseline="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hu-HU" sz="1200" kern="1200" baseline="0" dirty="0" smtClean="0">
                <a:solidFill>
                  <a:schemeClr val="tx1"/>
                </a:solidFill>
                <a:effectLst/>
                <a:latin typeface="+mn-lt"/>
                <a:ea typeface="+mn-ea"/>
                <a:cs typeface="+mn-cs"/>
              </a:rPr>
              <a:t>The </a:t>
            </a:r>
            <a:r>
              <a:rPr lang="hu-HU" sz="1200" kern="1200" baseline="0" dirty="0" err="1" smtClean="0">
                <a:solidFill>
                  <a:schemeClr val="tx1"/>
                </a:solidFill>
                <a:effectLst/>
                <a:latin typeface="+mn-lt"/>
                <a:ea typeface="+mn-ea"/>
                <a:cs typeface="+mn-cs"/>
              </a:rPr>
              <a:t>resulting</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seet</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can</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have</a:t>
            </a:r>
            <a:r>
              <a:rPr lang="hu-HU" sz="1200" kern="1200" baseline="0" dirty="0" smtClean="0">
                <a:solidFill>
                  <a:schemeClr val="tx1"/>
                </a:solidFill>
                <a:effectLst/>
                <a:latin typeface="+mn-lt"/>
                <a:ea typeface="+mn-ea"/>
                <a:cs typeface="+mn-cs"/>
              </a:rPr>
              <a:t> a </a:t>
            </a:r>
            <a:r>
              <a:rPr lang="hu-HU" sz="1200" kern="1200" baseline="0" dirty="0" err="1" smtClean="0">
                <a:solidFill>
                  <a:schemeClr val="tx1"/>
                </a:solidFill>
                <a:effectLst/>
                <a:latin typeface="+mn-lt"/>
                <a:ea typeface="+mn-ea"/>
                <a:cs typeface="+mn-cs"/>
              </a:rPr>
              <a:t>quite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strange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membership</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function</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like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the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one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on</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the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figure</a:t>
            </a:r>
            <a:r>
              <a:rPr lang="hu-HU" sz="1200" kern="1200" baseline="0" dirty="0" smtClean="0">
                <a:solidFill>
                  <a:schemeClr val="tx1"/>
                </a:solidFill>
                <a:effectLst/>
                <a:latin typeface="+mn-lt"/>
                <a:ea typeface="+mn-ea"/>
                <a:cs typeface="+mn-cs"/>
              </a:rPr>
              <a:t>). The </a:t>
            </a:r>
            <a:r>
              <a:rPr lang="hu-HU" sz="1200" kern="1200" baseline="0" dirty="0" err="1" smtClean="0">
                <a:solidFill>
                  <a:schemeClr val="tx1"/>
                </a:solidFill>
                <a:effectLst/>
                <a:latin typeface="+mn-lt"/>
                <a:ea typeface="+mn-ea"/>
                <a:cs typeface="+mn-cs"/>
              </a:rPr>
              <a:t>several</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applicable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method</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some</a:t>
            </a:r>
            <a:r>
              <a:rPr lang="hu-HU" sz="1200" kern="1200" baseline="0" dirty="0" smtClean="0">
                <a:solidFill>
                  <a:schemeClr val="tx1"/>
                </a:solidFill>
                <a:effectLst/>
                <a:latin typeface="+mn-lt"/>
                <a:ea typeface="+mn-ea"/>
                <a:cs typeface="+mn-cs"/>
              </a:rPr>
              <a:t> of </a:t>
            </a:r>
            <a:r>
              <a:rPr lang="hu-HU" sz="1200" kern="1200" baseline="0" dirty="0" err="1" smtClean="0">
                <a:solidFill>
                  <a:schemeClr val="tx1"/>
                </a:solidFill>
                <a:effectLst/>
                <a:latin typeface="+mn-lt"/>
                <a:ea typeface="+mn-ea"/>
                <a:cs typeface="+mn-cs"/>
              </a:rPr>
              <a:t>them</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are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listed</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on</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the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next</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slide</a:t>
            </a:r>
            <a:r>
              <a:rPr lang="hu-HU" sz="1200" kern="1200" baseline="0" dirty="0" smtClean="0">
                <a:solidFill>
                  <a:schemeClr val="tx1"/>
                </a:solidFill>
                <a:effectLst/>
                <a:latin typeface="+mn-lt"/>
                <a:ea typeface="+mn-ea"/>
                <a:cs typeface="+mn-cs"/>
              </a:rPr>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35</a:t>
            </a:fld>
            <a:endParaRPr lang="hu-HU"/>
          </a:p>
        </p:txBody>
      </p:sp>
    </p:spTree>
    <p:extLst>
      <p:ext uri="{BB962C8B-B14F-4D97-AF65-F5344CB8AC3E}">
        <p14:creationId xmlns:p14="http://schemas.microsoft.com/office/powerpoint/2010/main" val="1839037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D4482F-A16F-4AA0-80E3-6171EF26CA7A}" type="slidenum">
              <a:rPr lang="hu-HU"/>
              <a:pPr/>
              <a:t>5</a:t>
            </a:fld>
            <a:endParaRPr lang="hu-HU"/>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hu-H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38</a:t>
            </a:fld>
            <a:endParaRPr lang="hu-HU"/>
          </a:p>
        </p:txBody>
      </p:sp>
    </p:spTree>
    <p:extLst>
      <p:ext uri="{BB962C8B-B14F-4D97-AF65-F5344CB8AC3E}">
        <p14:creationId xmlns:p14="http://schemas.microsoft.com/office/powerpoint/2010/main" val="28155001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Comic Sans MS" pitchFamily="66" charset="0"/>
              </a:rPr>
              <a:t>Original Goal: Control a </a:t>
            </a:r>
            <a:r>
              <a:rPr lang="en-US" altLang="zh-TW" dirty="0" smtClean="0">
                <a:solidFill>
                  <a:srgbClr val="0033CC"/>
                </a:solidFill>
                <a:latin typeface="Comic Sans MS" pitchFamily="66" charset="0"/>
              </a:rPr>
              <a:t>steam engine</a:t>
            </a:r>
            <a:r>
              <a:rPr lang="en-US" altLang="zh-TW" dirty="0" smtClean="0">
                <a:latin typeface="Comic Sans MS" pitchFamily="66" charset="0"/>
              </a:rPr>
              <a:t> &amp; </a:t>
            </a:r>
            <a:r>
              <a:rPr lang="en-US" altLang="zh-TW" dirty="0" smtClean="0">
                <a:solidFill>
                  <a:srgbClr val="0033CC"/>
                </a:solidFill>
                <a:latin typeface="Comic Sans MS" pitchFamily="66" charset="0"/>
              </a:rPr>
              <a:t>boiler</a:t>
            </a:r>
            <a:r>
              <a:rPr lang="en-US" altLang="zh-TW" dirty="0" smtClean="0">
                <a:latin typeface="Comic Sans MS" pitchFamily="66" charset="0"/>
              </a:rPr>
              <a:t> combination by a set of </a:t>
            </a:r>
            <a:r>
              <a:rPr lang="en-US" altLang="zh-TW" dirty="0" smtClean="0">
                <a:solidFill>
                  <a:srgbClr val="CC3300"/>
                </a:solidFill>
                <a:latin typeface="Comic Sans MS" pitchFamily="66" charset="0"/>
              </a:rPr>
              <a:t>linguistic control rules</a:t>
            </a:r>
            <a:r>
              <a:rPr lang="en-US" altLang="zh-TW" dirty="0" smtClean="0">
                <a:latin typeface="Comic Sans MS" pitchFamily="66" charset="0"/>
              </a:rPr>
              <a:t> obtained from experienced human operators.</a:t>
            </a:r>
            <a:endParaRPr lang="hu-HU" altLang="zh-TW" dirty="0" smtClean="0">
              <a:latin typeface="Comic Sans MS"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latin typeface="Comic Sans MS" pitchFamily="66" charset="0"/>
            </a:endParaRPr>
          </a:p>
          <a:p>
            <a:endParaRPr lang="hu-HU" dirty="0" smtClean="0"/>
          </a:p>
          <a:p>
            <a:r>
              <a:rPr lang="hu-HU" dirty="0" smtClean="0"/>
              <a:t>Tegyük </a:t>
            </a:r>
            <a:r>
              <a:rPr lang="hu-HU" dirty="0" smtClean="0"/>
              <a:t>fel, hogy a megfigyelés kétdimenziós (x1 és x2), az első érték (x1) univerzumának partíciója három halmazból (nyelvi értékből) áll, ezek A1, A2 és A3. Továbbá a második érték (x2) univerzumának partíciója szintén három halmazból áll, amelyek a B1, B2 és B3 azonosítókkal rendelkeznek. A következmény univerzum négy nyelvi értéket tartalmaz (C1, C2, C3 és C4). A megfigyelés és következmény univerzumok partícióit a 6.2. ábra tartalmazza. A tudásbázis az alábbi szabályokat tartalmazza:</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39</a:t>
            </a:fld>
            <a:endParaRPr lang="hu-HU"/>
          </a:p>
        </p:txBody>
      </p:sp>
    </p:spTree>
    <p:extLst>
      <p:ext uri="{BB962C8B-B14F-4D97-AF65-F5344CB8AC3E}">
        <p14:creationId xmlns:p14="http://schemas.microsoft.com/office/powerpoint/2010/main" val="1292978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The fuzzy output of </a:t>
            </a:r>
            <a:r>
              <a:rPr lang="hu-HU" dirty="0" err="1" smtClean="0"/>
              <a:t>the</a:t>
            </a:r>
            <a:r>
              <a:rPr lang="hu-HU" dirty="0" smtClean="0"/>
              <a:t> </a:t>
            </a:r>
            <a:r>
              <a:rPr lang="hu-HU" dirty="0" err="1" smtClean="0"/>
              <a:t>inference</a:t>
            </a:r>
            <a:r>
              <a:rPr lang="hu-HU" dirty="0" smtClean="0"/>
              <a:t> is </a:t>
            </a:r>
            <a:r>
              <a:rPr lang="hu-HU" dirty="0" err="1" smtClean="0"/>
              <a:t>the</a:t>
            </a:r>
            <a:r>
              <a:rPr lang="hu-HU" dirty="0" smtClean="0"/>
              <a:t> </a:t>
            </a:r>
            <a:r>
              <a:rPr lang="hu-HU" dirty="0" err="1" smtClean="0"/>
              <a:t>blue-painted</a:t>
            </a:r>
            <a:r>
              <a:rPr lang="hu-HU" baseline="0" dirty="0" smtClean="0"/>
              <a:t> </a:t>
            </a:r>
            <a:r>
              <a:rPr lang="hu-HU" baseline="0" dirty="0" err="1" smtClean="0"/>
              <a:t>area</a:t>
            </a:r>
            <a:r>
              <a:rPr lang="hu-HU" baseline="0" dirty="0" smtClean="0"/>
              <a:t>. </a:t>
            </a:r>
            <a:r>
              <a:rPr lang="hu-HU" baseline="0" dirty="0" err="1" smtClean="0"/>
              <a:t>After</a:t>
            </a:r>
            <a:r>
              <a:rPr lang="hu-HU" baseline="0" dirty="0" smtClean="0"/>
              <a:t> </a:t>
            </a:r>
            <a:r>
              <a:rPr lang="hu-HU" baseline="0" dirty="0" err="1" smtClean="0"/>
              <a:t>defuzzification</a:t>
            </a:r>
            <a:r>
              <a:rPr lang="hu-HU" baseline="0" dirty="0" smtClean="0"/>
              <a:t> </a:t>
            </a:r>
            <a:r>
              <a:rPr lang="hu-HU" baseline="0" dirty="0" err="1" smtClean="0"/>
              <a:t>we</a:t>
            </a:r>
            <a:r>
              <a:rPr lang="hu-HU" baseline="0" dirty="0" smtClean="0"/>
              <a:t> </a:t>
            </a:r>
            <a:r>
              <a:rPr lang="hu-HU" baseline="0" dirty="0" err="1" smtClean="0"/>
              <a:t>get</a:t>
            </a:r>
            <a:r>
              <a:rPr lang="hu-HU" baseline="0" dirty="0" smtClean="0"/>
              <a:t> </a:t>
            </a:r>
            <a:r>
              <a:rPr lang="hu-HU" baseline="0" dirty="0" err="1" smtClean="0"/>
              <a:t>the</a:t>
            </a:r>
            <a:r>
              <a:rPr lang="hu-HU" baseline="0" dirty="0" smtClean="0"/>
              <a:t> </a:t>
            </a:r>
            <a:r>
              <a:rPr lang="hu-HU" baseline="0" dirty="0" err="1" smtClean="0"/>
              <a:t>crisp</a:t>
            </a:r>
            <a:r>
              <a:rPr lang="hu-HU" baseline="0" dirty="0" smtClean="0"/>
              <a:t> output z.</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42</a:t>
            </a:fld>
            <a:endParaRPr lang="hu-HU"/>
          </a:p>
        </p:txBody>
      </p:sp>
    </p:spTree>
    <p:extLst>
      <p:ext uri="{BB962C8B-B14F-4D97-AF65-F5344CB8AC3E}">
        <p14:creationId xmlns:p14="http://schemas.microsoft.com/office/powerpoint/2010/main" val="2898459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dirty="0" smtClean="0"/>
              <a:t>, 1985</a:t>
            </a:r>
            <a:r>
              <a:rPr lang="en-US" altLang="zh-TW" sz="1200" dirty="0" smtClean="0">
                <a:latin typeface="Comic Sans MS" pitchFamily="66" charset="0"/>
              </a:rPr>
              <a:t>Goal: </a:t>
            </a:r>
            <a:r>
              <a:rPr lang="en-US" altLang="zh-TW" sz="1200" dirty="0" smtClean="0">
                <a:solidFill>
                  <a:srgbClr val="CC3300"/>
                </a:solidFill>
                <a:latin typeface="Comic Sans MS" pitchFamily="66" charset="0"/>
              </a:rPr>
              <a:t>Generation of fuzzy rules</a:t>
            </a:r>
            <a:r>
              <a:rPr lang="en-US" altLang="zh-TW" sz="1200" dirty="0" smtClean="0">
                <a:latin typeface="Comic Sans MS" pitchFamily="66" charset="0"/>
              </a:rPr>
              <a:t> from a given input-output data set.</a:t>
            </a:r>
          </a:p>
          <a:p>
            <a:pPr marL="292100" indent="-177800"/>
            <a:r>
              <a:rPr lang="en-US" altLang="en-US" sz="2800" dirty="0" smtClean="0">
                <a:solidFill>
                  <a:srgbClr val="000066"/>
                </a:solidFill>
              </a:rPr>
              <a:t>Main motivation</a:t>
            </a:r>
          </a:p>
          <a:p>
            <a:pPr marL="1371600" lvl="1" indent="-393700"/>
            <a:r>
              <a:rPr lang="en-US" altLang="en-US" sz="2400" dirty="0" smtClean="0">
                <a:solidFill>
                  <a:srgbClr val="000066"/>
                </a:solidFill>
              </a:rPr>
              <a:t>to reduce the number of rules  required by the </a:t>
            </a:r>
            <a:r>
              <a:rPr lang="en-US" altLang="en-US" sz="2400" dirty="0" err="1" smtClean="0">
                <a:solidFill>
                  <a:srgbClr val="000066"/>
                </a:solidFill>
              </a:rPr>
              <a:t>Mamdani</a:t>
            </a:r>
            <a:r>
              <a:rPr lang="en-US" altLang="en-US" sz="2400" dirty="0" smtClean="0">
                <a:solidFill>
                  <a:srgbClr val="000066"/>
                </a:solidFill>
              </a:rPr>
              <a:t> model</a:t>
            </a:r>
          </a:p>
          <a:p>
            <a:pPr marL="1943100" lvl="2" indent="-279400"/>
            <a:r>
              <a:rPr lang="en-US" altLang="en-US" sz="2300" dirty="0" smtClean="0"/>
              <a:t>For complex and high-dimensional problems</a:t>
            </a:r>
          </a:p>
          <a:p>
            <a:pPr marL="1943100" lvl="2" indent="-279400"/>
            <a:r>
              <a:rPr lang="en-US" altLang="en-US" sz="2300" dirty="0" smtClean="0"/>
              <a:t>develop a systematic approach to generate fuzzy rules from a given input-output data set</a:t>
            </a:r>
          </a:p>
          <a:p>
            <a:pPr marL="1943100" lvl="2" indent="-279400"/>
            <a:r>
              <a:rPr lang="en-US" altLang="en-US" sz="2300" dirty="0" smtClean="0"/>
              <a:t>TSK model replaces the fuzzy consequent</a:t>
            </a:r>
            <a:r>
              <a:rPr lang="en-US" altLang="en-US" sz="2300" dirty="0" smtClean="0">
                <a:solidFill>
                  <a:srgbClr val="FF3300"/>
                </a:solidFill>
              </a:rPr>
              <a:t>,</a:t>
            </a:r>
            <a:br>
              <a:rPr lang="en-US" altLang="en-US" sz="2300" dirty="0" smtClean="0">
                <a:solidFill>
                  <a:srgbClr val="FF3300"/>
                </a:solidFill>
              </a:rPr>
            </a:br>
            <a:r>
              <a:rPr lang="en-US" altLang="en-US" sz="2300" dirty="0" smtClean="0">
                <a:solidFill>
                  <a:srgbClr val="FF3300"/>
                </a:solidFill>
              </a:rPr>
              <a:t> (then part),  </a:t>
            </a:r>
            <a:r>
              <a:rPr lang="en-US" altLang="en-US" sz="2300" dirty="0" smtClean="0"/>
              <a:t>of </a:t>
            </a:r>
            <a:r>
              <a:rPr lang="en-US" altLang="en-US" sz="2300" dirty="0" err="1" smtClean="0"/>
              <a:t>Mamdani</a:t>
            </a:r>
            <a:r>
              <a:rPr lang="en-US" altLang="en-US" sz="2300" dirty="0" smtClean="0"/>
              <a:t> rule with</a:t>
            </a:r>
            <a:r>
              <a:rPr lang="en-US" altLang="en-US" sz="2300" dirty="0" smtClean="0">
                <a:solidFill>
                  <a:srgbClr val="FF3300"/>
                </a:solidFill>
              </a:rPr>
              <a:t> function (equation) </a:t>
            </a:r>
            <a:r>
              <a:rPr lang="en-US" altLang="en-US" sz="2300" dirty="0" smtClean="0"/>
              <a:t>of the input variables</a:t>
            </a:r>
          </a:p>
          <a:p>
            <a:pPr marL="292100" indent="-177800"/>
            <a:r>
              <a:rPr lang="en-US" altLang="en-US" dirty="0" smtClean="0">
                <a:solidFill>
                  <a:srgbClr val="000066"/>
                </a:solidFill>
              </a:rPr>
              <a:t>If   x  is  A   and   y is B   then    z = f(</a:t>
            </a:r>
            <a:r>
              <a:rPr lang="en-US" altLang="en-US" dirty="0" err="1" smtClean="0">
                <a:solidFill>
                  <a:srgbClr val="000066"/>
                </a:solidFill>
              </a:rPr>
              <a:t>x,y</a:t>
            </a:r>
            <a:r>
              <a:rPr lang="en-US" altLang="en-US" dirty="0" smtClean="0">
                <a:solidFill>
                  <a:srgbClr val="000066"/>
                </a:solidFill>
              </a:rPr>
              <a:t>)</a:t>
            </a:r>
          </a:p>
          <a:p>
            <a:pPr marL="1371600" lvl="1" indent="-393700"/>
            <a:r>
              <a:rPr lang="en-US" altLang="en-US" dirty="0" smtClean="0">
                <a:solidFill>
                  <a:srgbClr val="000066"/>
                </a:solidFill>
              </a:rPr>
              <a:t>Where A and B are fuzzy sets in the antecedent, and</a:t>
            </a:r>
          </a:p>
          <a:p>
            <a:pPr marL="1371600" lvl="1" indent="-393700"/>
            <a:r>
              <a:rPr lang="en-US" altLang="en-US" dirty="0" smtClean="0">
                <a:solidFill>
                  <a:srgbClr val="000066"/>
                </a:solidFill>
              </a:rPr>
              <a:t>Z = f(</a:t>
            </a:r>
            <a:r>
              <a:rPr lang="en-US" altLang="en-US" dirty="0" err="1" smtClean="0">
                <a:solidFill>
                  <a:srgbClr val="000066"/>
                </a:solidFill>
              </a:rPr>
              <a:t>x,y</a:t>
            </a:r>
            <a:r>
              <a:rPr lang="en-US" altLang="en-US" dirty="0" smtClean="0">
                <a:solidFill>
                  <a:srgbClr val="000066"/>
                </a:solidFill>
              </a:rPr>
              <a:t>) is a crisp function in the consequence, </a:t>
            </a:r>
            <a:r>
              <a:rPr lang="en-US" altLang="en-US" dirty="0" err="1" smtClean="0">
                <a:solidFill>
                  <a:srgbClr val="000066"/>
                </a:solidFill>
              </a:rPr>
              <a:t>e.g</a:t>
            </a:r>
            <a:r>
              <a:rPr lang="en-US" altLang="en-US" dirty="0" smtClean="0">
                <a:solidFill>
                  <a:srgbClr val="000066"/>
                </a:solidFill>
              </a:rPr>
              <a:t> f(</a:t>
            </a:r>
            <a:r>
              <a:rPr lang="en-US" altLang="en-US" dirty="0" err="1" smtClean="0">
                <a:solidFill>
                  <a:srgbClr val="000066"/>
                </a:solidFill>
              </a:rPr>
              <a:t>x,y</a:t>
            </a:r>
            <a:r>
              <a:rPr lang="en-US" altLang="en-US" dirty="0" smtClean="0">
                <a:solidFill>
                  <a:srgbClr val="000066"/>
                </a:solidFill>
              </a:rPr>
              <a:t>)=</a:t>
            </a:r>
            <a:r>
              <a:rPr lang="en-US" altLang="en-US" dirty="0" err="1" smtClean="0">
                <a:solidFill>
                  <a:srgbClr val="000066"/>
                </a:solidFill>
              </a:rPr>
              <a:t>ax+by+c</a:t>
            </a:r>
            <a:r>
              <a:rPr lang="en-US" altLang="en-US" dirty="0" smtClean="0">
                <a:solidFill>
                  <a:srgbClr val="000066"/>
                </a:solidFill>
              </a:rPr>
              <a:t>.</a:t>
            </a:r>
          </a:p>
          <a:p>
            <a:pPr marL="1943100" lvl="2" indent="-279400"/>
            <a:r>
              <a:rPr lang="en-US" altLang="en-US" sz="2000" dirty="0" smtClean="0"/>
              <a:t>Usually f(</a:t>
            </a:r>
            <a:r>
              <a:rPr lang="en-US" altLang="en-US" sz="2000" dirty="0" err="1" smtClean="0"/>
              <a:t>x,y</a:t>
            </a:r>
            <a:r>
              <a:rPr lang="en-US" altLang="en-US" sz="2000" dirty="0" smtClean="0"/>
              <a:t>) is a polynomial in the input variables x and y, but it can be any function describe the output of the model within the fuzzy region specified by the antecedence of the rule.</a:t>
            </a:r>
          </a:p>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43</a:t>
            </a:fld>
            <a:endParaRPr lang="hu-HU"/>
          </a:p>
        </p:txBody>
      </p:sp>
    </p:spTree>
    <p:extLst>
      <p:ext uri="{BB962C8B-B14F-4D97-AF65-F5344CB8AC3E}">
        <p14:creationId xmlns:p14="http://schemas.microsoft.com/office/powerpoint/2010/main" val="12503479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114300" indent="0">
              <a:buFont typeface="Arial" pitchFamily="34" charset="0"/>
              <a:buNone/>
            </a:pPr>
            <a:r>
              <a:rPr lang="en-US" altLang="en-US" sz="2800" dirty="0" smtClean="0">
                <a:solidFill>
                  <a:srgbClr val="000066"/>
                </a:solidFill>
              </a:rPr>
              <a:t>The consequent of each fuzzy if-then rule is represented by a fuzzy set with </a:t>
            </a:r>
            <a:r>
              <a:rPr lang="en-US" altLang="en-US" sz="2800" dirty="0" err="1" smtClean="0">
                <a:solidFill>
                  <a:srgbClr val="FF3300"/>
                </a:solidFill>
              </a:rPr>
              <a:t>monotonical</a:t>
            </a:r>
            <a:r>
              <a:rPr lang="en-US" altLang="en-US" sz="2800" dirty="0" smtClean="0">
                <a:solidFill>
                  <a:srgbClr val="FF3300"/>
                </a:solidFill>
              </a:rPr>
              <a:t> MF</a:t>
            </a:r>
            <a:r>
              <a:rPr lang="hu-HU" altLang="en-US" sz="2800" dirty="0" smtClean="0">
                <a:solidFill>
                  <a:srgbClr val="FF3300"/>
                </a:solidFill>
              </a:rPr>
              <a:t>. </a:t>
            </a:r>
            <a:r>
              <a:rPr lang="en-US" altLang="en-US" dirty="0" smtClean="0">
                <a:solidFill>
                  <a:srgbClr val="000066"/>
                </a:solidFill>
              </a:rPr>
              <a:t>As a result, the inferred output of each rule is defined as a crisp value induced by the rules’ firing strength.</a:t>
            </a:r>
            <a:r>
              <a:rPr lang="hu-HU" altLang="en-US" dirty="0" smtClean="0">
                <a:solidFill>
                  <a:srgbClr val="000066"/>
                </a:solidFill>
              </a:rPr>
              <a:t> </a:t>
            </a:r>
            <a:r>
              <a:rPr lang="en-US" altLang="en-US" sz="2800" dirty="0" smtClean="0">
                <a:solidFill>
                  <a:srgbClr val="000066"/>
                </a:solidFill>
              </a:rPr>
              <a:t>The overall output is taken as the weighted average of each rule’s output.</a:t>
            </a:r>
          </a:p>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46</a:t>
            </a:fld>
            <a:endParaRPr lang="hu-HU"/>
          </a:p>
        </p:txBody>
      </p:sp>
    </p:spTree>
    <p:extLst>
      <p:ext uri="{BB962C8B-B14F-4D97-AF65-F5344CB8AC3E}">
        <p14:creationId xmlns:p14="http://schemas.microsoft.com/office/powerpoint/2010/main" val="3498616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sz="1200" kern="1200" dirty="0" smtClean="0">
                <a:solidFill>
                  <a:schemeClr val="tx1"/>
                </a:solidFill>
                <a:effectLst/>
                <a:latin typeface="+mn-lt"/>
                <a:ea typeface="+mn-ea"/>
                <a:cs typeface="+mn-cs"/>
              </a:rPr>
              <a:t>Fuzzy logic became very popular in the last decades finding applications in a wide range of fields, e.g. fuzzy control, road transport optimization, management decision support, quality assurance, cognitive maps, parameter prediction, student evaluation, machine learning, etc. </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47</a:t>
            </a:fld>
            <a:endParaRPr lang="hu-HU"/>
          </a:p>
        </p:txBody>
      </p:sp>
    </p:spTree>
    <p:extLst>
      <p:ext uri="{BB962C8B-B14F-4D97-AF65-F5344CB8AC3E}">
        <p14:creationId xmlns:p14="http://schemas.microsoft.com/office/powerpoint/2010/main" val="23915460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Current energy consumption, indicating current load. &lt; </a:t>
            </a:r>
            <a:endParaRPr lang="hu-H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Medium term tendency (I), indicating heating-up and heating-down phases. </a:t>
            </a:r>
            <a:endParaRPr lang="hu-H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Short term tendency (II), indicating disturbances like door/window openings. </a:t>
            </a:r>
            <a:endParaRPr lang="hu-H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Yesterday average energy consumption, indicating the general situation and house heating level. </a:t>
            </a:r>
            <a:endParaRPr lang="en-US" dirty="0" smtClean="0">
              <a:effectLst/>
            </a:endParaRPr>
          </a:p>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50</a:t>
            </a:fld>
            <a:endParaRPr lang="hu-HU"/>
          </a:p>
        </p:txBody>
      </p:sp>
    </p:spTree>
    <p:extLst>
      <p:ext uri="{BB962C8B-B14F-4D97-AF65-F5344CB8AC3E}">
        <p14:creationId xmlns:p14="http://schemas.microsoft.com/office/powerpoint/2010/main" val="22350459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Tachometer for the drum spin. </a:t>
            </a:r>
            <a:endParaRPr lang="hu-H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Analog pressure sensor for the water level. </a:t>
            </a:r>
            <a:endParaRPr lang="hu-H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Digital sensor to detect strong unevenness during spinning. </a:t>
            </a:r>
            <a:endParaRPr lang="hu-H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Digital sensor to detect excessive foam. </a:t>
            </a:r>
          </a:p>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51</a:t>
            </a:fld>
            <a:endParaRPr lang="hu-HU"/>
          </a:p>
        </p:txBody>
      </p:sp>
    </p:spTree>
    <p:extLst>
      <p:ext uri="{BB962C8B-B14F-4D97-AF65-F5344CB8AC3E}">
        <p14:creationId xmlns:p14="http://schemas.microsoft.com/office/powerpoint/2010/main" val="3838821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57</a:t>
            </a:fld>
            <a:endParaRPr lang="hu-HU"/>
          </a:p>
        </p:txBody>
      </p:sp>
    </p:spTree>
    <p:extLst>
      <p:ext uri="{BB962C8B-B14F-4D97-AF65-F5344CB8AC3E}">
        <p14:creationId xmlns:p14="http://schemas.microsoft.com/office/powerpoint/2010/main" val="35683594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lvl="1">
              <a:buFont typeface="Wingdings" pitchFamily="2" charset="2"/>
              <a:buNone/>
            </a:pPr>
            <a:r>
              <a:rPr lang="hu-HU" sz="2000" dirty="0" err="1" smtClean="0"/>
              <a:t>Platoons</a:t>
            </a:r>
            <a:r>
              <a:rPr lang="hu-HU" sz="2000" b="0" dirty="0" smtClean="0"/>
              <a:t> </a:t>
            </a:r>
          </a:p>
          <a:p>
            <a:pPr marL="1600200" lvl="3">
              <a:buFont typeface="Wingdings" pitchFamily="2" charset="2"/>
              <a:buNone/>
            </a:pPr>
            <a:r>
              <a:rPr lang="hu-HU" sz="1600" dirty="0" smtClean="0"/>
              <a:t>= </a:t>
            </a:r>
            <a:r>
              <a:rPr lang="hu-HU" sz="1600" dirty="0" err="1" smtClean="0">
                <a:solidFill>
                  <a:srgbClr val="9900CC"/>
                </a:solidFill>
              </a:rPr>
              <a:t>high</a:t>
            </a:r>
            <a:r>
              <a:rPr lang="hu-HU" sz="1600" dirty="0" smtClean="0">
                <a:solidFill>
                  <a:srgbClr val="9900CC"/>
                </a:solidFill>
              </a:rPr>
              <a:t> </a:t>
            </a:r>
            <a:r>
              <a:rPr lang="hu-HU" sz="1600" dirty="0" err="1" smtClean="0">
                <a:solidFill>
                  <a:srgbClr val="9900CC"/>
                </a:solidFill>
              </a:rPr>
              <a:t>speed</a:t>
            </a:r>
            <a:r>
              <a:rPr lang="hu-HU" sz="1600" dirty="0" smtClean="0">
                <a:solidFill>
                  <a:srgbClr val="9900CC"/>
                </a:solidFill>
              </a:rPr>
              <a:t> </a:t>
            </a:r>
            <a:r>
              <a:rPr lang="hu-HU" sz="1600" dirty="0" err="1" smtClean="0">
                <a:solidFill>
                  <a:srgbClr val="9900CC"/>
                </a:solidFill>
              </a:rPr>
              <a:t>groups</a:t>
            </a:r>
            <a:r>
              <a:rPr lang="hu-HU" sz="1600" dirty="0" smtClean="0">
                <a:solidFill>
                  <a:srgbClr val="9900CC"/>
                </a:solidFill>
              </a:rPr>
              <a:t> of </a:t>
            </a:r>
            <a:r>
              <a:rPr lang="hu-HU" sz="1600" dirty="0" err="1" smtClean="0">
                <a:solidFill>
                  <a:srgbClr val="9900CC"/>
                </a:solidFill>
              </a:rPr>
              <a:t>smart</a:t>
            </a:r>
            <a:r>
              <a:rPr lang="hu-HU" sz="1600" dirty="0" smtClean="0">
                <a:solidFill>
                  <a:srgbClr val="9900CC"/>
                </a:solidFill>
              </a:rPr>
              <a:t> </a:t>
            </a:r>
            <a:r>
              <a:rPr lang="hu-HU" sz="1600" dirty="0" err="1" smtClean="0">
                <a:solidFill>
                  <a:srgbClr val="9900CC"/>
                </a:solidFill>
              </a:rPr>
              <a:t>cars</a:t>
            </a:r>
            <a:r>
              <a:rPr lang="hu-HU" sz="1600" dirty="0" smtClean="0">
                <a:solidFill>
                  <a:srgbClr val="9900CC"/>
                </a:solidFill>
              </a:rPr>
              <a:t> </a:t>
            </a:r>
            <a:r>
              <a:rPr lang="hu-HU" sz="1600" dirty="0" err="1" smtClean="0">
                <a:solidFill>
                  <a:srgbClr val="9900CC"/>
                </a:solidFill>
              </a:rPr>
              <a:t>in</a:t>
            </a:r>
            <a:r>
              <a:rPr lang="hu-HU" sz="1600" dirty="0" smtClean="0">
                <a:solidFill>
                  <a:srgbClr val="9900CC"/>
                </a:solidFill>
              </a:rPr>
              <a:t> </a:t>
            </a:r>
            <a:r>
              <a:rPr lang="hu-HU" sz="1600" dirty="0" err="1" smtClean="0">
                <a:solidFill>
                  <a:srgbClr val="9900CC"/>
                </a:solidFill>
              </a:rPr>
              <a:t>single</a:t>
            </a:r>
            <a:r>
              <a:rPr lang="hu-HU" sz="1600" dirty="0" smtClean="0">
                <a:solidFill>
                  <a:srgbClr val="9900CC"/>
                </a:solidFill>
              </a:rPr>
              <a:t> </a:t>
            </a:r>
            <a:r>
              <a:rPr lang="hu-HU" sz="1600" dirty="0" err="1" smtClean="0">
                <a:solidFill>
                  <a:srgbClr val="9900CC"/>
                </a:solidFill>
              </a:rPr>
              <a:t>lanes</a:t>
            </a:r>
            <a:r>
              <a:rPr lang="hu-HU" sz="1600" dirty="0" smtClean="0"/>
              <a:t>.  </a:t>
            </a:r>
          </a:p>
          <a:p>
            <a:pPr marL="1600200" lvl="3">
              <a:buFontTx/>
              <a:buChar char="•"/>
            </a:pPr>
            <a:r>
              <a:rPr lang="hu-HU" sz="1600" dirty="0" smtClean="0"/>
              <a:t>The </a:t>
            </a:r>
            <a:r>
              <a:rPr lang="hu-HU" sz="1600" dirty="0" smtClean="0">
                <a:solidFill>
                  <a:srgbClr val="9900CC"/>
                </a:solidFill>
              </a:rPr>
              <a:t>lead </a:t>
            </a:r>
            <a:r>
              <a:rPr lang="hu-HU" sz="1600" dirty="0" err="1" smtClean="0">
                <a:solidFill>
                  <a:srgbClr val="9900CC"/>
                </a:solidFill>
              </a:rPr>
              <a:t>car</a:t>
            </a:r>
            <a:r>
              <a:rPr lang="hu-HU" sz="1600" dirty="0" smtClean="0"/>
              <a:t> </a:t>
            </a:r>
            <a:r>
              <a:rPr lang="hu-HU" sz="1600" dirty="0" err="1" smtClean="0">
                <a:solidFill>
                  <a:srgbClr val="9900CC"/>
                </a:solidFill>
              </a:rPr>
              <a:t>plans</a:t>
            </a:r>
            <a:r>
              <a:rPr lang="hu-HU" sz="1600" dirty="0" smtClean="0">
                <a:solidFill>
                  <a:srgbClr val="9900CC"/>
                </a:solidFill>
              </a:rPr>
              <a:t> </a:t>
            </a:r>
            <a:r>
              <a:rPr lang="hu-HU" sz="1600" dirty="0" err="1" smtClean="0">
                <a:solidFill>
                  <a:srgbClr val="9900CC"/>
                </a:solidFill>
              </a:rPr>
              <a:t>the</a:t>
            </a:r>
            <a:r>
              <a:rPr lang="hu-HU" sz="1600" dirty="0" smtClean="0">
                <a:solidFill>
                  <a:srgbClr val="9900CC"/>
                </a:solidFill>
              </a:rPr>
              <a:t> </a:t>
            </a:r>
            <a:r>
              <a:rPr lang="hu-HU" sz="1600" dirty="0" err="1" smtClean="0">
                <a:solidFill>
                  <a:srgbClr val="9900CC"/>
                </a:solidFill>
              </a:rPr>
              <a:t>course</a:t>
            </a:r>
            <a:r>
              <a:rPr lang="hu-HU" sz="1600" dirty="0" smtClean="0">
                <a:solidFill>
                  <a:srgbClr val="9900CC"/>
                </a:solidFill>
              </a:rPr>
              <a:t> of </a:t>
            </a:r>
            <a:r>
              <a:rPr lang="hu-HU" sz="1600" dirty="0" err="1" smtClean="0">
                <a:solidFill>
                  <a:srgbClr val="9900CC"/>
                </a:solidFill>
              </a:rPr>
              <a:t>the</a:t>
            </a:r>
            <a:r>
              <a:rPr lang="hu-HU" sz="1600" dirty="0" smtClean="0">
                <a:solidFill>
                  <a:srgbClr val="9900CC"/>
                </a:solidFill>
              </a:rPr>
              <a:t> </a:t>
            </a:r>
            <a:r>
              <a:rPr lang="hu-HU" sz="1600" dirty="0" err="1" smtClean="0">
                <a:solidFill>
                  <a:srgbClr val="9900CC"/>
                </a:solidFill>
              </a:rPr>
              <a:t>platoon</a:t>
            </a:r>
            <a:r>
              <a:rPr lang="hu-HU" sz="1600" dirty="0" smtClean="0"/>
              <a:t> – </a:t>
            </a:r>
            <a:r>
              <a:rPr lang="hu-HU" sz="1600" dirty="0" err="1" smtClean="0"/>
              <a:t>picks</a:t>
            </a:r>
            <a:r>
              <a:rPr lang="hu-HU" sz="1600" dirty="0" smtClean="0"/>
              <a:t> </a:t>
            </a:r>
            <a:r>
              <a:rPr lang="hu-HU" sz="1600" dirty="0" err="1" smtClean="0"/>
              <a:t>the</a:t>
            </a:r>
            <a:r>
              <a:rPr lang="hu-HU" sz="1600" dirty="0" smtClean="0"/>
              <a:t> </a:t>
            </a:r>
            <a:r>
              <a:rPr lang="hu-HU" sz="1600" dirty="0" err="1" smtClean="0"/>
              <a:t>velocity</a:t>
            </a:r>
            <a:r>
              <a:rPr lang="hu-HU" sz="1600" dirty="0" smtClean="0"/>
              <a:t>, </a:t>
            </a:r>
            <a:r>
              <a:rPr lang="hu-HU" sz="1600" dirty="0" err="1" smtClean="0"/>
              <a:t>car</a:t>
            </a:r>
            <a:r>
              <a:rPr lang="hu-HU" sz="1600" dirty="0" smtClean="0"/>
              <a:t> </a:t>
            </a:r>
            <a:r>
              <a:rPr lang="hu-HU" sz="1600" dirty="0" err="1" smtClean="0"/>
              <a:t>spacing</a:t>
            </a:r>
            <a:r>
              <a:rPr lang="hu-HU" sz="1600" dirty="0" smtClean="0"/>
              <a:t>, </a:t>
            </a:r>
            <a:r>
              <a:rPr lang="hu-HU" sz="1600" dirty="0" err="1" smtClean="0"/>
              <a:t>maneuvers</a:t>
            </a:r>
            <a:r>
              <a:rPr lang="hu-HU" sz="1600" dirty="0" smtClean="0"/>
              <a:t> </a:t>
            </a:r>
            <a:r>
              <a:rPr lang="hu-HU" sz="1600" dirty="0" err="1" smtClean="0"/>
              <a:t>to</a:t>
            </a:r>
            <a:r>
              <a:rPr lang="hu-HU" sz="1600" dirty="0" smtClean="0"/>
              <a:t> </a:t>
            </a:r>
            <a:r>
              <a:rPr lang="hu-HU" sz="1600" dirty="0" err="1" smtClean="0"/>
              <a:t>perform</a:t>
            </a:r>
            <a:endParaRPr lang="hu-HU" sz="1600" dirty="0" smtClean="0"/>
          </a:p>
          <a:p>
            <a:pPr marL="1600200" lvl="3">
              <a:buFontTx/>
              <a:buChar char="•"/>
            </a:pPr>
            <a:r>
              <a:rPr lang="hu-HU" sz="1600" dirty="0" err="1" smtClean="0">
                <a:solidFill>
                  <a:srgbClr val="9900CC"/>
                </a:solidFill>
              </a:rPr>
              <a:t>Increase</a:t>
            </a:r>
            <a:r>
              <a:rPr lang="hu-HU" sz="1600" dirty="0" smtClean="0">
                <a:solidFill>
                  <a:srgbClr val="9900CC"/>
                </a:solidFill>
              </a:rPr>
              <a:t> </a:t>
            </a:r>
            <a:r>
              <a:rPr lang="hu-HU" sz="1600" dirty="0" err="1" smtClean="0">
                <a:solidFill>
                  <a:srgbClr val="9900CC"/>
                </a:solidFill>
              </a:rPr>
              <a:t>the</a:t>
            </a:r>
            <a:r>
              <a:rPr lang="hu-HU" sz="1600" dirty="0" smtClean="0">
                <a:solidFill>
                  <a:srgbClr val="9900CC"/>
                </a:solidFill>
              </a:rPr>
              <a:t> </a:t>
            </a:r>
            <a:r>
              <a:rPr lang="hu-HU" sz="1600" dirty="0" err="1" smtClean="0">
                <a:solidFill>
                  <a:srgbClr val="9900CC"/>
                </a:solidFill>
              </a:rPr>
              <a:t>throughput</a:t>
            </a:r>
            <a:r>
              <a:rPr lang="hu-HU" sz="1600" dirty="0" smtClean="0">
                <a:solidFill>
                  <a:srgbClr val="9900CC"/>
                </a:solidFill>
              </a:rPr>
              <a:t> of </a:t>
            </a:r>
            <a:r>
              <a:rPr lang="hu-HU" sz="1600" dirty="0" err="1" smtClean="0">
                <a:solidFill>
                  <a:srgbClr val="9900CC"/>
                </a:solidFill>
              </a:rPr>
              <a:t>the</a:t>
            </a:r>
            <a:r>
              <a:rPr lang="hu-HU" sz="1600" dirty="0" smtClean="0">
                <a:solidFill>
                  <a:srgbClr val="9900CC"/>
                </a:solidFill>
              </a:rPr>
              <a:t> </a:t>
            </a:r>
            <a:r>
              <a:rPr lang="hu-HU" sz="1600" dirty="0" err="1" smtClean="0">
                <a:solidFill>
                  <a:srgbClr val="9900CC"/>
                </a:solidFill>
              </a:rPr>
              <a:t>highways</a:t>
            </a:r>
            <a:endParaRPr lang="hu-HU" sz="1600" dirty="0" smtClean="0">
              <a:solidFill>
                <a:srgbClr val="9900CC"/>
              </a:solidFill>
            </a:endParaRPr>
          </a:p>
          <a:p>
            <a:pPr lvl="1">
              <a:buFontTx/>
              <a:buChar char="•"/>
            </a:pPr>
            <a:r>
              <a:rPr lang="hu-HU" sz="2000" dirty="0" smtClean="0"/>
              <a:t>The fuzzy </a:t>
            </a:r>
            <a:r>
              <a:rPr lang="hu-HU" sz="2000" dirty="0" err="1" smtClean="0"/>
              <a:t>platoon</a:t>
            </a:r>
            <a:r>
              <a:rPr lang="hu-HU" sz="2000" dirty="0" smtClean="0"/>
              <a:t> </a:t>
            </a:r>
            <a:r>
              <a:rPr lang="hu-HU" sz="2000" dirty="0" err="1" smtClean="0"/>
              <a:t>controller</a:t>
            </a:r>
            <a:r>
              <a:rPr lang="hu-HU" sz="2000" dirty="0" smtClean="0"/>
              <a:t> (FPC) = </a:t>
            </a:r>
            <a:r>
              <a:rPr lang="hu-HU" sz="2000" dirty="0" err="1" smtClean="0">
                <a:solidFill>
                  <a:srgbClr val="9900CC"/>
                </a:solidFill>
              </a:rPr>
              <a:t>distributed</a:t>
            </a:r>
            <a:r>
              <a:rPr lang="hu-HU" sz="2000" dirty="0" smtClean="0">
                <a:solidFill>
                  <a:srgbClr val="9900CC"/>
                </a:solidFill>
              </a:rPr>
              <a:t> </a:t>
            </a:r>
            <a:r>
              <a:rPr lang="hu-HU" sz="2000" dirty="0" err="1" smtClean="0">
                <a:solidFill>
                  <a:srgbClr val="9900CC"/>
                </a:solidFill>
              </a:rPr>
              <a:t>control</a:t>
            </a:r>
            <a:r>
              <a:rPr lang="hu-HU" sz="2000" dirty="0" smtClean="0">
                <a:solidFill>
                  <a:srgbClr val="9900CC"/>
                </a:solidFill>
              </a:rPr>
              <a:t> </a:t>
            </a:r>
            <a:r>
              <a:rPr lang="hu-HU" sz="2000" dirty="0" err="1" smtClean="0">
                <a:solidFill>
                  <a:srgbClr val="9900CC"/>
                </a:solidFill>
              </a:rPr>
              <a:t>system</a:t>
            </a:r>
            <a:r>
              <a:rPr lang="hu-HU" sz="2000" dirty="0" smtClean="0"/>
              <a:t> </a:t>
            </a:r>
            <a:r>
              <a:rPr lang="hu-HU" sz="2000" dirty="0" err="1" smtClean="0"/>
              <a:t>for</a:t>
            </a:r>
            <a:r>
              <a:rPr lang="hu-HU" sz="2000" dirty="0" smtClean="0"/>
              <a:t> </a:t>
            </a:r>
            <a:r>
              <a:rPr lang="hu-HU" sz="2000" dirty="0" err="1" smtClean="0"/>
              <a:t>future</a:t>
            </a:r>
            <a:r>
              <a:rPr lang="hu-HU" sz="2000" dirty="0" smtClean="0"/>
              <a:t> </a:t>
            </a:r>
            <a:r>
              <a:rPr lang="hu-HU" sz="2000" dirty="0" err="1" smtClean="0"/>
              <a:t>freeways</a:t>
            </a:r>
            <a:r>
              <a:rPr lang="hu-HU" sz="2000" dirty="0" smtClean="0"/>
              <a:t> </a:t>
            </a:r>
            <a:r>
              <a:rPr lang="hu-HU" sz="2000" dirty="0" err="1" smtClean="0"/>
              <a:t>that</a:t>
            </a:r>
            <a:r>
              <a:rPr lang="hu-HU" sz="2000" dirty="0" smtClean="0"/>
              <a:t> drive a </a:t>
            </a:r>
            <a:r>
              <a:rPr lang="hu-HU" sz="2000" dirty="0" err="1" smtClean="0"/>
              <a:t>car</a:t>
            </a:r>
            <a:r>
              <a:rPr lang="hu-HU" sz="2000" dirty="0" smtClean="0"/>
              <a:t> </a:t>
            </a:r>
            <a:r>
              <a:rPr lang="hu-HU" sz="2000" dirty="0" err="1" smtClean="0"/>
              <a:t>in</a:t>
            </a:r>
            <a:r>
              <a:rPr lang="hu-HU" sz="2000" dirty="0" smtClean="0"/>
              <a:t> </a:t>
            </a:r>
            <a:r>
              <a:rPr lang="hu-HU" sz="2000" dirty="0" err="1" smtClean="0"/>
              <a:t>or</a:t>
            </a:r>
            <a:r>
              <a:rPr lang="hu-HU" sz="2000" dirty="0" smtClean="0"/>
              <a:t> out of a </a:t>
            </a:r>
            <a:r>
              <a:rPr lang="hu-HU" sz="2000" dirty="0" err="1" smtClean="0"/>
              <a:t>platoon</a:t>
            </a:r>
            <a:r>
              <a:rPr lang="hu-HU" sz="2000" dirty="0" smtClean="0"/>
              <a:t>. </a:t>
            </a:r>
          </a:p>
          <a:p>
            <a:pPr lvl="1">
              <a:buFontTx/>
              <a:buChar char="•"/>
            </a:pPr>
            <a:r>
              <a:rPr lang="hu-HU" sz="2000" dirty="0" smtClean="0"/>
              <a:t>The FPC </a:t>
            </a:r>
            <a:r>
              <a:rPr lang="hu-HU" sz="2000" dirty="0" err="1" smtClean="0"/>
              <a:t>includes</a:t>
            </a:r>
            <a:r>
              <a:rPr lang="hu-HU" sz="2000" dirty="0" smtClean="0"/>
              <a:t> an </a:t>
            </a:r>
            <a:r>
              <a:rPr lang="hu-HU" sz="2000" dirty="0" err="1" smtClean="0">
                <a:solidFill>
                  <a:srgbClr val="9900CC"/>
                </a:solidFill>
              </a:rPr>
              <a:t>integrated</a:t>
            </a:r>
            <a:r>
              <a:rPr lang="hu-HU" sz="2000" dirty="0" smtClean="0">
                <a:solidFill>
                  <a:srgbClr val="9900CC"/>
                </a:solidFill>
              </a:rPr>
              <a:t> </a:t>
            </a:r>
            <a:r>
              <a:rPr lang="hu-HU" sz="2000" dirty="0" err="1" smtClean="0">
                <a:solidFill>
                  <a:srgbClr val="9900CC"/>
                </a:solidFill>
              </a:rPr>
              <a:t>maneuver</a:t>
            </a:r>
            <a:r>
              <a:rPr lang="hu-HU" sz="2000" dirty="0" smtClean="0">
                <a:solidFill>
                  <a:srgbClr val="9900CC"/>
                </a:solidFill>
              </a:rPr>
              <a:t> </a:t>
            </a:r>
            <a:r>
              <a:rPr lang="hu-HU" sz="2000" dirty="0" err="1" smtClean="0">
                <a:solidFill>
                  <a:srgbClr val="9900CC"/>
                </a:solidFill>
              </a:rPr>
              <a:t>controller</a:t>
            </a:r>
            <a:r>
              <a:rPr lang="hu-HU" sz="2000" dirty="0" smtClean="0"/>
              <a:t> (IMC) </a:t>
            </a:r>
            <a:r>
              <a:rPr lang="hu-HU" sz="2000" dirty="0" err="1" smtClean="0"/>
              <a:t>for</a:t>
            </a:r>
            <a:r>
              <a:rPr lang="hu-HU" sz="2000" dirty="0" smtClean="0"/>
              <a:t> </a:t>
            </a:r>
            <a:r>
              <a:rPr lang="hu-HU" sz="2000" dirty="0" err="1" smtClean="0">
                <a:solidFill>
                  <a:srgbClr val="9900CC"/>
                </a:solidFill>
              </a:rPr>
              <a:t>course</a:t>
            </a:r>
            <a:r>
              <a:rPr lang="hu-HU" sz="2000" dirty="0" smtClean="0">
                <a:solidFill>
                  <a:srgbClr val="9900CC"/>
                </a:solidFill>
              </a:rPr>
              <a:t> </a:t>
            </a:r>
            <a:r>
              <a:rPr lang="hu-HU" sz="2000" dirty="0" err="1" smtClean="0">
                <a:solidFill>
                  <a:srgbClr val="9900CC"/>
                </a:solidFill>
              </a:rPr>
              <a:t>selection</a:t>
            </a:r>
            <a:r>
              <a:rPr lang="hu-HU" sz="2000" dirty="0" smtClean="0"/>
              <a:t> and an </a:t>
            </a:r>
            <a:r>
              <a:rPr lang="hu-HU" sz="2000" dirty="0" err="1" smtClean="0">
                <a:solidFill>
                  <a:srgbClr val="9900CC"/>
                </a:solidFill>
              </a:rPr>
              <a:t>individual</a:t>
            </a:r>
            <a:r>
              <a:rPr lang="hu-HU" sz="2000" dirty="0" smtClean="0">
                <a:solidFill>
                  <a:srgbClr val="9900CC"/>
                </a:solidFill>
              </a:rPr>
              <a:t> </a:t>
            </a:r>
            <a:r>
              <a:rPr lang="hu-HU" sz="2000" dirty="0" err="1" smtClean="0">
                <a:solidFill>
                  <a:srgbClr val="9900CC"/>
                </a:solidFill>
              </a:rPr>
              <a:t>vehicle</a:t>
            </a:r>
            <a:r>
              <a:rPr lang="hu-HU" sz="2000" dirty="0" smtClean="0">
                <a:solidFill>
                  <a:srgbClr val="9900CC"/>
                </a:solidFill>
              </a:rPr>
              <a:t> </a:t>
            </a:r>
            <a:r>
              <a:rPr lang="hu-HU" sz="2000" dirty="0" err="1" smtClean="0">
                <a:solidFill>
                  <a:srgbClr val="9900CC"/>
                </a:solidFill>
              </a:rPr>
              <a:t>controller</a:t>
            </a:r>
            <a:r>
              <a:rPr lang="hu-HU" sz="2000" dirty="0" smtClean="0"/>
              <a:t> (IVC) </a:t>
            </a:r>
            <a:r>
              <a:rPr lang="hu-HU" sz="2000" dirty="0" err="1" smtClean="0"/>
              <a:t>for</a:t>
            </a:r>
            <a:r>
              <a:rPr lang="hu-HU" sz="2000" dirty="0" smtClean="0"/>
              <a:t> </a:t>
            </a:r>
            <a:r>
              <a:rPr lang="hu-HU" sz="2000" dirty="0" err="1" smtClean="0"/>
              <a:t>throttle</a:t>
            </a:r>
            <a:r>
              <a:rPr lang="hu-HU" sz="2000" dirty="0" smtClean="0"/>
              <a:t>, </a:t>
            </a:r>
            <a:r>
              <a:rPr lang="hu-HU" sz="2000" dirty="0" err="1" smtClean="0"/>
              <a:t>brake</a:t>
            </a:r>
            <a:r>
              <a:rPr lang="hu-HU" sz="2000" dirty="0" smtClean="0"/>
              <a:t> and </a:t>
            </a:r>
            <a:r>
              <a:rPr lang="hu-HU" sz="2000" dirty="0" err="1" smtClean="0"/>
              <a:t>steering</a:t>
            </a:r>
            <a:r>
              <a:rPr lang="hu-HU" sz="2000" dirty="0" smtClean="0"/>
              <a:t> </a:t>
            </a:r>
            <a:r>
              <a:rPr lang="hu-HU" sz="2000" dirty="0" err="1" smtClean="0"/>
              <a:t>control</a:t>
            </a:r>
            <a:r>
              <a:rPr lang="hu-HU" sz="2000" dirty="0" smtClean="0"/>
              <a:t>. </a:t>
            </a:r>
          </a:p>
          <a:p>
            <a:pPr lvl="1">
              <a:buFontTx/>
              <a:buChar char="•"/>
            </a:pPr>
            <a:r>
              <a:rPr lang="hu-HU" sz="2000" dirty="0" err="1" smtClean="0"/>
              <a:t>Course</a:t>
            </a:r>
            <a:r>
              <a:rPr lang="hu-HU" sz="2000" dirty="0" smtClean="0"/>
              <a:t> </a:t>
            </a:r>
            <a:r>
              <a:rPr lang="hu-HU" sz="2000" dirty="0" err="1" smtClean="0"/>
              <a:t>selection</a:t>
            </a:r>
            <a:r>
              <a:rPr lang="hu-HU" sz="2000" dirty="0" smtClean="0"/>
              <a:t> </a:t>
            </a:r>
            <a:r>
              <a:rPr lang="hu-HU" sz="2000" dirty="0" err="1" smtClean="0"/>
              <a:t>in</a:t>
            </a:r>
            <a:r>
              <a:rPr lang="hu-HU" sz="2000" dirty="0" smtClean="0"/>
              <a:t> IMC </a:t>
            </a:r>
            <a:r>
              <a:rPr lang="hu-HU" sz="2000" dirty="0" err="1" smtClean="0"/>
              <a:t>involves</a:t>
            </a:r>
            <a:r>
              <a:rPr lang="hu-HU" sz="2000" dirty="0" smtClean="0"/>
              <a:t> </a:t>
            </a:r>
            <a:r>
              <a:rPr lang="hu-HU" sz="2000" dirty="0" err="1" smtClean="0">
                <a:solidFill>
                  <a:srgbClr val="9900CC"/>
                </a:solidFill>
              </a:rPr>
              <a:t>merge</a:t>
            </a:r>
            <a:r>
              <a:rPr lang="hu-HU" sz="2000" dirty="0" smtClean="0"/>
              <a:t>, </a:t>
            </a:r>
            <a:r>
              <a:rPr lang="hu-HU" sz="2000" dirty="0" err="1" smtClean="0">
                <a:solidFill>
                  <a:srgbClr val="9900CC"/>
                </a:solidFill>
              </a:rPr>
              <a:t>split</a:t>
            </a:r>
            <a:r>
              <a:rPr lang="hu-HU" sz="2000" dirty="0" smtClean="0"/>
              <a:t>, </a:t>
            </a:r>
            <a:r>
              <a:rPr lang="hu-HU" sz="2000" dirty="0" err="1" smtClean="0">
                <a:solidFill>
                  <a:srgbClr val="9900CC"/>
                </a:solidFill>
              </a:rPr>
              <a:t>velocity</a:t>
            </a:r>
            <a:r>
              <a:rPr lang="hu-HU" sz="2000" dirty="0" smtClean="0">
                <a:solidFill>
                  <a:srgbClr val="9900CC"/>
                </a:solidFill>
              </a:rPr>
              <a:t> </a:t>
            </a:r>
            <a:r>
              <a:rPr lang="hu-HU" sz="2000" dirty="0" err="1" smtClean="0">
                <a:solidFill>
                  <a:srgbClr val="9900CC"/>
                </a:solidFill>
              </a:rPr>
              <a:t>change</a:t>
            </a:r>
            <a:r>
              <a:rPr lang="hu-HU" sz="2000" dirty="0" smtClean="0"/>
              <a:t> and </a:t>
            </a:r>
            <a:r>
              <a:rPr lang="hu-HU" sz="2000" dirty="0" err="1" smtClean="0">
                <a:solidFill>
                  <a:srgbClr val="9900CC"/>
                </a:solidFill>
              </a:rPr>
              <a:t>lane</a:t>
            </a:r>
            <a:r>
              <a:rPr lang="hu-HU" sz="2000" dirty="0" smtClean="0">
                <a:solidFill>
                  <a:srgbClr val="9900CC"/>
                </a:solidFill>
              </a:rPr>
              <a:t> </a:t>
            </a:r>
            <a:r>
              <a:rPr lang="hu-HU" sz="2000" dirty="0" err="1" smtClean="0">
                <a:solidFill>
                  <a:srgbClr val="9900CC"/>
                </a:solidFill>
              </a:rPr>
              <a:t>change</a:t>
            </a:r>
            <a:r>
              <a:rPr lang="hu-HU" sz="2000" dirty="0" smtClean="0"/>
              <a:t>. </a:t>
            </a:r>
          </a:p>
          <a:p>
            <a:pPr lvl="1">
              <a:buFontTx/>
              <a:buNone/>
            </a:pPr>
            <a:r>
              <a:rPr lang="hu-HU" sz="2000" dirty="0" smtClean="0">
                <a:solidFill>
                  <a:srgbClr val="9900CC"/>
                </a:solidFill>
              </a:rPr>
              <a:t>Fuzzy </a:t>
            </a:r>
            <a:r>
              <a:rPr lang="hu-HU" sz="2000" dirty="0" err="1" smtClean="0">
                <a:solidFill>
                  <a:srgbClr val="9900CC"/>
                </a:solidFill>
              </a:rPr>
              <a:t>throttle</a:t>
            </a:r>
            <a:r>
              <a:rPr lang="hu-HU" sz="2000" dirty="0" smtClean="0">
                <a:solidFill>
                  <a:srgbClr val="9900CC"/>
                </a:solidFill>
              </a:rPr>
              <a:t> </a:t>
            </a:r>
            <a:r>
              <a:rPr lang="hu-HU" sz="2000" dirty="0" err="1" smtClean="0">
                <a:solidFill>
                  <a:srgbClr val="9900CC"/>
                </a:solidFill>
              </a:rPr>
              <a:t>controller</a:t>
            </a:r>
            <a:r>
              <a:rPr lang="hu-HU" sz="2000" dirty="0" smtClean="0"/>
              <a:t> </a:t>
            </a:r>
            <a:r>
              <a:rPr lang="hu-HU" sz="2000" dirty="0" err="1" smtClean="0"/>
              <a:t>for</a:t>
            </a:r>
            <a:r>
              <a:rPr lang="hu-HU" sz="2000" dirty="0" smtClean="0"/>
              <a:t> </a:t>
            </a:r>
            <a:r>
              <a:rPr lang="hu-HU" sz="2000" dirty="0" err="1" smtClean="0">
                <a:solidFill>
                  <a:srgbClr val="9900CC"/>
                </a:solidFill>
              </a:rPr>
              <a:t>velocity</a:t>
            </a:r>
            <a:r>
              <a:rPr lang="hu-HU" sz="2000" dirty="0" smtClean="0">
                <a:solidFill>
                  <a:srgbClr val="9900CC"/>
                </a:solidFill>
              </a:rPr>
              <a:t> </a:t>
            </a:r>
            <a:r>
              <a:rPr lang="hu-HU" sz="2000" dirty="0" smtClean="0"/>
              <a:t>and </a:t>
            </a:r>
            <a:r>
              <a:rPr lang="hu-HU" sz="2000" dirty="0" err="1" smtClean="0">
                <a:solidFill>
                  <a:srgbClr val="9900CC"/>
                </a:solidFill>
              </a:rPr>
              <a:t>gap</a:t>
            </a:r>
            <a:r>
              <a:rPr lang="hu-HU" sz="2000" dirty="0" smtClean="0"/>
              <a:t> </a:t>
            </a:r>
            <a:r>
              <a:rPr lang="hu-HU" sz="2000" dirty="0" err="1" smtClean="0"/>
              <a:t>control</a:t>
            </a:r>
            <a:r>
              <a:rPr lang="hu-HU" sz="2000" dirty="0" smtClean="0"/>
              <a:t>. </a:t>
            </a:r>
          </a:p>
          <a:p>
            <a:pPr lvl="1">
              <a:buFontTx/>
              <a:buNone/>
            </a:pPr>
            <a:r>
              <a:rPr lang="hu-HU" sz="2000" dirty="0" smtClean="0"/>
              <a:t>	The </a:t>
            </a:r>
            <a:r>
              <a:rPr lang="hu-HU" sz="2000" dirty="0" err="1" smtClean="0"/>
              <a:t>controller</a:t>
            </a:r>
            <a:r>
              <a:rPr lang="hu-HU" sz="2000" dirty="0" smtClean="0"/>
              <a:t> </a:t>
            </a:r>
            <a:r>
              <a:rPr lang="hu-HU" sz="2000" dirty="0" err="1" smtClean="0"/>
              <a:t>gets</a:t>
            </a:r>
            <a:r>
              <a:rPr lang="hu-HU" sz="2000" dirty="0" smtClean="0"/>
              <a:t> </a:t>
            </a:r>
            <a:r>
              <a:rPr lang="hu-HU" sz="2000" dirty="0" err="1" smtClean="0"/>
              <a:t>information</a:t>
            </a:r>
            <a:r>
              <a:rPr lang="hu-HU" sz="2000" dirty="0" smtClean="0"/>
              <a:t> </a:t>
            </a:r>
            <a:r>
              <a:rPr lang="hu-HU" sz="2000" dirty="0" err="1" smtClean="0"/>
              <a:t>from</a:t>
            </a:r>
            <a:r>
              <a:rPr lang="hu-HU" sz="2000" dirty="0" smtClean="0"/>
              <a:t> </a:t>
            </a:r>
            <a:r>
              <a:rPr lang="hu-HU" sz="2000" dirty="0" err="1" smtClean="0"/>
              <a:t>its</a:t>
            </a:r>
            <a:r>
              <a:rPr lang="hu-HU" sz="2000" dirty="0" smtClean="0"/>
              <a:t> </a:t>
            </a:r>
            <a:r>
              <a:rPr lang="hu-HU" sz="2000" dirty="0" err="1" smtClean="0">
                <a:solidFill>
                  <a:srgbClr val="9900CC"/>
                </a:solidFill>
              </a:rPr>
              <a:t>own</a:t>
            </a:r>
            <a:r>
              <a:rPr lang="hu-HU" sz="2000" dirty="0" smtClean="0">
                <a:solidFill>
                  <a:srgbClr val="9900CC"/>
                </a:solidFill>
              </a:rPr>
              <a:t> </a:t>
            </a:r>
            <a:r>
              <a:rPr lang="hu-HU" sz="2000" dirty="0" err="1" smtClean="0">
                <a:solidFill>
                  <a:srgbClr val="9900CC"/>
                </a:solidFill>
              </a:rPr>
              <a:t>sensors</a:t>
            </a:r>
            <a:r>
              <a:rPr lang="hu-HU" sz="2000" dirty="0" smtClean="0"/>
              <a:t>, </a:t>
            </a:r>
            <a:r>
              <a:rPr lang="hu-HU" sz="2000" dirty="0" err="1" smtClean="0"/>
              <a:t>the</a:t>
            </a:r>
            <a:r>
              <a:rPr lang="hu-HU" sz="2000" dirty="0" smtClean="0"/>
              <a:t> </a:t>
            </a:r>
            <a:r>
              <a:rPr lang="hu-HU" sz="2000" dirty="0" err="1" smtClean="0">
                <a:solidFill>
                  <a:srgbClr val="9900CC"/>
                </a:solidFill>
              </a:rPr>
              <a:t>car</a:t>
            </a:r>
            <a:r>
              <a:rPr lang="hu-HU" sz="2000" dirty="0" smtClean="0">
                <a:solidFill>
                  <a:srgbClr val="9900CC"/>
                </a:solidFill>
              </a:rPr>
              <a:t> </a:t>
            </a:r>
            <a:r>
              <a:rPr lang="hu-HU" sz="2000" dirty="0" err="1" smtClean="0">
                <a:solidFill>
                  <a:srgbClr val="9900CC"/>
                </a:solidFill>
              </a:rPr>
              <a:t>ahead</a:t>
            </a:r>
            <a:r>
              <a:rPr lang="hu-HU" sz="2000" dirty="0" smtClean="0"/>
              <a:t>, and </a:t>
            </a:r>
            <a:r>
              <a:rPr lang="hu-HU" sz="2000" dirty="0" err="1" smtClean="0"/>
              <a:t>from</a:t>
            </a:r>
            <a:r>
              <a:rPr lang="hu-HU" sz="2000" dirty="0" smtClean="0"/>
              <a:t> </a:t>
            </a:r>
            <a:r>
              <a:rPr lang="hu-HU" sz="2000" dirty="0" err="1" smtClean="0"/>
              <a:t>the</a:t>
            </a:r>
            <a:r>
              <a:rPr lang="hu-HU" sz="2000" dirty="0" smtClean="0"/>
              <a:t> </a:t>
            </a:r>
            <a:r>
              <a:rPr lang="hu-HU" sz="2000" dirty="0" err="1" smtClean="0">
                <a:solidFill>
                  <a:srgbClr val="9900CC"/>
                </a:solidFill>
              </a:rPr>
              <a:t>platoon</a:t>
            </a:r>
            <a:r>
              <a:rPr lang="hu-HU" sz="2000" dirty="0" smtClean="0">
                <a:solidFill>
                  <a:srgbClr val="9900CC"/>
                </a:solidFill>
              </a:rPr>
              <a:t> </a:t>
            </a:r>
            <a:r>
              <a:rPr lang="hu-HU" sz="2000" dirty="0" err="1" smtClean="0">
                <a:solidFill>
                  <a:srgbClr val="9900CC"/>
                </a:solidFill>
              </a:rPr>
              <a:t>goals</a:t>
            </a:r>
            <a:r>
              <a:rPr lang="hu-HU" sz="2000" dirty="0" smtClean="0"/>
              <a:t>.</a:t>
            </a:r>
          </a:p>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59</a:t>
            </a:fld>
            <a:endParaRPr lang="hu-HU"/>
          </a:p>
        </p:txBody>
      </p:sp>
    </p:spTree>
    <p:extLst>
      <p:ext uri="{BB962C8B-B14F-4D97-AF65-F5344CB8AC3E}">
        <p14:creationId xmlns:p14="http://schemas.microsoft.com/office/powerpoint/2010/main" val="474065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B0A636-7CAF-4D72-A0C8-619225B4513A}" type="slidenum">
              <a:rPr lang="hu-HU"/>
              <a:pPr/>
              <a:t>6</a:t>
            </a:fld>
            <a:endParaRPr lang="hu-HU"/>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r>
              <a:rPr lang="en-GB" dirty="0" err="1" smtClean="0">
                <a:latin typeface="Trebuchet MS" pitchFamily="34" charset="0"/>
              </a:rPr>
              <a:t>Kecskemét</a:t>
            </a:r>
            <a:r>
              <a:rPr lang="en-GB" dirty="0" smtClean="0">
                <a:latin typeface="Trebuchet MS" pitchFamily="34" charset="0"/>
              </a:rPr>
              <a:t> was mentioned as a market-town</a:t>
            </a:r>
            <a:r>
              <a:rPr lang="hu-HU" dirty="0" smtClean="0">
                <a:latin typeface="Trebuchet MS" pitchFamily="34" charset="0"/>
              </a:rPr>
              <a:t> </a:t>
            </a:r>
            <a:r>
              <a:rPr lang="en-GB" dirty="0" smtClean="0">
                <a:latin typeface="Trebuchet MS" pitchFamily="34" charset="0"/>
              </a:rPr>
              <a:t>of the first time in a charter from 1368. </a:t>
            </a:r>
            <a:endParaRPr lang="hu-HU" dirty="0" smtClean="0">
              <a:latin typeface="Trebuchet MS" pitchFamily="34" charset="0"/>
            </a:endParaRPr>
          </a:p>
          <a:p>
            <a:r>
              <a:rPr lang="en-GB" dirty="0" smtClean="0">
                <a:latin typeface="Trebuchet MS" pitchFamily="34" charset="0"/>
              </a:rPr>
              <a:t>The Main Square was the former market-place and is known as one of the most beautiful city centres of Hungary. </a:t>
            </a:r>
            <a:endParaRPr lang="hu-HU" dirty="0" smtClean="0">
              <a:latin typeface="Trebuchet MS" pitchFamily="34" charset="0"/>
            </a:endParaRPr>
          </a:p>
          <a:p>
            <a:endParaRPr lang="hu-HU"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hu-HU" sz="1200" kern="1200" dirty="0" smtClean="0">
              <a:solidFill>
                <a:schemeClr val="tx1"/>
              </a:solidFill>
              <a:effectLst/>
              <a:latin typeface="+mn-lt"/>
              <a:ea typeface="+mn-ea"/>
              <a:cs typeface="+mn-cs"/>
            </a:endParaRPr>
          </a:p>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61</a:t>
            </a:fld>
            <a:endParaRPr lang="hu-HU"/>
          </a:p>
        </p:txBody>
      </p:sp>
    </p:spTree>
    <p:extLst>
      <p:ext uri="{BB962C8B-B14F-4D97-AF65-F5344CB8AC3E}">
        <p14:creationId xmlns:p14="http://schemas.microsoft.com/office/powerpoint/2010/main" val="7405181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DBDCECC-C2F6-407C-8CA9-73DF318A52BD}" type="slidenum">
              <a:rPr lang="hu-HU" smtClean="0"/>
              <a:pPr eaLnBrk="1" hangingPunct="1"/>
              <a:t>62</a:t>
            </a:fld>
            <a:endParaRPr lang="hu-HU"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Fuzzy rule based systems became popular due to their self explanatory capability. An IF-THEN structure is easy to understand for everyone and the process called fuzzy inference is close to the human thinking. </a:t>
            </a:r>
            <a:endParaRPr lang="hu-HU" dirty="0" smtClean="0"/>
          </a:p>
          <a:p>
            <a:pPr eaLnBrk="1" hangingPunct="1"/>
            <a:r>
              <a:rPr lang="hu-HU" dirty="0" smtClean="0"/>
              <a:t>A </a:t>
            </a:r>
            <a:r>
              <a:rPr lang="en-US" dirty="0" smtClean="0"/>
              <a:t>disadvantage of the classical compositional fuzzy reasoning techniques (e.g. </a:t>
            </a:r>
            <a:r>
              <a:rPr lang="hu-HU" dirty="0" err="1" smtClean="0"/>
              <a:t>Mamdani</a:t>
            </a:r>
            <a:r>
              <a:rPr lang="hu-HU" dirty="0" smtClean="0"/>
              <a:t>, </a:t>
            </a:r>
            <a:r>
              <a:rPr lang="hu-HU" dirty="0" err="1" smtClean="0"/>
              <a:t>Takagi-Sugeno</a:t>
            </a:r>
            <a:r>
              <a:rPr lang="en-US" dirty="0" smtClean="0"/>
              <a:t>) became their demand on a full coverage of the input space by rules. This requirement can be only fulfilled with a high number of rules, which number increases exponentially with the number of linguistic values per antecedent dimension and the number of dimensions, which could make difficult their application in real time or embedded systems (e.g. Lego robots [23]). </a:t>
            </a:r>
            <a:endParaRPr lang="hu-H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hu-HU" dirty="0" err="1" smtClean="0"/>
              <a:t>Besides</a:t>
            </a:r>
            <a:r>
              <a:rPr lang="hu-HU" dirty="0" smtClean="0"/>
              <a:t>, f</a:t>
            </a:r>
            <a:r>
              <a:rPr lang="en-GB" sz="1200" kern="1200" dirty="0" smtClean="0">
                <a:solidFill>
                  <a:schemeClr val="tx1"/>
                </a:solidFill>
                <a:effectLst/>
                <a:latin typeface="+mn-lt"/>
                <a:ea typeface="+mn-ea"/>
                <a:cs typeface="+mn-cs"/>
              </a:rPr>
              <a:t>or several possible reasons (e.g. missing or insufficient expertise/available sample data or storage/computational complexity constraints) rule-base construction may produce sparse or incomplete rule bases</a:t>
            </a:r>
            <a:r>
              <a:rPr lang="hu-HU" sz="1200"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Such rule bases thus do not completely (or sufficiently) cover the range of possible input. In sparse or incomplete rule bases, classical fuzzy inference approaches do not always generate meaningful output because actual input is not guaranteed to fire any rule.</a:t>
            </a:r>
            <a:endParaRPr lang="hu-HU" sz="1200" kern="1200" dirty="0" smtClean="0">
              <a:solidFill>
                <a:schemeClr val="tx1"/>
              </a:solidFill>
              <a:effectLst/>
              <a:latin typeface="+mn-lt"/>
              <a:ea typeface="+mn-ea"/>
              <a:cs typeface="+mn-cs"/>
            </a:endParaRPr>
          </a:p>
          <a:p>
            <a:pPr eaLnBrk="1" hangingPunct="1"/>
            <a:endParaRPr lang="hu-HU" dirty="0" smtClean="0"/>
          </a:p>
          <a:p>
            <a:pPr eaLnBrk="1" hangingPunct="1"/>
            <a:endParaRPr lang="hu-HU"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12F4CD-D564-4CF5-8A8F-D01D1E68441D}" type="slidenum">
              <a:rPr lang="hu-HU"/>
              <a:pPr/>
              <a:t>64</a:t>
            </a:fld>
            <a:endParaRPr lang="hu-HU"/>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r>
              <a:rPr lang="en-GB" sz="1800" dirty="0"/>
              <a:t>In the multidimensional case a rule base might as well be sparse </a:t>
            </a:r>
            <a:r>
              <a:rPr lang="hu-HU" sz="1800" dirty="0" err="1" smtClean="0"/>
              <a:t>even</a:t>
            </a:r>
            <a:r>
              <a:rPr lang="hu-HU" sz="1800" dirty="0" smtClean="0"/>
              <a:t> </a:t>
            </a:r>
            <a:r>
              <a:rPr lang="hu-HU" sz="1800" dirty="0" err="1" smtClean="0"/>
              <a:t>when</a:t>
            </a:r>
            <a:r>
              <a:rPr lang="hu-HU" sz="1800" dirty="0" smtClean="0"/>
              <a:t> </a:t>
            </a:r>
            <a:r>
              <a:rPr lang="hu-HU" sz="1800" dirty="0" err="1" smtClean="0"/>
              <a:t>its</a:t>
            </a:r>
            <a:r>
              <a:rPr lang="hu-HU" sz="1800" dirty="0" smtClean="0"/>
              <a:t> </a:t>
            </a:r>
            <a:r>
              <a:rPr lang="hu-HU" sz="1800" dirty="0" err="1" smtClean="0"/>
              <a:t>partitions</a:t>
            </a:r>
            <a:r>
              <a:rPr lang="hu-HU" sz="1800" dirty="0" smtClean="0"/>
              <a:t> </a:t>
            </a:r>
            <a:r>
              <a:rPr lang="hu-HU" sz="1800" dirty="0" err="1" smtClean="0"/>
              <a:t>does</a:t>
            </a:r>
            <a:r>
              <a:rPr lang="hu-HU" sz="1800" dirty="0" smtClean="0"/>
              <a:t> </a:t>
            </a:r>
            <a:r>
              <a:rPr lang="hu-HU" sz="1800" dirty="0" err="1" smtClean="0"/>
              <a:t>not</a:t>
            </a:r>
            <a:r>
              <a:rPr lang="hu-HU" sz="1800" dirty="0" smtClean="0"/>
              <a:t> </a:t>
            </a:r>
            <a:r>
              <a:rPr lang="hu-HU" sz="1800" dirty="0" err="1" smtClean="0"/>
              <a:t>contain</a:t>
            </a:r>
            <a:r>
              <a:rPr lang="hu-HU" sz="1800" dirty="0" smtClean="0"/>
              <a:t> „</a:t>
            </a:r>
            <a:r>
              <a:rPr lang="hu-HU" sz="1800" dirty="0" err="1" smtClean="0"/>
              <a:t>gaps</a:t>
            </a:r>
            <a:r>
              <a:rPr lang="hu-HU" sz="1800" dirty="0" smtClean="0"/>
              <a:t>” </a:t>
            </a:r>
            <a:r>
              <a:rPr lang="hu-HU" sz="1800" dirty="0" err="1" smtClean="0"/>
              <a:t>between</a:t>
            </a:r>
            <a:r>
              <a:rPr lang="hu-HU" sz="1800" dirty="0" smtClean="0"/>
              <a:t> </a:t>
            </a:r>
            <a:r>
              <a:rPr lang="hu-HU" sz="1800" dirty="0" err="1" smtClean="0"/>
              <a:t>their</a:t>
            </a:r>
            <a:r>
              <a:rPr lang="hu-HU" sz="1800" dirty="0" smtClean="0"/>
              <a:t> fuzzy </a:t>
            </a:r>
            <a:r>
              <a:rPr lang="hu-HU" sz="1800" dirty="0" err="1" smtClean="0"/>
              <a:t>sets</a:t>
            </a:r>
            <a:r>
              <a:rPr lang="hu-HU" sz="1800" dirty="0" smtClean="0"/>
              <a:t> (</a:t>
            </a:r>
            <a:r>
              <a:rPr lang="en-GB" sz="1800" dirty="0" smtClean="0"/>
              <a:t>having </a:t>
            </a:r>
            <a:r>
              <a:rPr lang="en-GB" sz="1800" dirty="0"/>
              <a:t>a nonzero coverage on all the antecedent </a:t>
            </a:r>
            <a:r>
              <a:rPr lang="en-GB" sz="1800" dirty="0" smtClean="0"/>
              <a:t>partitions</a:t>
            </a:r>
            <a:r>
              <a:rPr lang="hu-HU" sz="1800" dirty="0" smtClean="0"/>
              <a:t>)</a:t>
            </a:r>
            <a:r>
              <a:rPr lang="en-GB" sz="1800" dirty="0" smtClean="0"/>
              <a:t>. </a:t>
            </a:r>
            <a:r>
              <a:rPr lang="en-GB" sz="1800" dirty="0"/>
              <a:t>For example in case of a two dimensional input universe (</a:t>
            </a:r>
            <a:r>
              <a:rPr lang="en-GB" sz="1800" i="1" dirty="0"/>
              <a:t>A</a:t>
            </a:r>
            <a:r>
              <a:rPr lang="en-GB" sz="1800" dirty="0"/>
              <a:t> and </a:t>
            </a:r>
            <a:r>
              <a:rPr lang="en-GB" sz="1800" i="1" dirty="0"/>
              <a:t>B</a:t>
            </a:r>
            <a:r>
              <a:rPr lang="en-GB" sz="1800" dirty="0"/>
              <a:t>) and each dimension having three linguistic terms a dense rule base would contain nine rules. Easily can be specified three rules in such way that they involve all the six sets. </a:t>
            </a:r>
            <a:r>
              <a:rPr lang="hu-HU" sz="1800" dirty="0"/>
              <a:t>The f</a:t>
            </a:r>
            <a:r>
              <a:rPr lang="en-GB" sz="1800" dirty="0" err="1"/>
              <a:t>igure</a:t>
            </a:r>
            <a:r>
              <a:rPr lang="en-GB" sz="1800" dirty="0"/>
              <a:t> </a:t>
            </a:r>
            <a:r>
              <a:rPr lang="hu-HU" sz="1800" dirty="0" err="1"/>
              <a:t>on</a:t>
            </a:r>
            <a:r>
              <a:rPr lang="hu-HU" sz="1800" dirty="0"/>
              <a:t> </a:t>
            </a:r>
            <a:r>
              <a:rPr lang="hu-HU" sz="1800" dirty="0" err="1"/>
              <a:t>this</a:t>
            </a:r>
            <a:r>
              <a:rPr lang="hu-HU" sz="1800" dirty="0"/>
              <a:t> </a:t>
            </a:r>
            <a:r>
              <a:rPr lang="hu-HU" sz="1800" dirty="0" err="1"/>
              <a:t>slide</a:t>
            </a:r>
            <a:r>
              <a:rPr lang="en-GB" sz="1800" dirty="0"/>
              <a:t> presents the case when the antecedent parts of the three rules are the set pairs </a:t>
            </a:r>
            <a:r>
              <a:rPr lang="en-GB" sz="1800" i="1" dirty="0"/>
              <a:t>A1B1</a:t>
            </a:r>
            <a:r>
              <a:rPr lang="en-GB" sz="1800" dirty="0"/>
              <a:t>, </a:t>
            </a:r>
            <a:r>
              <a:rPr lang="en-GB" sz="1800" i="1" dirty="0"/>
              <a:t>A2B2</a:t>
            </a:r>
            <a:r>
              <a:rPr lang="en-GB" sz="1800" dirty="0"/>
              <a:t> and </a:t>
            </a:r>
            <a:r>
              <a:rPr lang="en-GB" sz="1800" i="1" dirty="0"/>
              <a:t>A3B3</a:t>
            </a:r>
            <a:r>
              <a:rPr lang="en-GB" sz="1800" dirty="0"/>
              <a:t>. Hereby there are no gaps in the two partitions, i.e. the input partitions are dense, and the rule base is still sparse. Considering e.g. the observation </a:t>
            </a:r>
            <a:r>
              <a:rPr lang="en-GB" sz="1800" i="1" dirty="0"/>
              <a:t>A*B*</a:t>
            </a:r>
            <a:r>
              <a:rPr lang="en-GB" sz="1800" dirty="0"/>
              <a:t> one can find no applicable rules.</a:t>
            </a:r>
            <a:r>
              <a:rPr lang="hu-HU" sz="1800" dirty="0"/>
              <a: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AE78DAB-6B40-40FA-A951-6886CBF6838E}" type="slidenum">
              <a:rPr lang="hu-HU" smtClean="0"/>
              <a:pPr eaLnBrk="1" hangingPunct="1"/>
              <a:t>65</a:t>
            </a:fld>
            <a:endParaRPr lang="hu-HU"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noProof="0" dirty="0" smtClean="0"/>
              <a:t>The recognition of the problem of reasoning in sparse rule bases led in the early 1990s to the emergence of inference methods capable of dealing with sparse rule bases. These approximate reasoning techniques usually apply </a:t>
            </a:r>
            <a:r>
              <a:rPr lang="en-US" sz="1000" b="1" noProof="0" dirty="0" smtClean="0"/>
              <a:t>fuzzy rule interpolation </a:t>
            </a:r>
            <a:r>
              <a:rPr lang="en-US" sz="1000" noProof="0" dirty="0" smtClean="0"/>
              <a:t>(FRI) methods in order to calculate interpretable results even in regions of the antecedent space where the rule base does not contain any applicable rules.</a:t>
            </a:r>
          </a:p>
          <a:p>
            <a:pPr eaLnBrk="1" hangingPunct="1"/>
            <a:endParaRPr lang="en-US" sz="1000" noProof="0" dirty="0" smtClean="0"/>
          </a:p>
          <a:p>
            <a:pPr eaLnBrk="1" hangingPunct="1"/>
            <a:r>
              <a:rPr lang="en-US" sz="1000" noProof="0" dirty="0" smtClean="0"/>
              <a:t>The FRI methods form two main groups: the one-step and the two-step methods. The FRI techniques belonging to the first group calculate the conclusion directly from the observation and the known rules of the rule base. The most relevant representatives of this group are the linear interpolation that is also called KH method after its developers (</a:t>
            </a:r>
            <a:r>
              <a:rPr lang="en-US" sz="1000" noProof="0" dirty="0" err="1" smtClean="0"/>
              <a:t>Kóczy</a:t>
            </a:r>
            <a:r>
              <a:rPr lang="en-US" sz="1000" noProof="0" dirty="0" smtClean="0"/>
              <a:t> and </a:t>
            </a:r>
            <a:r>
              <a:rPr lang="en-US" sz="1000" noProof="0" dirty="0" err="1" smtClean="0"/>
              <a:t>Hirota</a:t>
            </a:r>
            <a:r>
              <a:rPr lang="en-US" sz="1000" noProof="0" dirty="0" smtClean="0"/>
              <a:t>) and which also proved to be an universal function </a:t>
            </a:r>
            <a:r>
              <a:rPr lang="en-US" sz="1000" noProof="0" dirty="0" err="1" smtClean="0"/>
              <a:t>approximator</a:t>
            </a:r>
            <a:r>
              <a:rPr lang="en-US" sz="1000" noProof="0" dirty="0" smtClean="0"/>
              <a:t>, the vague environment based reasoning FIVE developed by </a:t>
            </a:r>
            <a:r>
              <a:rPr lang="en-US" sz="1000" noProof="0" dirty="0" err="1" smtClean="0"/>
              <a:t>Kovács</a:t>
            </a:r>
            <a:r>
              <a:rPr lang="en-US" sz="1000" noProof="0" dirty="0" smtClean="0"/>
              <a:t>, the modified α-cut based interpolation (MACI) published by </a:t>
            </a:r>
            <a:r>
              <a:rPr lang="en-US" sz="1000" noProof="0" dirty="0" err="1" smtClean="0"/>
              <a:t>Tikk</a:t>
            </a:r>
            <a:r>
              <a:rPr lang="en-US" sz="1000" noProof="0" dirty="0" smtClean="0"/>
              <a:t> and </a:t>
            </a:r>
            <a:r>
              <a:rPr lang="en-US" sz="1000" noProof="0" dirty="0" err="1" smtClean="0"/>
              <a:t>Baranyi</a:t>
            </a:r>
            <a:r>
              <a:rPr lang="en-US" sz="1000" noProof="0" dirty="0" smtClean="0"/>
              <a:t> that avoids the abnormal conclusion by applying a coordinate transformation, the CRF (</a:t>
            </a:r>
            <a:r>
              <a:rPr lang="en-US" sz="1000" noProof="0" dirty="0" err="1" smtClean="0"/>
              <a:t>Kóczy</a:t>
            </a:r>
            <a:r>
              <a:rPr lang="en-US" sz="1000" noProof="0" dirty="0" smtClean="0"/>
              <a:t>, </a:t>
            </a:r>
            <a:r>
              <a:rPr lang="en-US" sz="1000" noProof="0" dirty="0" err="1" smtClean="0"/>
              <a:t>Hirota</a:t>
            </a:r>
            <a:r>
              <a:rPr lang="en-US" sz="1000" noProof="0" dirty="0" smtClean="0"/>
              <a:t>, and </a:t>
            </a:r>
            <a:r>
              <a:rPr lang="en-US" sz="1000" noProof="0" dirty="0" err="1" smtClean="0"/>
              <a:t>Gedeon</a:t>
            </a:r>
            <a:r>
              <a:rPr lang="en-US" sz="1000" noProof="0" dirty="0" smtClean="0"/>
              <a:t>) whose key idea is the conservation of the relative fuzziness, the IMUL method suggested by Wong, </a:t>
            </a:r>
            <a:r>
              <a:rPr lang="en-US" sz="1000" noProof="0" dirty="0" err="1" smtClean="0"/>
              <a:t>Tikk</a:t>
            </a:r>
            <a:r>
              <a:rPr lang="en-US" sz="1000" noProof="0" dirty="0" smtClean="0"/>
              <a:t>, </a:t>
            </a:r>
            <a:r>
              <a:rPr lang="en-US" sz="1000" noProof="0" dirty="0" err="1" smtClean="0"/>
              <a:t>Gedeon</a:t>
            </a:r>
            <a:r>
              <a:rPr lang="en-US" sz="1000" noProof="0" dirty="0" smtClean="0"/>
              <a:t> and </a:t>
            </a:r>
            <a:r>
              <a:rPr lang="en-US" sz="1000" noProof="0" dirty="0" err="1" smtClean="0"/>
              <a:t>Kóczy</a:t>
            </a:r>
            <a:r>
              <a:rPr lang="en-US" sz="1000" noProof="0" dirty="0" smtClean="0"/>
              <a:t> that combines the advantages of the MACI and CRM approaches, and FRISUV which</a:t>
            </a:r>
            <a:r>
              <a:rPr lang="en-US" sz="1000" baseline="0" noProof="0" dirty="0" smtClean="0"/>
              <a:t> applies the concept of fuzzy </a:t>
            </a:r>
            <a:r>
              <a:rPr lang="en-US" sz="1000" baseline="0" noProof="0" dirty="0" err="1" smtClean="0"/>
              <a:t>subsethood</a:t>
            </a:r>
            <a:r>
              <a:rPr lang="en-US" sz="1000" baseline="0" noProof="0" dirty="0" smtClean="0"/>
              <a:t> values</a:t>
            </a:r>
            <a:r>
              <a:rPr lang="en-US" sz="1000" noProof="0" dirty="0" smtClean="0"/>
              <a:t>. </a:t>
            </a:r>
          </a:p>
          <a:p>
            <a:pPr eaLnBrk="1" hangingPunct="1"/>
            <a:r>
              <a:rPr lang="en-US" sz="1000" noProof="0" dirty="0" smtClean="0"/>
              <a:t>The members of the second group determine the conclusion in two steps by first interpolating a new rule in the position corresponding to the observation and next, they infer the result using only the observation and the new rule applying a single rule reasoning technique. These methods follow the concept of the Generalized Methodology of fuzzy rule interpolation (GM) developed by </a:t>
            </a:r>
            <a:r>
              <a:rPr lang="en-US" sz="1000" noProof="0" dirty="0" err="1" smtClean="0"/>
              <a:t>Baranyi</a:t>
            </a:r>
            <a:r>
              <a:rPr lang="en-US" sz="1000" noProof="0" dirty="0" smtClean="0"/>
              <a:t>, </a:t>
            </a:r>
            <a:r>
              <a:rPr lang="en-US" sz="1000" noProof="0" dirty="0" err="1" smtClean="0"/>
              <a:t>Kóczy</a:t>
            </a:r>
            <a:r>
              <a:rPr lang="en-US" sz="1000" noProof="0" dirty="0" smtClean="0"/>
              <a:t> and </a:t>
            </a:r>
            <a:r>
              <a:rPr lang="en-US" sz="1000" noProof="0" dirty="0" err="1" smtClean="0"/>
              <a:t>Gedeon</a:t>
            </a:r>
            <a:r>
              <a:rPr lang="en-US" sz="1000" noProof="0" dirty="0" smtClean="0"/>
              <a:t>. Relevant members of this group are the LESFRI that applies the method of least squares for the calculation of the membership functions, the IGRV developed by Huang and </a:t>
            </a:r>
            <a:r>
              <a:rPr lang="en-US" sz="1000" noProof="0" dirty="0" err="1" smtClean="0"/>
              <a:t>Shen</a:t>
            </a:r>
            <a:r>
              <a:rPr lang="en-US" sz="1000" noProof="0" dirty="0" smtClean="0"/>
              <a:t>, the transformation based technique published by Chen and </a:t>
            </a:r>
            <a:r>
              <a:rPr lang="en-US" sz="1000" noProof="0" dirty="0" err="1" smtClean="0"/>
              <a:t>Ko</a:t>
            </a:r>
            <a:r>
              <a:rPr lang="en-US" sz="1000" noProof="0" dirty="0" smtClean="0"/>
              <a:t> as well as the polar cut based FRIPOC suggested by </a:t>
            </a:r>
            <a:r>
              <a:rPr lang="en-US" sz="1000" noProof="0" dirty="0" err="1" smtClean="0"/>
              <a:t>Johanyák</a:t>
            </a:r>
            <a:r>
              <a:rPr lang="en-US" sz="1000" noProof="0" dirty="0" smtClean="0"/>
              <a:t> and </a:t>
            </a:r>
            <a:r>
              <a:rPr lang="en-US" sz="1000" noProof="0" dirty="0" err="1" smtClean="0"/>
              <a:t>Kovács</a:t>
            </a:r>
            <a:r>
              <a:rPr lang="en-US" sz="1000" noProof="0" dirty="0" smtClean="0"/>
              <a:t> ,</a:t>
            </a:r>
            <a:r>
              <a:rPr lang="en-US" sz="1000" baseline="0" noProof="0" dirty="0" smtClean="0"/>
              <a:t> VEIN</a:t>
            </a:r>
            <a:r>
              <a:rPr lang="en-US" sz="1000" noProof="0" dirty="0" smtClean="0"/>
              <a:t>.</a:t>
            </a:r>
            <a:endParaRPr lang="hu-HU" sz="1000" noProof="0" dirty="0" smtClean="0"/>
          </a:p>
          <a:p>
            <a:pPr eaLnBrk="1" hangingPunct="1"/>
            <a:r>
              <a:rPr lang="hu-HU" sz="1000" noProof="0" dirty="0" err="1" smtClean="0"/>
              <a:t>Some</a:t>
            </a:r>
            <a:r>
              <a:rPr lang="hu-HU" sz="1000" noProof="0" dirty="0" smtClean="0"/>
              <a:t> of </a:t>
            </a:r>
            <a:r>
              <a:rPr lang="hu-HU" sz="1000" noProof="0" dirty="0" err="1" smtClean="0"/>
              <a:t>the</a:t>
            </a:r>
            <a:r>
              <a:rPr lang="hu-HU" sz="1000" noProof="0" dirty="0" smtClean="0"/>
              <a:t> </a:t>
            </a:r>
            <a:r>
              <a:rPr lang="hu-HU" sz="1000" noProof="0" dirty="0" err="1" smtClean="0"/>
              <a:t>methods</a:t>
            </a:r>
            <a:r>
              <a:rPr lang="hu-HU" sz="1000" noProof="0" dirty="0" smtClean="0"/>
              <a:t> </a:t>
            </a:r>
            <a:r>
              <a:rPr lang="hu-HU" sz="1000" noProof="0" dirty="0" err="1" smtClean="0"/>
              <a:t>enliosted</a:t>
            </a:r>
            <a:r>
              <a:rPr lang="hu-HU" sz="1000" noProof="0" dirty="0" smtClean="0"/>
              <a:t> </a:t>
            </a:r>
            <a:r>
              <a:rPr lang="hu-HU" sz="1000" noProof="0" dirty="0" err="1" smtClean="0"/>
              <a:t>on</a:t>
            </a:r>
            <a:r>
              <a:rPr lang="hu-HU" sz="1000" noProof="0" dirty="0" smtClean="0"/>
              <a:t> </a:t>
            </a:r>
            <a:r>
              <a:rPr lang="hu-HU" sz="1000" noProof="0" dirty="0" err="1" smtClean="0"/>
              <a:t>the</a:t>
            </a:r>
            <a:r>
              <a:rPr lang="hu-HU" sz="1000" noProof="0" dirty="0" smtClean="0"/>
              <a:t> </a:t>
            </a:r>
            <a:r>
              <a:rPr lang="hu-HU" sz="1000" noProof="0" dirty="0" err="1" smtClean="0"/>
              <a:t>slide</a:t>
            </a:r>
            <a:r>
              <a:rPr lang="hu-HU" sz="1000" noProof="0" dirty="0" smtClean="0"/>
              <a:t> </a:t>
            </a:r>
            <a:r>
              <a:rPr lang="hu-HU" sz="1000" noProof="0" dirty="0" err="1" smtClean="0"/>
              <a:t>are</a:t>
            </a:r>
            <a:r>
              <a:rPr lang="hu-HU" sz="1000" noProof="0" dirty="0" smtClean="0"/>
              <a:t> </a:t>
            </a:r>
            <a:r>
              <a:rPr lang="hu-HU" sz="1000" noProof="0" dirty="0" err="1" smtClean="0"/>
              <a:t>emphasized</a:t>
            </a:r>
            <a:r>
              <a:rPr lang="hu-HU" sz="1000" noProof="0" dirty="0" smtClean="0"/>
              <a:t> </a:t>
            </a:r>
            <a:r>
              <a:rPr lang="hu-HU" sz="1000" noProof="0" dirty="0" err="1" smtClean="0"/>
              <a:t>in</a:t>
            </a:r>
            <a:r>
              <a:rPr lang="hu-HU" sz="1000" noProof="0" dirty="0" smtClean="0"/>
              <a:t> </a:t>
            </a:r>
            <a:r>
              <a:rPr lang="hu-HU" sz="1000" noProof="0" dirty="0" err="1" smtClean="0"/>
              <a:t>bold</a:t>
            </a:r>
            <a:r>
              <a:rPr lang="hu-HU" sz="1000" noProof="0" dirty="0" smtClean="0"/>
              <a:t>. </a:t>
            </a:r>
            <a:r>
              <a:rPr lang="hu-HU" sz="1000" noProof="0" dirty="0" err="1" smtClean="0"/>
              <a:t>These</a:t>
            </a:r>
            <a:r>
              <a:rPr lang="hu-HU" sz="1000" baseline="0" noProof="0" dirty="0" smtClean="0"/>
              <a:t> </a:t>
            </a:r>
            <a:r>
              <a:rPr lang="hu-HU" sz="1000" baseline="0" noProof="0" dirty="0" err="1" smtClean="0"/>
              <a:t>are</a:t>
            </a:r>
            <a:r>
              <a:rPr lang="hu-HU" sz="1000" baseline="0" noProof="0" dirty="0" smtClean="0"/>
              <a:t> </a:t>
            </a:r>
            <a:r>
              <a:rPr lang="hu-HU" sz="1000" baseline="0" noProof="0" dirty="0" err="1" smtClean="0"/>
              <a:t>the</a:t>
            </a:r>
            <a:r>
              <a:rPr lang="hu-HU" sz="1000" baseline="0" noProof="0" dirty="0" smtClean="0"/>
              <a:t> </a:t>
            </a:r>
            <a:r>
              <a:rPr lang="hu-HU" sz="1000" baseline="0" noProof="0" dirty="0" err="1" smtClean="0"/>
              <a:t>methods</a:t>
            </a:r>
            <a:r>
              <a:rPr lang="hu-HU" sz="1000" baseline="0" noProof="0" dirty="0" smtClean="0"/>
              <a:t> I am </a:t>
            </a:r>
            <a:r>
              <a:rPr lang="hu-HU" sz="1000" baseline="0" noProof="0" dirty="0" err="1" smtClean="0"/>
              <a:t>going</a:t>
            </a:r>
            <a:r>
              <a:rPr lang="hu-HU" sz="1000" baseline="0" noProof="0" dirty="0" smtClean="0"/>
              <a:t> </a:t>
            </a:r>
            <a:r>
              <a:rPr lang="hu-HU" sz="1000" baseline="0" noProof="0" dirty="0" err="1" smtClean="0"/>
              <a:t>to</a:t>
            </a:r>
            <a:r>
              <a:rPr lang="hu-HU" sz="1000" baseline="0" noProof="0" dirty="0" smtClean="0"/>
              <a:t> </a:t>
            </a:r>
            <a:r>
              <a:rPr lang="hu-HU" sz="1000" baseline="0" noProof="0" dirty="0" err="1" smtClean="0"/>
              <a:t>present</a:t>
            </a:r>
            <a:r>
              <a:rPr lang="hu-HU" sz="1000" baseline="0" noProof="0" dirty="0" smtClean="0"/>
              <a:t> </a:t>
            </a:r>
            <a:r>
              <a:rPr lang="hu-HU" sz="1000" baseline="0" noProof="0" dirty="0" err="1" smtClean="0"/>
              <a:t>in</a:t>
            </a:r>
            <a:r>
              <a:rPr lang="hu-HU" sz="1000" baseline="0" noProof="0" dirty="0" smtClean="0"/>
              <a:t> </a:t>
            </a:r>
            <a:r>
              <a:rPr lang="hu-HU" sz="1000" baseline="0" noProof="0" dirty="0" err="1" smtClean="0"/>
              <a:t>the</a:t>
            </a:r>
            <a:r>
              <a:rPr lang="hu-HU" sz="1000" baseline="0" noProof="0" dirty="0" smtClean="0"/>
              <a:t> </a:t>
            </a:r>
            <a:r>
              <a:rPr lang="hu-HU" sz="1000" baseline="0" noProof="0" dirty="0" err="1" smtClean="0"/>
              <a:t>next</a:t>
            </a:r>
            <a:r>
              <a:rPr lang="hu-HU" sz="1000" baseline="0" noProof="0" dirty="0" smtClean="0"/>
              <a:t> part of </a:t>
            </a:r>
            <a:r>
              <a:rPr lang="hu-HU" sz="1000" baseline="0" noProof="0" dirty="0" err="1" smtClean="0"/>
              <a:t>the</a:t>
            </a:r>
            <a:r>
              <a:rPr lang="hu-HU" sz="1000" baseline="0" noProof="0" dirty="0" smtClean="0"/>
              <a:t> </a:t>
            </a:r>
            <a:r>
              <a:rPr lang="hu-HU" sz="1000" baseline="0" noProof="0" dirty="0" err="1" smtClean="0"/>
              <a:t>presentation</a:t>
            </a:r>
            <a:r>
              <a:rPr lang="hu-HU" sz="1000" baseline="0" noProof="0" dirty="0" smtClean="0"/>
              <a:t>.</a:t>
            </a:r>
            <a:endParaRPr lang="en-US" sz="1000" noProof="0" dirty="0" smtClean="0"/>
          </a:p>
          <a:p>
            <a:pPr eaLnBrk="1" hangingPunct="1"/>
            <a:endParaRPr lang="en-US" sz="1000" noProof="0"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200" kern="1200" dirty="0" err="1" smtClean="0">
                <a:solidFill>
                  <a:schemeClr val="tx1"/>
                </a:solidFill>
                <a:effectLst/>
                <a:latin typeface="+mn-lt"/>
                <a:ea typeface="+mn-ea"/>
                <a:cs typeface="+mn-cs"/>
              </a:rPr>
              <a:t>As</a:t>
            </a:r>
            <a:r>
              <a:rPr lang="hu-HU" sz="1200" kern="1200" dirty="0" smtClean="0">
                <a:solidFill>
                  <a:schemeClr val="tx1"/>
                </a:solidFill>
                <a:effectLst/>
                <a:latin typeface="+mn-lt"/>
                <a:ea typeface="+mn-ea"/>
                <a:cs typeface="+mn-cs"/>
              </a:rPr>
              <a:t> an </a:t>
            </a:r>
            <a:r>
              <a:rPr lang="hu-HU" sz="1200" kern="1200" dirty="0" err="1" smtClean="0">
                <a:solidFill>
                  <a:schemeClr val="tx1"/>
                </a:solidFill>
                <a:effectLst/>
                <a:latin typeface="+mn-lt"/>
                <a:ea typeface="+mn-ea"/>
                <a:cs typeface="+mn-cs"/>
              </a:rPr>
              <a:t>example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for</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the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one-step</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methods</a:t>
            </a:r>
            <a:r>
              <a:rPr lang="hu-HU" sz="1200" kern="1200" baseline="0" dirty="0" smtClean="0">
                <a:solidFill>
                  <a:schemeClr val="tx1"/>
                </a:solidFill>
                <a:effectLst/>
                <a:latin typeface="+mn-lt"/>
                <a:ea typeface="+mn-ea"/>
                <a:cs typeface="+mn-cs"/>
              </a:rPr>
              <a:t> I am </a:t>
            </a:r>
            <a:r>
              <a:rPr lang="hu-HU" sz="1200" kern="1200" baseline="0" dirty="0" err="1" smtClean="0">
                <a:solidFill>
                  <a:schemeClr val="tx1"/>
                </a:solidFill>
                <a:effectLst/>
                <a:latin typeface="+mn-lt"/>
                <a:ea typeface="+mn-ea"/>
                <a:cs typeface="+mn-cs"/>
              </a:rPr>
              <a:t>going</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to</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present</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the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method</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called</a:t>
            </a:r>
            <a:r>
              <a:rPr lang="hu-HU" sz="1200" kern="1200" baseline="0" dirty="0" smtClean="0">
                <a:solidFill>
                  <a:schemeClr val="tx1"/>
                </a:solidFill>
                <a:effectLst/>
                <a:latin typeface="+mn-lt"/>
                <a:ea typeface="+mn-ea"/>
                <a:cs typeface="+mn-cs"/>
              </a:rPr>
              <a:t> FRISUV. The main </a:t>
            </a:r>
            <a:r>
              <a:rPr lang="hu-HU" sz="1200" kern="1200" baseline="0" dirty="0" err="1" smtClean="0">
                <a:solidFill>
                  <a:schemeClr val="tx1"/>
                </a:solidFill>
                <a:effectLst/>
                <a:latin typeface="+mn-lt"/>
                <a:ea typeface="+mn-ea"/>
                <a:cs typeface="+mn-cs"/>
              </a:rPr>
              <a:t>goal</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during</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its</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development</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was</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to</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create</a:t>
            </a:r>
            <a:r>
              <a:rPr lang="hu-HU" sz="1200" kern="1200" baseline="0" dirty="0" smtClean="0">
                <a:solidFill>
                  <a:schemeClr val="tx1"/>
                </a:solidFill>
                <a:effectLst/>
                <a:latin typeface="+mn-lt"/>
                <a:ea typeface="+mn-ea"/>
                <a:cs typeface="+mn-cs"/>
              </a:rPr>
              <a:t> a </a:t>
            </a:r>
            <a:r>
              <a:rPr lang="hu-HU" sz="1200" kern="1200" baseline="0" dirty="0" err="1" smtClean="0">
                <a:solidFill>
                  <a:schemeClr val="tx1"/>
                </a:solidFill>
                <a:effectLst/>
                <a:latin typeface="+mn-lt"/>
                <a:ea typeface="+mn-ea"/>
                <a:cs typeface="+mn-cs"/>
              </a:rPr>
              <a:t>fast</a:t>
            </a:r>
            <a:r>
              <a:rPr lang="hu-HU"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technique with low computational complexity and applicability in case of all the valid (convex and normal) fuzzy (CNF) sets</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to</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make</a:t>
            </a:r>
            <a:r>
              <a:rPr lang="hu-HU" sz="1200" kern="1200" baseline="0" dirty="0" smtClean="0">
                <a:solidFill>
                  <a:schemeClr val="tx1"/>
                </a:solidFill>
                <a:effectLst/>
                <a:latin typeface="+mn-lt"/>
                <a:ea typeface="+mn-ea"/>
                <a:cs typeface="+mn-cs"/>
              </a:rPr>
              <a:t> </a:t>
            </a:r>
            <a:r>
              <a:rPr lang="hu-HU" sz="1200" kern="1200" baseline="0" dirty="0" err="1" smtClean="0">
                <a:solidFill>
                  <a:schemeClr val="tx1"/>
                </a:solidFill>
                <a:effectLst/>
                <a:latin typeface="+mn-lt"/>
                <a:ea typeface="+mn-ea"/>
                <a:cs typeface="+mn-cs"/>
              </a:rPr>
              <a:t>possible</a:t>
            </a:r>
            <a:r>
              <a:rPr lang="hu-HU" sz="1200" kern="1200" baseline="0" dirty="0" smtClean="0">
                <a:solidFill>
                  <a:schemeClr val="tx1"/>
                </a:solidFill>
                <a:effectLst/>
                <a:latin typeface="+mn-lt"/>
                <a:ea typeface="+mn-ea"/>
                <a:cs typeface="+mn-cs"/>
              </a:rPr>
              <a:t> t</a:t>
            </a:r>
            <a:r>
              <a:rPr lang="en-US" sz="1200" kern="1200" dirty="0" smtClean="0">
                <a:solidFill>
                  <a:schemeClr val="tx1"/>
                </a:solidFill>
                <a:effectLst/>
                <a:latin typeface="+mn-lt"/>
                <a:ea typeface="+mn-ea"/>
                <a:cs typeface="+mn-cs"/>
              </a:rPr>
              <a:t>he application of FRI methods in real-time or embedded systems.</a:t>
            </a:r>
            <a:r>
              <a:rPr lang="hu-HU" sz="1200" kern="1200" dirty="0" smtClean="0">
                <a:solidFill>
                  <a:schemeClr val="tx1"/>
                </a:solidFill>
                <a:effectLst/>
                <a:latin typeface="+mn-lt"/>
                <a:ea typeface="+mn-ea"/>
                <a:cs typeface="+mn-cs"/>
              </a:rPr>
              <a:t> </a:t>
            </a:r>
            <a:r>
              <a:rPr lang="hu-HU" sz="1200" dirty="0" err="1" smtClean="0"/>
              <a:t>It</a:t>
            </a:r>
            <a:r>
              <a:rPr lang="hu-HU" sz="1200" dirty="0" smtClean="0"/>
              <a:t> </a:t>
            </a:r>
            <a:r>
              <a:rPr lang="en-US" sz="1200" dirty="0" smtClean="0"/>
              <a:t>extends the concept of the fuzzy </a:t>
            </a:r>
            <a:r>
              <a:rPr lang="en-US" sz="1200" dirty="0" err="1" smtClean="0"/>
              <a:t>subsethood</a:t>
            </a:r>
            <a:r>
              <a:rPr lang="en-US" sz="1200" dirty="0" smtClean="0"/>
              <a:t> values and applies it in conjunction with a relative distance aiming the measurement of the similarity between rule antecedents and observations. Later the conclusion is calculated based on this similarity. </a:t>
            </a:r>
          </a:p>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66</a:t>
            </a:fld>
            <a:endParaRPr lang="hu-HU"/>
          </a:p>
        </p:txBody>
      </p:sp>
    </p:spTree>
    <p:extLst>
      <p:ext uri="{BB962C8B-B14F-4D97-AF65-F5344CB8AC3E}">
        <p14:creationId xmlns:p14="http://schemas.microsoft.com/office/powerpoint/2010/main" val="42169907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effectLst/>
              </a:rPr>
              <a:t>Let</a:t>
            </a:r>
            <a:r>
              <a:rPr lang="hu-HU" dirty="0" smtClean="0">
                <a:effectLst/>
              </a:rPr>
              <a:t> </a:t>
            </a:r>
            <a:r>
              <a:rPr lang="hu-HU" dirty="0" err="1" smtClean="0">
                <a:effectLst/>
              </a:rPr>
              <a:t>us</a:t>
            </a:r>
            <a:r>
              <a:rPr lang="hu-HU" dirty="0" smtClean="0">
                <a:effectLst/>
              </a:rPr>
              <a:t> start </a:t>
            </a:r>
            <a:r>
              <a:rPr lang="hu-HU" dirty="0" err="1" smtClean="0">
                <a:effectLst/>
              </a:rPr>
              <a:t>with</a:t>
            </a:r>
            <a:r>
              <a:rPr lang="hu-HU" dirty="0" smtClean="0">
                <a:effectLst/>
              </a:rPr>
              <a:t> </a:t>
            </a:r>
            <a:r>
              <a:rPr lang="hu-HU" dirty="0" err="1" smtClean="0">
                <a:effectLst/>
              </a:rPr>
              <a:t>the</a:t>
            </a:r>
            <a:r>
              <a:rPr lang="hu-HU" dirty="0" smtClean="0">
                <a:effectLst/>
              </a:rPr>
              <a:t> </a:t>
            </a:r>
            <a:r>
              <a:rPr lang="hu-HU" dirty="0" err="1" smtClean="0">
                <a:effectLst/>
              </a:rPr>
              <a:t>concept</a:t>
            </a:r>
            <a:r>
              <a:rPr lang="hu-HU" dirty="0" smtClean="0">
                <a:effectLst/>
              </a:rPr>
              <a:t> of </a:t>
            </a:r>
            <a:r>
              <a:rPr lang="hu-HU" dirty="0" err="1" smtClean="0">
                <a:effectLst/>
              </a:rPr>
              <a:t>reference</a:t>
            </a:r>
            <a:r>
              <a:rPr lang="hu-HU" dirty="0" smtClean="0">
                <a:effectLst/>
              </a:rPr>
              <a:t> </a:t>
            </a:r>
            <a:r>
              <a:rPr lang="hu-HU" dirty="0" err="1" smtClean="0">
                <a:effectLst/>
              </a:rPr>
              <a:t>point</a:t>
            </a:r>
            <a:r>
              <a:rPr lang="hu-HU" dirty="0" smtClean="0">
                <a:effectLst/>
              </a:rPr>
              <a:t> and </a:t>
            </a:r>
            <a:r>
              <a:rPr lang="hu-HU" dirty="0" err="1" smtClean="0">
                <a:effectLst/>
              </a:rPr>
              <a:t>similarity</a:t>
            </a:r>
            <a:r>
              <a:rPr lang="hu-HU" dirty="0" smtClean="0">
                <a:effectLst/>
              </a:rPr>
              <a:t>. </a:t>
            </a:r>
            <a:r>
              <a:rPr lang="en-US" dirty="0" smtClean="0">
                <a:effectLst/>
              </a:rPr>
              <a:t>The reference point of a fuzzy set ( </a:t>
            </a:r>
            <a:r>
              <a:rPr lang="en-US" i="1" dirty="0" smtClean="0">
                <a:effectLst/>
              </a:rPr>
              <a:t>RP</a:t>
            </a:r>
            <a:r>
              <a:rPr lang="en-US" dirty="0" smtClean="0">
                <a:effectLst/>
              </a:rPr>
              <a:t>(.) ) is that point of the universe of discourse, which is most characteristic to the set. Generally it is used for the definition of the set’s position and for the determination of the distance between the fuzzy sets. </a:t>
            </a:r>
            <a:r>
              <a:rPr lang="en-US" sz="1200" kern="1200" dirty="0" smtClean="0">
                <a:solidFill>
                  <a:schemeClr val="tx1"/>
                </a:solidFill>
                <a:effectLst/>
                <a:latin typeface="+mn-lt"/>
                <a:ea typeface="+mn-ea"/>
                <a:cs typeface="+mn-cs"/>
              </a:rPr>
              <a:t>Most often applied choices for its selection are the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of the core (</a:t>
            </a:r>
            <a:r>
              <a:rPr lang="en-US" sz="1200" i="1" kern="1200" dirty="0" smtClean="0">
                <a:solidFill>
                  <a:schemeClr val="tx1"/>
                </a:solidFill>
                <a:effectLst/>
                <a:latin typeface="+mn-lt"/>
                <a:ea typeface="+mn-ea"/>
                <a:cs typeface="+mn-cs"/>
              </a:rPr>
              <a:t>RP</a:t>
            </a:r>
            <a:r>
              <a:rPr lang="en-US" sz="1200" i="1" kern="1200" baseline="-25000" dirty="0" smtClean="0">
                <a:solidFill>
                  <a:schemeClr val="tx1"/>
                </a:solidFill>
                <a:effectLst/>
                <a:latin typeface="+mn-lt"/>
                <a:ea typeface="+mn-ea"/>
                <a:cs typeface="+mn-cs"/>
              </a:rPr>
              <a:t>CC</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of the support (</a:t>
            </a:r>
            <a:r>
              <a:rPr lang="en-US" sz="1200" i="1" kern="1200" dirty="0" smtClean="0">
                <a:solidFill>
                  <a:schemeClr val="tx1"/>
                </a:solidFill>
                <a:effectLst/>
                <a:latin typeface="+mn-lt"/>
                <a:ea typeface="+mn-ea"/>
                <a:cs typeface="+mn-cs"/>
              </a:rPr>
              <a:t>RP</a:t>
            </a:r>
            <a:r>
              <a:rPr lang="en-US" sz="1200" i="1" kern="1200" baseline="-25000" dirty="0" smtClean="0">
                <a:solidFill>
                  <a:schemeClr val="tx1"/>
                </a:solidFill>
                <a:effectLst/>
                <a:latin typeface="+mn-lt"/>
                <a:ea typeface="+mn-ea"/>
                <a:cs typeface="+mn-cs"/>
              </a:rPr>
              <a:t>SC</a:t>
            </a:r>
            <a:r>
              <a:rPr lang="en-US" sz="1200" kern="1200" dirty="0" smtClean="0">
                <a:solidFill>
                  <a:schemeClr val="tx1"/>
                </a:solidFill>
                <a:effectLst/>
                <a:latin typeface="+mn-lt"/>
                <a:ea typeface="+mn-ea"/>
                <a:cs typeface="+mn-cs"/>
              </a:rPr>
              <a:t>) [3], the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of gravity (</a:t>
            </a:r>
            <a:r>
              <a:rPr lang="en-US" sz="1200" i="1" kern="1200" dirty="0" smtClean="0">
                <a:solidFill>
                  <a:schemeClr val="tx1"/>
                </a:solidFill>
                <a:effectLst/>
                <a:latin typeface="+mn-lt"/>
                <a:ea typeface="+mn-ea"/>
                <a:cs typeface="+mn-cs"/>
              </a:rPr>
              <a:t>RP</a:t>
            </a:r>
            <a:r>
              <a:rPr lang="en-US" sz="1200" i="1" kern="1200" baseline="-25000" dirty="0" smtClean="0">
                <a:solidFill>
                  <a:schemeClr val="tx1"/>
                </a:solidFill>
                <a:effectLst/>
                <a:latin typeface="+mn-lt"/>
                <a:ea typeface="+mn-ea"/>
                <a:cs typeface="+mn-cs"/>
              </a:rPr>
              <a:t>GC</a:t>
            </a:r>
            <a:r>
              <a:rPr lang="en-US" sz="1200" kern="1200" dirty="0" smtClean="0">
                <a:solidFill>
                  <a:schemeClr val="tx1"/>
                </a:solidFill>
                <a:effectLst/>
                <a:latin typeface="+mn-lt"/>
                <a:ea typeface="+mn-ea"/>
                <a:cs typeface="+mn-cs"/>
              </a:rPr>
              <a:t>) [6] and the </a:t>
            </a:r>
            <a:r>
              <a:rPr lang="en-US" sz="1200" kern="1200" dirty="0" err="1" smtClean="0">
                <a:solidFill>
                  <a:schemeClr val="tx1"/>
                </a:solidFill>
                <a:effectLst/>
                <a:latin typeface="+mn-lt"/>
                <a:ea typeface="+mn-ea"/>
                <a:cs typeface="+mn-cs"/>
              </a:rPr>
              <a:t>unweighted</a:t>
            </a:r>
            <a:r>
              <a:rPr lang="en-US" sz="1200" kern="1200" dirty="0" smtClean="0">
                <a:solidFill>
                  <a:schemeClr val="tx1"/>
                </a:solidFill>
                <a:effectLst/>
                <a:latin typeface="+mn-lt"/>
                <a:ea typeface="+mn-ea"/>
                <a:cs typeface="+mn-cs"/>
              </a:rPr>
              <a:t> or weighted average of the abscissas of the characteristic (break) points of the shape (</a:t>
            </a:r>
            <a:r>
              <a:rPr lang="en-US" sz="1200" i="1" kern="1200" dirty="0" smtClean="0">
                <a:solidFill>
                  <a:schemeClr val="tx1"/>
                </a:solidFill>
                <a:effectLst/>
                <a:latin typeface="+mn-lt"/>
                <a:ea typeface="+mn-ea"/>
                <a:cs typeface="+mn-cs"/>
              </a:rPr>
              <a:t>RP</a:t>
            </a:r>
            <a:r>
              <a:rPr lang="en-US" sz="1200" i="1" kern="1200" baseline="-25000" dirty="0" smtClean="0">
                <a:solidFill>
                  <a:schemeClr val="tx1"/>
                </a:solidFill>
                <a:effectLst/>
                <a:latin typeface="+mn-lt"/>
                <a:ea typeface="+mn-ea"/>
                <a:cs typeface="+mn-cs"/>
              </a:rPr>
              <a:t>UAV</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RP</a:t>
            </a:r>
            <a:r>
              <a:rPr lang="en-US" sz="1200" i="1" kern="1200" baseline="-25000" dirty="0" smtClean="0">
                <a:solidFill>
                  <a:schemeClr val="tx1"/>
                </a:solidFill>
                <a:effectLst/>
                <a:latin typeface="+mn-lt"/>
                <a:ea typeface="+mn-ea"/>
                <a:cs typeface="+mn-cs"/>
              </a:rPr>
              <a:t>WAV</a:t>
            </a:r>
            <a:r>
              <a:rPr lang="en-US" sz="1200" kern="1200" dirty="0" smtClean="0">
                <a:solidFill>
                  <a:schemeClr val="tx1"/>
                </a:solidFill>
                <a:effectLst/>
                <a:latin typeface="+mn-lt"/>
                <a:ea typeface="+mn-ea"/>
                <a:cs typeface="+mn-cs"/>
              </a:rPr>
              <a:t>) [6]. Fig. 4 presents the listed reference point types in case of a trapezoid shaped fuzzy set. Further on we will use the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of the core (</a:t>
            </a:r>
            <a:r>
              <a:rPr lang="en-US" sz="1200" i="1" kern="1200" dirty="0" smtClean="0">
                <a:solidFill>
                  <a:schemeClr val="tx1"/>
                </a:solidFill>
                <a:effectLst/>
                <a:latin typeface="+mn-lt"/>
                <a:ea typeface="+mn-ea"/>
                <a:cs typeface="+mn-cs"/>
              </a:rPr>
              <a:t>RP</a:t>
            </a:r>
            <a:r>
              <a:rPr lang="en-US" sz="1200" i="1" kern="1200" baseline="-25000" dirty="0" smtClean="0">
                <a:solidFill>
                  <a:schemeClr val="tx1"/>
                </a:solidFill>
                <a:effectLst/>
                <a:latin typeface="+mn-lt"/>
                <a:ea typeface="+mn-ea"/>
                <a:cs typeface="+mn-cs"/>
              </a:rPr>
              <a:t>CC</a:t>
            </a:r>
            <a:r>
              <a:rPr lang="en-US" sz="1200" kern="1200" dirty="0" smtClean="0">
                <a:solidFill>
                  <a:schemeClr val="tx1"/>
                </a:solidFill>
                <a:effectLst/>
                <a:latin typeface="+mn-lt"/>
                <a:ea typeface="+mn-ea"/>
                <a:cs typeface="+mn-cs"/>
              </a:rPr>
              <a:t>) as reference point of the fuzzy sets. [</a:t>
            </a:r>
            <a:r>
              <a:rPr lang="en-US" sz="1200" i="1"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a:t>
            </a:r>
            <a:r>
              <a:rPr lang="en-US" sz="1200" kern="1200" baseline="30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is the α-cut of the fuzzy set </a:t>
            </a:r>
            <a:r>
              <a:rPr lang="en-US" sz="1200" i="1"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at the level of α=1.</a:t>
            </a:r>
            <a:r>
              <a:rPr lang="hu-H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reference point of a relation  is that point of the multidimensional universe of discourse which is defined by the reference points of the component fuzzy sets</a:t>
            </a:r>
            <a:r>
              <a:rPr lang="hu-HU" sz="1200" kern="1200" dirty="0" smtClean="0">
                <a:solidFill>
                  <a:schemeClr val="tx1"/>
                </a:solidFill>
                <a:effectLst/>
                <a:latin typeface="+mn-lt"/>
                <a:ea typeface="+mn-ea"/>
                <a:cs typeface="+mn-cs"/>
              </a:rPr>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67</a:t>
            </a:fld>
            <a:endParaRPr lang="hu-HU"/>
          </a:p>
        </p:txBody>
      </p:sp>
    </p:spTree>
    <p:extLst>
      <p:ext uri="{BB962C8B-B14F-4D97-AF65-F5344CB8AC3E}">
        <p14:creationId xmlns:p14="http://schemas.microsoft.com/office/powerpoint/2010/main" val="9777374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sz="1200" kern="1200" dirty="0" smtClean="0">
                <a:solidFill>
                  <a:schemeClr val="tx1"/>
                </a:solidFill>
                <a:effectLst/>
                <a:latin typeface="+mn-lt"/>
                <a:ea typeface="+mn-ea"/>
                <a:cs typeface="+mn-cs"/>
              </a:rPr>
              <a:t>In interpolative fuzzy inference the similarity between the current fuzzy input and the antecedents of the known rules plays a determinant role in course of the calculation of the conclusion. Suppose the rules being of form </a:t>
            </a:r>
            <a:r>
              <a:rPr lang="hu-HU" sz="1200" kern="1200" dirty="0" smtClean="0">
                <a:solidFill>
                  <a:schemeClr val="tx1"/>
                </a:solidFill>
                <a:effectLst/>
                <a:latin typeface="+mn-lt"/>
                <a:ea typeface="+mn-ea"/>
                <a:cs typeface="+mn-cs"/>
              </a:rPr>
              <a:t>IF-THEN </a:t>
            </a:r>
            <a:r>
              <a:rPr lang="en-US" sz="1200" kern="1200" dirty="0" smtClean="0">
                <a:solidFill>
                  <a:schemeClr val="tx1"/>
                </a:solidFill>
                <a:effectLst/>
                <a:latin typeface="+mn-lt"/>
                <a:ea typeface="+mn-ea"/>
                <a:cs typeface="+mn-cs"/>
              </a:rPr>
              <a:t>where </a:t>
            </a:r>
            <a:r>
              <a:rPr lang="en-US" sz="1200" i="1" kern="1200" dirty="0" smtClean="0">
                <a:solidFill>
                  <a:schemeClr val="tx1"/>
                </a:solidFill>
                <a:effectLst/>
                <a:latin typeface="+mn-lt"/>
                <a:ea typeface="+mn-ea"/>
                <a:cs typeface="+mn-cs"/>
              </a:rPr>
              <a:t>x</a:t>
            </a:r>
            <a:r>
              <a:rPr lang="en-US" sz="1200" i="1" kern="1200" baseline="-2500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is the linguistic variable in the </a:t>
            </a:r>
            <a:r>
              <a:rPr lang="en-US" sz="1200" i="1" kern="1200" dirty="0" err="1" smtClean="0">
                <a:solidFill>
                  <a:schemeClr val="tx1"/>
                </a:solidFill>
                <a:effectLst/>
                <a:latin typeface="+mn-lt"/>
                <a:ea typeface="+mn-ea"/>
                <a:cs typeface="+mn-cs"/>
              </a:rPr>
              <a:t>i</a:t>
            </a:r>
            <a:r>
              <a:rPr lang="en-US" sz="1200" kern="1200" dirty="0" err="1"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[1,</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 antecedent dimension, </a:t>
            </a:r>
            <a:r>
              <a:rPr lang="en-US" sz="1200" i="1" kern="1200" dirty="0" smtClean="0">
                <a:solidFill>
                  <a:schemeClr val="tx1"/>
                </a:solidFill>
                <a:effectLst/>
                <a:latin typeface="+mn-lt"/>
                <a:ea typeface="+mn-ea"/>
                <a:cs typeface="+mn-cs"/>
              </a:rPr>
              <a:t>A</a:t>
            </a:r>
            <a:r>
              <a:rPr lang="en-US" sz="1200" i="1" kern="1200" baseline="-25000" dirty="0" smtClean="0">
                <a:solidFill>
                  <a:schemeClr val="tx1"/>
                </a:solidFill>
                <a:effectLst/>
                <a:latin typeface="+mn-lt"/>
                <a:ea typeface="+mn-ea"/>
                <a:cs typeface="+mn-cs"/>
              </a:rPr>
              <a:t>i1</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a:t>
            </a:r>
            <a:r>
              <a:rPr lang="en-US" sz="1200" i="1" kern="1200" baseline="-25000" dirty="0" smtClean="0">
                <a:solidFill>
                  <a:schemeClr val="tx1"/>
                </a:solidFill>
                <a:effectLst/>
                <a:latin typeface="+mn-lt"/>
                <a:ea typeface="+mn-ea"/>
                <a:cs typeface="+mn-cs"/>
              </a:rPr>
              <a:t>i1</a:t>
            </a:r>
            <a:r>
              <a:rPr lang="en-US" sz="1200" kern="1200" dirty="0" smtClean="0">
                <a:solidFill>
                  <a:schemeClr val="tx1"/>
                </a:solidFill>
                <a:effectLst/>
                <a:latin typeface="+mn-lt"/>
                <a:ea typeface="+mn-ea"/>
                <a:cs typeface="+mn-cs"/>
                <a:sym typeface="Symbol"/>
              </a:rPr>
              <a:t></a:t>
            </a:r>
            <a:r>
              <a:rPr lang="en-US" sz="1200" i="1" kern="1200" dirty="0" smtClean="0">
                <a:solidFill>
                  <a:schemeClr val="tx1"/>
                </a:solidFill>
                <a:effectLst/>
                <a:latin typeface="+mn-lt"/>
                <a:ea typeface="+mn-ea"/>
                <a:cs typeface="+mn-cs"/>
              </a:rPr>
              <a:t>X</a:t>
            </a:r>
            <a:r>
              <a:rPr lang="en-US" sz="1200" i="1" kern="1200" baseline="-2500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is a linguistic value in the same dimension, </a:t>
            </a:r>
            <a:r>
              <a:rPr lang="en-US" sz="1200" i="1" kern="1200" dirty="0" smtClean="0">
                <a:solidFill>
                  <a:schemeClr val="tx1"/>
                </a:solidFill>
                <a:effectLst/>
                <a:latin typeface="+mn-lt"/>
                <a:ea typeface="+mn-ea"/>
                <a:cs typeface="+mn-cs"/>
              </a:rPr>
              <a:t>X</a:t>
            </a:r>
            <a:r>
              <a:rPr lang="en-US" sz="1200" i="1" kern="1200" baseline="-2500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is the universe of discourse of the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i</a:t>
            </a:r>
            <a:r>
              <a:rPr lang="en-US" sz="1200" kern="1200" dirty="0" err="1"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[1,</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 antecedent dimension, and </a:t>
            </a:r>
            <a:r>
              <a:rPr lang="en-US" sz="1200" i="1" kern="1200" dirty="0" smtClean="0">
                <a:solidFill>
                  <a:schemeClr val="tx1"/>
                </a:solidFill>
                <a:effectLst/>
                <a:latin typeface="+mn-lt"/>
                <a:ea typeface="+mn-ea"/>
                <a:cs typeface="+mn-cs"/>
              </a:rPr>
              <a:t>y</a:t>
            </a:r>
            <a:r>
              <a:rPr lang="en-US" sz="1200" kern="1200" dirty="0" smtClean="0">
                <a:solidFill>
                  <a:schemeClr val="tx1"/>
                </a:solidFill>
                <a:effectLst/>
                <a:latin typeface="+mn-lt"/>
                <a:ea typeface="+mn-ea"/>
                <a:cs typeface="+mn-cs"/>
              </a:rPr>
              <a:t> is the linguistic variable in the consequent dimension. The antecedent parts of the rules can be viewed as multidimensional fuzzy sets or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ary</a:t>
            </a:r>
            <a:r>
              <a:rPr lang="en-US" sz="1200" kern="1200" dirty="0" smtClean="0">
                <a:solidFill>
                  <a:schemeClr val="tx1"/>
                </a:solidFill>
                <a:effectLst/>
                <a:latin typeface="+mn-lt"/>
                <a:ea typeface="+mn-ea"/>
                <a:cs typeface="+mn-cs"/>
              </a:rPr>
              <a:t> fuzzy relations</a:t>
            </a:r>
            <a:r>
              <a:rPr lang="hu-HU" sz="1200" kern="1200" dirty="0" smtClean="0">
                <a:solidFill>
                  <a:schemeClr val="tx1"/>
                </a:solidFill>
                <a:effectLst/>
                <a:latin typeface="+mn-lt"/>
                <a:ea typeface="+mn-ea"/>
                <a:cs typeface="+mn-cs"/>
              </a:rPr>
              <a:t> o</a:t>
            </a:r>
            <a:r>
              <a:rPr lang="en-US" sz="1200" kern="1200" dirty="0" smtClean="0">
                <a:solidFill>
                  <a:schemeClr val="tx1"/>
                </a:solidFill>
                <a:effectLst/>
                <a:latin typeface="+mn-lt"/>
                <a:ea typeface="+mn-ea"/>
                <a:cs typeface="+mn-cs"/>
              </a:rPr>
              <a:t>f form</a:t>
            </a:r>
            <a:r>
              <a:rPr lang="hu-HU"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The similarity between the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-dimensional observation represented by the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ary</a:t>
            </a:r>
            <a:r>
              <a:rPr lang="en-US" sz="1200" kern="1200" dirty="0" smtClean="0">
                <a:solidFill>
                  <a:schemeClr val="tx1"/>
                </a:solidFill>
                <a:effectLst/>
                <a:latin typeface="+mn-lt"/>
                <a:ea typeface="+mn-ea"/>
                <a:cs typeface="+mn-cs"/>
              </a:rPr>
              <a:t> relation  and the rule antecedent represented by the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ary</a:t>
            </a:r>
            <a:r>
              <a:rPr lang="en-US" sz="1200" kern="1200" dirty="0" smtClean="0">
                <a:solidFill>
                  <a:schemeClr val="tx1"/>
                </a:solidFill>
                <a:effectLst/>
                <a:latin typeface="+mn-lt"/>
                <a:ea typeface="+mn-ea"/>
                <a:cs typeface="+mn-cs"/>
              </a:rPr>
              <a:t> relation  depends on two components, i.e. the </a:t>
            </a:r>
            <a:r>
              <a:rPr lang="en-US" sz="1200" b="1" kern="1200" dirty="0" smtClean="0">
                <a:solidFill>
                  <a:schemeClr val="tx1"/>
                </a:solidFill>
                <a:effectLst/>
                <a:latin typeface="+mn-lt"/>
                <a:ea typeface="+mn-ea"/>
                <a:cs typeface="+mn-cs"/>
              </a:rPr>
              <a:t>shape similarity </a:t>
            </a:r>
            <a:r>
              <a:rPr lang="en-US" sz="1200" kern="1200" dirty="0" smtClean="0">
                <a:solidFill>
                  <a:schemeClr val="tx1"/>
                </a:solidFill>
                <a:effectLst/>
                <a:latin typeface="+mn-lt"/>
                <a:ea typeface="+mn-ea"/>
                <a:cs typeface="+mn-cs"/>
              </a:rPr>
              <a:t>and the </a:t>
            </a:r>
            <a:r>
              <a:rPr lang="en-US" sz="1200" b="1" kern="1200" dirty="0" smtClean="0">
                <a:solidFill>
                  <a:schemeClr val="tx1"/>
                </a:solidFill>
                <a:effectLst/>
                <a:latin typeface="+mn-lt"/>
                <a:ea typeface="+mn-ea"/>
                <a:cs typeface="+mn-cs"/>
              </a:rPr>
              <a:t>distance</a:t>
            </a:r>
            <a:r>
              <a:rPr lang="en-US" sz="1200" kern="1200" dirty="0" smtClean="0">
                <a:solidFill>
                  <a:schemeClr val="tx1"/>
                </a:solidFill>
                <a:effectLst/>
                <a:latin typeface="+mn-lt"/>
                <a:ea typeface="+mn-ea"/>
                <a:cs typeface="+mn-cs"/>
              </a:rPr>
              <a:t> between the reference points of the relations. </a:t>
            </a:r>
            <a:endParaRPr lang="hu-HU" sz="1200" kern="1200" dirty="0" smtClean="0">
              <a:solidFill>
                <a:schemeClr val="tx1"/>
              </a:solidFill>
              <a:effectLst/>
              <a:latin typeface="+mn-lt"/>
              <a:ea typeface="+mn-ea"/>
              <a:cs typeface="+mn-cs"/>
            </a:endParaRPr>
          </a:p>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68</a:t>
            </a:fld>
            <a:endParaRPr lang="hu-HU"/>
          </a:p>
        </p:txBody>
      </p:sp>
    </p:spTree>
    <p:extLst>
      <p:ext uri="{BB962C8B-B14F-4D97-AF65-F5344CB8AC3E}">
        <p14:creationId xmlns:p14="http://schemas.microsoft.com/office/powerpoint/2010/main" val="6602896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sz="1200" kern="1200" dirty="0" smtClean="0">
                <a:solidFill>
                  <a:schemeClr val="tx1"/>
                </a:solidFill>
                <a:effectLst/>
                <a:latin typeface="+mn-lt"/>
                <a:ea typeface="+mn-ea"/>
                <a:cs typeface="+mn-cs"/>
              </a:rPr>
              <a:t>The shape similarity measures the closeness of the shapes of two fuzzy sets that share the same reference point. There are several solutions in the literature for this task. They can be grouped in four main categories</a:t>
            </a:r>
            <a:r>
              <a:rPr lang="hu-HU" sz="1200" kern="1200" dirty="0" smtClean="0">
                <a:solidFill>
                  <a:schemeClr val="tx1"/>
                </a:solidFill>
                <a:effectLst/>
                <a:latin typeface="+mn-lt"/>
                <a:ea typeface="+mn-ea"/>
                <a:cs typeface="+mn-cs"/>
              </a:rPr>
              <a:t>.</a:t>
            </a:r>
          </a:p>
        </p:txBody>
      </p:sp>
      <p:sp>
        <p:nvSpPr>
          <p:cNvPr id="4" name="Dia számának helye 3"/>
          <p:cNvSpPr>
            <a:spLocks noGrp="1"/>
          </p:cNvSpPr>
          <p:nvPr>
            <p:ph type="sldNum" sz="quarter" idx="10"/>
          </p:nvPr>
        </p:nvSpPr>
        <p:spPr/>
        <p:txBody>
          <a:bodyPr/>
          <a:lstStyle/>
          <a:p>
            <a:fld id="{1FDD2340-3905-4B0F-89E7-B3BE281A028E}" type="slidenum">
              <a:rPr lang="hu-HU" smtClean="0"/>
              <a:t>69</a:t>
            </a:fld>
            <a:endParaRPr lang="hu-HU"/>
          </a:p>
        </p:txBody>
      </p:sp>
    </p:spTree>
    <p:extLst>
      <p:ext uri="{BB962C8B-B14F-4D97-AF65-F5344CB8AC3E}">
        <p14:creationId xmlns:p14="http://schemas.microsoft.com/office/powerpoint/2010/main" val="38341550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kern="1200" dirty="0" smtClean="0">
                <a:solidFill>
                  <a:schemeClr val="tx1"/>
                </a:solidFill>
                <a:effectLst/>
                <a:latin typeface="+mn-lt"/>
                <a:ea typeface="+mn-ea"/>
                <a:cs typeface="+mn-cs"/>
              </a:rPr>
              <a:t>FRISUV </a:t>
            </a:r>
            <a:r>
              <a:rPr lang="en-US" sz="1200" kern="1200" dirty="0" smtClean="0">
                <a:solidFill>
                  <a:schemeClr val="tx1"/>
                </a:solidFill>
                <a:effectLst/>
                <a:latin typeface="+mn-lt"/>
                <a:ea typeface="+mn-ea"/>
                <a:cs typeface="+mn-cs"/>
              </a:rPr>
              <a:t>follow</a:t>
            </a:r>
            <a:r>
              <a:rPr lang="hu-HU" sz="1200"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the third approach using a similarity measure based on the fuzzy </a:t>
            </a:r>
            <a:r>
              <a:rPr lang="en-US" sz="1200" kern="1200" dirty="0" err="1" smtClean="0">
                <a:solidFill>
                  <a:schemeClr val="tx1"/>
                </a:solidFill>
                <a:effectLst/>
                <a:latin typeface="+mn-lt"/>
                <a:ea typeface="+mn-ea"/>
                <a:cs typeface="+mn-cs"/>
              </a:rPr>
              <a:t>subsethood</a:t>
            </a:r>
            <a:r>
              <a:rPr lang="en-US" sz="1200" kern="1200" dirty="0" smtClean="0">
                <a:solidFill>
                  <a:schemeClr val="tx1"/>
                </a:solidFill>
                <a:effectLst/>
                <a:latin typeface="+mn-lt"/>
                <a:ea typeface="+mn-ea"/>
                <a:cs typeface="+mn-cs"/>
              </a:rPr>
              <a:t> values [17]. The fuzzy </a:t>
            </a:r>
            <a:r>
              <a:rPr lang="en-US" sz="1200" kern="1200" dirty="0" err="1" smtClean="0">
                <a:solidFill>
                  <a:schemeClr val="tx1"/>
                </a:solidFill>
                <a:effectLst/>
                <a:latin typeface="+mn-lt"/>
                <a:ea typeface="+mn-ea"/>
                <a:cs typeface="+mn-cs"/>
              </a:rPr>
              <a:t>subsethood</a:t>
            </a:r>
            <a:r>
              <a:rPr lang="en-US" sz="1200" kern="1200" dirty="0" smtClean="0">
                <a:solidFill>
                  <a:schemeClr val="tx1"/>
                </a:solidFill>
                <a:effectLst/>
                <a:latin typeface="+mn-lt"/>
                <a:ea typeface="+mn-ea"/>
                <a:cs typeface="+mn-cs"/>
              </a:rPr>
              <a:t> value represents the degree to which a fuzzy set is a subset of another fuzzy set. For example in case of two discrete fuzzy sets </a:t>
            </a:r>
            <a:r>
              <a:rPr lang="en-US" sz="1200" i="1"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B</a:t>
            </a:r>
            <a:r>
              <a:rPr lang="en-US" sz="1200" kern="1200" dirty="0" smtClean="0">
                <a:solidFill>
                  <a:schemeClr val="tx1"/>
                </a:solidFill>
                <a:effectLst/>
                <a:latin typeface="+mn-lt"/>
                <a:ea typeface="+mn-ea"/>
                <a:cs typeface="+mn-cs"/>
              </a:rPr>
              <a:t> belonging to the universe </a:t>
            </a:r>
            <a:r>
              <a:rPr lang="en-US" sz="1200" i="1" kern="1200" dirty="0" smtClean="0">
                <a:solidFill>
                  <a:schemeClr val="tx1"/>
                </a:solidFill>
                <a:effectLst/>
                <a:latin typeface="+mn-lt"/>
                <a:ea typeface="+mn-ea"/>
                <a:cs typeface="+mn-cs"/>
              </a:rPr>
              <a:t>X</a:t>
            </a:r>
            <a:r>
              <a:rPr lang="en-US" sz="1200" kern="1200" dirty="0" smtClean="0">
                <a:solidFill>
                  <a:schemeClr val="tx1"/>
                </a:solidFill>
                <a:effectLst/>
                <a:latin typeface="+mn-lt"/>
                <a:ea typeface="+mn-ea"/>
                <a:cs typeface="+mn-cs"/>
              </a:rPr>
              <a:t> the fuzzy </a:t>
            </a:r>
            <a:r>
              <a:rPr lang="en-US" sz="1200" kern="1200" dirty="0" err="1" smtClean="0">
                <a:solidFill>
                  <a:schemeClr val="tx1"/>
                </a:solidFill>
                <a:effectLst/>
                <a:latin typeface="+mn-lt"/>
                <a:ea typeface="+mn-ea"/>
                <a:cs typeface="+mn-cs"/>
              </a:rPr>
              <a:t>subsethood</a:t>
            </a:r>
            <a:r>
              <a:rPr lang="en-US" sz="1200" kern="1200" dirty="0" smtClean="0">
                <a:solidFill>
                  <a:schemeClr val="tx1"/>
                </a:solidFill>
                <a:effectLst/>
                <a:latin typeface="+mn-lt"/>
                <a:ea typeface="+mn-ea"/>
                <a:cs typeface="+mn-cs"/>
              </a:rPr>
              <a:t> value of </a:t>
            </a:r>
            <a:r>
              <a:rPr lang="en-US" sz="1200" i="1"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to </a:t>
            </a:r>
            <a:r>
              <a:rPr lang="en-US" sz="1200" i="1" kern="1200" dirty="0" smtClean="0">
                <a:solidFill>
                  <a:schemeClr val="tx1"/>
                </a:solidFill>
                <a:effectLst/>
                <a:latin typeface="+mn-lt"/>
                <a:ea typeface="+mn-ea"/>
                <a:cs typeface="+mn-cs"/>
              </a:rPr>
              <a:t>B</a:t>
            </a:r>
            <a:r>
              <a:rPr lang="en-US" sz="1200" kern="1200" dirty="0" smtClean="0">
                <a:solidFill>
                  <a:schemeClr val="tx1"/>
                </a:solidFill>
                <a:effectLst/>
                <a:latin typeface="+mn-lt"/>
                <a:ea typeface="+mn-ea"/>
                <a:cs typeface="+mn-cs"/>
              </a:rPr>
              <a:t> is</a:t>
            </a:r>
            <a:r>
              <a:rPr lang="hu-HU" sz="1200" kern="1200" dirty="0" smtClean="0">
                <a:solidFill>
                  <a:schemeClr val="tx1"/>
                </a:solidFill>
                <a:effectLst/>
                <a:latin typeface="+mn-lt"/>
                <a:ea typeface="+mn-ea"/>
                <a:cs typeface="+mn-cs"/>
              </a:rPr>
              <a:t> 	(7) </a:t>
            </a:r>
            <a:r>
              <a:rPr lang="en-US" sz="1200" kern="1200" dirty="0" smtClean="0">
                <a:solidFill>
                  <a:schemeClr val="tx1"/>
                </a:solidFill>
                <a:effectLst/>
                <a:latin typeface="+mn-lt"/>
                <a:ea typeface="+mn-ea"/>
                <a:cs typeface="+mn-cs"/>
              </a:rPr>
              <a:t>where ∩ is an arbitrary t-norm. The value of </a:t>
            </a:r>
            <a:r>
              <a:rPr lang="en-US" sz="1200" i="1" kern="1200" dirty="0" smtClean="0">
                <a:solidFill>
                  <a:schemeClr val="tx1"/>
                </a:solidFill>
                <a:effectLst/>
                <a:latin typeface="+mn-lt"/>
                <a:ea typeface="+mn-ea"/>
                <a:cs typeface="+mn-cs"/>
              </a:rPr>
              <a:t>FSV</a:t>
            </a:r>
            <a:r>
              <a:rPr lang="en-US"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[0,1], the highest possible value corresponds to the case of two identical fuzzy sets. In order to apply </a:t>
            </a:r>
            <a:r>
              <a:rPr lang="en-US" sz="1200" i="1" kern="1200" dirty="0" smtClean="0">
                <a:solidFill>
                  <a:schemeClr val="tx1"/>
                </a:solidFill>
                <a:effectLst/>
                <a:latin typeface="+mn-lt"/>
                <a:ea typeface="+mn-ea"/>
                <a:cs typeface="+mn-cs"/>
              </a:rPr>
              <a:t>FSV</a:t>
            </a:r>
            <a:r>
              <a:rPr lang="en-US" sz="1200" kern="1200" dirty="0" smtClean="0">
                <a:solidFill>
                  <a:schemeClr val="tx1"/>
                </a:solidFill>
                <a:effectLst/>
                <a:latin typeface="+mn-lt"/>
                <a:ea typeface="+mn-ea"/>
                <a:cs typeface="+mn-cs"/>
              </a:rPr>
              <a:t> to the measurement of the similarity between fuzzy relations having an identical reference point we extend it to the multidimensional case. Thus the fuzzy </a:t>
            </a:r>
            <a:r>
              <a:rPr lang="en-US" sz="1200" kern="1200" dirty="0" err="1" smtClean="0">
                <a:solidFill>
                  <a:schemeClr val="tx1"/>
                </a:solidFill>
                <a:effectLst/>
                <a:latin typeface="+mn-lt"/>
                <a:ea typeface="+mn-ea"/>
                <a:cs typeface="+mn-cs"/>
              </a:rPr>
              <a:t>subsethood</a:t>
            </a:r>
            <a:r>
              <a:rPr lang="en-US" sz="1200" kern="1200" dirty="0" smtClean="0">
                <a:solidFill>
                  <a:schemeClr val="tx1"/>
                </a:solidFill>
                <a:effectLst/>
                <a:latin typeface="+mn-lt"/>
                <a:ea typeface="+mn-ea"/>
                <a:cs typeface="+mn-cs"/>
              </a:rPr>
              <a:t> value of the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ary</a:t>
            </a:r>
            <a:r>
              <a:rPr lang="en-US" sz="1200" kern="1200" dirty="0" smtClean="0">
                <a:solidFill>
                  <a:schemeClr val="tx1"/>
                </a:solidFill>
                <a:effectLst/>
                <a:latin typeface="+mn-lt"/>
                <a:ea typeface="+mn-ea"/>
                <a:cs typeface="+mn-cs"/>
              </a:rPr>
              <a:t> relation  to the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ary</a:t>
            </a:r>
            <a:r>
              <a:rPr lang="en-US" sz="1200" kern="1200" dirty="0" smtClean="0">
                <a:solidFill>
                  <a:schemeClr val="tx1"/>
                </a:solidFill>
                <a:effectLst/>
                <a:latin typeface="+mn-lt"/>
                <a:ea typeface="+mn-ea"/>
                <a:cs typeface="+mn-cs"/>
              </a:rPr>
              <a:t> relation  will be </a:t>
            </a:r>
            <a:r>
              <a:rPr lang="hu-HU" sz="1200" kern="1200" dirty="0" smtClean="0">
                <a:solidFill>
                  <a:schemeClr val="tx1"/>
                </a:solidFill>
                <a:effectLst/>
                <a:latin typeface="+mn-lt"/>
                <a:ea typeface="+mn-ea"/>
                <a:cs typeface="+mn-cs"/>
              </a:rPr>
              <a:t>(8)</a:t>
            </a:r>
          </a:p>
          <a:p>
            <a:r>
              <a:rPr lang="en-US" sz="1200" kern="1200" dirty="0" smtClean="0">
                <a:solidFill>
                  <a:schemeClr val="tx1"/>
                </a:solidFill>
                <a:effectLst/>
                <a:latin typeface="+mn-lt"/>
                <a:ea typeface="+mn-ea"/>
                <a:cs typeface="+mn-cs"/>
              </a:rPr>
              <a:t>where ∩ is the intersection between two relations, which is calculated by</a:t>
            </a:r>
            <a:r>
              <a:rPr lang="hu-HU" sz="1200" kern="1200" dirty="0" smtClean="0">
                <a:solidFill>
                  <a:schemeClr val="tx1"/>
                </a:solidFill>
                <a:effectLst/>
                <a:latin typeface="+mn-lt"/>
                <a:ea typeface="+mn-ea"/>
                <a:cs typeface="+mn-cs"/>
              </a:rPr>
              <a:t> (9) </a:t>
            </a:r>
            <a:r>
              <a:rPr lang="en-US" sz="1200" kern="1200" dirty="0" smtClean="0">
                <a:solidFill>
                  <a:schemeClr val="tx1"/>
                </a:solidFill>
                <a:effectLst/>
                <a:latin typeface="+mn-lt"/>
                <a:ea typeface="+mn-ea"/>
                <a:cs typeface="+mn-cs"/>
              </a:rPr>
              <a:t>where </a:t>
            </a:r>
            <a:r>
              <a:rPr lang="en-US" sz="1200" i="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 is an arbitrary </a:t>
            </a:r>
            <a:r>
              <a:rPr lang="en-US" sz="1200" i="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-norm.</a:t>
            </a:r>
            <a:endParaRPr lang="hu-H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order to keep low the computational complexity of the similarity measurement we introduce a simplified measure of the fuzzy </a:t>
            </a:r>
            <a:r>
              <a:rPr lang="en-US" sz="1200" kern="1200" dirty="0" err="1" smtClean="0">
                <a:solidFill>
                  <a:schemeClr val="tx1"/>
                </a:solidFill>
                <a:effectLst/>
                <a:latin typeface="+mn-lt"/>
                <a:ea typeface="+mn-ea"/>
                <a:cs typeface="+mn-cs"/>
              </a:rPr>
              <a:t>subsethood</a:t>
            </a:r>
            <a:r>
              <a:rPr lang="en-US" sz="1200" kern="1200" dirty="0" smtClean="0">
                <a:solidFill>
                  <a:schemeClr val="tx1"/>
                </a:solidFill>
                <a:effectLst/>
                <a:latin typeface="+mn-lt"/>
                <a:ea typeface="+mn-ea"/>
                <a:cs typeface="+mn-cs"/>
              </a:rPr>
              <a:t> value (</a:t>
            </a:r>
            <a:r>
              <a:rPr lang="en-US" sz="1200" i="1" kern="1200" dirty="0" smtClean="0">
                <a:solidFill>
                  <a:schemeClr val="tx1"/>
                </a:solidFill>
                <a:effectLst/>
                <a:latin typeface="+mn-lt"/>
                <a:ea typeface="+mn-ea"/>
                <a:cs typeface="+mn-cs"/>
              </a:rPr>
              <a:t>SFSV</a:t>
            </a:r>
            <a:r>
              <a:rPr lang="en-US" sz="1200" kern="1200" dirty="0" smtClean="0">
                <a:solidFill>
                  <a:schemeClr val="tx1"/>
                </a:solidFill>
                <a:effectLst/>
                <a:latin typeface="+mn-lt"/>
                <a:ea typeface="+mn-ea"/>
                <a:cs typeface="+mn-cs"/>
              </a:rPr>
              <a:t>) of two fuzzy relations. SFSV works with the projections of the relations in each dimension</a:t>
            </a:r>
            <a:r>
              <a:rPr lang="hu-HU" sz="1200" kern="1200" dirty="0" smtClean="0">
                <a:solidFill>
                  <a:schemeClr val="tx1"/>
                </a:solidFill>
                <a:effectLst/>
                <a:latin typeface="+mn-lt"/>
                <a:ea typeface="+mn-ea"/>
                <a:cs typeface="+mn-cs"/>
              </a:rPr>
              <a:t> (10)</a:t>
            </a:r>
          </a:p>
          <a:p>
            <a:r>
              <a:rPr lang="en-US" sz="1200" kern="1200" dirty="0" smtClean="0">
                <a:solidFill>
                  <a:schemeClr val="tx1"/>
                </a:solidFill>
                <a:effectLst/>
                <a:latin typeface="+mn-lt"/>
                <a:ea typeface="+mn-ea"/>
                <a:cs typeface="+mn-cs"/>
              </a:rPr>
              <a:t>where </a:t>
            </a:r>
            <a:r>
              <a:rPr lang="en-US" sz="1200" i="1" kern="1200" dirty="0" smtClean="0">
                <a:solidFill>
                  <a:schemeClr val="tx1"/>
                </a:solidFill>
                <a:effectLst/>
                <a:latin typeface="+mn-lt"/>
                <a:ea typeface="+mn-ea"/>
                <a:cs typeface="+mn-cs"/>
              </a:rPr>
              <a:t>P</a:t>
            </a:r>
            <a:r>
              <a:rPr lang="en-US" sz="1200" i="1" kern="1200" baseline="-2500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is the projection of the relation to the dimension </a:t>
            </a:r>
            <a:r>
              <a:rPr lang="en-US" sz="1200" i="1"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i.e. the component fuzzy set of the relation in </a:t>
            </a:r>
            <a:r>
              <a:rPr lang="en-US" sz="1200" i="1" kern="1200" dirty="0" err="1" smtClean="0">
                <a:solidFill>
                  <a:schemeClr val="tx1"/>
                </a:solidFill>
                <a:effectLst/>
                <a:latin typeface="+mn-lt"/>
                <a:ea typeface="+mn-ea"/>
                <a:cs typeface="+mn-cs"/>
              </a:rPr>
              <a:t>i</a:t>
            </a:r>
            <a:r>
              <a:rPr lang="en-US" sz="1200" kern="1200" dirty="0" err="1"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dimension. The value of </a:t>
            </a:r>
            <a:r>
              <a:rPr lang="en-US" sz="1200" i="1" kern="1200" dirty="0" smtClean="0">
                <a:solidFill>
                  <a:schemeClr val="tx1"/>
                </a:solidFill>
                <a:effectLst/>
                <a:latin typeface="+mn-lt"/>
                <a:ea typeface="+mn-ea"/>
                <a:cs typeface="+mn-cs"/>
              </a:rPr>
              <a:t>SFSV</a:t>
            </a:r>
            <a:r>
              <a:rPr lang="en-US"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[0,1], the highest possible value corresponds to the case of two identical fuzzy relations.</a:t>
            </a:r>
            <a:endParaRPr lang="hu-HU" sz="1200" kern="1200" dirty="0" smtClean="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fld id="{1FDD2340-3905-4B0F-89E7-B3BE281A028E}" type="slidenum">
              <a:rPr lang="hu-HU" smtClean="0"/>
              <a:t>70</a:t>
            </a:fld>
            <a:endParaRPr lang="hu-HU"/>
          </a:p>
        </p:txBody>
      </p:sp>
    </p:spTree>
    <p:extLst>
      <p:ext uri="{BB962C8B-B14F-4D97-AF65-F5344CB8AC3E}">
        <p14:creationId xmlns:p14="http://schemas.microsoft.com/office/powerpoint/2010/main" val="29454648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second component of the proposed similarity measure aiming the comparison of the observation and the rule antecedents is their relative distance. One calculates first the </a:t>
            </a:r>
            <a:endParaRPr lang="hu-HU" dirty="0" smtClean="0"/>
          </a:p>
          <a:p>
            <a:r>
              <a:rPr lang="en-US" sz="1200" kern="1200" dirty="0" smtClean="0">
                <a:solidFill>
                  <a:schemeClr val="tx1"/>
                </a:solidFill>
                <a:effectLst/>
                <a:latin typeface="+mn-lt"/>
                <a:ea typeface="+mn-ea"/>
                <a:cs typeface="+mn-cs"/>
              </a:rPr>
              <a:t>Euclidean distance between the reference points of the corresponding fuzzy relations by</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	 	(11)</a:t>
            </a:r>
          </a:p>
          <a:p>
            <a:r>
              <a:rPr lang="en-US" sz="1200" kern="1200" dirty="0" smtClean="0">
                <a:solidFill>
                  <a:schemeClr val="tx1"/>
                </a:solidFill>
                <a:effectLst/>
                <a:latin typeface="+mn-lt"/>
                <a:ea typeface="+mn-ea"/>
                <a:cs typeface="+mn-cs"/>
              </a:rPr>
              <a:t>where </a:t>
            </a:r>
            <a:r>
              <a:rPr lang="en-US" sz="1200" i="1" kern="1200" dirty="0" err="1" smtClean="0">
                <a:solidFill>
                  <a:schemeClr val="tx1"/>
                </a:solidFill>
                <a:effectLst/>
                <a:latin typeface="+mn-lt"/>
                <a:ea typeface="+mn-ea"/>
                <a:cs typeface="+mn-cs"/>
              </a:rPr>
              <a:t>RP</a:t>
            </a:r>
            <a:r>
              <a:rPr lang="en-US" sz="1200" i="1" kern="1200" baseline="-250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is the reference point of the relation in the </a:t>
            </a:r>
            <a:r>
              <a:rPr lang="en-US" sz="1200" i="1" kern="1200" dirty="0" err="1" smtClean="0">
                <a:solidFill>
                  <a:schemeClr val="tx1"/>
                </a:solidFill>
                <a:effectLst/>
                <a:latin typeface="+mn-lt"/>
                <a:ea typeface="+mn-ea"/>
                <a:cs typeface="+mn-cs"/>
              </a:rPr>
              <a:t>i</a:t>
            </a:r>
            <a:r>
              <a:rPr lang="en-US" sz="1200" kern="1200" dirty="0" err="1"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dimension. Next, we determine the relative distance by dividing </a:t>
            </a:r>
            <a:r>
              <a:rPr lang="en-US" sz="1200" i="1" kern="1200" dirty="0" smtClean="0">
                <a:solidFill>
                  <a:schemeClr val="tx1"/>
                </a:solidFill>
                <a:effectLst/>
                <a:latin typeface="+mn-lt"/>
                <a:ea typeface="+mn-ea"/>
                <a:cs typeface="+mn-cs"/>
              </a:rPr>
              <a:t>d</a:t>
            </a:r>
            <a:r>
              <a:rPr lang="en-US" sz="1200" kern="1200" dirty="0" smtClean="0">
                <a:solidFill>
                  <a:schemeClr val="tx1"/>
                </a:solidFill>
                <a:effectLst/>
                <a:latin typeface="+mn-lt"/>
                <a:ea typeface="+mn-ea"/>
                <a:cs typeface="+mn-cs"/>
              </a:rPr>
              <a:t>(.) with the maximum possible distance, i.e. the distance between the point defined by the lower endpoints of the input ranges and the point defined by the upper endpoints of the input ranges</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	 	(12)</a:t>
            </a:r>
          </a:p>
          <a:p>
            <a:r>
              <a:rPr lang="en-US" sz="1200" kern="1200" dirty="0" smtClean="0">
                <a:solidFill>
                  <a:schemeClr val="tx1"/>
                </a:solidFill>
                <a:effectLst/>
                <a:latin typeface="+mn-lt"/>
                <a:ea typeface="+mn-ea"/>
                <a:cs typeface="+mn-cs"/>
              </a:rPr>
              <a:t>Thus the relative distance will be </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	 	(13)</a:t>
            </a:r>
          </a:p>
          <a:p>
            <a:r>
              <a:rPr lang="en-US" sz="1200" kern="1200" dirty="0" smtClean="0">
                <a:solidFill>
                  <a:schemeClr val="tx1"/>
                </a:solidFill>
                <a:effectLst/>
                <a:latin typeface="+mn-lt"/>
                <a:ea typeface="+mn-ea"/>
                <a:cs typeface="+mn-cs"/>
              </a:rPr>
              <a:t>The value of </a:t>
            </a:r>
            <a:r>
              <a:rPr lang="en-US" sz="1200" i="1" kern="1200" dirty="0" err="1" smtClean="0">
                <a:solidFill>
                  <a:schemeClr val="tx1"/>
                </a:solidFill>
                <a:effectLst/>
                <a:latin typeface="+mn-lt"/>
                <a:ea typeface="+mn-ea"/>
                <a:cs typeface="+mn-cs"/>
              </a:rPr>
              <a:t>d</a:t>
            </a:r>
            <a:r>
              <a:rPr lang="en-US" sz="1200" i="1" kern="1200" baseline="-25000" dirty="0" err="1" smtClean="0">
                <a:solidFill>
                  <a:schemeClr val="tx1"/>
                </a:solidFill>
                <a:effectLst/>
                <a:latin typeface="+mn-lt"/>
                <a:ea typeface="+mn-ea"/>
                <a:cs typeface="+mn-cs"/>
              </a:rPr>
              <a:t>rel</a:t>
            </a:r>
            <a:r>
              <a:rPr lang="en-US"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[0,1], the highest possible value corresponds to the maximum possible distance. </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71</a:t>
            </a:fld>
            <a:endParaRPr lang="hu-HU"/>
          </a:p>
        </p:txBody>
      </p:sp>
    </p:spTree>
    <p:extLst>
      <p:ext uri="{BB962C8B-B14F-4D97-AF65-F5344CB8AC3E}">
        <p14:creationId xmlns:p14="http://schemas.microsoft.com/office/powerpoint/2010/main" val="2582769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385040-460F-4976-BBDA-301291369876}" type="slidenum">
              <a:rPr lang="hu-HU"/>
              <a:pPr/>
              <a:t>7</a:t>
            </a:fld>
            <a:endParaRPr lang="hu-HU"/>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hu-HU"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sz="1200" kern="1200" dirty="0" smtClean="0">
                <a:solidFill>
                  <a:schemeClr val="tx1"/>
                </a:solidFill>
                <a:effectLst/>
                <a:latin typeface="+mn-lt"/>
                <a:ea typeface="+mn-ea"/>
                <a:cs typeface="+mn-cs"/>
              </a:rPr>
              <a:t>Using the above mentioned two components the similarity of the relation  describing the observation to the relation  describing a rule antecedent will be </a:t>
            </a:r>
            <a:r>
              <a:rPr lang="hu-HU" sz="1200" kern="1200" dirty="0" smtClean="0">
                <a:solidFill>
                  <a:schemeClr val="tx1"/>
                </a:solidFill>
                <a:effectLst/>
                <a:latin typeface="+mn-lt"/>
                <a:ea typeface="+mn-ea"/>
                <a:cs typeface="+mn-cs"/>
              </a:rPr>
              <a:t>(14) </a:t>
            </a:r>
            <a:r>
              <a:rPr lang="en-US" sz="1200" kern="1200" dirty="0" smtClean="0">
                <a:solidFill>
                  <a:schemeClr val="tx1"/>
                </a:solidFill>
                <a:effectLst/>
                <a:latin typeface="+mn-lt"/>
                <a:ea typeface="+mn-ea"/>
                <a:cs typeface="+mn-cs"/>
              </a:rPr>
              <a:t>supposing that both components have the same importance. Likewise, we can define the dissimilarity of two fuzzy relations as</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 (15).</a:t>
            </a:r>
          </a:p>
          <a:p>
            <a:endParaRPr lang="hu-HU" dirty="0" smtClean="0"/>
          </a:p>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72</a:t>
            </a:fld>
            <a:endParaRPr lang="hu-HU"/>
          </a:p>
        </p:txBody>
      </p:sp>
    </p:spTree>
    <p:extLst>
      <p:ext uri="{BB962C8B-B14F-4D97-AF65-F5344CB8AC3E}">
        <p14:creationId xmlns:p14="http://schemas.microsoft.com/office/powerpoint/2010/main" val="16026855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key idea of the method is that the reference point of the conclusion should be calculated from the position of the known rules’ conclusion sets using the similarity between the current observation and the rule antecedents. The functional relationship is an extension of the well known Shepard crisp interpolation [18] which interpolates by calculating the weighted average of the known points’ ordinates. Using this concept the reference point of the interpolated conclusion </a:t>
            </a:r>
            <a:r>
              <a:rPr lang="en-US" sz="1200" i="1" kern="1200" dirty="0" smtClean="0">
                <a:solidFill>
                  <a:schemeClr val="tx1"/>
                </a:solidFill>
                <a:effectLst/>
                <a:latin typeface="+mn-lt"/>
                <a:ea typeface="+mn-ea"/>
                <a:cs typeface="+mn-cs"/>
              </a:rPr>
              <a:t>B</a:t>
            </a:r>
            <a:r>
              <a:rPr lang="en-US" sz="1200" i="1"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will be</a:t>
            </a:r>
            <a:r>
              <a:rPr lang="hu-HU"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Supposing that the shapes of the consequent partitions’ linguistic terms are identical and the sets differ only in their position the shape of the interpolated conclusion also has to adhere to this regularity. Thus its form will be identical with the shapes of the known sets.</a:t>
            </a:r>
            <a:endParaRPr lang="hu-H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hu-HU" sz="1200" kern="1200" dirty="0" smtClean="0">
              <a:solidFill>
                <a:schemeClr val="tx1"/>
              </a:solidFill>
              <a:effectLst/>
              <a:latin typeface="+mn-lt"/>
              <a:ea typeface="+mn-ea"/>
              <a:cs typeface="+mn-cs"/>
            </a:endParaRPr>
          </a:p>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73</a:t>
            </a:fld>
            <a:endParaRPr lang="hu-HU"/>
          </a:p>
        </p:txBody>
      </p:sp>
    </p:spTree>
    <p:extLst>
      <p:ext uri="{BB962C8B-B14F-4D97-AF65-F5344CB8AC3E}">
        <p14:creationId xmlns:p14="http://schemas.microsoft.com/office/powerpoint/2010/main" val="29227402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AE78DAB-6B40-40FA-A951-6886CBF6838E}" type="slidenum">
              <a:rPr lang="hu-HU" smtClean="0"/>
              <a:pPr eaLnBrk="1" hangingPunct="1"/>
              <a:t>76</a:t>
            </a:fld>
            <a:endParaRPr lang="hu-HU"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u-HU" sz="1000" noProof="0" dirty="0" err="1" smtClean="0"/>
              <a:t>Next</a:t>
            </a:r>
            <a:r>
              <a:rPr lang="hu-HU" sz="1000" noProof="0" dirty="0" smtClean="0"/>
              <a:t>, I am </a:t>
            </a:r>
            <a:r>
              <a:rPr lang="hu-HU" sz="1000" noProof="0" dirty="0" err="1" smtClean="0"/>
              <a:t>going</a:t>
            </a:r>
            <a:r>
              <a:rPr lang="hu-HU" sz="1000" noProof="0" dirty="0" smtClean="0"/>
              <a:t> </a:t>
            </a:r>
            <a:r>
              <a:rPr lang="hu-HU" sz="1000" noProof="0" dirty="0" err="1" smtClean="0"/>
              <a:t>to</a:t>
            </a:r>
            <a:r>
              <a:rPr lang="hu-HU" sz="1000" noProof="0" dirty="0" smtClean="0"/>
              <a:t> </a:t>
            </a:r>
            <a:r>
              <a:rPr lang="hu-HU" sz="1000" noProof="0" dirty="0" err="1" smtClean="0"/>
              <a:t>present</a:t>
            </a:r>
            <a:r>
              <a:rPr lang="hu-HU" sz="1000" noProof="0" dirty="0" smtClean="0"/>
              <a:t> </a:t>
            </a:r>
            <a:r>
              <a:rPr lang="hu-HU" sz="1000" noProof="0" dirty="0" err="1" smtClean="0"/>
              <a:t>two</a:t>
            </a:r>
            <a:r>
              <a:rPr lang="hu-HU" sz="1000" noProof="0" dirty="0" smtClean="0"/>
              <a:t> </a:t>
            </a:r>
            <a:r>
              <a:rPr lang="hu-HU" sz="1000" noProof="0" dirty="0" err="1" smtClean="0"/>
              <a:t>methods</a:t>
            </a:r>
            <a:r>
              <a:rPr lang="hu-HU" sz="1000" noProof="0" dirty="0" smtClean="0"/>
              <a:t> </a:t>
            </a:r>
            <a:r>
              <a:rPr lang="hu-HU" sz="1000" noProof="0" dirty="0" err="1" smtClean="0"/>
              <a:t>that</a:t>
            </a:r>
            <a:r>
              <a:rPr lang="hu-HU" sz="1000" noProof="0" dirty="0" smtClean="0"/>
              <a:t> </a:t>
            </a:r>
            <a:r>
              <a:rPr lang="hu-HU" sz="1000" noProof="0" dirty="0" err="1" smtClean="0"/>
              <a:t>belong</a:t>
            </a:r>
            <a:r>
              <a:rPr lang="hu-HU" sz="1000" noProof="0" dirty="0" smtClean="0"/>
              <a:t> </a:t>
            </a:r>
            <a:r>
              <a:rPr lang="hu-HU" sz="1000" noProof="0" dirty="0" err="1" smtClean="0"/>
              <a:t>to</a:t>
            </a:r>
            <a:r>
              <a:rPr lang="hu-HU" sz="1000" noProof="0" dirty="0" smtClean="0"/>
              <a:t> </a:t>
            </a:r>
            <a:r>
              <a:rPr lang="hu-HU" sz="1000" noProof="0" dirty="0" err="1" smtClean="0"/>
              <a:t>the</a:t>
            </a:r>
            <a:r>
              <a:rPr lang="hu-HU" sz="1000" noProof="0" dirty="0" smtClean="0"/>
              <a:t> </a:t>
            </a:r>
            <a:r>
              <a:rPr lang="hu-HU" sz="1000" noProof="0" dirty="0" err="1" smtClean="0"/>
              <a:t>group</a:t>
            </a:r>
            <a:r>
              <a:rPr lang="hu-HU" sz="1000" noProof="0" dirty="0" smtClean="0"/>
              <a:t> of </a:t>
            </a:r>
            <a:r>
              <a:rPr lang="hu-HU" sz="1000" noProof="0" dirty="0" err="1" smtClean="0"/>
              <a:t>two-step</a:t>
            </a:r>
            <a:r>
              <a:rPr lang="hu-HU" sz="1000" noProof="0" dirty="0" smtClean="0"/>
              <a:t> FRI </a:t>
            </a:r>
            <a:r>
              <a:rPr lang="hu-HU" sz="1000" noProof="0" dirty="0" err="1" smtClean="0"/>
              <a:t>methods</a:t>
            </a:r>
            <a:r>
              <a:rPr lang="hu-HU" sz="1000" noProof="0" dirty="0" smtClean="0"/>
              <a:t>. </a:t>
            </a:r>
            <a:r>
              <a:rPr lang="hu-HU" sz="1000" noProof="0" dirty="0" err="1" smtClean="0"/>
              <a:t>Firsr</a:t>
            </a:r>
            <a:r>
              <a:rPr lang="hu-HU" sz="1000" baseline="0" noProof="0" dirty="0" err="1" smtClean="0"/>
              <a:t>t</a:t>
            </a:r>
            <a:r>
              <a:rPr lang="hu-HU" sz="1000" baseline="0" noProof="0" dirty="0" smtClean="0"/>
              <a:t> I </a:t>
            </a:r>
            <a:r>
              <a:rPr lang="hu-HU" sz="1000" baseline="0" noProof="0" dirty="0" err="1" smtClean="0"/>
              <a:t>will</a:t>
            </a:r>
            <a:r>
              <a:rPr lang="hu-HU" sz="1000" baseline="0" noProof="0" dirty="0" smtClean="0"/>
              <a:t> </a:t>
            </a:r>
            <a:r>
              <a:rPr lang="hu-HU" sz="1000" baseline="0" noProof="0" dirty="0" err="1" smtClean="0"/>
              <a:t>present</a:t>
            </a:r>
            <a:r>
              <a:rPr lang="hu-HU" sz="1000" baseline="0" noProof="0" dirty="0" smtClean="0"/>
              <a:t> </a:t>
            </a:r>
            <a:r>
              <a:rPr lang="hu-HU" sz="1000" baseline="0" noProof="0" dirty="0" err="1" smtClean="0"/>
              <a:t>some</a:t>
            </a:r>
            <a:r>
              <a:rPr lang="hu-HU" sz="1000" baseline="0" noProof="0" dirty="0" smtClean="0"/>
              <a:t> </a:t>
            </a:r>
            <a:r>
              <a:rPr lang="hu-HU" sz="1000" baseline="0" noProof="0" dirty="0" err="1" smtClean="0"/>
              <a:t>general</a:t>
            </a:r>
            <a:r>
              <a:rPr lang="hu-HU" sz="1000" baseline="0" noProof="0" dirty="0" smtClean="0"/>
              <a:t> </a:t>
            </a:r>
            <a:r>
              <a:rPr lang="hu-HU" sz="1000" baseline="0" noProof="0" dirty="0" err="1" smtClean="0"/>
              <a:t>properties</a:t>
            </a:r>
            <a:r>
              <a:rPr lang="hu-HU" sz="1000" baseline="0" noProof="0" dirty="0" smtClean="0"/>
              <a:t> </a:t>
            </a:r>
            <a:r>
              <a:rPr lang="hu-HU" sz="1000" baseline="0" noProof="0" dirty="0" err="1" smtClean="0"/>
              <a:t>that</a:t>
            </a:r>
            <a:r>
              <a:rPr lang="hu-HU" sz="1000" baseline="0" noProof="0" dirty="0" smtClean="0"/>
              <a:t> </a:t>
            </a:r>
            <a:r>
              <a:rPr lang="hu-HU" sz="1000" baseline="0" noProof="0" dirty="0" err="1" smtClean="0"/>
              <a:t>are</a:t>
            </a:r>
            <a:r>
              <a:rPr lang="hu-HU" sz="1000" baseline="0" noProof="0" dirty="0" smtClean="0"/>
              <a:t> </a:t>
            </a:r>
            <a:r>
              <a:rPr lang="hu-HU" sz="1000" baseline="0" noProof="0" dirty="0" err="1" smtClean="0"/>
              <a:t>common</a:t>
            </a:r>
            <a:r>
              <a:rPr lang="hu-HU" sz="1000" baseline="0" noProof="0" dirty="0" smtClean="0"/>
              <a:t> </a:t>
            </a:r>
            <a:r>
              <a:rPr lang="hu-HU" sz="1000" baseline="0" noProof="0" dirty="0" err="1" smtClean="0"/>
              <a:t>for</a:t>
            </a:r>
            <a:r>
              <a:rPr lang="hu-HU" sz="1000" baseline="0" noProof="0" dirty="0" smtClean="0"/>
              <a:t> </a:t>
            </a:r>
            <a:r>
              <a:rPr lang="hu-HU" sz="1000" baseline="0" noProof="0" dirty="0" err="1" smtClean="0"/>
              <a:t>all</a:t>
            </a:r>
            <a:r>
              <a:rPr lang="hu-HU" sz="1000" baseline="0" noProof="0" dirty="0" smtClean="0"/>
              <a:t> of </a:t>
            </a:r>
            <a:r>
              <a:rPr lang="hu-HU" sz="1000" baseline="0" noProof="0" dirty="0" err="1" smtClean="0"/>
              <a:t>them</a:t>
            </a:r>
            <a:r>
              <a:rPr lang="hu-HU" sz="1000" baseline="0" noProof="0" dirty="0" smtClean="0"/>
              <a:t> </a:t>
            </a:r>
            <a:r>
              <a:rPr lang="hu-HU" sz="1000" baseline="0" noProof="0" dirty="0" err="1" smtClean="0"/>
              <a:t>followed</a:t>
            </a:r>
            <a:r>
              <a:rPr lang="hu-HU" sz="1000" baseline="0" noProof="0" dirty="0" smtClean="0"/>
              <a:t> </a:t>
            </a:r>
            <a:r>
              <a:rPr lang="hu-HU" sz="1000" baseline="0" noProof="0" dirty="0" err="1" smtClean="0"/>
              <a:t>by</a:t>
            </a:r>
            <a:r>
              <a:rPr lang="hu-HU" sz="1000" baseline="0" noProof="0" dirty="0" smtClean="0"/>
              <a:t> </a:t>
            </a:r>
            <a:r>
              <a:rPr lang="hu-HU" sz="1000" baseline="0" noProof="0" dirty="0" err="1" smtClean="0"/>
              <a:t>the</a:t>
            </a:r>
            <a:r>
              <a:rPr lang="hu-HU" sz="1000" baseline="0" noProof="0" dirty="0" smtClean="0"/>
              <a:t> </a:t>
            </a:r>
            <a:r>
              <a:rPr lang="hu-HU" sz="1000" baseline="0" noProof="0" dirty="0" err="1" smtClean="0"/>
              <a:t>presentation</a:t>
            </a:r>
            <a:r>
              <a:rPr lang="hu-HU" sz="1000" baseline="0" noProof="0" dirty="0" smtClean="0"/>
              <a:t> </a:t>
            </a:r>
            <a:r>
              <a:rPr lang="hu-HU" sz="1000" baseline="0" noProof="0" dirty="0" err="1" smtClean="0"/>
              <a:t>of</a:t>
            </a:r>
            <a:r>
              <a:rPr lang="hu-HU" sz="1000" baseline="0" noProof="0" dirty="0" smtClean="0"/>
              <a:t> </a:t>
            </a:r>
            <a:r>
              <a:rPr lang="hu-HU" sz="1000" baseline="0" noProof="0" dirty="0" err="1" smtClean="0"/>
              <a:t>the</a:t>
            </a:r>
            <a:r>
              <a:rPr lang="hu-HU" sz="1000" baseline="0" noProof="0" dirty="0" smtClean="0"/>
              <a:t> </a:t>
            </a:r>
            <a:r>
              <a:rPr lang="hu-HU" sz="1000" baseline="0" noProof="0" dirty="0" err="1" smtClean="0"/>
              <a:t>individual</a:t>
            </a:r>
            <a:r>
              <a:rPr lang="hu-HU" sz="1000" baseline="0" noProof="0" dirty="0" smtClean="0"/>
              <a:t> </a:t>
            </a:r>
            <a:r>
              <a:rPr lang="hu-HU" sz="1000" baseline="0" noProof="0" dirty="0" err="1" smtClean="0"/>
              <a:t>techniques</a:t>
            </a:r>
            <a:r>
              <a:rPr lang="hu-HU" sz="1000" baseline="0" noProof="0" dirty="0" smtClean="0"/>
              <a:t>.</a:t>
            </a:r>
            <a:endParaRPr lang="en-US" sz="1000" noProof="0"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77</a:t>
            </a:fld>
            <a:endParaRPr lang="hu-HU"/>
          </a:p>
        </p:txBody>
      </p:sp>
    </p:spTree>
    <p:extLst>
      <p:ext uri="{BB962C8B-B14F-4D97-AF65-F5344CB8AC3E}">
        <p14:creationId xmlns:p14="http://schemas.microsoft.com/office/powerpoint/2010/main" val="42169907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50C53F-50D0-4824-AF14-65B240CF97D2}" type="slidenum">
              <a:rPr lang="hu-HU"/>
              <a:pPr/>
              <a:t>78</a:t>
            </a:fld>
            <a:endParaRPr lang="hu-HU"/>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sz="1400" dirty="0"/>
              <a:t>The </a:t>
            </a:r>
            <a:r>
              <a:rPr lang="hu-HU" sz="1400" dirty="0" err="1" smtClean="0"/>
              <a:t>two-step</a:t>
            </a:r>
            <a:r>
              <a:rPr lang="hu-HU" sz="1400" baseline="0" dirty="0" smtClean="0"/>
              <a:t> FRI </a:t>
            </a:r>
            <a:r>
              <a:rPr lang="en-US" sz="1400" dirty="0" smtClean="0"/>
              <a:t>method</a:t>
            </a:r>
            <a:r>
              <a:rPr lang="hu-HU" sz="1400" dirty="0" smtClean="0"/>
              <a:t>s </a:t>
            </a:r>
            <a:r>
              <a:rPr lang="en-US" sz="1400" dirty="0" smtClean="0"/>
              <a:t>essentially</a:t>
            </a:r>
            <a:r>
              <a:rPr lang="hu-HU" sz="1400" dirty="0" smtClean="0"/>
              <a:t> </a:t>
            </a:r>
            <a:r>
              <a:rPr lang="en-US" sz="1400" dirty="0" smtClean="0"/>
              <a:t>follow </a:t>
            </a:r>
            <a:r>
              <a:rPr lang="en-US" sz="1400" dirty="0"/>
              <a:t>the concepts of the generalized methodology of fuzzy rule interpolation (GM) introduced by </a:t>
            </a:r>
            <a:r>
              <a:rPr lang="en-US" sz="1400" dirty="0" err="1"/>
              <a:t>Baranyi</a:t>
            </a:r>
            <a:r>
              <a:rPr lang="en-US" sz="1400" dirty="0"/>
              <a:t> et al. The position of the fuzzy sets is characterized by a reference point</a:t>
            </a:r>
            <a:r>
              <a:rPr lang="hu-HU" sz="1400" dirty="0"/>
              <a:t> (</a:t>
            </a:r>
            <a:r>
              <a:rPr lang="hu-HU" sz="1400" dirty="0" err="1"/>
              <a:t>see</a:t>
            </a:r>
            <a:r>
              <a:rPr lang="hu-HU" sz="1400" dirty="0"/>
              <a:t> </a:t>
            </a:r>
            <a:r>
              <a:rPr lang="hu-HU" sz="1400" dirty="0" err="1"/>
              <a:t>next</a:t>
            </a:r>
            <a:r>
              <a:rPr lang="hu-HU" sz="1400" dirty="0"/>
              <a:t> </a:t>
            </a:r>
            <a:r>
              <a:rPr lang="hu-HU" sz="1400" dirty="0" err="1"/>
              <a:t>slide</a:t>
            </a:r>
            <a:r>
              <a:rPr lang="hu-HU" sz="1400" dirty="0"/>
              <a:t>)</a:t>
            </a:r>
            <a:r>
              <a:rPr lang="en-US" sz="1400" dirty="0"/>
              <a:t> during the</a:t>
            </a:r>
            <a:r>
              <a:rPr lang="hu-HU" sz="1400" dirty="0"/>
              <a:t> </a:t>
            </a:r>
            <a:r>
              <a:rPr lang="en-US" sz="1400" dirty="0"/>
              <a:t>calculations</a:t>
            </a:r>
            <a:r>
              <a:rPr lang="hu-HU" sz="1400" dirty="0"/>
              <a:t>. </a:t>
            </a:r>
            <a:r>
              <a:rPr lang="en-US" sz="1400" dirty="0"/>
              <a:t>The method consist of two steps.</a:t>
            </a:r>
          </a:p>
          <a:p>
            <a:r>
              <a:rPr lang="en-US" sz="1400" dirty="0"/>
              <a:t>First a new intermediate rule is interpolated,</a:t>
            </a:r>
            <a:r>
              <a:rPr lang="hu-HU" sz="1400" dirty="0"/>
              <a:t> </a:t>
            </a:r>
            <a:r>
              <a:rPr lang="en-US" sz="1400" dirty="0"/>
              <a:t>of which antecedent part contains fuzzy sets whose position is identical</a:t>
            </a:r>
            <a:r>
              <a:rPr lang="hu-HU" sz="1400" dirty="0"/>
              <a:t> </a:t>
            </a:r>
            <a:r>
              <a:rPr lang="en-US" sz="1400" dirty="0"/>
              <a:t>with the position of the sets describing the observation in each dimension. This task is done in three </a:t>
            </a:r>
            <a:r>
              <a:rPr lang="hu-HU" sz="1400" dirty="0" err="1" smtClean="0"/>
              <a:t>phases</a:t>
            </a:r>
            <a:r>
              <a:rPr lang="en-US" sz="1400" dirty="0" smtClean="0"/>
              <a:t>. </a:t>
            </a:r>
            <a:r>
              <a:rPr lang="en-US" sz="1400" dirty="0"/>
              <a:t>First the antecedent part of the new rule is determined through a set interpolation method. </a:t>
            </a:r>
            <a:r>
              <a:rPr lang="en-US" sz="1400" dirty="0" smtClean="0"/>
              <a:t>Next</a:t>
            </a:r>
            <a:r>
              <a:rPr lang="hu-HU" sz="1400" dirty="0" smtClean="0"/>
              <a:t> </a:t>
            </a:r>
            <a:r>
              <a:rPr lang="en-US" sz="1400" dirty="0"/>
              <a:t>the position of the fuzzy sets belonging to the consequent part of the new rule</a:t>
            </a:r>
            <a:r>
              <a:rPr lang="hu-HU" sz="1400" dirty="0"/>
              <a:t> </a:t>
            </a:r>
            <a:r>
              <a:rPr lang="en-US" sz="1400" dirty="0"/>
              <a:t>is calculated. Thirdly the shape of the consequent sets is determined using the same technique as in the case of the antecedent sets. The conclusion is determined in the second step by firing the interpolated rule. A special single rule reasoning </a:t>
            </a:r>
            <a:r>
              <a:rPr lang="en-US" sz="1400" dirty="0" smtClean="0"/>
              <a:t>technique </a:t>
            </a:r>
            <a:r>
              <a:rPr lang="en-US" sz="1400" dirty="0"/>
              <a:t>is</a:t>
            </a:r>
            <a:r>
              <a:rPr lang="hu-HU" sz="1400" dirty="0"/>
              <a:t> </a:t>
            </a:r>
            <a:r>
              <a:rPr lang="hu-HU" sz="1400" dirty="0" err="1" smtClean="0"/>
              <a:t>used</a:t>
            </a:r>
            <a:r>
              <a:rPr lang="hu-HU" sz="1400" dirty="0" smtClean="0"/>
              <a:t> </a:t>
            </a:r>
            <a:r>
              <a:rPr lang="en-US" sz="1400" dirty="0" smtClean="0"/>
              <a:t>for </a:t>
            </a:r>
            <a:r>
              <a:rPr lang="en-US" sz="1400" dirty="0"/>
              <a:t>this </a:t>
            </a:r>
            <a:r>
              <a:rPr lang="en-US" sz="1400" dirty="0" smtClean="0"/>
              <a:t>task</a:t>
            </a:r>
            <a:r>
              <a:rPr lang="hu-HU" sz="1400" dirty="0" smtClean="0"/>
              <a:t>.</a:t>
            </a:r>
            <a:endParaRPr lang="en-GB" sz="1400"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1D31A-5B49-4BAC-AA90-10F630F87985}" type="slidenum">
              <a:rPr lang="hu-HU"/>
              <a:pPr/>
              <a:t>79</a:t>
            </a:fld>
            <a:endParaRPr lang="hu-HU"/>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r>
              <a:rPr lang="en-US" sz="1800" dirty="0"/>
              <a:t>For example the </a:t>
            </a:r>
            <a:r>
              <a:rPr lang="en-US" sz="1800" dirty="0" err="1"/>
              <a:t>centre</a:t>
            </a:r>
            <a:r>
              <a:rPr lang="en-US" sz="1800" dirty="0"/>
              <a:t> of the core, the </a:t>
            </a:r>
            <a:r>
              <a:rPr lang="en-US" sz="1800" dirty="0" err="1"/>
              <a:t>centre</a:t>
            </a:r>
            <a:r>
              <a:rPr lang="en-US" sz="1800" dirty="0"/>
              <a:t> of gravity, the</a:t>
            </a:r>
            <a:r>
              <a:rPr lang="hu-HU" sz="1800" dirty="0"/>
              <a:t> </a:t>
            </a:r>
            <a:r>
              <a:rPr lang="en-US" sz="1800" dirty="0" err="1"/>
              <a:t>centre</a:t>
            </a:r>
            <a:r>
              <a:rPr lang="en-US" sz="1800" dirty="0"/>
              <a:t> of the support or the projection of the </a:t>
            </a:r>
            <a:r>
              <a:rPr lang="en-US" sz="1800" dirty="0" err="1"/>
              <a:t>centre</a:t>
            </a:r>
            <a:r>
              <a:rPr lang="en-US" sz="1800" dirty="0"/>
              <a:t> of the core to the</a:t>
            </a:r>
            <a:r>
              <a:rPr lang="hu-HU" sz="1800" dirty="0"/>
              <a:t> </a:t>
            </a:r>
            <a:r>
              <a:rPr lang="en-US" sz="1800" dirty="0"/>
              <a:t>horizontal axis  can play this role. In the case of the</a:t>
            </a:r>
            <a:r>
              <a:rPr lang="hu-HU" sz="1800" dirty="0"/>
              <a:t> </a:t>
            </a:r>
            <a:r>
              <a:rPr lang="en-US" sz="1800" dirty="0"/>
              <a:t>polar cut based set interpolation and single rule reasoning methods the latter</a:t>
            </a:r>
            <a:r>
              <a:rPr lang="hu-HU" sz="1800" dirty="0"/>
              <a:t> </a:t>
            </a:r>
            <a:r>
              <a:rPr lang="en-US" sz="1800" dirty="0"/>
              <a:t>choice offers the most advantages. Besides its information content about the</a:t>
            </a:r>
            <a:r>
              <a:rPr lang="hu-HU" sz="1800" dirty="0"/>
              <a:t> </a:t>
            </a:r>
            <a:r>
              <a:rPr lang="en-US" sz="1800" dirty="0"/>
              <a:t>middle one from the most relevant (having the maximal membership value) elements</a:t>
            </a:r>
            <a:r>
              <a:rPr lang="hu-HU" sz="1800" dirty="0"/>
              <a:t> </a:t>
            </a:r>
            <a:r>
              <a:rPr lang="en-US" sz="1800" dirty="0"/>
              <a:t>of the set it also reduces the need for </a:t>
            </a:r>
            <a:r>
              <a:rPr lang="en-US" sz="1800" dirty="0" smtClean="0"/>
              <a:t>calculations. </a:t>
            </a:r>
            <a:r>
              <a:rPr lang="en-US" sz="1800" dirty="0"/>
              <a:t>Further on this type of reference point is used</a:t>
            </a:r>
            <a:r>
              <a:rPr lang="hu-HU" sz="1800" dirty="0"/>
              <a:t> </a:t>
            </a:r>
            <a:r>
              <a:rPr lang="en-US" sz="1800" dirty="0"/>
              <a:t>during the calculations. The distance of</a:t>
            </a:r>
            <a:r>
              <a:rPr lang="hu-HU" sz="1800" dirty="0"/>
              <a:t> </a:t>
            </a:r>
            <a:r>
              <a:rPr lang="en-US" sz="1800" dirty="0"/>
              <a:t>the fuzzy sets is measured by the horizontal distance between</a:t>
            </a:r>
            <a:r>
              <a:rPr lang="hu-HU" sz="1800" dirty="0"/>
              <a:t> </a:t>
            </a:r>
            <a:r>
              <a:rPr lang="en-US" sz="1800" dirty="0"/>
              <a:t>the reference points of the sets.</a:t>
            </a:r>
            <a:endParaRPr lang="hu-HU" sz="1800"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The </a:t>
            </a:r>
            <a:r>
              <a:rPr lang="hu-HU" dirty="0" err="1" smtClean="0"/>
              <a:t>two-step</a:t>
            </a:r>
            <a:r>
              <a:rPr lang="hu-HU" dirty="0" smtClean="0"/>
              <a:t> </a:t>
            </a:r>
            <a:r>
              <a:rPr lang="hu-HU" dirty="0" err="1" smtClean="0"/>
              <a:t>methods</a:t>
            </a:r>
            <a:r>
              <a:rPr lang="hu-HU" dirty="0" smtClean="0"/>
              <a:t> being </a:t>
            </a:r>
            <a:r>
              <a:rPr lang="hu-HU" dirty="0" err="1" smtClean="0"/>
              <a:t>presented</a:t>
            </a:r>
            <a:r>
              <a:rPr lang="hu-HU" dirty="0" smtClean="0"/>
              <a:t> </a:t>
            </a:r>
            <a:r>
              <a:rPr lang="hu-HU" dirty="0" err="1" smtClean="0"/>
              <a:t>follow</a:t>
            </a:r>
            <a:r>
              <a:rPr lang="hu-HU" dirty="0" smtClean="0"/>
              <a:t> </a:t>
            </a:r>
            <a:r>
              <a:rPr lang="hu-HU" dirty="0" err="1" smtClean="0"/>
              <a:t>the</a:t>
            </a:r>
            <a:r>
              <a:rPr lang="hu-HU" dirty="0" smtClean="0"/>
              <a:t> </a:t>
            </a:r>
            <a:r>
              <a:rPr lang="hu-HU" dirty="0" err="1" smtClean="0"/>
              <a:t>concept</a:t>
            </a:r>
            <a:r>
              <a:rPr lang="hu-HU" dirty="0" smtClean="0"/>
              <a:t> of </a:t>
            </a:r>
            <a:r>
              <a:rPr lang="hu-HU" dirty="0" err="1" smtClean="0"/>
              <a:t>linguistic</a:t>
            </a:r>
            <a:r>
              <a:rPr lang="hu-HU" dirty="0" smtClean="0"/>
              <a:t> </a:t>
            </a:r>
            <a:r>
              <a:rPr lang="hu-HU" dirty="0" err="1" smtClean="0"/>
              <a:t>term</a:t>
            </a:r>
            <a:r>
              <a:rPr lang="hu-HU" smtClean="0"/>
              <a:t> shifting.</a:t>
            </a:r>
            <a:r>
              <a:rPr lang="hu-HU" baseline="0" smtClean="0"/>
              <a:t> </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80</a:t>
            </a:fld>
            <a:endParaRPr lang="hu-HU"/>
          </a:p>
        </p:txBody>
      </p:sp>
    </p:spTree>
    <p:extLst>
      <p:ext uri="{BB962C8B-B14F-4D97-AF65-F5344CB8AC3E}">
        <p14:creationId xmlns:p14="http://schemas.microsoft.com/office/powerpoint/2010/main" val="19086307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Next</a:t>
            </a:r>
            <a:r>
              <a:rPr lang="hu-HU" dirty="0" smtClean="0"/>
              <a:t> I </a:t>
            </a:r>
            <a:r>
              <a:rPr lang="hu-HU" dirty="0" err="1" smtClean="0"/>
              <a:t>will</a:t>
            </a:r>
            <a:r>
              <a:rPr lang="hu-HU" dirty="0" smtClean="0"/>
              <a:t> </a:t>
            </a:r>
            <a:r>
              <a:rPr lang="hu-HU" dirty="0" err="1" smtClean="0"/>
              <a:t>present</a:t>
            </a:r>
            <a:r>
              <a:rPr lang="hu-HU" dirty="0" smtClean="0"/>
              <a:t> </a:t>
            </a:r>
            <a:r>
              <a:rPr lang="hu-HU" dirty="0" err="1" smtClean="0"/>
              <a:t>two</a:t>
            </a:r>
            <a:r>
              <a:rPr lang="hu-HU" dirty="0" smtClean="0"/>
              <a:t> </a:t>
            </a:r>
            <a:r>
              <a:rPr lang="hu-HU" dirty="0" err="1" smtClean="0"/>
              <a:t>possible</a:t>
            </a:r>
            <a:r>
              <a:rPr lang="hu-HU" dirty="0" smtClean="0"/>
              <a:t> </a:t>
            </a:r>
            <a:r>
              <a:rPr lang="hu-HU" dirty="0" err="1" smtClean="0"/>
              <a:t>solutions</a:t>
            </a:r>
            <a:r>
              <a:rPr lang="hu-HU" baseline="0" dirty="0" smtClean="0"/>
              <a:t> </a:t>
            </a:r>
            <a:r>
              <a:rPr lang="hu-HU" baseline="0" dirty="0" err="1" smtClean="0"/>
              <a:t>for</a:t>
            </a:r>
            <a:r>
              <a:rPr lang="hu-HU" baseline="0" dirty="0" smtClean="0"/>
              <a:t> </a:t>
            </a:r>
            <a:r>
              <a:rPr lang="hu-HU" baseline="0" dirty="0" err="1" smtClean="0"/>
              <a:t>the</a:t>
            </a:r>
            <a:r>
              <a:rPr lang="hu-HU" baseline="0" dirty="0" smtClean="0"/>
              <a:t> </a:t>
            </a:r>
            <a:r>
              <a:rPr lang="hu-HU" baseline="0" dirty="0" err="1" smtClean="0"/>
              <a:t>task</a:t>
            </a:r>
            <a:r>
              <a:rPr lang="hu-HU" baseline="0" dirty="0" smtClean="0"/>
              <a:t> of </a:t>
            </a:r>
            <a:r>
              <a:rPr lang="hu-HU" baseline="0" dirty="0" err="1" smtClean="0"/>
              <a:t>the</a:t>
            </a:r>
            <a:r>
              <a:rPr lang="hu-HU" baseline="0" dirty="0" smtClean="0"/>
              <a:t> </a:t>
            </a:r>
            <a:r>
              <a:rPr lang="hu-HU" baseline="0" dirty="0" err="1" smtClean="0"/>
              <a:t>creation</a:t>
            </a:r>
            <a:r>
              <a:rPr lang="hu-HU" baseline="0" dirty="0" smtClean="0"/>
              <a:t> </a:t>
            </a:r>
            <a:r>
              <a:rPr lang="hu-HU" baseline="0" dirty="0" err="1" smtClean="0"/>
              <a:t>of</a:t>
            </a:r>
            <a:r>
              <a:rPr lang="hu-HU" baseline="0" dirty="0" smtClean="0"/>
              <a:t> </a:t>
            </a:r>
            <a:r>
              <a:rPr lang="hu-HU" baseline="0" dirty="0" err="1" smtClean="0"/>
              <a:t>the</a:t>
            </a:r>
            <a:r>
              <a:rPr lang="hu-HU" baseline="0" dirty="0" smtClean="0"/>
              <a:t> </a:t>
            </a:r>
            <a:r>
              <a:rPr lang="hu-HU" baseline="0" dirty="0" err="1" smtClean="0"/>
              <a:t>antecedent</a:t>
            </a:r>
            <a:r>
              <a:rPr lang="hu-HU" baseline="0" dirty="0" smtClean="0"/>
              <a:t> and </a:t>
            </a:r>
            <a:r>
              <a:rPr lang="hu-HU" baseline="0" dirty="0" err="1" smtClean="0"/>
              <a:t>consequent</a:t>
            </a:r>
            <a:r>
              <a:rPr lang="hu-HU" baseline="0" dirty="0" smtClean="0"/>
              <a:t> part of </a:t>
            </a:r>
            <a:r>
              <a:rPr lang="hu-HU" baseline="0" dirty="0" err="1" smtClean="0"/>
              <a:t>the</a:t>
            </a:r>
            <a:r>
              <a:rPr lang="hu-HU" baseline="0" dirty="0" smtClean="0"/>
              <a:t> </a:t>
            </a:r>
            <a:r>
              <a:rPr lang="hu-HU" baseline="0" dirty="0" err="1" smtClean="0"/>
              <a:t>new</a:t>
            </a:r>
            <a:r>
              <a:rPr lang="hu-HU" baseline="0" dirty="0" smtClean="0"/>
              <a:t> (</a:t>
            </a:r>
            <a:r>
              <a:rPr lang="hu-HU" baseline="0" dirty="0" err="1" smtClean="0"/>
              <a:t>interpolated</a:t>
            </a:r>
            <a:r>
              <a:rPr lang="hu-HU" baseline="0" dirty="0" smtClean="0"/>
              <a:t>) </a:t>
            </a:r>
            <a:r>
              <a:rPr lang="hu-HU" baseline="0" dirty="0" err="1" smtClean="0"/>
              <a:t>rule</a:t>
            </a:r>
            <a:r>
              <a:rPr lang="hu-HU" baseline="0" dirty="0" smtClean="0"/>
              <a:t>. </a:t>
            </a:r>
            <a:r>
              <a:rPr lang="hu-HU" baseline="0" dirty="0" err="1" smtClean="0"/>
              <a:t>They</a:t>
            </a:r>
            <a:r>
              <a:rPr lang="hu-HU" baseline="0" dirty="0" smtClean="0"/>
              <a:t> </a:t>
            </a:r>
            <a:r>
              <a:rPr lang="hu-HU" baseline="0" dirty="0" err="1" smtClean="0"/>
              <a:t>are</a:t>
            </a:r>
            <a:r>
              <a:rPr lang="hu-HU" baseline="0" dirty="0" smtClean="0"/>
              <a:t> </a:t>
            </a:r>
            <a:r>
              <a:rPr lang="hu-HU" baseline="0" dirty="0" err="1" smtClean="0"/>
              <a:t>so</a:t>
            </a:r>
            <a:r>
              <a:rPr lang="hu-HU" baseline="0" dirty="0" smtClean="0"/>
              <a:t> </a:t>
            </a:r>
            <a:r>
              <a:rPr lang="hu-HU" baseline="0" dirty="0" err="1" smtClean="0"/>
              <a:t>called</a:t>
            </a:r>
            <a:r>
              <a:rPr lang="hu-HU" baseline="0" dirty="0" smtClean="0"/>
              <a:t> fuzzy </a:t>
            </a:r>
            <a:r>
              <a:rPr lang="hu-HU" baseline="0" dirty="0" err="1" smtClean="0"/>
              <a:t>set</a:t>
            </a:r>
            <a:r>
              <a:rPr lang="hu-HU" baseline="0" dirty="0" smtClean="0"/>
              <a:t> </a:t>
            </a:r>
            <a:r>
              <a:rPr lang="hu-HU" baseline="0" dirty="0" err="1" smtClean="0"/>
              <a:t>interpolation</a:t>
            </a:r>
            <a:r>
              <a:rPr lang="hu-HU" baseline="0" dirty="0" smtClean="0"/>
              <a:t> </a:t>
            </a:r>
            <a:r>
              <a:rPr lang="hu-HU" baseline="0" dirty="0" err="1" smtClean="0"/>
              <a:t>methods</a:t>
            </a:r>
            <a:r>
              <a:rPr lang="hu-HU" baseline="0" dirty="0" smtClean="0"/>
              <a:t> and </a:t>
            </a:r>
            <a:r>
              <a:rPr lang="hu-HU" baseline="0" dirty="0" err="1" smtClean="0"/>
              <a:t>aim</a:t>
            </a:r>
            <a:r>
              <a:rPr lang="hu-HU" baseline="0" dirty="0" smtClean="0"/>
              <a:t> </a:t>
            </a:r>
            <a:r>
              <a:rPr lang="hu-HU" baseline="0" dirty="0" err="1" smtClean="0"/>
              <a:t>the</a:t>
            </a:r>
            <a:r>
              <a:rPr lang="hu-HU" baseline="0" dirty="0" smtClean="0"/>
              <a:t> </a:t>
            </a:r>
            <a:r>
              <a:rPr lang="hu-HU" baseline="0" dirty="0" err="1" smtClean="0"/>
              <a:t>generation</a:t>
            </a:r>
            <a:r>
              <a:rPr lang="hu-HU" baseline="0" dirty="0" smtClean="0"/>
              <a:t> of a </a:t>
            </a:r>
            <a:r>
              <a:rPr lang="hu-HU" baseline="0" dirty="0" err="1" smtClean="0"/>
              <a:t>new</a:t>
            </a:r>
            <a:r>
              <a:rPr lang="hu-HU" baseline="0" dirty="0" smtClean="0"/>
              <a:t> fuzzy </a:t>
            </a:r>
            <a:r>
              <a:rPr lang="hu-HU" baseline="0" dirty="0" err="1" smtClean="0"/>
              <a:t>set</a:t>
            </a:r>
            <a:r>
              <a:rPr lang="hu-HU" baseline="0" dirty="0" smtClean="0"/>
              <a:t> </a:t>
            </a:r>
            <a:r>
              <a:rPr lang="hu-HU" baseline="0" dirty="0" err="1" smtClean="0"/>
              <a:t>in</a:t>
            </a:r>
            <a:r>
              <a:rPr lang="hu-HU" baseline="0" dirty="0" smtClean="0"/>
              <a:t> </a:t>
            </a:r>
            <a:r>
              <a:rPr lang="hu-HU" baseline="0" dirty="0" err="1" smtClean="0"/>
              <a:t>the</a:t>
            </a:r>
            <a:r>
              <a:rPr lang="hu-HU" baseline="0" dirty="0" smtClean="0"/>
              <a:t> </a:t>
            </a:r>
            <a:r>
              <a:rPr lang="hu-HU" baseline="0" dirty="0" err="1" smtClean="0"/>
              <a:t>interpolation</a:t>
            </a:r>
            <a:r>
              <a:rPr lang="hu-HU" baseline="0" dirty="0" smtClean="0"/>
              <a:t> </a:t>
            </a:r>
            <a:r>
              <a:rPr lang="hu-HU" baseline="0" dirty="0" err="1" smtClean="0"/>
              <a:t>point</a:t>
            </a:r>
            <a:r>
              <a:rPr lang="hu-HU" baseline="0" dirty="0" smtClean="0"/>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81</a:t>
            </a:fld>
            <a:endParaRPr lang="hu-HU"/>
          </a:p>
        </p:txBody>
      </p:sp>
    </p:spTree>
    <p:extLst>
      <p:ext uri="{BB962C8B-B14F-4D97-AF65-F5344CB8AC3E}">
        <p14:creationId xmlns:p14="http://schemas.microsoft.com/office/powerpoint/2010/main" val="21819062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898931-E14E-4C1F-9C64-C6B441C076EC}" type="slidenum">
              <a:rPr lang="hu-HU"/>
              <a:pPr/>
              <a:t>82</a:t>
            </a:fld>
            <a:endParaRPr lang="hu-HU"/>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sz="1400"/>
              <a:t>The task of the fuzzy set interpolation is to determine the antecedent and</a:t>
            </a:r>
            <a:r>
              <a:rPr lang="hu-HU" sz="1400"/>
              <a:t> </a:t>
            </a:r>
            <a:r>
              <a:rPr lang="en-US" sz="1400"/>
              <a:t>consequent sets that belong to the new rule. The method is the same in the case</a:t>
            </a:r>
            <a:r>
              <a:rPr lang="hu-HU" sz="1400"/>
              <a:t> </a:t>
            </a:r>
            <a:r>
              <a:rPr lang="en-US" sz="1400"/>
              <a:t>of each linguistic term regardless of it belongs to an antecedent or consequent</a:t>
            </a:r>
            <a:r>
              <a:rPr lang="hu-HU" sz="1400"/>
              <a:t> </a:t>
            </a:r>
            <a:r>
              <a:rPr lang="en-US" sz="1400"/>
              <a:t>universe of discourse. </a:t>
            </a:r>
          </a:p>
          <a:p>
            <a:r>
              <a:rPr lang="en-US"/>
              <a:t>The calculations are done separately for each input and</a:t>
            </a:r>
            <a:r>
              <a:rPr lang="hu-HU"/>
              <a:t> </a:t>
            </a:r>
            <a:r>
              <a:rPr lang="en-US"/>
              <a:t>output dimension. The starting point is a fuzzy partition with the reference</a:t>
            </a:r>
            <a:r>
              <a:rPr lang="hu-HU"/>
              <a:t> </a:t>
            </a:r>
            <a:r>
              <a:rPr lang="en-US"/>
              <a:t>points of the sets</a:t>
            </a:r>
            <a:r>
              <a:rPr lang="hu-HU"/>
              <a:t> </a:t>
            </a:r>
            <a:r>
              <a:rPr lang="en-US"/>
              <a:t>determined in advance and the reference point of the</a:t>
            </a:r>
            <a:r>
              <a:rPr lang="hu-HU"/>
              <a:t> </a:t>
            </a:r>
            <a:r>
              <a:rPr lang="en-US"/>
              <a:t>observation (conclusion) in the actual dimension/partition. All the sets in the</a:t>
            </a:r>
            <a:r>
              <a:rPr lang="hu-HU"/>
              <a:t> </a:t>
            </a:r>
            <a:r>
              <a:rPr lang="en-US"/>
              <a:t>partition belong to the antecedent (consequent) part of one or more rules.</a:t>
            </a:r>
            <a:r>
              <a:rPr lang="en-US" sz="1400"/>
              <a:t> </a:t>
            </a:r>
          </a:p>
          <a:p>
            <a:r>
              <a:rPr lang="en-US"/>
              <a:t>The reference point of the new set is identical with the</a:t>
            </a:r>
            <a:r>
              <a:rPr lang="hu-HU"/>
              <a:t> </a:t>
            </a:r>
            <a:r>
              <a:rPr lang="en-US"/>
              <a:t>reference point of the observation (conclusion) in the </a:t>
            </a:r>
            <a:r>
              <a:rPr lang="hu-HU"/>
              <a:t>current</a:t>
            </a:r>
            <a:r>
              <a:rPr lang="en-US"/>
              <a:t> dimension. The method goes out from the assumption that a better set approximation  can be attained by taking into consideration not only the two sets flanking the</a:t>
            </a:r>
            <a:r>
              <a:rPr lang="hu-HU"/>
              <a:t> </a:t>
            </a:r>
            <a:r>
              <a:rPr lang="en-US"/>
              <a:t>observation/conclusion but all the available linguistic terms in the partition. </a:t>
            </a:r>
            <a:r>
              <a:rPr lang="hu-HU"/>
              <a:t>Besides this approach makes possible the technique FEAT-p to be applied for extrapolation, too. </a:t>
            </a:r>
            <a:r>
              <a:rPr lang="en-US"/>
              <a:t>First all sets are shifted </a:t>
            </a:r>
            <a:r>
              <a:rPr lang="hu-HU"/>
              <a:t>virtually </a:t>
            </a:r>
            <a:r>
              <a:rPr lang="en-US"/>
              <a:t>horizontally in order to reach the coincidence of their reference points with the</a:t>
            </a:r>
            <a:r>
              <a:rPr lang="hu-HU"/>
              <a:t> </a:t>
            </a:r>
            <a:r>
              <a:rPr lang="en-US"/>
              <a:t>position of the interpolation</a:t>
            </a:r>
            <a:r>
              <a:rPr lang="hu-HU"/>
              <a:t>. The term virtual expresses that the linguistic terms do not change their position permanently. Their shifted version is used only for the calculation of the interpolated set. </a:t>
            </a:r>
            <a:r>
              <a:rPr lang="en-US"/>
              <a:t>Next the shape of the new set is determined from the collection of the</a:t>
            </a:r>
            <a:r>
              <a:rPr lang="hu-HU"/>
              <a:t> </a:t>
            </a:r>
            <a:r>
              <a:rPr lang="en-US"/>
              <a:t>overlapped sets. </a:t>
            </a:r>
            <a:endParaRPr lang="en-GB" sz="8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F6D71F-9BE4-4295-BDF0-93BB41D946A1}" type="slidenum">
              <a:rPr lang="hu-HU"/>
              <a:pPr/>
              <a:t>83</a:t>
            </a:fld>
            <a:endParaRPr lang="hu-HU"/>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pPr>
              <a:lnSpc>
                <a:spcPct val="90000"/>
              </a:lnSpc>
            </a:pPr>
            <a:r>
              <a:rPr lang="en-US" sz="1800" dirty="0"/>
              <a:t>The concept of the polar cut is strong related to the application of a polar co-ordinate system whose origin coincides with the</a:t>
            </a:r>
            <a:r>
              <a:rPr lang="hu-HU" sz="1800" dirty="0"/>
              <a:t> </a:t>
            </a:r>
            <a:r>
              <a:rPr lang="en-US" sz="1800" dirty="0"/>
              <a:t>reference point of the observation</a:t>
            </a:r>
            <a:r>
              <a:rPr lang="hu-HU" sz="1800" dirty="0"/>
              <a:t> (</a:t>
            </a:r>
            <a:r>
              <a:rPr lang="hu-HU" sz="1800" dirty="0" err="1"/>
              <a:t>conclusion</a:t>
            </a:r>
            <a:r>
              <a:rPr lang="hu-HU" sz="1800" dirty="0"/>
              <a:t>)</a:t>
            </a:r>
            <a:r>
              <a:rPr lang="en-US" sz="1800" dirty="0"/>
              <a:t>. </a:t>
            </a:r>
            <a:r>
              <a:rPr lang="en-US" sz="1800" dirty="0" smtClean="0"/>
              <a:t>A </a:t>
            </a:r>
            <a:r>
              <a:rPr lang="en-US" sz="1800" dirty="0"/>
              <a:t>polar cut is defined by a</a:t>
            </a:r>
            <a:r>
              <a:rPr lang="hu-HU" sz="1800" dirty="0"/>
              <a:t> </a:t>
            </a:r>
            <a:r>
              <a:rPr lang="en-US" sz="1800" dirty="0"/>
              <a:t>value pair </a:t>
            </a:r>
            <a:r>
              <a:rPr lang="en-GB" sz="1800" dirty="0">
                <a:sym typeface="Symbol" pitchFamily="18" charset="2"/>
              </a:rPr>
              <a:t>{</a:t>
            </a:r>
            <a:r>
              <a:rPr lang="en-GB" sz="1800" i="1" dirty="0">
                <a:sym typeface="Symbol" pitchFamily="18" charset="2"/>
              </a:rPr>
              <a:t>rho</a:t>
            </a:r>
            <a:r>
              <a:rPr lang="en-GB" sz="1800" dirty="0">
                <a:sym typeface="Symbol" pitchFamily="18" charset="2"/>
              </a:rPr>
              <a:t>, </a:t>
            </a:r>
            <a:r>
              <a:rPr lang="en-GB" sz="1800" i="1" dirty="0">
                <a:sym typeface="Symbol" pitchFamily="18" charset="2"/>
              </a:rPr>
              <a:t>θ</a:t>
            </a:r>
            <a:r>
              <a:rPr lang="en-GB" sz="1800" dirty="0">
                <a:sym typeface="Symbol" pitchFamily="18" charset="2"/>
              </a:rPr>
              <a:t>} </a:t>
            </a:r>
            <a:r>
              <a:rPr lang="en-US" sz="1800" dirty="0"/>
              <a:t>that determines a point on</a:t>
            </a:r>
            <a:r>
              <a:rPr lang="hu-HU" sz="1800" dirty="0"/>
              <a:t> </a:t>
            </a:r>
            <a:r>
              <a:rPr lang="en-US" sz="1800" dirty="0"/>
              <a:t>the shape of the</a:t>
            </a:r>
            <a:r>
              <a:rPr lang="hu-HU" sz="1800" dirty="0"/>
              <a:t> </a:t>
            </a:r>
            <a:r>
              <a:rPr lang="en-US" sz="1800" dirty="0"/>
              <a:t>linguistic term. The value </a:t>
            </a:r>
            <a:r>
              <a:rPr lang="hu-HU" sz="1800" dirty="0"/>
              <a:t>r</a:t>
            </a:r>
            <a:r>
              <a:rPr lang="en-US" sz="1800" dirty="0"/>
              <a:t>ho denotes the polar distance at the angle theta. The authors are going out from the assumption that an</a:t>
            </a:r>
            <a:r>
              <a:rPr lang="hu-HU" sz="1800" dirty="0"/>
              <a:t> </a:t>
            </a:r>
            <a:r>
              <a:rPr lang="en-US" sz="1800" dirty="0"/>
              <a:t>extension and a resolution principle of the fuzzy sets can be defined for polar</a:t>
            </a:r>
            <a:r>
              <a:rPr lang="hu-HU" sz="1800" dirty="0"/>
              <a:t> </a:t>
            </a:r>
            <a:r>
              <a:rPr lang="en-US" sz="1800" dirty="0"/>
              <a:t>cuts, too. This </a:t>
            </a:r>
            <a:r>
              <a:rPr lang="en-US" sz="1800" b="1" dirty="0"/>
              <a:t>extension principle </a:t>
            </a:r>
            <a:r>
              <a:rPr lang="en-US" sz="1800" dirty="0"/>
              <a:t>states that the solution of a problem for</a:t>
            </a:r>
            <a:r>
              <a:rPr lang="hu-HU" sz="1800" dirty="0"/>
              <a:t> </a:t>
            </a:r>
            <a:r>
              <a:rPr lang="en-US" sz="1800" dirty="0"/>
              <a:t>fuzzy sets can be found in the form of solving it first for its polar cuts and then</a:t>
            </a:r>
            <a:r>
              <a:rPr lang="hu-HU" sz="1800" dirty="0"/>
              <a:t> </a:t>
            </a:r>
            <a:r>
              <a:rPr lang="en-US" sz="1800" dirty="0"/>
              <a:t>extending the solution to the fuzzy case. The </a:t>
            </a:r>
            <a:r>
              <a:rPr lang="en-US" sz="1800" b="1" dirty="0"/>
              <a:t>resolution principle </a:t>
            </a:r>
            <a:r>
              <a:rPr lang="en-US" sz="1800" dirty="0"/>
              <a:t>states in</a:t>
            </a:r>
            <a:r>
              <a:rPr lang="hu-HU" sz="1800" dirty="0"/>
              <a:t> </a:t>
            </a:r>
            <a:r>
              <a:rPr lang="en-US" sz="1800" dirty="0"/>
              <a:t>this case that a fuzzy set can be decomposed into polar cuts.</a:t>
            </a:r>
          </a:p>
          <a:p>
            <a:pPr>
              <a:lnSpc>
                <a:spcPct val="90000"/>
              </a:lnSpc>
            </a:pPr>
            <a:endParaRPr lang="en-GB" dirty="0">
              <a:sym typeface="Symbol" pitchFamily="18" charset="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14198B-7D58-4E9A-913E-863570B44D5D}" type="slidenum">
              <a:rPr lang="hu-HU"/>
              <a:pPr/>
              <a:t>8</a:t>
            </a:fld>
            <a:endParaRPr lang="hu-HU"/>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hu-HU"/>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BFBEC5-24EA-4A75-966D-AF004DEE9905}" type="slidenum">
              <a:rPr lang="hu-HU"/>
              <a:pPr/>
              <a:t>84</a:t>
            </a:fld>
            <a:endParaRPr lang="hu-HU"/>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pPr>
              <a:lnSpc>
                <a:spcPct val="80000"/>
              </a:lnSpc>
            </a:pPr>
            <a:r>
              <a:rPr lang="en-US" sz="2000"/>
              <a:t>The shape calculation technique FEAT-p is based on the extension</a:t>
            </a:r>
            <a:r>
              <a:rPr lang="hu-HU" sz="2000"/>
              <a:t> and resolution </a:t>
            </a:r>
            <a:r>
              <a:rPr lang="en-US" sz="2000"/>
              <a:t>principle.</a:t>
            </a:r>
            <a:r>
              <a:rPr lang="hu-HU" sz="2000"/>
              <a:t> </a:t>
            </a:r>
          </a:p>
          <a:p>
            <a:pPr>
              <a:lnSpc>
                <a:spcPct val="80000"/>
              </a:lnSpc>
            </a:pPr>
            <a:r>
              <a:rPr lang="hu-HU" sz="2000"/>
              <a:t>The </a:t>
            </a:r>
            <a:r>
              <a:rPr lang="en-US" sz="2000"/>
              <a:t>interpolated set </a:t>
            </a:r>
            <a:r>
              <a:rPr lang="hu-HU" sz="2000"/>
              <a:t>is determined by its polar cuts, whose polar distances are calculated</a:t>
            </a:r>
            <a:r>
              <a:rPr lang="en-US" sz="2000"/>
              <a:t> as</a:t>
            </a:r>
            <a:r>
              <a:rPr lang="hu-HU" sz="2000"/>
              <a:t> </a:t>
            </a:r>
            <a:r>
              <a:rPr lang="en-US" sz="2000"/>
              <a:t>weighted average</a:t>
            </a:r>
            <a:r>
              <a:rPr lang="hu-HU" sz="2000"/>
              <a:t>s</a:t>
            </a:r>
            <a:r>
              <a:rPr lang="en-US" sz="2000"/>
              <a:t> of the polar distances of the shifted sets for the same</a:t>
            </a:r>
            <a:r>
              <a:rPr lang="hu-HU" sz="2000"/>
              <a:t> </a:t>
            </a:r>
            <a:r>
              <a:rPr lang="en-US" sz="2000"/>
              <a:t>theta</a:t>
            </a:r>
            <a:r>
              <a:rPr lang="hu-HU" sz="2000"/>
              <a:t> a</a:t>
            </a:r>
            <a:r>
              <a:rPr lang="en-US" sz="2000"/>
              <a:t>ngle using the formula</a:t>
            </a:r>
            <a:r>
              <a:rPr lang="hu-HU" sz="2000"/>
              <a:t> presented on the next slide.</a:t>
            </a:r>
            <a:endParaRPr lang="en-US" sz="20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51176C-7D86-4F40-B45A-C14370F7AA1B}" type="slidenum">
              <a:rPr lang="hu-HU"/>
              <a:pPr/>
              <a:t>85</a:t>
            </a:fld>
            <a:endParaRPr lang="hu-HU"/>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r>
              <a:rPr lang="en-US" sz="1600"/>
              <a:t>where rho denotes the length of a polar cut, j is the </a:t>
            </a:r>
            <a:r>
              <a:rPr lang="hu-HU" sz="1600"/>
              <a:t>current</a:t>
            </a:r>
            <a:r>
              <a:rPr lang="en-US" sz="1600"/>
              <a:t> antecedent</a:t>
            </a:r>
            <a:r>
              <a:rPr lang="hu-HU" sz="1600"/>
              <a:t> </a:t>
            </a:r>
            <a:r>
              <a:rPr lang="en-US" sz="1600"/>
              <a:t>(consequent) dimension, theta is the angle of the actual cut, n_{j} is the number of the sets in</a:t>
            </a:r>
            <a:r>
              <a:rPr lang="hu-HU" sz="1600"/>
              <a:t> </a:t>
            </a:r>
            <a:r>
              <a:rPr lang="en-US" sz="1600"/>
              <a:t>the partition, A_{jk\theta} is the polar cut of the k^{th} set, w_{jk} i</a:t>
            </a:r>
            <a:r>
              <a:rPr lang="hu-HU" sz="1600"/>
              <a:t>s </a:t>
            </a:r>
            <a:r>
              <a:rPr lang="en-US" sz="1600"/>
              <a:t>the weighting factor of the k^{th} set, A^{i}_{j\theta} is the</a:t>
            </a:r>
            <a:r>
              <a:rPr lang="hu-HU" sz="1600"/>
              <a:t> </a:t>
            </a:r>
            <a:r>
              <a:rPr lang="en-US" sz="1600"/>
              <a:t>interpolated polar cut and the superscript i denotes that the</a:t>
            </a:r>
            <a:r>
              <a:rPr lang="hu-HU" sz="1600"/>
              <a:t> </a:t>
            </a:r>
            <a:r>
              <a:rPr lang="en-US" sz="1600"/>
              <a:t>set is an interpolated one. The collection of the angles, the so called polar levels, for which the calculations are done, should be set-up in such mode to include the values 0, pi/2 and pi.</a:t>
            </a:r>
          </a:p>
          <a:p>
            <a:r>
              <a:rPr lang="en-US" sz="1400"/>
              <a:t>The formula separates the case when the position of the</a:t>
            </a:r>
            <a:r>
              <a:rPr lang="hu-HU" sz="1400"/>
              <a:t> </a:t>
            </a:r>
            <a:r>
              <a:rPr lang="en-US" sz="1400"/>
              <a:t>interpolation coincides with the </a:t>
            </a:r>
            <a:r>
              <a:rPr lang="hu-HU" sz="1400"/>
              <a:t>current</a:t>
            </a:r>
            <a:r>
              <a:rPr lang="en-US" sz="1400"/>
              <a:t> set of the partition (d(A^{*}_{j},A_{jk})=0. Its reason is that the weighting factor contains the distance in the denominator. Thus if the reference point of the</a:t>
            </a:r>
            <a:r>
              <a:rPr lang="hu-HU" sz="1400"/>
              <a:t> </a:t>
            </a:r>
            <a:r>
              <a:rPr lang="en-US" sz="1400"/>
              <a:t>observation (conclusion) is the same as one of the original sets of the</a:t>
            </a:r>
            <a:r>
              <a:rPr lang="hu-HU" sz="1400"/>
              <a:t> </a:t>
            </a:r>
            <a:r>
              <a:rPr lang="en-US" sz="1400"/>
              <a:t>partition the interpolated set will be the same as that linguistic term. This</a:t>
            </a:r>
            <a:r>
              <a:rPr lang="hu-HU" sz="1400"/>
              <a:t> </a:t>
            </a:r>
            <a:r>
              <a:rPr lang="en-US" sz="1400"/>
              <a:t>feature ensures the fulfilment of</a:t>
            </a:r>
            <a:r>
              <a:rPr lang="hu-HU" sz="1400"/>
              <a:t> </a:t>
            </a:r>
            <a:r>
              <a:rPr lang="en-US" sz="1400"/>
              <a:t>the condition </a:t>
            </a:r>
            <a:r>
              <a:rPr lang="hu-HU" sz="1400"/>
              <a:t>on </a:t>
            </a:r>
            <a:r>
              <a:rPr lang="en-US" sz="1400"/>
              <a:t> the compatibility with the</a:t>
            </a:r>
            <a:r>
              <a:rPr lang="hu-HU" sz="1400"/>
              <a:t> </a:t>
            </a:r>
            <a:r>
              <a:rPr lang="en-US" sz="1400"/>
              <a:t>rule base, for the rule interpolation method based on the method</a:t>
            </a:r>
            <a:r>
              <a:rPr lang="hu-HU" sz="1400"/>
              <a:t> FEAT-p</a:t>
            </a:r>
            <a:r>
              <a:rPr lang="en-US" sz="1400"/>
              <a:t>.</a:t>
            </a:r>
            <a:endParaRPr lang="en-GB" sz="14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A34601-23F0-42CF-A458-9DD8F65F087A}" type="slidenum">
              <a:rPr lang="hu-HU"/>
              <a:pPr/>
              <a:t>86</a:t>
            </a:fld>
            <a:endParaRPr lang="hu-HU"/>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pPr>
              <a:lnSpc>
                <a:spcPct val="90000"/>
              </a:lnSpc>
            </a:pPr>
            <a:r>
              <a:rPr lang="en-US" sz="2000"/>
              <a:t>It seems to be natural that the sets whose original position were in the</a:t>
            </a:r>
            <a:r>
              <a:rPr lang="hu-HU" sz="2000"/>
              <a:t> </a:t>
            </a:r>
            <a:r>
              <a:rPr lang="en-US" sz="2000"/>
              <a:t>neighbourhood of the reference point of the observation to exercise higher</a:t>
            </a:r>
            <a:r>
              <a:rPr lang="hu-HU" sz="2000"/>
              <a:t> </a:t>
            </a:r>
            <a:r>
              <a:rPr lang="en-US" sz="2000"/>
              <a:t>influence as those ones situated in farther regions of the </a:t>
            </a:r>
            <a:r>
              <a:rPr lang="hu-HU" sz="2000"/>
              <a:t>partition</a:t>
            </a:r>
            <a:r>
              <a:rPr lang="en-US" sz="2000"/>
              <a:t>. Therefore the weighting factor should be dependent on distance. </a:t>
            </a:r>
            <a:endParaRPr lang="hu-HU" sz="2000"/>
          </a:p>
          <a:p>
            <a:pPr>
              <a:lnSpc>
                <a:spcPct val="90000"/>
              </a:lnSpc>
            </a:pPr>
            <a:r>
              <a:rPr lang="en-US" sz="2000"/>
              <a:t>The</a:t>
            </a:r>
            <a:r>
              <a:rPr lang="hu-HU" sz="2000"/>
              <a:t> </a:t>
            </a:r>
            <a:r>
              <a:rPr lang="en-US" sz="2000"/>
              <a:t>simplest weighting factor is the reciprocal value of the distance, but there are</a:t>
            </a:r>
            <a:r>
              <a:rPr lang="hu-HU" sz="2000"/>
              <a:t> </a:t>
            </a:r>
            <a:r>
              <a:rPr lang="en-US" sz="2000"/>
              <a:t>several recommendations in the literature for more or less analogue cases. </a:t>
            </a:r>
            <a:r>
              <a:rPr lang="hu-HU" sz="2000"/>
              <a:t>Three of them are presented on this slide.</a:t>
            </a:r>
          </a:p>
          <a:p>
            <a:pPr>
              <a:lnSpc>
                <a:spcPct val="90000"/>
              </a:lnSpc>
            </a:pPr>
            <a:r>
              <a:rPr lang="hu-HU" sz="2000"/>
              <a:t>The selection of the wheighting factor gives a free parameter, a tuning possibility to the method.</a:t>
            </a:r>
            <a:endParaRPr lang="en-GB" sz="14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6A25B0-97C5-491E-820F-85D50C50AFDB}" type="slidenum">
              <a:rPr lang="hu-HU"/>
              <a:pPr/>
              <a:t>88</a:t>
            </a:fld>
            <a:endParaRPr lang="hu-HU"/>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pPr marL="228600" indent="-228600"/>
            <a:r>
              <a:rPr lang="en-US" dirty="0"/>
              <a:t>Fuzzy Set Interpolation (FSI) aims the determination of a new linguistic term in a given point of a fuzzy partition called interpolation point. This means that the new fuzzy set is generated in such way that its reference point coincides with the interpolation point. In case of two-step FRI methods an FSI technique is used for the calculation of the antecedent and consequent sets of the new rule. Thus the interpolation point is either the reference point of the observation or the reference point of the consequence in the current dimension. An FSI technique works only with one partition. Therefore the calculations in the different dimensions in both the antecedent and consequent cases can be done separately.</a:t>
            </a:r>
          </a:p>
          <a:p>
            <a:pPr marL="228600" indent="-228600"/>
            <a:r>
              <a:rPr lang="en-US" dirty="0"/>
              <a:t>The Fuzzy </a:t>
            </a:r>
            <a:r>
              <a:rPr lang="en-US" dirty="0" err="1"/>
              <a:t>sEt</a:t>
            </a:r>
            <a:r>
              <a:rPr lang="en-US" dirty="0"/>
              <a:t> </a:t>
            </a:r>
            <a:r>
              <a:rPr lang="en-US" dirty="0" err="1"/>
              <a:t>interpolAtion</a:t>
            </a:r>
            <a:r>
              <a:rPr lang="en-US" dirty="0"/>
              <a:t> Technique based on the method of weighted Least Squares (FEAT-LS) was developed especially for the case when all sets of a partition belong to the same shape type and the characteristic (break) </a:t>
            </a:r>
            <a:r>
              <a:rPr lang="en-US" dirty="0" smtClean="0"/>
              <a:t>points</a:t>
            </a:r>
            <a:r>
              <a:rPr lang="hu-HU" dirty="0" smtClean="0"/>
              <a:t> of </a:t>
            </a:r>
            <a:r>
              <a:rPr lang="hu-HU" dirty="0" err="1" smtClean="0"/>
              <a:t>the</a:t>
            </a:r>
            <a:r>
              <a:rPr lang="hu-HU" dirty="0" smtClean="0"/>
              <a:t> </a:t>
            </a:r>
            <a:r>
              <a:rPr lang="hu-HU" dirty="0" err="1" smtClean="0"/>
              <a:t>membership</a:t>
            </a:r>
            <a:r>
              <a:rPr lang="hu-HU" dirty="0" smtClean="0"/>
              <a:t> </a:t>
            </a:r>
            <a:r>
              <a:rPr lang="hu-HU" dirty="0" err="1" smtClean="0"/>
              <a:t>function</a:t>
            </a:r>
            <a:r>
              <a:rPr lang="en-US" dirty="0" smtClean="0"/>
              <a:t> </a:t>
            </a:r>
            <a:r>
              <a:rPr lang="en-US" dirty="0"/>
              <a:t>are also situated at the same </a:t>
            </a:r>
            <a:r>
              <a:rPr lang="en-US" dirty="0" smtClean="0"/>
              <a:t>a</a:t>
            </a:r>
            <a:r>
              <a:rPr lang="hu-HU" dirty="0" err="1" smtClean="0"/>
              <a:t>lpha</a:t>
            </a:r>
            <a:r>
              <a:rPr lang="en-US" dirty="0" smtClean="0"/>
              <a:t>-level</a:t>
            </a:r>
            <a:r>
              <a:rPr lang="en-US" dirty="0"/>
              <a:t>. In such cases it seems to be a natural condition on the new linguistic term created in the interpolation point to suit this regularity as well.</a:t>
            </a:r>
            <a:endParaRPr lang="hu-HU"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BAB718-155A-473A-ABD2-C1E244D82AFB}" type="slidenum">
              <a:rPr lang="hu-HU"/>
              <a:pPr/>
              <a:t>89</a:t>
            </a:fld>
            <a:endParaRPr lang="hu-HU"/>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r>
              <a:rPr lang="en-GB"/>
              <a:t>The</a:t>
            </a:r>
            <a:r>
              <a:rPr lang="hu-HU"/>
              <a:t> abscissas of the characterisic points</a:t>
            </a:r>
            <a:r>
              <a:rPr lang="en-GB"/>
              <a:t> are determined from the corresponding points of the overlapped sets applying the method of weighted least squares in light of the requirement that the resulting set should be a valid one and should fit the typical shape type of the partition. The weighting also here expresses that the neighbouring sets should have a higher influence by the calculations.</a:t>
            </a:r>
            <a:endParaRPr lang="hu-HU"/>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A4D69B-BC1B-4B31-9C19-C070F472AC2A}" type="slidenum">
              <a:rPr lang="hu-HU"/>
              <a:pPr/>
              <a:t>90</a:t>
            </a:fld>
            <a:endParaRPr lang="hu-HU"/>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pPr>
              <a:lnSpc>
                <a:spcPct val="90000"/>
              </a:lnSpc>
            </a:pPr>
            <a:r>
              <a:rPr lang="en-US" sz="2000"/>
              <a:t>It seems to be natural that the sets whose original position were in the</a:t>
            </a:r>
            <a:r>
              <a:rPr lang="hu-HU" sz="2000"/>
              <a:t> </a:t>
            </a:r>
            <a:r>
              <a:rPr lang="en-US" sz="2000"/>
              <a:t>neighbourhood of the reference point of the observation to exercise higher</a:t>
            </a:r>
            <a:r>
              <a:rPr lang="hu-HU" sz="2000"/>
              <a:t> </a:t>
            </a:r>
            <a:r>
              <a:rPr lang="en-US" sz="2000"/>
              <a:t>influence as those ones situated in farther regions of the </a:t>
            </a:r>
            <a:r>
              <a:rPr lang="hu-HU" sz="2000"/>
              <a:t>partition</a:t>
            </a:r>
            <a:r>
              <a:rPr lang="en-US" sz="2000"/>
              <a:t>. Therefore the weighting factor should be dependent on distance. </a:t>
            </a:r>
            <a:endParaRPr lang="hu-HU" sz="2000"/>
          </a:p>
          <a:p>
            <a:pPr>
              <a:lnSpc>
                <a:spcPct val="90000"/>
              </a:lnSpc>
            </a:pPr>
            <a:r>
              <a:rPr lang="en-US" sz="2000"/>
              <a:t>The</a:t>
            </a:r>
            <a:r>
              <a:rPr lang="hu-HU" sz="2000"/>
              <a:t> </a:t>
            </a:r>
            <a:r>
              <a:rPr lang="en-US" sz="2000"/>
              <a:t>simplest weighting factor is the reciprocal value of the distance, but there are</a:t>
            </a:r>
            <a:r>
              <a:rPr lang="hu-HU" sz="2000"/>
              <a:t> </a:t>
            </a:r>
            <a:r>
              <a:rPr lang="en-US" sz="2000"/>
              <a:t>several recommendations in the literature for more or less analogue cases. </a:t>
            </a:r>
            <a:r>
              <a:rPr lang="hu-HU" sz="2000"/>
              <a:t>Three of them are presented on this slide.</a:t>
            </a:r>
          </a:p>
          <a:p>
            <a:pPr>
              <a:lnSpc>
                <a:spcPct val="90000"/>
              </a:lnSpc>
            </a:pPr>
            <a:r>
              <a:rPr lang="hu-HU" sz="2000"/>
              <a:t>The selection of the wheighting factor gives a free parameter, a tuning possibility to the method.</a:t>
            </a:r>
            <a:endParaRPr lang="en-GB" sz="14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91</a:t>
            </a:fld>
            <a:endParaRPr lang="hu-HU"/>
          </a:p>
        </p:txBody>
      </p:sp>
    </p:spTree>
    <p:extLst>
      <p:ext uri="{BB962C8B-B14F-4D97-AF65-F5344CB8AC3E}">
        <p14:creationId xmlns:p14="http://schemas.microsoft.com/office/powerpoint/2010/main" val="36968670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75B87-30A2-4FF4-8240-D597EB811258}" type="slidenum">
              <a:rPr lang="hu-HU"/>
              <a:pPr/>
              <a:t>92</a:t>
            </a:fld>
            <a:endParaRPr lang="hu-HU"/>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r>
              <a:rPr lang="hu-HU" sz="1000" dirty="0"/>
              <a:t>The </a:t>
            </a:r>
            <a:r>
              <a:rPr lang="hu-HU" sz="1000" dirty="0" err="1"/>
              <a:t>second</a:t>
            </a:r>
            <a:r>
              <a:rPr lang="hu-HU" sz="1000" dirty="0"/>
              <a:t> </a:t>
            </a:r>
            <a:r>
              <a:rPr lang="hu-HU" sz="1000" dirty="0" err="1"/>
              <a:t>stage</a:t>
            </a:r>
            <a:r>
              <a:rPr lang="hu-HU" sz="1000" dirty="0"/>
              <a:t> of </a:t>
            </a:r>
            <a:r>
              <a:rPr lang="hu-HU" sz="1000" dirty="0" err="1"/>
              <a:t>the</a:t>
            </a:r>
            <a:r>
              <a:rPr lang="hu-HU" sz="1000" dirty="0"/>
              <a:t> </a:t>
            </a:r>
            <a:r>
              <a:rPr lang="hu-HU" sz="1000" dirty="0" err="1"/>
              <a:t>first</a:t>
            </a:r>
            <a:r>
              <a:rPr lang="hu-HU" sz="1000" dirty="0"/>
              <a:t> </a:t>
            </a:r>
            <a:r>
              <a:rPr lang="hu-HU" sz="1000" dirty="0" err="1"/>
              <a:t>step</a:t>
            </a:r>
            <a:r>
              <a:rPr lang="hu-HU" sz="1000" dirty="0"/>
              <a:t> </a:t>
            </a:r>
            <a:r>
              <a:rPr lang="hu-HU" sz="1000" dirty="0" err="1"/>
              <a:t>of</a:t>
            </a:r>
            <a:r>
              <a:rPr lang="hu-HU" sz="1000" dirty="0"/>
              <a:t> </a:t>
            </a:r>
            <a:r>
              <a:rPr lang="hu-HU" sz="1000" dirty="0" err="1"/>
              <a:t>the</a:t>
            </a:r>
            <a:r>
              <a:rPr lang="hu-HU" sz="1000" dirty="0"/>
              <a:t> </a:t>
            </a:r>
            <a:r>
              <a:rPr lang="hu-HU" sz="1000" dirty="0" err="1"/>
              <a:t>method</a:t>
            </a:r>
            <a:r>
              <a:rPr lang="hu-HU" sz="1000" dirty="0"/>
              <a:t> </a:t>
            </a:r>
            <a:r>
              <a:rPr lang="hu-HU" sz="1000" dirty="0" smtClean="0"/>
              <a:t>FRIPOC/LESFRI </a:t>
            </a:r>
            <a:r>
              <a:rPr lang="hu-HU" sz="1000" dirty="0"/>
              <a:t>is </a:t>
            </a:r>
            <a:r>
              <a:rPr lang="hu-HU" sz="1000" dirty="0" err="1"/>
              <a:t>the</a:t>
            </a:r>
            <a:r>
              <a:rPr lang="hu-HU" sz="1000" dirty="0"/>
              <a:t> </a:t>
            </a:r>
            <a:r>
              <a:rPr lang="hu-HU" sz="1000" dirty="0" err="1"/>
              <a:t>determination</a:t>
            </a:r>
            <a:r>
              <a:rPr lang="hu-HU" sz="1000" dirty="0"/>
              <a:t> of </a:t>
            </a:r>
            <a:r>
              <a:rPr lang="hu-HU" sz="1000" dirty="0" err="1"/>
              <a:t>the</a:t>
            </a:r>
            <a:r>
              <a:rPr lang="hu-HU" sz="1000" dirty="0"/>
              <a:t> </a:t>
            </a:r>
            <a:r>
              <a:rPr lang="en-US" sz="1000" dirty="0"/>
              <a:t>position of the fuzzy sets belonging to the consequent part of the new rule</a:t>
            </a:r>
            <a:r>
              <a:rPr lang="hu-HU" sz="1000" dirty="0"/>
              <a:t>. </a:t>
            </a:r>
            <a:r>
              <a:rPr lang="hu-HU" sz="1000" dirty="0" err="1"/>
              <a:t>They</a:t>
            </a:r>
            <a:r>
              <a:rPr lang="hu-HU" sz="1000" dirty="0"/>
              <a:t> </a:t>
            </a:r>
            <a:r>
              <a:rPr lang="hu-HU" sz="1000" dirty="0" err="1"/>
              <a:t>are</a:t>
            </a:r>
            <a:r>
              <a:rPr lang="en-US" sz="1000" dirty="0"/>
              <a:t> </a:t>
            </a:r>
            <a:r>
              <a:rPr lang="hu-HU" sz="1000" dirty="0" err="1"/>
              <a:t>calculated</a:t>
            </a:r>
            <a:r>
              <a:rPr lang="en-US" sz="1000" dirty="0"/>
              <a:t> independently in each output dimension. The task can be defined as</a:t>
            </a:r>
            <a:r>
              <a:rPr lang="hu-HU" sz="1000" dirty="0"/>
              <a:t> </a:t>
            </a:r>
            <a:r>
              <a:rPr lang="en-US" sz="1000" dirty="0"/>
              <a:t>a problem of finding a point on a hyper-surface defined by the reference points</a:t>
            </a:r>
            <a:r>
              <a:rPr lang="hu-HU" sz="1000" dirty="0"/>
              <a:t> </a:t>
            </a:r>
            <a:r>
              <a:rPr lang="en-US" sz="1000" dirty="0"/>
              <a:t>of the antecedent sets (sets belonging to the antecedent parts of the existing</a:t>
            </a:r>
            <a:r>
              <a:rPr lang="hu-HU" sz="1000" dirty="0"/>
              <a:t> </a:t>
            </a:r>
            <a:r>
              <a:rPr lang="en-US" sz="1000" dirty="0"/>
              <a:t>rules) and the consequent sets in the </a:t>
            </a:r>
            <a:r>
              <a:rPr lang="hu-HU" sz="1000" dirty="0" err="1"/>
              <a:t>current</a:t>
            </a:r>
            <a:r>
              <a:rPr lang="en-US" sz="1000" dirty="0"/>
              <a:t> output dimension. Due to the sparse</a:t>
            </a:r>
            <a:r>
              <a:rPr lang="hu-HU" sz="1000" dirty="0"/>
              <a:t> </a:t>
            </a:r>
            <a:r>
              <a:rPr lang="en-US" sz="1000" dirty="0"/>
              <a:t>character of the rule base an n_{a} dimensional interpolation has to be done</a:t>
            </a:r>
            <a:r>
              <a:rPr lang="hu-HU" sz="1000" dirty="0"/>
              <a:t> </a:t>
            </a:r>
            <a:r>
              <a:rPr lang="en-US" sz="1000" dirty="0"/>
              <a:t>for irregularly spaced data, where n_{a} is the number of the </a:t>
            </a:r>
            <a:r>
              <a:rPr lang="hu-HU" sz="1000" dirty="0"/>
              <a:t>input </a:t>
            </a:r>
            <a:r>
              <a:rPr lang="en-US" sz="1000" dirty="0"/>
              <a:t>dimensions. It can be expressed in general by the </a:t>
            </a:r>
            <a:r>
              <a:rPr lang="en-US" sz="1000" dirty="0" smtClean="0"/>
              <a:t>formula</a:t>
            </a:r>
            <a:r>
              <a:rPr lang="hu-HU" sz="1000" dirty="0" smtClean="0"/>
              <a:t> </a:t>
            </a:r>
            <a:r>
              <a:rPr lang="hu-HU" sz="1000" dirty="0" err="1" smtClean="0"/>
              <a:t>presented</a:t>
            </a:r>
            <a:r>
              <a:rPr lang="hu-HU" sz="1000" dirty="0" smtClean="0"/>
              <a:t> </a:t>
            </a:r>
            <a:r>
              <a:rPr lang="hu-HU" sz="1000" dirty="0" err="1" smtClean="0"/>
              <a:t>on</a:t>
            </a:r>
            <a:r>
              <a:rPr lang="hu-HU" sz="1000" dirty="0" smtClean="0"/>
              <a:t> </a:t>
            </a:r>
            <a:r>
              <a:rPr lang="hu-HU" sz="1000" dirty="0" err="1" smtClean="0"/>
              <a:t>the</a:t>
            </a:r>
            <a:r>
              <a:rPr lang="hu-HU" sz="1000" dirty="0" smtClean="0"/>
              <a:t> </a:t>
            </a:r>
            <a:r>
              <a:rPr lang="hu-HU" sz="1000" dirty="0" err="1" smtClean="0"/>
              <a:t>next</a:t>
            </a:r>
            <a:r>
              <a:rPr lang="hu-HU" sz="1000" dirty="0" smtClean="0"/>
              <a:t> </a:t>
            </a:r>
            <a:r>
              <a:rPr lang="hu-HU" sz="1000" dirty="0" err="1" smtClean="0"/>
              <a:t>slide</a:t>
            </a:r>
            <a:r>
              <a:rPr lang="en-US" sz="1000" dirty="0" smtClean="0"/>
              <a:t>.</a:t>
            </a:r>
            <a:r>
              <a:rPr lang="hu-HU" sz="1000" dirty="0" smtClean="0"/>
              <a:t> </a:t>
            </a:r>
            <a:endParaRPr lang="hu-HU" sz="1000"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7F8C38-EE2A-4A0C-9632-4FC901216EEC}" type="slidenum">
              <a:rPr lang="hu-HU"/>
              <a:pPr/>
              <a:t>93</a:t>
            </a:fld>
            <a:endParaRPr lang="hu-HU"/>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r>
              <a:rPr lang="hu-HU" sz="1400" dirty="0" smtClean="0"/>
              <a:t>W</a:t>
            </a:r>
            <a:r>
              <a:rPr lang="en-US" sz="1400" dirty="0" smtClean="0"/>
              <a:t>here RP( B^{</a:t>
            </a:r>
            <a:r>
              <a:rPr lang="en-US" sz="1400" dirty="0" err="1" smtClean="0"/>
              <a:t>i</a:t>
            </a:r>
            <a:r>
              <a:rPr lang="en-US" sz="1400" dirty="0" smtClean="0"/>
              <a:t>}_{l}) is the reference point of the interpolated</a:t>
            </a:r>
            <a:r>
              <a:rPr lang="hu-HU" sz="1400" dirty="0" smtClean="0"/>
              <a:t> </a:t>
            </a:r>
            <a:r>
              <a:rPr lang="en-US" sz="1400" dirty="0" smtClean="0"/>
              <a:t>consequent set in the l^{</a:t>
            </a:r>
            <a:r>
              <a:rPr lang="en-US" sz="1400" dirty="0" err="1" smtClean="0"/>
              <a:t>th</a:t>
            </a:r>
            <a:r>
              <a:rPr lang="en-US" sz="1400" dirty="0" smtClean="0"/>
              <a:t>} output dimension and RP( A^{</a:t>
            </a:r>
            <a:r>
              <a:rPr lang="en-US" sz="1400" dirty="0" err="1" smtClean="0"/>
              <a:t>i</a:t>
            </a:r>
            <a:r>
              <a:rPr lang="en-US" sz="1400" dirty="0" smtClean="0"/>
              <a:t>}_{j})</a:t>
            </a:r>
            <a:r>
              <a:rPr lang="hu-HU" sz="1400" dirty="0" smtClean="0"/>
              <a:t> </a:t>
            </a:r>
            <a:r>
              <a:rPr lang="en-US" sz="1400" dirty="0" smtClean="0"/>
              <a:t>is the reference point of the interpolated antecedent set in the j^{</a:t>
            </a:r>
            <a:r>
              <a:rPr lang="en-US" sz="1400" dirty="0" err="1" smtClean="0"/>
              <a:t>th</a:t>
            </a:r>
            <a:r>
              <a:rPr lang="en-US" sz="1400" dirty="0" smtClean="0"/>
              <a:t>} input</a:t>
            </a:r>
            <a:r>
              <a:rPr lang="hu-HU" sz="1400" dirty="0" smtClean="0"/>
              <a:t> </a:t>
            </a:r>
            <a:r>
              <a:rPr lang="en-US" sz="1400" dirty="0" smtClean="0"/>
              <a:t>dimension. The function should pass through the known points of the hyper-surface.</a:t>
            </a:r>
          </a:p>
          <a:p>
            <a:r>
              <a:rPr lang="en-US" sz="1400" dirty="0" smtClean="0"/>
              <a:t>There are several applicable linear or non-linear functions that take into</a:t>
            </a:r>
            <a:r>
              <a:rPr lang="hu-HU" sz="1400" dirty="0" smtClean="0"/>
              <a:t> </a:t>
            </a:r>
            <a:r>
              <a:rPr lang="en-US" sz="1400" dirty="0" smtClean="0"/>
              <a:t>consideration either only the points (rules) situated in the closest</a:t>
            </a:r>
            <a:r>
              <a:rPr lang="hu-HU" sz="1400" dirty="0" smtClean="0"/>
              <a:t> </a:t>
            </a:r>
            <a:r>
              <a:rPr lang="en-US" sz="1400" dirty="0" err="1" smtClean="0"/>
              <a:t>neighbourhood</a:t>
            </a:r>
            <a:r>
              <a:rPr lang="en-US" sz="1400" dirty="0" smtClean="0"/>
              <a:t> of the interpolation or all the known points. </a:t>
            </a:r>
            <a:r>
              <a:rPr lang="hu-HU" sz="1400" dirty="0" err="1" smtClean="0"/>
              <a:t>We</a:t>
            </a:r>
            <a:r>
              <a:rPr lang="en-US" sz="1400" dirty="0" smtClean="0"/>
              <a:t> suggest the use</a:t>
            </a:r>
            <a:r>
              <a:rPr lang="hu-HU" sz="1400" dirty="0" smtClean="0"/>
              <a:t> </a:t>
            </a:r>
            <a:r>
              <a:rPr lang="en-US" sz="1400" dirty="0" smtClean="0"/>
              <a:t>of an interpolation function that is an extension and adaptation</a:t>
            </a:r>
            <a:r>
              <a:rPr lang="hu-HU" sz="1400" dirty="0" smtClean="0"/>
              <a:t> </a:t>
            </a:r>
            <a:r>
              <a:rPr lang="en-US" sz="1400" dirty="0" smtClean="0"/>
              <a:t>of the Shepard interpolator for the case of arbitrary number of antecedent dimensions.</a:t>
            </a:r>
          </a:p>
          <a:p>
            <a:r>
              <a:rPr lang="en-US" sz="1400" dirty="0" smtClean="0"/>
              <a:t>The antecedent part of each rule can be thought of as a point in the antecedent</a:t>
            </a:r>
            <a:r>
              <a:rPr lang="hu-HU" sz="1400" dirty="0" smtClean="0"/>
              <a:t> </a:t>
            </a:r>
            <a:r>
              <a:rPr lang="en-US" sz="1400" dirty="0" smtClean="0"/>
              <a:t>hyper-space. Its co-ordinates are given by the reference points of the sets belonging</a:t>
            </a:r>
            <a:r>
              <a:rPr lang="hu-HU" sz="1400" dirty="0" smtClean="0"/>
              <a:t> </a:t>
            </a:r>
            <a:r>
              <a:rPr lang="en-US" sz="1400" dirty="0" smtClean="0"/>
              <a:t>to it. The point corresponding to the antecedent of the interpolated rule is</a:t>
            </a:r>
            <a:r>
              <a:rPr lang="hu-HU" sz="1400" dirty="0" smtClean="0"/>
              <a:t> </a:t>
            </a:r>
            <a:r>
              <a:rPr lang="en-US" sz="1400" dirty="0" smtClean="0"/>
              <a:t>at the same time also the representing point of the observation. Further on the</a:t>
            </a:r>
            <a:r>
              <a:rPr lang="hu-HU" sz="1400" dirty="0" smtClean="0"/>
              <a:t> </a:t>
            </a:r>
            <a:r>
              <a:rPr lang="en-US" sz="1400" dirty="0" smtClean="0"/>
              <a:t>Euclidean distance between these points is used as the measure of the closeness of the antecedents and by this means also the closeness of the rules.  The proposed interpolation function determines the reference point</a:t>
            </a:r>
            <a:r>
              <a:rPr lang="hu-HU" sz="1400" dirty="0" smtClean="0"/>
              <a:t> </a:t>
            </a:r>
            <a:r>
              <a:rPr lang="en-US" sz="1400" dirty="0" smtClean="0"/>
              <a:t>of the conclusion as a weighted average of the reference points of the</a:t>
            </a:r>
            <a:r>
              <a:rPr lang="hu-HU" sz="1400" dirty="0" smtClean="0"/>
              <a:t> </a:t>
            </a:r>
            <a:r>
              <a:rPr lang="en-US" sz="1400" dirty="0" smtClean="0"/>
              <a:t>consequent sets of the known rules in the </a:t>
            </a:r>
            <a:r>
              <a:rPr lang="hu-HU" sz="1400" dirty="0" err="1" smtClean="0"/>
              <a:t>current</a:t>
            </a:r>
            <a:r>
              <a:rPr lang="en-US" sz="1400" dirty="0" smtClean="0"/>
              <a:t> output dimension.</a:t>
            </a:r>
            <a:r>
              <a:rPr lang="hu-HU" sz="1400" dirty="0" smtClean="0"/>
              <a:t> </a:t>
            </a:r>
          </a:p>
          <a:p>
            <a:pPr>
              <a:lnSpc>
                <a:spcPct val="80000"/>
              </a:lnSpc>
            </a:pPr>
            <a:r>
              <a:rPr lang="en-US" dirty="0" smtClean="0"/>
              <a:t>Shepard </a:t>
            </a:r>
            <a:r>
              <a:rPr lang="en-US" dirty="0"/>
              <a:t>suggested for the 2D case the use of maximum 10</a:t>
            </a:r>
            <a:r>
              <a:rPr lang="hu-HU" dirty="0"/>
              <a:t> </a:t>
            </a:r>
            <a:r>
              <a:rPr lang="en-US" dirty="0"/>
              <a:t>closest points in order to reduce the computational needs. However, when the number of the dimensions is much more than two and the rule base is sparse it seems to be easier to take into consideration all the rules than to seek those ones that are in a special proximity of the observation.</a:t>
            </a:r>
            <a:endParaRPr lang="hu-HU"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DC6DBC-02F4-4EA7-A094-58830DDE0FA5}" type="slidenum">
              <a:rPr lang="hu-HU"/>
              <a:pPr/>
              <a:t>94</a:t>
            </a:fld>
            <a:endParaRPr lang="hu-HU"/>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 second step of the inference the conclusion is generated by firing the</a:t>
            </a:r>
            <a:r>
              <a:rPr lang="hu-HU" dirty="0" smtClean="0"/>
              <a:t> </a:t>
            </a:r>
            <a:r>
              <a:rPr lang="en-US" dirty="0" smtClean="0"/>
              <a:t>new rule. The reference point of the interpolated conclusion in the current dimension will be the same as the reference point of the consequent set of the new rule in the current dimension. Usually the antecedent part of the rule does not fit perfectly the observation.</a:t>
            </a:r>
            <a:r>
              <a:rPr lang="hu-HU" dirty="0" smtClean="0"/>
              <a:t> </a:t>
            </a:r>
            <a:r>
              <a:rPr lang="en-US" dirty="0" smtClean="0"/>
              <a:t>Therefore a special single rule reasoning technique is needed.</a:t>
            </a:r>
            <a:r>
              <a:rPr lang="hu-HU" dirty="0" smtClean="0"/>
              <a:t> </a:t>
            </a:r>
            <a:r>
              <a:rPr lang="en-US" dirty="0" smtClean="0"/>
              <a:t>There are several methods for this task in the literature, but their common</a:t>
            </a:r>
            <a:r>
              <a:rPr lang="hu-HU" dirty="0" smtClean="0"/>
              <a:t> </a:t>
            </a:r>
            <a:r>
              <a:rPr lang="en-US" dirty="0" smtClean="0"/>
              <a:t>drawback is that their applicability is restricted to some regular cases.</a:t>
            </a:r>
            <a:r>
              <a:rPr lang="hu-HU" smtClean="0"/>
              <a:t> </a:t>
            </a:r>
            <a:endParaRPr lang="hu-HU" dirty="0" smtClean="0"/>
          </a:p>
          <a:p>
            <a:r>
              <a:rPr lang="hu-HU" dirty="0" smtClean="0"/>
              <a:t>A </a:t>
            </a:r>
            <a:r>
              <a:rPr lang="hu-HU" dirty="0"/>
              <a:t>fuzzy logikán alapuló rendszerek működése során gyakran előfordul, hogy a következtetési folyamat bemeneteként jelentkező megfigyelés (</a:t>
            </a:r>
            <a:r>
              <a:rPr lang="hu-HU" i="1" dirty="0"/>
              <a:t>A*</a:t>
            </a:r>
            <a:r>
              <a:rPr lang="hu-HU" dirty="0"/>
              <a:t>) csak részben fedi le egy vagy több szabály </a:t>
            </a:r>
            <a:r>
              <a:rPr lang="hu-HU" dirty="0" err="1"/>
              <a:t>antecedens</a:t>
            </a:r>
            <a:r>
              <a:rPr lang="hu-HU" dirty="0"/>
              <a:t> részét (</a:t>
            </a:r>
            <a:r>
              <a:rPr lang="hu-HU" i="1" dirty="0"/>
              <a:t>A</a:t>
            </a:r>
            <a:r>
              <a:rPr lang="hu-HU" dirty="0"/>
              <a:t>). Egydimenziós </a:t>
            </a:r>
            <a:r>
              <a:rPr lang="hu-HU" dirty="0" err="1"/>
              <a:t>antecedens</a:t>
            </a:r>
            <a:r>
              <a:rPr lang="hu-HU" dirty="0"/>
              <a:t> alaphalmaz esetén az 1. ábra segítségével szemléltethetjük a helyzetet. Ilyenkor a következmény előállítása az általánosított modus </a:t>
            </a:r>
            <a:r>
              <a:rPr lang="hu-HU" dirty="0" err="1"/>
              <a:t>ponens</a:t>
            </a:r>
            <a:r>
              <a:rPr lang="hu-HU" dirty="0"/>
              <a:t> (1) alkalmazásával történik.</a:t>
            </a:r>
          </a:p>
          <a:p>
            <a:r>
              <a:rPr lang="hu-HU" dirty="0"/>
              <a:t>Megfigyelés:	</a:t>
            </a:r>
            <a:r>
              <a:rPr lang="hu-HU" i="1" dirty="0"/>
              <a:t>x</a:t>
            </a:r>
            <a:r>
              <a:rPr lang="hu-HU" dirty="0"/>
              <a:t> értéke </a:t>
            </a:r>
            <a:r>
              <a:rPr lang="hu-HU" i="1" dirty="0"/>
              <a:t>A*</a:t>
            </a:r>
            <a:endParaRPr lang="hu-HU" u="sng" dirty="0"/>
          </a:p>
          <a:p>
            <a:r>
              <a:rPr lang="hu-HU" u="sng" dirty="0"/>
              <a:t>Szabály:	ha </a:t>
            </a:r>
            <a:r>
              <a:rPr lang="hu-HU" i="1" u="sng" dirty="0"/>
              <a:t>x</a:t>
            </a:r>
            <a:r>
              <a:rPr lang="hu-HU" u="sng" dirty="0"/>
              <a:t> értéke </a:t>
            </a:r>
            <a:r>
              <a:rPr lang="hu-HU" i="1" u="sng" dirty="0"/>
              <a:t>A</a:t>
            </a:r>
            <a:r>
              <a:rPr lang="hu-HU" u="sng" dirty="0"/>
              <a:t> akkor y értéke </a:t>
            </a:r>
            <a:r>
              <a:rPr lang="hu-HU" i="1" u="sng" dirty="0"/>
              <a:t>B</a:t>
            </a:r>
            <a:r>
              <a:rPr lang="hu-HU" i="1" dirty="0"/>
              <a:t>	</a:t>
            </a:r>
            <a:r>
              <a:rPr lang="hu-HU" dirty="0"/>
              <a:t>(1)</a:t>
            </a:r>
          </a:p>
          <a:p>
            <a:r>
              <a:rPr lang="hu-HU" dirty="0"/>
              <a:t>Következmény:	</a:t>
            </a:r>
            <a:r>
              <a:rPr lang="hu-HU" i="1" dirty="0"/>
              <a:t>y</a:t>
            </a:r>
            <a:r>
              <a:rPr lang="hu-HU" dirty="0"/>
              <a:t> értéke </a:t>
            </a:r>
            <a:r>
              <a:rPr lang="hu-HU" i="1" dirty="0"/>
              <a:t>B*</a:t>
            </a:r>
            <a:endParaRPr lang="hu-HU" dirty="0"/>
          </a:p>
          <a:p>
            <a:r>
              <a:rPr lang="hu-HU" dirty="0"/>
              <a:t>ahol </a:t>
            </a:r>
            <a:r>
              <a:rPr lang="hu-HU" i="1" dirty="0"/>
              <a:t>x</a:t>
            </a:r>
            <a:r>
              <a:rPr lang="hu-HU" dirty="0"/>
              <a:t> és </a:t>
            </a:r>
            <a:r>
              <a:rPr lang="hu-HU" i="1" dirty="0"/>
              <a:t>y</a:t>
            </a:r>
            <a:r>
              <a:rPr lang="hu-HU" dirty="0"/>
              <a:t> a bemeneti és kimeneti nyelvi változók, </a:t>
            </a:r>
            <a:r>
              <a:rPr lang="hu-HU" i="1" dirty="0"/>
              <a:t>A</a:t>
            </a:r>
            <a:r>
              <a:rPr lang="hu-HU" dirty="0"/>
              <a:t> és </a:t>
            </a:r>
            <a:r>
              <a:rPr lang="hu-HU" i="1" dirty="0"/>
              <a:t>B </a:t>
            </a:r>
            <a:r>
              <a:rPr lang="hu-HU" dirty="0"/>
              <a:t>az </a:t>
            </a:r>
            <a:r>
              <a:rPr lang="hu-HU" dirty="0" err="1"/>
              <a:t>antecedens</a:t>
            </a:r>
            <a:r>
              <a:rPr lang="hu-HU" dirty="0"/>
              <a:t> és a konzekvens alaphalmazbeli nyelvi értékek, </a:t>
            </a:r>
            <a:r>
              <a:rPr lang="hu-HU" i="1" dirty="0"/>
              <a:t>A*</a:t>
            </a:r>
            <a:r>
              <a:rPr lang="hu-HU" dirty="0"/>
              <a:t> </a:t>
            </a:r>
            <a:r>
              <a:rPr lang="hu-HU" dirty="0" err="1"/>
              <a:t>a</a:t>
            </a:r>
            <a:r>
              <a:rPr lang="hu-HU" dirty="0"/>
              <a:t> megfigyelés és </a:t>
            </a:r>
            <a:r>
              <a:rPr lang="hu-HU" i="1" dirty="0"/>
              <a:t>B*</a:t>
            </a:r>
            <a:r>
              <a:rPr lang="hu-HU" dirty="0"/>
              <a:t> az előállított következmény. A </a:t>
            </a:r>
            <a:r>
              <a:rPr lang="hu-HU" dirty="0" err="1"/>
              <a:t>Zadeh</a:t>
            </a:r>
            <a:r>
              <a:rPr lang="hu-HU" dirty="0"/>
              <a:t> féle kompozíciós következtetéstől a különböző revíziós elvekig számos megoldás született az általánosított modus </a:t>
            </a:r>
            <a:r>
              <a:rPr lang="hu-HU" dirty="0" err="1"/>
              <a:t>ponens</a:t>
            </a:r>
            <a:r>
              <a:rPr lang="hu-HU" dirty="0"/>
              <a:t> gyakorlati megvalósítására. A továbbiakban áttekintünk és összehasonlítunk néhányat ezek közül. A szemléletesség érdekében az eljárások ismertetése során egydimenziós </a:t>
            </a:r>
            <a:r>
              <a:rPr lang="hu-HU" dirty="0" err="1"/>
              <a:t>antecedens</a:t>
            </a:r>
            <a:r>
              <a:rPr lang="hu-HU" dirty="0"/>
              <a:t> és konzekvens alaphalmazokat feltételezünk, de megemlítjük a többdimenziós alkalmazhatóságot ott, ahol ez lehetséges.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B24A15-8A0F-44EB-B4E6-C532FA0A70D3}" type="slidenum">
              <a:rPr lang="hu-HU"/>
              <a:pPr/>
              <a:t>9</a:t>
            </a:fld>
            <a:endParaRPr lang="hu-HU"/>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hu-HU"/>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2900C2-4FDC-4908-8EC8-656F5D2350DF}" type="slidenum">
              <a:rPr lang="hu-HU"/>
              <a:pPr/>
              <a:t>95</a:t>
            </a:fld>
            <a:endParaRPr lang="hu-HU"/>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pPr>
              <a:lnSpc>
                <a:spcPct val="80000"/>
              </a:lnSpc>
            </a:pPr>
            <a:r>
              <a:rPr lang="en-US" dirty="0" smtClean="0"/>
              <a:t>The </a:t>
            </a:r>
            <a:r>
              <a:rPr lang="en-US" dirty="0"/>
              <a:t>technique SURE-p (Single </a:t>
            </a:r>
            <a:r>
              <a:rPr lang="en-US" dirty="0" err="1"/>
              <a:t>rUle</a:t>
            </a:r>
            <a:r>
              <a:rPr lang="en-US" dirty="0"/>
              <a:t> </a:t>
            </a:r>
            <a:r>
              <a:rPr lang="en-US" dirty="0" err="1"/>
              <a:t>REasoning</a:t>
            </a:r>
            <a:r>
              <a:rPr lang="en-US" dirty="0"/>
              <a:t> based on</a:t>
            </a:r>
            <a:r>
              <a:rPr lang="hu-HU" dirty="0"/>
              <a:t> </a:t>
            </a:r>
            <a:r>
              <a:rPr lang="en-US" dirty="0"/>
              <a:t>polar cuts) being presented alleviates this problem. In addition its advantage is its applicability in multi-dimensional cases. SURE-p is based on the concept of polar cut. Although it determines the</a:t>
            </a:r>
            <a:r>
              <a:rPr lang="hu-HU" dirty="0"/>
              <a:t> </a:t>
            </a:r>
            <a:r>
              <a:rPr lang="en-US" dirty="0"/>
              <a:t>conclusion sets in each consequent dimension independently, there are some</a:t>
            </a:r>
            <a:r>
              <a:rPr lang="hu-HU" dirty="0"/>
              <a:t> </a:t>
            </a:r>
            <a:r>
              <a:rPr lang="en-US" dirty="0"/>
              <a:t>common calculations that have to be done only once at the beginning. Thus for</a:t>
            </a:r>
            <a:r>
              <a:rPr lang="hu-HU" dirty="0"/>
              <a:t> </a:t>
            </a:r>
            <a:r>
              <a:rPr lang="en-US" dirty="0"/>
              <a:t>each polar cut firstly the difference between the polar</a:t>
            </a:r>
            <a:r>
              <a:rPr lang="hu-HU" dirty="0"/>
              <a:t> </a:t>
            </a:r>
            <a:r>
              <a:rPr lang="en-US" dirty="0"/>
              <a:t>distance of the antecedent set and the polar distance of the observation in each</a:t>
            </a:r>
            <a:r>
              <a:rPr lang="hu-HU" dirty="0"/>
              <a:t> </a:t>
            </a:r>
            <a:r>
              <a:rPr lang="en-US" dirty="0"/>
              <a:t>dimension is calculated, and the result is divided by the range of the linguistic variable.</a:t>
            </a:r>
          </a:p>
          <a:p>
            <a:pPr>
              <a:lnSpc>
                <a:spcPct val="80000"/>
              </a:lnSpc>
            </a:pPr>
            <a:r>
              <a:rPr lang="en-US" dirty="0"/>
              <a:t>where r_{j</a:t>
            </a:r>
            <a:r>
              <a:rPr lang="hu-HU" dirty="0"/>
              <a:t> </a:t>
            </a:r>
            <a:r>
              <a:rPr lang="en-US" dirty="0"/>
              <a:t>theta} is the relative difference at the \theta</a:t>
            </a:r>
            <a:r>
              <a:rPr lang="hu-HU" dirty="0"/>
              <a:t> </a:t>
            </a:r>
            <a:r>
              <a:rPr lang="en-US" dirty="0"/>
              <a:t>level in the j^{</a:t>
            </a:r>
            <a:r>
              <a:rPr lang="en-US" dirty="0" err="1"/>
              <a:t>th</a:t>
            </a:r>
            <a:r>
              <a:rPr lang="en-US" dirty="0"/>
              <a:t>} antecedent dimension, rho( A^{</a:t>
            </a:r>
            <a:r>
              <a:rPr lang="en-US" dirty="0" err="1"/>
              <a:t>i</a:t>
            </a:r>
            <a:r>
              <a:rPr lang="en-US" dirty="0"/>
              <a:t>}_{j</a:t>
            </a:r>
            <a:r>
              <a:rPr lang="hu-HU" dirty="0"/>
              <a:t> </a:t>
            </a:r>
            <a:r>
              <a:rPr lang="en-US" dirty="0"/>
              <a:t>theta}) the polar distance of the antecedent set, rho( A^{*}_{j}) is the polar distance of the observation and $range_{</a:t>
            </a:r>
            <a:r>
              <a:rPr lang="en-US" dirty="0" err="1"/>
              <a:t>aj</a:t>
            </a:r>
            <a:r>
              <a:rPr lang="en-US" dirty="0"/>
              <a:t>}$ is the range of the antecedent linguistic variable in the j^{</a:t>
            </a:r>
            <a:r>
              <a:rPr lang="en-US" dirty="0" err="1"/>
              <a:t>th</a:t>
            </a:r>
            <a:r>
              <a:rPr lang="en-US" dirty="0"/>
              <a:t>} dimension. Next an</a:t>
            </a:r>
            <a:r>
              <a:rPr lang="hu-HU" dirty="0"/>
              <a:t> </a:t>
            </a:r>
            <a:r>
              <a:rPr lang="en-US" dirty="0"/>
              <a:t>average relative difference is calculated taking into consideration </a:t>
            </a:r>
            <a:r>
              <a:rPr lang="en-US" dirty="0" err="1"/>
              <a:t>therelative</a:t>
            </a:r>
            <a:r>
              <a:rPr lang="en-US" dirty="0"/>
              <a:t> differences in all antecedent dimensions.</a:t>
            </a:r>
          </a:p>
          <a:p>
            <a:pPr>
              <a:lnSpc>
                <a:spcPct val="80000"/>
              </a:lnSpc>
            </a:pPr>
            <a:r>
              <a:rPr lang="en-US" dirty="0"/>
              <a:t>where \</a:t>
            </a:r>
            <a:r>
              <a:rPr lang="en-US" dirty="0" err="1"/>
              <a:t>overline</a:t>
            </a:r>
            <a:r>
              <a:rPr lang="en-US" dirty="0"/>
              <a:t>{r}_{theta} is the average relative difference at the</a:t>
            </a:r>
            <a:r>
              <a:rPr lang="hu-HU" dirty="0"/>
              <a:t> </a:t>
            </a:r>
            <a:r>
              <a:rPr lang="en-US" dirty="0"/>
              <a:t>theta</a:t>
            </a:r>
            <a:r>
              <a:rPr lang="hu-HU" dirty="0"/>
              <a:t> </a:t>
            </a:r>
            <a:r>
              <a:rPr lang="en-US" dirty="0"/>
              <a:t>level, n_{a} is the number of the antecedent dimensions.</a:t>
            </a:r>
            <a:endParaRPr lang="hu-HU"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7F71D3-5559-43CE-BBD4-600E60470EED}" type="slidenum">
              <a:rPr lang="hu-HU"/>
              <a:pPr/>
              <a:t>96</a:t>
            </a:fld>
            <a:endParaRPr lang="hu-HU"/>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r>
              <a:rPr lang="hu-HU" sz="1800"/>
              <a:t>In each consequent dimension the corresponding polar cut is calculated supposing that the relative difference at theta level between the polar distances of the rule consequent and the conclusion is equal to overline{r}_{theta}.</a:t>
            </a:r>
          </a:p>
          <a:p>
            <a:r>
              <a:rPr lang="hu-HU" sz="1800"/>
              <a:t>where rho( B^{i}_{l theta}) the polar distance of the interpolated consequent set, rho( B^{*}_{l theta}) is the polar distance of the conclusion, range_{cl} is the range of the consequent linguistic variable in the l^{th} output dimension and theta is the polar angle. </a:t>
            </a:r>
            <a:r>
              <a:rPr lang="en-US" sz="1800"/>
              <a:t>Due to the nature of the fuzzy sets the resulting height of the conclusion has to be maximized to 1. Thus arises the </a:t>
            </a:r>
            <a:r>
              <a:rPr lang="hu-HU" sz="1800"/>
              <a:t>second </a:t>
            </a:r>
            <a:r>
              <a:rPr lang="en-US" sz="1800"/>
              <a:t>formula</a:t>
            </a:r>
            <a:r>
              <a:rPr lang="hu-HU" sz="1800"/>
              <a: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7C7625-AB68-485E-8CA2-92C240AAA370}" type="slidenum">
              <a:rPr lang="hu-HU"/>
              <a:pPr/>
              <a:t>97</a:t>
            </a:fld>
            <a:endParaRPr lang="hu-HU"/>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r>
              <a:rPr lang="en-US" sz="1400"/>
              <a:t>Due to the revision of the interpolated consequent sets based on the average relative antecedent difference the formula  </a:t>
            </a:r>
            <a:r>
              <a:rPr lang="hu-HU" sz="1400"/>
              <a:t>presented on the previous slide </a:t>
            </a:r>
            <a:r>
              <a:rPr lang="en-US" sz="1400"/>
              <a:t>can easily lead to a non-convex fuzzy set. As an example </a:t>
            </a:r>
            <a:r>
              <a:rPr lang="hu-HU" sz="1400"/>
              <a:t>the </a:t>
            </a:r>
            <a:r>
              <a:rPr lang="en-US" sz="1400"/>
              <a:t>figure </a:t>
            </a:r>
            <a:r>
              <a:rPr lang="hu-HU" sz="1400"/>
              <a:t>on this slide </a:t>
            </a:r>
            <a:r>
              <a:rPr lang="en-US" sz="1400"/>
              <a:t>presents the consequent partitions of a system with two output dimensions (output1 and output2). The interpolated conclusion sets (B^{*}_{1} and B^{*}_{2}) are drawn with bold lines. </a:t>
            </a:r>
            <a:endParaRPr lang="hu-HU" sz="1400"/>
          </a:p>
          <a:p>
            <a:r>
              <a:rPr lang="en-US" sz="1400"/>
              <a:t>In order to alleviate th</a:t>
            </a:r>
            <a:r>
              <a:rPr lang="hu-HU" sz="1400"/>
              <a:t>e</a:t>
            </a:r>
            <a:r>
              <a:rPr lang="en-US" sz="1400"/>
              <a:t> problem the calculations should start at polar level pi/2 in top-down direction, they should be done separately for the right and left flanks of the linguistic terms as well a control and correction algorithm should be included. Further on the basic ideas and the steps that have to be done are presented only for the case of the right flank of the set. The calculation of the left flank is similar.</a:t>
            </a:r>
            <a:endParaRPr lang="hu-HU" sz="1400"/>
          </a:p>
          <a:p>
            <a:r>
              <a:rPr lang="en-US" sz="1400"/>
              <a:t>The convexity requirement is satisfied if and only if the horizontal distance to the centre of the polar co-ordinate system of each point is not smaller than the same distance calculated for the previous point and if the vertical distance to the centre of the polar co-ordinate system of each point is not greater than the same distance calculated for the previous point. This condition can be expressed by the formula</a:t>
            </a:r>
            <a:r>
              <a:rPr lang="hu-HU" sz="1400"/>
              <a:t> presented on this slide</a:t>
            </a:r>
            <a:r>
              <a:rPr lang="en-US" sz="1400"/>
              <a: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4E6C6D-1506-46BC-BFAA-B754E83755FE}" type="slidenum">
              <a:rPr lang="hu-HU"/>
              <a:pPr/>
              <a:t>99</a:t>
            </a:fld>
            <a:endParaRPr lang="hu-HU"/>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hu-HU" sz="1800"/>
              <a:t>The formula presented on this slide corrects the shape if the convexity conditions are not fulfilled.</a:t>
            </a:r>
          </a:p>
          <a:p>
            <a:r>
              <a:rPr lang="hu-HU" sz="1800"/>
              <a:t>W</a:t>
            </a:r>
            <a:r>
              <a:rPr lang="en-US" sz="1800"/>
              <a:t>here theta is an array containing the polar angles necessary for the calculation of the right flank from pi/2 to 0 in descending order, rho( B^{*}_{l</a:t>
            </a:r>
            <a:r>
              <a:rPr lang="hu-HU" sz="1800"/>
              <a:t> </a:t>
            </a:r>
            <a:r>
              <a:rPr lang="en-US" sz="1800"/>
              <a:t>theta(k)}) is the polar distance calculated by the </a:t>
            </a:r>
            <a:r>
              <a:rPr lang="hu-HU" sz="1800"/>
              <a:t>previous </a:t>
            </a:r>
            <a:r>
              <a:rPr lang="en-US" sz="1800"/>
              <a:t>formula and rho( B^{*c}_{l</a:t>
            </a:r>
            <a:r>
              <a:rPr lang="hu-HU" sz="1800"/>
              <a:t> </a:t>
            </a:r>
            <a:r>
              <a:rPr lang="en-US" sz="1800"/>
              <a:t>theta(k)}) is the corrected polar distance.</a:t>
            </a:r>
            <a:endParaRPr lang="hu-HU" sz="18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62BB6B-D486-485B-B08F-275527A08858}" type="slidenum">
              <a:rPr lang="hu-HU"/>
              <a:pPr/>
              <a:t>100</a:t>
            </a:fld>
            <a:endParaRPr lang="hu-HU"/>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r>
              <a:rPr lang="hu-HU"/>
              <a:t>In_2D_Out_1D_S_03</a:t>
            </a:r>
          </a:p>
          <a:p>
            <a:r>
              <a:rPr lang="hu-HU"/>
              <a:t>Obs_2D_Trap_03</a:t>
            </a:r>
          </a:p>
          <a:p>
            <a:endParaRPr lang="hu-HU" sz="1600"/>
          </a:p>
          <a:p>
            <a:r>
              <a:rPr lang="en-US" sz="1600"/>
              <a:t>In the followings the sensitivity of the method FRIPOC to the value of its parameter p  will be studied through some numerical examples.</a:t>
            </a:r>
            <a:endParaRPr lang="hu-HU" sz="1600"/>
          </a:p>
          <a:p>
            <a:r>
              <a:rPr lang="hu-HU" sz="1600"/>
              <a:t>The f</a:t>
            </a:r>
            <a:r>
              <a:rPr lang="en-US" sz="1600"/>
              <a:t>igure presents a fuzzy system having two antecedent (input1 and input2) dimensions and one consequent dimension (output1). There are triangular, trapezoidal and rectangular (crisp) set shapes and four of the sets are subnormal. For the sake of simplicity each original antecedent partition contains only two sets that are surrounding the observation drawn by bold line. Based on the same consideration the original consequent partition also contains two fuzzy sets. The rule base consist of two rules.</a:t>
            </a:r>
            <a:endParaRPr lang="hu-HU" sz="1600"/>
          </a:p>
          <a:p>
            <a:r>
              <a:rPr lang="en-US" sz="1600"/>
              <a:t>The observation is trapezoid shaped in both antecedent dimensions (A^{*}_{1} and $A^{*}_{2}). The third axes (frame) contains the final interpolated conclusion marked by bold line and obtained for the value p=0.001.</a:t>
            </a:r>
            <a:endParaRPr lang="hu-HU" sz="16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B374C0-8967-4874-A50D-E516ED9DAB58}" type="slidenum">
              <a:rPr lang="hu-HU"/>
              <a:pPr/>
              <a:t>101</a:t>
            </a:fld>
            <a:endParaRPr lang="hu-HU"/>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r>
              <a:rPr lang="hu-HU" sz="1800"/>
              <a:t>The f</a:t>
            </a:r>
            <a:r>
              <a:rPr lang="en-US" sz="1800"/>
              <a:t>igure contains three further results obtained for the values 1, 2 and </a:t>
            </a:r>
            <a:r>
              <a:rPr lang="hu-HU" sz="1800"/>
              <a:t>3</a:t>
            </a:r>
            <a:r>
              <a:rPr lang="en-US" sz="1800"/>
              <a:t> of the parameter p. One can clearly observe that increasing the value of p the second rule (R_{2}), which is visibly the nearest one to the observation keeps getting more dominant and the corrected interpolated conclusion (B^{*c}_{1}) becomes more and more similar to the set B_{12}.</a:t>
            </a:r>
            <a:endParaRPr lang="hu-HU" sz="18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3555D-7566-4F64-B1A1-9CA8ACC117B2}" type="slidenum">
              <a:rPr lang="hu-HU"/>
              <a:pPr/>
              <a:t>103</a:t>
            </a:fld>
            <a:endParaRPr lang="hu-HU"/>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r>
              <a:rPr lang="en-GB" dirty="0"/>
              <a:t>The revision method SURE-LS (Single </a:t>
            </a:r>
            <a:r>
              <a:rPr lang="en-GB" dirty="0" err="1"/>
              <a:t>rUle</a:t>
            </a:r>
            <a:r>
              <a:rPr lang="en-GB" dirty="0"/>
              <a:t> </a:t>
            </a:r>
            <a:r>
              <a:rPr lang="en-GB" dirty="0" err="1"/>
              <a:t>REasoning</a:t>
            </a:r>
            <a:r>
              <a:rPr lang="en-GB" dirty="0"/>
              <a:t> based on the method of Least Squares) was developed for the case when all linguistic terms of a consequent partition belong to the same shape type (e.g. singleton, triangle, trapezoid, etc.) and all characteristic (break) points are situated at the same </a:t>
            </a:r>
            <a:r>
              <a:rPr lang="en-GB" dirty="0" smtClean="0"/>
              <a:t>a</a:t>
            </a:r>
            <a:r>
              <a:rPr lang="hu-HU" dirty="0" err="1" smtClean="0"/>
              <a:t>lpha</a:t>
            </a:r>
            <a:r>
              <a:rPr lang="en-GB" dirty="0" smtClean="0"/>
              <a:t>-levels</a:t>
            </a:r>
            <a:r>
              <a:rPr lang="en-GB" dirty="0"/>
              <a:t>. It also means that the height of all sets is the </a:t>
            </a:r>
            <a:r>
              <a:rPr lang="en-GB" dirty="0" smtClean="0"/>
              <a:t>same.</a:t>
            </a:r>
            <a:r>
              <a:rPr lang="hu-HU" dirty="0" smtClean="0"/>
              <a:t> </a:t>
            </a:r>
            <a:r>
              <a:rPr lang="en-GB" dirty="0" smtClean="0"/>
              <a:t>Thus </a:t>
            </a:r>
            <a:r>
              <a:rPr lang="en-GB" dirty="0"/>
              <a:t>the method seeks a special shape form with </a:t>
            </a:r>
            <a:r>
              <a:rPr lang="en-GB" dirty="0" smtClean="0"/>
              <a:t>predetermined </a:t>
            </a:r>
            <a:r>
              <a:rPr lang="en-GB" dirty="0"/>
              <a:t>ordinate values of the characteristic points. Therefore only the abscissas of the characteristic points have to be calculated.</a:t>
            </a:r>
          </a:p>
          <a:p>
            <a:r>
              <a:rPr lang="en-GB" dirty="0"/>
              <a:t>SURE-LS applies an </a:t>
            </a:r>
            <a:r>
              <a:rPr lang="en-GB" dirty="0" smtClean="0"/>
              <a:t>a</a:t>
            </a:r>
            <a:r>
              <a:rPr lang="hu-HU" dirty="0" err="1" smtClean="0"/>
              <a:t>lpha</a:t>
            </a:r>
            <a:r>
              <a:rPr lang="en-GB" dirty="0" smtClean="0"/>
              <a:t>-cut </a:t>
            </a:r>
            <a:r>
              <a:rPr lang="en-GB" dirty="0"/>
              <a:t>based approach for this task. It uses a set of </a:t>
            </a:r>
            <a:r>
              <a:rPr lang="en-GB" dirty="0" smtClean="0"/>
              <a:t>a</a:t>
            </a:r>
            <a:r>
              <a:rPr lang="hu-HU" dirty="0" err="1" smtClean="0"/>
              <a:t>lpha</a:t>
            </a:r>
            <a:r>
              <a:rPr lang="en-GB" dirty="0" smtClean="0"/>
              <a:t>-levels </a:t>
            </a:r>
            <a:r>
              <a:rPr lang="en-GB" dirty="0"/>
              <a:t>compiled together by taking into consideration the break-point levels of all antecedent dimensions and the current consequent partition. The calculations are done separately for the left and right flanks. On each side for each level it calculates the weighted average of the distances between the endpoints of the a-cuts of the rule antecedent and the observation set. The weighting makes possible to take into consideration the different antecedent dimensions (input state variables) with different influence.</a:t>
            </a:r>
            <a:endParaRPr lang="hu-HU"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dirty="0" smtClean="0"/>
              <a:t>Az </a:t>
            </a:r>
            <a:r>
              <a:rPr lang="hu-HU" dirty="0" err="1" smtClean="0"/>
              <a:t>antecedens</a:t>
            </a:r>
            <a:r>
              <a:rPr lang="hu-HU" dirty="0" smtClean="0"/>
              <a:t> oldalon </a:t>
            </a:r>
            <a:r>
              <a:rPr lang="el-GR" dirty="0" smtClean="0">
                <a:cs typeface="Arial" charset="0"/>
              </a:rPr>
              <a:t>α</a:t>
            </a:r>
            <a:r>
              <a:rPr lang="hu-HU" dirty="0" err="1" smtClean="0"/>
              <a:t>-vágatonként</a:t>
            </a:r>
            <a:r>
              <a:rPr lang="hu-HU" dirty="0" smtClean="0"/>
              <a:t> mért eltérések súlyozott átlaga határozza meg a konzekvens módosítását</a:t>
            </a:r>
          </a:p>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104</a:t>
            </a:fld>
            <a:endParaRPr lang="hu-HU"/>
          </a:p>
        </p:txBody>
      </p:sp>
    </p:spTree>
    <p:extLst>
      <p:ext uri="{BB962C8B-B14F-4D97-AF65-F5344CB8AC3E}">
        <p14:creationId xmlns:p14="http://schemas.microsoft.com/office/powerpoint/2010/main" val="4369794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5FA2A1-87DE-462E-8FFC-DFD2171FB842}" type="slidenum">
              <a:rPr lang="hu-HU"/>
              <a:pPr/>
              <a:t>105</a:t>
            </a:fld>
            <a:endParaRPr lang="hu-HU"/>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r>
              <a:rPr lang="en-GB" dirty="0"/>
              <a:t>The basic idea of the method is the conservation of the weighted average differences measured on the antecedent side. Applying these modifications on the consequent side usually results in a set of characteristic points that do not fit the default set shape type of the partition. Therefore the method of Least Squares is used in order to find the break-points of an acceptable conclusion.</a:t>
            </a:r>
            <a:endParaRPr lang="hu-HU"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107</a:t>
            </a:fld>
            <a:endParaRPr lang="hu-HU"/>
          </a:p>
        </p:txBody>
      </p:sp>
    </p:spTree>
    <p:extLst>
      <p:ext uri="{BB962C8B-B14F-4D97-AF65-F5344CB8AC3E}">
        <p14:creationId xmlns:p14="http://schemas.microsoft.com/office/powerpoint/2010/main" val="213688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BF30E2EB-B9A5-4D71-B3BE-BD3CB4B5943B}" type="slidenum">
              <a:rPr lang="hu-HU" smtClean="0"/>
              <a:pPr/>
              <a:t>10</a:t>
            </a:fld>
            <a:endParaRPr lang="hu-HU"/>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We</a:t>
            </a:r>
            <a:r>
              <a:rPr lang="hu-HU" dirty="0" smtClean="0"/>
              <a:t> </a:t>
            </a:r>
            <a:r>
              <a:rPr lang="hu-HU" dirty="0" err="1" smtClean="0"/>
              <a:t>have</a:t>
            </a:r>
            <a:r>
              <a:rPr lang="hu-HU" dirty="0" smtClean="0"/>
              <a:t> </a:t>
            </a:r>
            <a:r>
              <a:rPr lang="hu-HU" dirty="0" err="1" smtClean="0"/>
              <a:t>developed</a:t>
            </a:r>
            <a:r>
              <a:rPr lang="hu-HU" dirty="0" smtClean="0"/>
              <a:t> a </a:t>
            </a:r>
            <a:r>
              <a:rPr lang="hu-HU" dirty="0" err="1" smtClean="0"/>
              <a:t>Matlab</a:t>
            </a:r>
            <a:r>
              <a:rPr lang="hu-HU" baseline="0" dirty="0" smtClean="0"/>
              <a:t> </a:t>
            </a:r>
            <a:r>
              <a:rPr lang="hu-HU" baseline="0" dirty="0" err="1" smtClean="0"/>
              <a:t>toolbox</a:t>
            </a:r>
            <a:r>
              <a:rPr lang="hu-HU" baseline="0" dirty="0" smtClean="0"/>
              <a:t> </a:t>
            </a:r>
            <a:r>
              <a:rPr lang="hu-HU" baseline="0" dirty="0" err="1" smtClean="0"/>
              <a:t>that</a:t>
            </a:r>
            <a:r>
              <a:rPr lang="hu-HU" baseline="0" dirty="0" smtClean="0"/>
              <a:t> </a:t>
            </a:r>
            <a:r>
              <a:rPr lang="hu-HU" baseline="0" dirty="0" err="1" smtClean="0"/>
              <a:t>implements</a:t>
            </a:r>
            <a:r>
              <a:rPr lang="hu-HU" baseline="0" dirty="0" smtClean="0"/>
              <a:t> </a:t>
            </a:r>
            <a:r>
              <a:rPr lang="hu-HU" baseline="0" dirty="0" err="1" smtClean="0"/>
              <a:t>several</a:t>
            </a:r>
            <a:r>
              <a:rPr lang="hu-HU" baseline="0" dirty="0" smtClean="0"/>
              <a:t> FRI </a:t>
            </a:r>
            <a:r>
              <a:rPr lang="hu-HU" baseline="0" dirty="0" err="1" smtClean="0"/>
              <a:t>methods</a:t>
            </a:r>
            <a:r>
              <a:rPr lang="hu-HU" baseline="0" dirty="0" smtClean="0"/>
              <a:t>. </a:t>
            </a:r>
            <a:r>
              <a:rPr lang="hu-HU" baseline="0" dirty="0" err="1" smtClean="0"/>
              <a:t>It</a:t>
            </a:r>
            <a:r>
              <a:rPr lang="hu-HU" baseline="0" dirty="0" smtClean="0"/>
              <a:t> is </a:t>
            </a:r>
            <a:r>
              <a:rPr lang="hu-HU" baseline="0" dirty="0" err="1" smtClean="0"/>
              <a:t>freely</a:t>
            </a:r>
            <a:r>
              <a:rPr lang="hu-HU" baseline="0" dirty="0" smtClean="0"/>
              <a:t> </a:t>
            </a:r>
            <a:r>
              <a:rPr lang="hu-HU" baseline="0" dirty="0" err="1" smtClean="0"/>
              <a:t>available</a:t>
            </a:r>
            <a:r>
              <a:rPr lang="hu-HU" baseline="0" dirty="0" smtClean="0"/>
              <a:t> </a:t>
            </a:r>
            <a:r>
              <a:rPr lang="hu-HU" baseline="0" dirty="0" err="1" smtClean="0"/>
              <a:t>under</a:t>
            </a:r>
            <a:r>
              <a:rPr lang="hu-HU" baseline="0" dirty="0" smtClean="0"/>
              <a:t> </a:t>
            </a:r>
            <a:r>
              <a:rPr lang="hu-HU" baseline="0" dirty="0" err="1" smtClean="0"/>
              <a:t>the</a:t>
            </a:r>
            <a:r>
              <a:rPr lang="hu-HU" baseline="0" dirty="0" smtClean="0"/>
              <a:t> GPL  </a:t>
            </a:r>
            <a:r>
              <a:rPr lang="hu-HU" baseline="0" dirty="0" err="1" smtClean="0"/>
              <a:t>license</a:t>
            </a:r>
            <a:r>
              <a:rPr lang="hu-HU" baseline="0" dirty="0" smtClean="0"/>
              <a:t>. </a:t>
            </a:r>
            <a:r>
              <a:rPr lang="hu-HU" baseline="0" dirty="0" err="1" smtClean="0"/>
              <a:t>Our</a:t>
            </a:r>
            <a:r>
              <a:rPr lang="hu-HU" baseline="0" dirty="0" smtClean="0"/>
              <a:t> </a:t>
            </a:r>
            <a:r>
              <a:rPr lang="hu-HU" baseline="0" dirty="0" err="1" smtClean="0"/>
              <a:t>aim</a:t>
            </a:r>
            <a:r>
              <a:rPr lang="hu-HU" baseline="0" dirty="0" smtClean="0"/>
              <a:t> </a:t>
            </a:r>
            <a:r>
              <a:rPr lang="hu-HU" baseline="0" dirty="0" err="1" smtClean="0"/>
              <a:t>was</a:t>
            </a:r>
            <a:r>
              <a:rPr lang="hu-HU" baseline="0" dirty="0" smtClean="0"/>
              <a:t> </a:t>
            </a:r>
            <a:r>
              <a:rPr lang="hu-HU" baseline="0" dirty="0" err="1" smtClean="0"/>
              <a:t>to</a:t>
            </a:r>
            <a:r>
              <a:rPr lang="hu-HU" baseline="0" dirty="0" smtClean="0"/>
              <a:t> </a:t>
            </a:r>
            <a:r>
              <a:rPr lang="hu-HU" baseline="0" dirty="0" err="1" smtClean="0"/>
              <a:t>facilitate</a:t>
            </a:r>
            <a:r>
              <a:rPr lang="hu-HU" baseline="0" dirty="0" smtClean="0"/>
              <a:t> </a:t>
            </a:r>
            <a:r>
              <a:rPr lang="hu-HU" baseline="0" dirty="0" err="1" smtClean="0"/>
              <a:t>the</a:t>
            </a:r>
            <a:r>
              <a:rPr lang="hu-HU" baseline="0" dirty="0" smtClean="0"/>
              <a:t> </a:t>
            </a:r>
            <a:r>
              <a:rPr lang="hu-HU" baseline="0" dirty="0" err="1" smtClean="0"/>
              <a:t>practical</a:t>
            </a:r>
            <a:r>
              <a:rPr lang="hu-HU" baseline="0" dirty="0" smtClean="0"/>
              <a:t> </a:t>
            </a:r>
            <a:r>
              <a:rPr lang="hu-HU" baseline="0" dirty="0" err="1" smtClean="0"/>
              <a:t>application</a:t>
            </a:r>
            <a:r>
              <a:rPr lang="hu-HU" baseline="0" dirty="0" smtClean="0"/>
              <a:t> </a:t>
            </a:r>
            <a:r>
              <a:rPr lang="hu-HU" baseline="0" dirty="0" err="1" smtClean="0"/>
              <a:t>as</a:t>
            </a:r>
            <a:r>
              <a:rPr lang="hu-HU" baseline="0" dirty="0" smtClean="0"/>
              <a:t> </a:t>
            </a:r>
            <a:r>
              <a:rPr lang="hu-HU" baseline="0" dirty="0" err="1" smtClean="0"/>
              <a:t>well</a:t>
            </a:r>
            <a:r>
              <a:rPr lang="hu-HU" baseline="0" dirty="0" smtClean="0"/>
              <a:t> </a:t>
            </a:r>
            <a:r>
              <a:rPr lang="hu-HU" baseline="0" dirty="0" err="1" smtClean="0"/>
              <a:t>as</a:t>
            </a:r>
            <a:r>
              <a:rPr lang="hu-HU" baseline="0" dirty="0" smtClean="0"/>
              <a:t> </a:t>
            </a:r>
            <a:r>
              <a:rPr lang="hu-HU" baseline="0" dirty="0" err="1" smtClean="0"/>
              <a:t>the</a:t>
            </a:r>
            <a:r>
              <a:rPr lang="hu-HU" baseline="0" dirty="0" smtClean="0"/>
              <a:t> </a:t>
            </a:r>
            <a:r>
              <a:rPr lang="hu-HU" baseline="0" dirty="0" err="1" smtClean="0"/>
              <a:t>comparison</a:t>
            </a:r>
            <a:r>
              <a:rPr lang="hu-HU" baseline="0" dirty="0" smtClean="0"/>
              <a:t> of </a:t>
            </a:r>
            <a:r>
              <a:rPr lang="hu-HU" baseline="0" dirty="0" err="1" smtClean="0"/>
              <a:t>the</a:t>
            </a:r>
            <a:r>
              <a:rPr lang="hu-HU" baseline="0" dirty="0" smtClean="0"/>
              <a:t> </a:t>
            </a:r>
            <a:r>
              <a:rPr lang="hu-HU" baseline="0" dirty="0" err="1" smtClean="0"/>
              <a:t>implemented</a:t>
            </a:r>
            <a:r>
              <a:rPr lang="hu-HU" baseline="0" dirty="0" smtClean="0"/>
              <a:t> </a:t>
            </a:r>
            <a:r>
              <a:rPr lang="hu-HU" baseline="0" dirty="0" err="1" smtClean="0"/>
              <a:t>methods</a:t>
            </a:r>
            <a:r>
              <a:rPr lang="hu-HU" baseline="0" dirty="0" smtClean="0"/>
              <a:t>. </a:t>
            </a:r>
            <a:r>
              <a:rPr lang="hu-HU" baseline="0" dirty="0" err="1" smtClean="0"/>
              <a:t>We</a:t>
            </a:r>
            <a:r>
              <a:rPr lang="hu-HU" baseline="0" dirty="0" smtClean="0"/>
              <a:t> </a:t>
            </a:r>
            <a:r>
              <a:rPr lang="hu-HU" baseline="0" dirty="0" err="1" smtClean="0"/>
              <a:t>choose</a:t>
            </a:r>
            <a:r>
              <a:rPr lang="hu-HU" baseline="0" dirty="0" smtClean="0"/>
              <a:t> </a:t>
            </a:r>
            <a:r>
              <a:rPr lang="hu-HU" baseline="0" dirty="0" err="1" smtClean="0"/>
              <a:t>Matlab</a:t>
            </a:r>
            <a:r>
              <a:rPr lang="hu-HU" baseline="0" dirty="0" smtClean="0"/>
              <a:t> </a:t>
            </a:r>
            <a:r>
              <a:rPr lang="hu-HU" baseline="0" dirty="0" err="1" smtClean="0"/>
              <a:t>because</a:t>
            </a:r>
            <a:r>
              <a:rPr lang="hu-HU" baseline="0" dirty="0" smtClean="0"/>
              <a:t> </a:t>
            </a:r>
            <a:r>
              <a:rPr lang="hu-HU" baseline="0" dirty="0" err="1" smtClean="0"/>
              <a:t>it</a:t>
            </a:r>
            <a:r>
              <a:rPr lang="hu-HU" baseline="0" dirty="0" smtClean="0"/>
              <a:t> </a:t>
            </a:r>
            <a:r>
              <a:rPr lang="hu-HU" baseline="0" dirty="0" err="1" smtClean="0"/>
              <a:t>ensured</a:t>
            </a:r>
            <a:r>
              <a:rPr lang="hu-HU" baseline="0" dirty="0" smtClean="0"/>
              <a:t> an </a:t>
            </a:r>
            <a:r>
              <a:rPr lang="hu-HU" baseline="0" dirty="0" err="1" smtClean="0"/>
              <a:t>easy-to-learn</a:t>
            </a:r>
            <a:r>
              <a:rPr lang="hu-HU" baseline="0" dirty="0" smtClean="0"/>
              <a:t> and program </a:t>
            </a:r>
            <a:r>
              <a:rPr lang="hu-HU" baseline="0" dirty="0" err="1" smtClean="0"/>
              <a:t>framework</a:t>
            </a:r>
            <a:r>
              <a:rPr lang="hu-HU" baseline="0" dirty="0" smtClean="0"/>
              <a:t>. </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108</a:t>
            </a:fld>
            <a:endParaRPr lang="hu-HU"/>
          </a:p>
        </p:txBody>
      </p:sp>
    </p:spTree>
    <p:extLst>
      <p:ext uri="{BB962C8B-B14F-4D97-AF65-F5344CB8AC3E}">
        <p14:creationId xmlns:p14="http://schemas.microsoft.com/office/powerpoint/2010/main" val="4156284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baseline="0" dirty="0" err="1" smtClean="0"/>
              <a:t>Owing</a:t>
            </a:r>
            <a:r>
              <a:rPr lang="hu-HU" baseline="0" dirty="0" smtClean="0"/>
              <a:t> </a:t>
            </a:r>
            <a:r>
              <a:rPr lang="hu-HU" baseline="0" dirty="0" err="1" smtClean="0"/>
              <a:t>to</a:t>
            </a:r>
            <a:r>
              <a:rPr lang="hu-HU" baseline="0" dirty="0" smtClean="0"/>
              <a:t> </a:t>
            </a:r>
            <a:r>
              <a:rPr lang="hu-HU" baseline="0" dirty="0" err="1" smtClean="0"/>
              <a:t>the</a:t>
            </a:r>
            <a:r>
              <a:rPr lang="hu-HU" baseline="0" dirty="0" smtClean="0"/>
              <a:t> </a:t>
            </a:r>
            <a:r>
              <a:rPr lang="hu-HU" baseline="0" dirty="0" err="1" smtClean="0"/>
              <a:t>dynamically</a:t>
            </a:r>
            <a:r>
              <a:rPr lang="hu-HU" baseline="0" dirty="0" smtClean="0"/>
              <a:t> </a:t>
            </a:r>
            <a:r>
              <a:rPr lang="hu-HU" baseline="0" dirty="0" err="1" smtClean="0"/>
              <a:t>extendable</a:t>
            </a:r>
            <a:r>
              <a:rPr lang="hu-HU" baseline="0" dirty="0" smtClean="0"/>
              <a:t> </a:t>
            </a:r>
            <a:r>
              <a:rPr lang="hu-HU" baseline="0" dirty="0" err="1" smtClean="0"/>
              <a:t>structure</a:t>
            </a:r>
            <a:r>
              <a:rPr lang="hu-HU" baseline="0" dirty="0" smtClean="0"/>
              <a:t> </a:t>
            </a:r>
            <a:r>
              <a:rPr lang="hu-HU" baseline="0" dirty="0" err="1" smtClean="0"/>
              <a:t>based</a:t>
            </a:r>
            <a:r>
              <a:rPr lang="hu-HU" baseline="0" dirty="0" smtClean="0"/>
              <a:t> fuzzy </a:t>
            </a:r>
            <a:r>
              <a:rPr lang="hu-HU" baseline="0" dirty="0" err="1" smtClean="0"/>
              <a:t>system</a:t>
            </a:r>
            <a:r>
              <a:rPr lang="hu-HU" baseline="0" dirty="0" smtClean="0"/>
              <a:t> </a:t>
            </a:r>
            <a:r>
              <a:rPr lang="hu-HU" baseline="0" dirty="0" err="1" smtClean="0"/>
              <a:t>data</a:t>
            </a:r>
            <a:r>
              <a:rPr lang="hu-HU" baseline="0" dirty="0" smtClean="0"/>
              <a:t> </a:t>
            </a:r>
            <a:r>
              <a:rPr lang="hu-HU" baseline="0" dirty="0" err="1" smtClean="0"/>
              <a:t>storage</a:t>
            </a:r>
            <a:r>
              <a:rPr lang="hu-HU" baseline="0" dirty="0" smtClean="0"/>
              <a:t> </a:t>
            </a:r>
            <a:r>
              <a:rPr lang="hu-HU" baseline="0" dirty="0" err="1" smtClean="0"/>
              <a:t>concept</a:t>
            </a:r>
            <a:r>
              <a:rPr lang="hu-HU" baseline="0" dirty="0" smtClean="0"/>
              <a:t> </a:t>
            </a:r>
            <a:r>
              <a:rPr lang="hu-HU" baseline="0" dirty="0" err="1" smtClean="0"/>
              <a:t>which</a:t>
            </a:r>
            <a:r>
              <a:rPr lang="hu-HU" baseline="0" dirty="0" smtClean="0"/>
              <a:t> </a:t>
            </a:r>
            <a:r>
              <a:rPr lang="hu-HU" baseline="0" dirty="0" err="1" smtClean="0"/>
              <a:t>originates</a:t>
            </a:r>
            <a:r>
              <a:rPr lang="hu-HU" baseline="0" dirty="0" smtClean="0"/>
              <a:t> </a:t>
            </a:r>
            <a:r>
              <a:rPr lang="hu-HU" baseline="0" dirty="0" err="1" smtClean="0"/>
              <a:t>from</a:t>
            </a:r>
            <a:r>
              <a:rPr lang="hu-HU" baseline="0" dirty="0" smtClean="0"/>
              <a:t> </a:t>
            </a:r>
            <a:r>
              <a:rPr lang="hu-HU" baseline="0" dirty="0" err="1" smtClean="0"/>
              <a:t>the</a:t>
            </a:r>
            <a:r>
              <a:rPr lang="hu-HU" baseline="0" dirty="0" smtClean="0"/>
              <a:t> </a:t>
            </a:r>
            <a:r>
              <a:rPr lang="hu-HU" baseline="0" dirty="0" err="1" smtClean="0"/>
              <a:t>Matlab</a:t>
            </a:r>
            <a:r>
              <a:rPr lang="hu-HU" baseline="0" dirty="0" smtClean="0"/>
              <a:t>’s </a:t>
            </a:r>
            <a:r>
              <a:rPr lang="hu-HU" baseline="0" dirty="0" err="1" smtClean="0"/>
              <a:t>commercial</a:t>
            </a:r>
            <a:r>
              <a:rPr lang="hu-HU" baseline="0" dirty="0" smtClean="0"/>
              <a:t> fuzzy </a:t>
            </a:r>
            <a:r>
              <a:rPr lang="hu-HU" baseline="0" dirty="0" err="1" smtClean="0"/>
              <a:t>logic</a:t>
            </a:r>
            <a:r>
              <a:rPr lang="hu-HU" baseline="0" dirty="0" smtClean="0"/>
              <a:t> </a:t>
            </a:r>
            <a:r>
              <a:rPr lang="hu-HU" baseline="0" dirty="0" err="1" smtClean="0"/>
              <a:t>toolbox</a:t>
            </a:r>
            <a:r>
              <a:rPr lang="hu-HU" baseline="0" dirty="0" smtClean="0"/>
              <a:t> </a:t>
            </a:r>
            <a:r>
              <a:rPr lang="hu-HU" baseline="0" dirty="0" err="1" smtClean="0"/>
              <a:t>the</a:t>
            </a:r>
            <a:r>
              <a:rPr lang="hu-HU" baseline="0" dirty="0" smtClean="0"/>
              <a:t> </a:t>
            </a:r>
            <a:r>
              <a:rPr lang="hu-HU" baseline="0" dirty="0" err="1" smtClean="0"/>
              <a:t>development</a:t>
            </a:r>
            <a:r>
              <a:rPr lang="hu-HU" baseline="0" dirty="0" smtClean="0"/>
              <a:t> of </a:t>
            </a:r>
            <a:r>
              <a:rPr lang="hu-HU" baseline="0" dirty="0" err="1" smtClean="0"/>
              <a:t>the</a:t>
            </a:r>
            <a:r>
              <a:rPr lang="hu-HU" baseline="0" dirty="0" smtClean="0"/>
              <a:t> </a:t>
            </a:r>
            <a:r>
              <a:rPr lang="hu-HU" baseline="0" dirty="0" err="1" smtClean="0"/>
              <a:t>system</a:t>
            </a:r>
            <a:r>
              <a:rPr lang="hu-HU" baseline="0" dirty="0" smtClean="0"/>
              <a:t> </a:t>
            </a:r>
            <a:r>
              <a:rPr lang="hu-HU" baseline="0" dirty="0" err="1" smtClean="0"/>
              <a:t>was</a:t>
            </a:r>
            <a:r>
              <a:rPr lang="hu-HU" baseline="0" dirty="0" smtClean="0"/>
              <a:t> </a:t>
            </a:r>
            <a:r>
              <a:rPr lang="hu-HU" baseline="0" dirty="0" err="1" smtClean="0"/>
              <a:t>fast</a:t>
            </a:r>
            <a:r>
              <a:rPr lang="hu-HU" baseline="0" dirty="0" smtClean="0"/>
              <a:t> and </a:t>
            </a:r>
            <a:r>
              <a:rPr lang="hu-HU" baseline="0" dirty="0" err="1" smtClean="0"/>
              <a:t>it</a:t>
            </a:r>
            <a:r>
              <a:rPr lang="hu-HU" baseline="0" dirty="0" smtClean="0"/>
              <a:t> </a:t>
            </a:r>
            <a:r>
              <a:rPr lang="hu-HU" baseline="0" dirty="0" err="1" smtClean="0"/>
              <a:t>proved</a:t>
            </a:r>
            <a:r>
              <a:rPr lang="hu-HU" baseline="0" dirty="0" smtClean="0"/>
              <a:t> </a:t>
            </a:r>
            <a:r>
              <a:rPr lang="hu-HU" baseline="0" dirty="0" err="1" smtClean="0"/>
              <a:t>to</a:t>
            </a:r>
            <a:r>
              <a:rPr lang="hu-HU" baseline="0" dirty="0" smtClean="0"/>
              <a:t> be an </a:t>
            </a:r>
            <a:r>
              <a:rPr lang="hu-HU" baseline="0" dirty="0" err="1" smtClean="0"/>
              <a:t>excellent</a:t>
            </a:r>
            <a:r>
              <a:rPr lang="hu-HU" baseline="0" dirty="0" smtClean="0"/>
              <a:t> </a:t>
            </a:r>
            <a:r>
              <a:rPr lang="hu-HU" baseline="0" dirty="0" err="1" smtClean="0"/>
              <a:t>framework</a:t>
            </a:r>
            <a:r>
              <a:rPr lang="hu-HU" baseline="0" dirty="0" smtClean="0"/>
              <a:t> </a:t>
            </a:r>
            <a:r>
              <a:rPr lang="hu-HU" baseline="0" dirty="0" err="1" smtClean="0"/>
              <a:t>to</a:t>
            </a:r>
            <a:r>
              <a:rPr lang="hu-HU" baseline="0" dirty="0" smtClean="0"/>
              <a:t> </a:t>
            </a:r>
            <a:r>
              <a:rPr lang="hu-HU" baseline="0" dirty="0" err="1" smtClean="0"/>
              <a:t>evaluate</a:t>
            </a:r>
            <a:r>
              <a:rPr lang="hu-HU" baseline="0" dirty="0" smtClean="0"/>
              <a:t> and </a:t>
            </a:r>
            <a:r>
              <a:rPr lang="hu-HU" baseline="0" dirty="0" err="1" smtClean="0"/>
              <a:t>try</a:t>
            </a:r>
            <a:r>
              <a:rPr lang="hu-HU" baseline="0" dirty="0" smtClean="0"/>
              <a:t> </a:t>
            </a:r>
            <a:r>
              <a:rPr lang="hu-HU" baseline="0" dirty="0" err="1" smtClean="0"/>
              <a:t>new</a:t>
            </a:r>
            <a:r>
              <a:rPr lang="hu-HU" baseline="0" dirty="0" smtClean="0"/>
              <a:t> </a:t>
            </a:r>
            <a:r>
              <a:rPr lang="hu-HU" baseline="0" dirty="0" err="1" smtClean="0"/>
              <a:t>concepts</a:t>
            </a:r>
            <a:r>
              <a:rPr lang="hu-HU" baseline="0" dirty="0" smtClean="0"/>
              <a:t>. The </a:t>
            </a:r>
            <a:r>
              <a:rPr lang="hu-HU" baseline="0" dirty="0" err="1" smtClean="0"/>
              <a:t>figure</a:t>
            </a:r>
            <a:r>
              <a:rPr lang="hu-HU" baseline="0" dirty="0" smtClean="0"/>
              <a:t> </a:t>
            </a:r>
            <a:r>
              <a:rPr lang="hu-HU" baseline="0" dirty="0" err="1" smtClean="0"/>
              <a:t>in</a:t>
            </a:r>
            <a:r>
              <a:rPr lang="hu-HU" baseline="0" dirty="0" smtClean="0"/>
              <a:t> </a:t>
            </a:r>
            <a:r>
              <a:rPr lang="hu-HU" baseline="0" dirty="0" err="1" smtClean="0"/>
              <a:t>this</a:t>
            </a:r>
            <a:r>
              <a:rPr lang="hu-HU" baseline="0" dirty="0" smtClean="0"/>
              <a:t> </a:t>
            </a:r>
            <a:r>
              <a:rPr lang="hu-HU" baseline="0" dirty="0" err="1" smtClean="0"/>
              <a:t>slide</a:t>
            </a:r>
            <a:r>
              <a:rPr lang="hu-HU" baseline="0" dirty="0" smtClean="0"/>
              <a:t> </a:t>
            </a:r>
            <a:r>
              <a:rPr lang="hu-HU" baseline="0" dirty="0" err="1" smtClean="0"/>
              <a:t>represents</a:t>
            </a:r>
            <a:r>
              <a:rPr lang="hu-HU" baseline="0" dirty="0" smtClean="0"/>
              <a:t> </a:t>
            </a:r>
            <a:r>
              <a:rPr lang="hu-HU" baseline="0" dirty="0" err="1" smtClean="0"/>
              <a:t>the</a:t>
            </a:r>
            <a:r>
              <a:rPr lang="hu-HU" baseline="0" dirty="0" smtClean="0"/>
              <a:t> </a:t>
            </a:r>
            <a:r>
              <a:rPr lang="hu-HU" baseline="0" dirty="0" err="1" smtClean="0"/>
              <a:t>structure</a:t>
            </a:r>
            <a:r>
              <a:rPr lang="hu-HU" baseline="0" dirty="0" smtClean="0"/>
              <a:t> </a:t>
            </a:r>
            <a:r>
              <a:rPr lang="hu-HU" baseline="0" dirty="0" err="1" smtClean="0"/>
              <a:t>that</a:t>
            </a:r>
            <a:r>
              <a:rPr lang="hu-HU" baseline="0" dirty="0" smtClean="0"/>
              <a:t> </a:t>
            </a:r>
            <a:r>
              <a:rPr lang="hu-HU" baseline="0" dirty="0" err="1" smtClean="0"/>
              <a:t>describes</a:t>
            </a:r>
            <a:r>
              <a:rPr lang="hu-HU" baseline="0" dirty="0" smtClean="0"/>
              <a:t> </a:t>
            </a:r>
            <a:r>
              <a:rPr lang="hu-HU" baseline="0" dirty="0" err="1" smtClean="0"/>
              <a:t>the</a:t>
            </a:r>
            <a:r>
              <a:rPr lang="hu-HU" baseline="0" dirty="0" smtClean="0"/>
              <a:t> fuzzy </a:t>
            </a:r>
            <a:r>
              <a:rPr lang="hu-HU" baseline="0" dirty="0" err="1" smtClean="0"/>
              <a:t>system</a:t>
            </a:r>
            <a:r>
              <a:rPr lang="hu-HU" baseline="0" dirty="0" smtClean="0"/>
              <a:t>.</a:t>
            </a:r>
            <a:endParaRPr lang="hu-HU" dirty="0" smtClean="0"/>
          </a:p>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109</a:t>
            </a:fld>
            <a:endParaRPr lang="hu-HU"/>
          </a:p>
        </p:txBody>
      </p:sp>
    </p:spTree>
    <p:extLst>
      <p:ext uri="{BB962C8B-B14F-4D97-AF65-F5344CB8AC3E}">
        <p14:creationId xmlns:p14="http://schemas.microsoft.com/office/powerpoint/2010/main" val="37448735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200" dirty="0" smtClean="0"/>
              <a:t>Data file </a:t>
            </a:r>
            <a:r>
              <a:rPr lang="hu-HU" sz="1200" dirty="0" err="1" smtClean="0"/>
              <a:t>describing</a:t>
            </a:r>
            <a:r>
              <a:rPr lang="hu-HU" sz="1200" dirty="0" smtClean="0"/>
              <a:t> </a:t>
            </a:r>
            <a:r>
              <a:rPr lang="hu-HU" sz="1200" dirty="0" err="1" smtClean="0"/>
              <a:t>the</a:t>
            </a:r>
            <a:r>
              <a:rPr lang="hu-HU" sz="1200" dirty="0" smtClean="0"/>
              <a:t> </a:t>
            </a:r>
            <a:r>
              <a:rPr lang="hu-HU" sz="1200" dirty="0" err="1" smtClean="0"/>
              <a:t>observation</a:t>
            </a:r>
            <a:r>
              <a:rPr lang="hu-HU" sz="1200" dirty="0" smtClean="0"/>
              <a:t>. </a:t>
            </a:r>
            <a:r>
              <a:rPr lang="hu-HU" baseline="0" dirty="0" smtClean="0"/>
              <a:t>The </a:t>
            </a:r>
            <a:r>
              <a:rPr lang="hu-HU" baseline="0" dirty="0" err="1" smtClean="0"/>
              <a:t>figure</a:t>
            </a:r>
            <a:r>
              <a:rPr lang="hu-HU" baseline="0" dirty="0" smtClean="0"/>
              <a:t> </a:t>
            </a:r>
            <a:r>
              <a:rPr lang="hu-HU" baseline="0" dirty="0" err="1" smtClean="0"/>
              <a:t>in</a:t>
            </a:r>
            <a:r>
              <a:rPr lang="hu-HU" baseline="0" dirty="0" smtClean="0"/>
              <a:t> </a:t>
            </a:r>
            <a:r>
              <a:rPr lang="hu-HU" baseline="0" dirty="0" err="1" smtClean="0"/>
              <a:t>this</a:t>
            </a:r>
            <a:r>
              <a:rPr lang="hu-HU" baseline="0" dirty="0" smtClean="0"/>
              <a:t> </a:t>
            </a:r>
            <a:r>
              <a:rPr lang="hu-HU" baseline="0" dirty="0" err="1" smtClean="0"/>
              <a:t>slide</a:t>
            </a:r>
            <a:r>
              <a:rPr lang="hu-HU" baseline="0" dirty="0" smtClean="0"/>
              <a:t> </a:t>
            </a:r>
            <a:r>
              <a:rPr lang="hu-HU" baseline="0" dirty="0" err="1" smtClean="0"/>
              <a:t>represents</a:t>
            </a:r>
            <a:r>
              <a:rPr lang="hu-HU" baseline="0" dirty="0" smtClean="0"/>
              <a:t> </a:t>
            </a:r>
            <a:r>
              <a:rPr lang="hu-HU" baseline="0" dirty="0" err="1" smtClean="0"/>
              <a:t>the</a:t>
            </a:r>
            <a:r>
              <a:rPr lang="hu-HU" baseline="0" dirty="0" smtClean="0"/>
              <a:t> </a:t>
            </a:r>
            <a:r>
              <a:rPr lang="hu-HU" baseline="0" dirty="0" err="1" smtClean="0"/>
              <a:t>structure</a:t>
            </a:r>
            <a:r>
              <a:rPr lang="hu-HU" baseline="0" dirty="0" smtClean="0"/>
              <a:t> </a:t>
            </a:r>
            <a:r>
              <a:rPr lang="hu-HU" baseline="0" dirty="0" err="1" smtClean="0"/>
              <a:t>that</a:t>
            </a:r>
            <a:r>
              <a:rPr lang="hu-HU" baseline="0" dirty="0" smtClean="0"/>
              <a:t> </a:t>
            </a:r>
            <a:r>
              <a:rPr lang="hu-HU" baseline="0" dirty="0" err="1" smtClean="0"/>
              <a:t>describes</a:t>
            </a:r>
            <a:r>
              <a:rPr lang="hu-HU" baseline="0" dirty="0" smtClean="0"/>
              <a:t> </a:t>
            </a:r>
            <a:r>
              <a:rPr lang="hu-HU" baseline="0" dirty="0" err="1" smtClean="0"/>
              <a:t>the</a:t>
            </a:r>
            <a:r>
              <a:rPr lang="hu-HU" baseline="0" dirty="0" smtClean="0"/>
              <a:t> </a:t>
            </a:r>
            <a:r>
              <a:rPr lang="hu-HU" baseline="0" dirty="0" err="1" smtClean="0"/>
              <a:t>observation</a:t>
            </a:r>
            <a:r>
              <a:rPr lang="hu-HU" baseline="0" dirty="0" smtClean="0"/>
              <a:t>. The </a:t>
            </a:r>
            <a:r>
              <a:rPr lang="hu-HU" baseline="0" dirty="0" err="1" smtClean="0"/>
              <a:t>toolbox</a:t>
            </a:r>
            <a:r>
              <a:rPr lang="hu-HU" baseline="0" dirty="0" smtClean="0"/>
              <a:t> </a:t>
            </a:r>
            <a:r>
              <a:rPr lang="hu-HU" baseline="0" dirty="0" err="1" smtClean="0"/>
              <a:t>can</a:t>
            </a:r>
            <a:r>
              <a:rPr lang="hu-HU" baseline="0" dirty="0" smtClean="0"/>
              <a:t> </a:t>
            </a:r>
            <a:r>
              <a:rPr lang="hu-HU" baseline="0" dirty="0" err="1" smtClean="0"/>
              <a:t>accept</a:t>
            </a:r>
            <a:r>
              <a:rPr lang="hu-HU" baseline="0" dirty="0" smtClean="0"/>
              <a:t> </a:t>
            </a:r>
            <a:r>
              <a:rPr lang="hu-HU" baseline="0" dirty="0" err="1" smtClean="0"/>
              <a:t>multidimensional</a:t>
            </a:r>
            <a:r>
              <a:rPr lang="hu-HU" baseline="0" dirty="0" smtClean="0"/>
              <a:t> fuzzy </a:t>
            </a:r>
            <a:r>
              <a:rPr lang="hu-HU" baseline="0" dirty="0" err="1" smtClean="0"/>
              <a:t>as</a:t>
            </a:r>
            <a:r>
              <a:rPr lang="hu-HU" baseline="0" dirty="0" smtClean="0"/>
              <a:t> </a:t>
            </a:r>
            <a:r>
              <a:rPr lang="hu-HU" baseline="0" dirty="0" err="1" smtClean="0"/>
              <a:t>well</a:t>
            </a:r>
            <a:r>
              <a:rPr lang="hu-HU" baseline="0" dirty="0" smtClean="0"/>
              <a:t> </a:t>
            </a:r>
            <a:r>
              <a:rPr lang="hu-HU" baseline="0" dirty="0" err="1" smtClean="0"/>
              <a:t>as</a:t>
            </a:r>
            <a:r>
              <a:rPr lang="hu-HU" baseline="0" dirty="0" smtClean="0"/>
              <a:t> </a:t>
            </a:r>
            <a:r>
              <a:rPr lang="hu-HU" baseline="0" dirty="0" err="1" smtClean="0"/>
              <a:t>crisp</a:t>
            </a:r>
            <a:r>
              <a:rPr lang="hu-HU" baseline="0" dirty="0" smtClean="0"/>
              <a:t> input </a:t>
            </a:r>
            <a:r>
              <a:rPr lang="hu-HU" baseline="0" dirty="0" err="1" smtClean="0"/>
              <a:t>values</a:t>
            </a:r>
            <a:r>
              <a:rPr lang="hu-HU" baseline="0" dirty="0" smtClean="0"/>
              <a:t>. </a:t>
            </a:r>
            <a:r>
              <a:rPr lang="hu-HU" baseline="0" dirty="0" err="1" smtClean="0"/>
              <a:t>In</a:t>
            </a:r>
            <a:r>
              <a:rPr lang="hu-HU" baseline="0" dirty="0" smtClean="0"/>
              <a:t> </a:t>
            </a:r>
            <a:r>
              <a:rPr lang="hu-HU" baseline="0" dirty="0" err="1" smtClean="0"/>
              <a:t>the</a:t>
            </a:r>
            <a:r>
              <a:rPr lang="hu-HU" baseline="0" dirty="0" smtClean="0"/>
              <a:t> </a:t>
            </a:r>
            <a:r>
              <a:rPr lang="hu-HU" baseline="0" dirty="0" err="1" smtClean="0"/>
              <a:t>later</a:t>
            </a:r>
            <a:r>
              <a:rPr lang="hu-HU" baseline="0" dirty="0" smtClean="0"/>
              <a:t> </a:t>
            </a:r>
            <a:r>
              <a:rPr lang="hu-HU" baseline="0" dirty="0" err="1" smtClean="0"/>
              <a:t>case</a:t>
            </a:r>
            <a:r>
              <a:rPr lang="hu-HU" baseline="0" dirty="0" smtClean="0"/>
              <a:t> </a:t>
            </a:r>
            <a:r>
              <a:rPr lang="hu-HU" baseline="0" dirty="0" err="1" smtClean="0"/>
              <a:t>they</a:t>
            </a:r>
            <a:r>
              <a:rPr lang="hu-HU" baseline="0" dirty="0" smtClean="0"/>
              <a:t> </a:t>
            </a:r>
            <a:r>
              <a:rPr lang="hu-HU" baseline="0" dirty="0" err="1" smtClean="0"/>
              <a:t>are</a:t>
            </a:r>
            <a:r>
              <a:rPr lang="hu-HU" baseline="0" dirty="0" smtClean="0"/>
              <a:t> </a:t>
            </a:r>
            <a:r>
              <a:rPr lang="hu-HU" baseline="0" dirty="0" err="1" smtClean="0"/>
              <a:t>undegoing</a:t>
            </a:r>
            <a:r>
              <a:rPr lang="hu-HU" baseline="0" dirty="0" smtClean="0"/>
              <a:t> a </a:t>
            </a:r>
            <a:r>
              <a:rPr lang="hu-HU" baseline="0" dirty="0" err="1" smtClean="0"/>
              <a:t>fuzzyfication</a:t>
            </a:r>
            <a:r>
              <a:rPr lang="hu-HU" baseline="0" dirty="0" smtClean="0"/>
              <a:t> </a:t>
            </a:r>
            <a:r>
              <a:rPr lang="hu-HU" baseline="0" dirty="0" err="1" smtClean="0"/>
              <a:t>process</a:t>
            </a:r>
            <a:r>
              <a:rPr lang="hu-HU" baseline="0" dirty="0" smtClean="0"/>
              <a:t> </a:t>
            </a:r>
            <a:r>
              <a:rPr lang="hu-HU" baseline="0" dirty="0" err="1" smtClean="0"/>
              <a:t>for</a:t>
            </a:r>
            <a:r>
              <a:rPr lang="hu-HU" baseline="0" dirty="0" smtClean="0"/>
              <a:t> </a:t>
            </a:r>
            <a:r>
              <a:rPr lang="hu-HU" baseline="0" dirty="0" err="1" smtClean="0"/>
              <a:t>example</a:t>
            </a:r>
            <a:r>
              <a:rPr lang="hu-HU" baseline="0" dirty="0" smtClean="0"/>
              <a:t> </a:t>
            </a:r>
            <a:r>
              <a:rPr lang="hu-HU" baseline="0" dirty="0" err="1" smtClean="0"/>
              <a:t>in</a:t>
            </a:r>
            <a:r>
              <a:rPr lang="hu-HU" baseline="0" dirty="0" smtClean="0"/>
              <a:t> </a:t>
            </a:r>
            <a:r>
              <a:rPr lang="hu-HU" baseline="0" dirty="0" err="1" smtClean="0"/>
              <a:t>case</a:t>
            </a:r>
            <a:r>
              <a:rPr lang="hu-HU" baseline="0" dirty="0" smtClean="0"/>
              <a:t> of </a:t>
            </a:r>
            <a:r>
              <a:rPr lang="hu-HU" baseline="0" dirty="0" err="1" smtClean="0"/>
              <a:t>the</a:t>
            </a:r>
            <a:r>
              <a:rPr lang="hu-HU" baseline="0" dirty="0" smtClean="0"/>
              <a:t> FRIT  program.</a:t>
            </a:r>
            <a:endParaRPr lang="hu-HU" sz="1200" dirty="0" smtClean="0"/>
          </a:p>
        </p:txBody>
      </p:sp>
      <p:sp>
        <p:nvSpPr>
          <p:cNvPr id="4" name="Dia számának helye 3"/>
          <p:cNvSpPr>
            <a:spLocks noGrp="1"/>
          </p:cNvSpPr>
          <p:nvPr>
            <p:ph type="sldNum" sz="quarter" idx="10"/>
          </p:nvPr>
        </p:nvSpPr>
        <p:spPr/>
        <p:txBody>
          <a:bodyPr/>
          <a:lstStyle/>
          <a:p>
            <a:fld id="{1FDD2340-3905-4B0F-89E7-B3BE281A028E}" type="slidenum">
              <a:rPr lang="hu-HU" smtClean="0"/>
              <a:t>110</a:t>
            </a:fld>
            <a:endParaRPr lang="hu-HU"/>
          </a:p>
        </p:txBody>
      </p:sp>
    </p:spTree>
    <p:extLst>
      <p:ext uri="{BB962C8B-B14F-4D97-AF65-F5344CB8AC3E}">
        <p14:creationId xmlns:p14="http://schemas.microsoft.com/office/powerpoint/2010/main" val="34393807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Besides</a:t>
            </a:r>
            <a:r>
              <a:rPr lang="hu-HU" dirty="0" smtClean="0"/>
              <a:t> </a:t>
            </a:r>
            <a:r>
              <a:rPr lang="hu-HU" dirty="0" err="1" smtClean="0"/>
              <a:t>the</a:t>
            </a:r>
            <a:r>
              <a:rPr lang="hu-HU" dirty="0" smtClean="0"/>
              <a:t> </a:t>
            </a:r>
            <a:r>
              <a:rPr lang="hu-HU" dirty="0" err="1" smtClean="0"/>
              <a:t>traditional</a:t>
            </a:r>
            <a:r>
              <a:rPr lang="hu-HU" dirty="0" smtClean="0"/>
              <a:t> </a:t>
            </a:r>
            <a:r>
              <a:rPr lang="hu-HU" dirty="0" err="1" smtClean="0"/>
              <a:t>plain</a:t>
            </a:r>
            <a:r>
              <a:rPr lang="hu-HU" baseline="0" dirty="0" smtClean="0"/>
              <a:t> text file </a:t>
            </a:r>
            <a:r>
              <a:rPr lang="hu-HU" baseline="0" dirty="0" err="1" smtClean="0"/>
              <a:t>based</a:t>
            </a:r>
            <a:r>
              <a:rPr lang="hu-HU" baseline="0" dirty="0" smtClean="0"/>
              <a:t> fuzzy </a:t>
            </a:r>
            <a:r>
              <a:rPr lang="hu-HU" baseline="0" dirty="0" err="1" smtClean="0"/>
              <a:t>system</a:t>
            </a:r>
            <a:r>
              <a:rPr lang="hu-HU" baseline="0" dirty="0" smtClean="0"/>
              <a:t> and </a:t>
            </a:r>
            <a:r>
              <a:rPr lang="hu-HU" baseline="0" dirty="0" err="1" smtClean="0"/>
              <a:t>observation</a:t>
            </a:r>
            <a:r>
              <a:rPr lang="hu-HU" baseline="0" dirty="0" smtClean="0"/>
              <a:t> </a:t>
            </a:r>
            <a:r>
              <a:rPr lang="hu-HU" baseline="0" dirty="0" err="1" smtClean="0"/>
              <a:t>representation</a:t>
            </a:r>
            <a:r>
              <a:rPr lang="hu-HU" baseline="0" dirty="0" smtClean="0"/>
              <a:t>/</a:t>
            </a:r>
            <a:r>
              <a:rPr lang="hu-HU" baseline="0" dirty="0" err="1" smtClean="0"/>
              <a:t>storage</a:t>
            </a:r>
            <a:r>
              <a:rPr lang="hu-HU" baseline="0" dirty="0" smtClean="0"/>
              <a:t> </a:t>
            </a:r>
            <a:r>
              <a:rPr lang="hu-HU" baseline="0" dirty="0" err="1" smtClean="0"/>
              <a:t>we</a:t>
            </a:r>
            <a:r>
              <a:rPr lang="hu-HU" baseline="0" dirty="0" smtClean="0"/>
              <a:t> </a:t>
            </a:r>
            <a:r>
              <a:rPr lang="hu-HU" baseline="0" dirty="0" err="1" smtClean="0"/>
              <a:t>also</a:t>
            </a:r>
            <a:r>
              <a:rPr lang="hu-HU" baseline="0" dirty="0" smtClean="0"/>
              <a:t> </a:t>
            </a:r>
            <a:r>
              <a:rPr lang="hu-HU" baseline="0" dirty="0" err="1" smtClean="0"/>
              <a:t>developed</a:t>
            </a:r>
            <a:r>
              <a:rPr lang="hu-HU" baseline="0" dirty="0" smtClean="0"/>
              <a:t> an XML </a:t>
            </a:r>
            <a:r>
              <a:rPr lang="hu-HU" baseline="0" dirty="0" err="1" smtClean="0"/>
              <a:t>based</a:t>
            </a:r>
            <a:r>
              <a:rPr lang="hu-HU" baseline="0" dirty="0" smtClean="0"/>
              <a:t> </a:t>
            </a:r>
            <a:r>
              <a:rPr lang="hu-HU" baseline="0" dirty="0" err="1" smtClean="0"/>
              <a:t>one</a:t>
            </a:r>
            <a:r>
              <a:rPr lang="hu-HU" baseline="0" dirty="0" smtClean="0"/>
              <a:t> </a:t>
            </a:r>
            <a:r>
              <a:rPr lang="hu-HU" baseline="0" dirty="0" err="1" smtClean="0"/>
              <a:t>which</a:t>
            </a:r>
            <a:r>
              <a:rPr lang="hu-HU" baseline="0" dirty="0" smtClean="0"/>
              <a:t> </a:t>
            </a:r>
            <a:r>
              <a:rPr lang="hu-HU" baseline="0" dirty="0" err="1" smtClean="0"/>
              <a:t>makes</a:t>
            </a:r>
            <a:r>
              <a:rPr lang="hu-HU" baseline="0" dirty="0" smtClean="0"/>
              <a:t> </a:t>
            </a:r>
            <a:r>
              <a:rPr lang="hu-HU" baseline="0" dirty="0" err="1" smtClean="0"/>
              <a:t>easier</a:t>
            </a:r>
            <a:r>
              <a:rPr lang="hu-HU" baseline="0" dirty="0" smtClean="0"/>
              <a:t> </a:t>
            </a:r>
            <a:r>
              <a:rPr lang="hu-HU" baseline="0" dirty="0" err="1" smtClean="0"/>
              <a:t>the</a:t>
            </a:r>
            <a:r>
              <a:rPr lang="hu-HU" baseline="0" dirty="0" smtClean="0"/>
              <a:t> </a:t>
            </a:r>
            <a:r>
              <a:rPr lang="hu-HU" baseline="0" dirty="0" err="1" smtClean="0"/>
              <a:t>data</a:t>
            </a:r>
            <a:r>
              <a:rPr lang="hu-HU" baseline="0" dirty="0" smtClean="0"/>
              <a:t> </a:t>
            </a:r>
            <a:r>
              <a:rPr lang="hu-HU" baseline="0" dirty="0" err="1" smtClean="0"/>
              <a:t>exchange</a:t>
            </a:r>
            <a:r>
              <a:rPr lang="hu-HU" baseline="0" dirty="0" smtClean="0"/>
              <a:t> and </a:t>
            </a:r>
            <a:r>
              <a:rPr lang="hu-HU" baseline="0" dirty="0" err="1" smtClean="0"/>
              <a:t>processing</a:t>
            </a:r>
            <a:r>
              <a:rPr lang="hu-HU" baseline="0" dirty="0" smtClean="0"/>
              <a:t>.</a:t>
            </a:r>
          </a:p>
          <a:p>
            <a:r>
              <a:rPr lang="hu-HU" baseline="0" dirty="0" smtClean="0"/>
              <a:t>The XML </a:t>
            </a:r>
            <a:r>
              <a:rPr lang="hu-HU" baseline="0" dirty="0" err="1" smtClean="0"/>
              <a:t>example</a:t>
            </a:r>
            <a:r>
              <a:rPr lang="hu-HU" baseline="0" dirty="0" smtClean="0"/>
              <a:t> </a:t>
            </a:r>
            <a:r>
              <a:rPr lang="hu-HU" baseline="0" dirty="0" err="1" smtClean="0"/>
              <a:t>presented</a:t>
            </a:r>
            <a:r>
              <a:rPr lang="hu-HU" baseline="0" dirty="0" smtClean="0"/>
              <a:t> </a:t>
            </a:r>
            <a:r>
              <a:rPr lang="hu-HU" baseline="0" dirty="0" err="1" smtClean="0"/>
              <a:t>on</a:t>
            </a:r>
            <a:r>
              <a:rPr lang="hu-HU" baseline="0" dirty="0" smtClean="0"/>
              <a:t> </a:t>
            </a:r>
            <a:r>
              <a:rPr lang="hu-HU" baseline="0" dirty="0" err="1" smtClean="0"/>
              <a:t>this</a:t>
            </a:r>
            <a:r>
              <a:rPr lang="hu-HU" baseline="0" dirty="0" smtClean="0"/>
              <a:t> </a:t>
            </a:r>
            <a:r>
              <a:rPr lang="hu-HU" baseline="0" dirty="0" err="1" smtClean="0"/>
              <a:t>slide</a:t>
            </a:r>
            <a:r>
              <a:rPr lang="hu-HU" baseline="0" dirty="0" smtClean="0"/>
              <a:t> </a:t>
            </a:r>
            <a:r>
              <a:rPr lang="hu-HU" baseline="0" dirty="0" err="1" smtClean="0"/>
              <a:t>presents</a:t>
            </a:r>
            <a:r>
              <a:rPr lang="hu-HU" baseline="0" dirty="0" smtClean="0"/>
              <a:t> a </a:t>
            </a:r>
            <a:r>
              <a:rPr lang="hu-HU" baseline="0" dirty="0" err="1" smtClean="0"/>
              <a:t>two</a:t>
            </a:r>
            <a:r>
              <a:rPr lang="hu-HU" baseline="0" dirty="0" smtClean="0"/>
              <a:t> </a:t>
            </a:r>
            <a:r>
              <a:rPr lang="hu-HU" baseline="0" dirty="0" err="1" smtClean="0"/>
              <a:t>dimensional</a:t>
            </a:r>
            <a:r>
              <a:rPr lang="hu-HU" baseline="0" dirty="0" smtClean="0"/>
              <a:t> </a:t>
            </a:r>
            <a:r>
              <a:rPr lang="hu-HU" baseline="0" dirty="0" err="1" smtClean="0"/>
              <a:t>observation</a:t>
            </a:r>
            <a:r>
              <a:rPr lang="hu-HU" baseline="0" dirty="0" smtClean="0"/>
              <a:t>.</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111</a:t>
            </a:fld>
            <a:endParaRPr lang="hu-HU"/>
          </a:p>
        </p:txBody>
      </p:sp>
    </p:spTree>
    <p:extLst>
      <p:ext uri="{BB962C8B-B14F-4D97-AF65-F5344CB8AC3E}">
        <p14:creationId xmlns:p14="http://schemas.microsoft.com/office/powerpoint/2010/main" val="35852651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In</a:t>
            </a:r>
            <a:r>
              <a:rPr lang="hu-HU" dirty="0" smtClean="0"/>
              <a:t> </a:t>
            </a:r>
            <a:r>
              <a:rPr lang="hu-HU" dirty="0" err="1" smtClean="0"/>
              <a:t>case</a:t>
            </a:r>
            <a:r>
              <a:rPr lang="hu-HU" dirty="0" smtClean="0"/>
              <a:t> of </a:t>
            </a:r>
            <a:r>
              <a:rPr lang="hu-HU" dirty="0" err="1" smtClean="0"/>
              <a:t>some</a:t>
            </a:r>
            <a:r>
              <a:rPr lang="hu-HU" dirty="0" smtClean="0"/>
              <a:t> (</a:t>
            </a:r>
            <a:r>
              <a:rPr lang="hu-HU" dirty="0" err="1" smtClean="0"/>
              <a:t>earlier</a:t>
            </a:r>
            <a:r>
              <a:rPr lang="hu-HU" dirty="0" smtClean="0"/>
              <a:t>) FRI </a:t>
            </a:r>
            <a:r>
              <a:rPr lang="hu-HU" dirty="0" err="1" smtClean="0"/>
              <a:t>methods</a:t>
            </a:r>
            <a:r>
              <a:rPr lang="hu-HU" dirty="0" smtClean="0"/>
              <a:t> </a:t>
            </a:r>
            <a:r>
              <a:rPr lang="hu-HU" dirty="0" err="1" smtClean="0"/>
              <a:t>there</a:t>
            </a:r>
            <a:r>
              <a:rPr lang="hu-HU" dirty="0" smtClean="0"/>
              <a:t> </a:t>
            </a:r>
            <a:r>
              <a:rPr lang="hu-HU" dirty="0" err="1" smtClean="0"/>
              <a:t>was</a:t>
            </a:r>
            <a:r>
              <a:rPr lang="hu-HU" dirty="0" smtClean="0"/>
              <a:t> a </a:t>
            </a:r>
            <a:r>
              <a:rPr lang="hu-HU" dirty="0" err="1" smtClean="0"/>
              <a:t>constraint</a:t>
            </a:r>
            <a:r>
              <a:rPr lang="hu-HU" dirty="0" smtClean="0"/>
              <a:t> </a:t>
            </a:r>
            <a:r>
              <a:rPr lang="hu-HU" dirty="0" err="1" smtClean="0"/>
              <a:t>that</a:t>
            </a:r>
            <a:r>
              <a:rPr lang="hu-HU" dirty="0" smtClean="0"/>
              <a:t> </a:t>
            </a:r>
            <a:r>
              <a:rPr lang="hu-HU" dirty="0" err="1" smtClean="0"/>
              <a:t>the</a:t>
            </a:r>
            <a:r>
              <a:rPr lang="hu-HU" baseline="0" dirty="0" smtClean="0"/>
              <a:t> </a:t>
            </a:r>
            <a:r>
              <a:rPr lang="hu-HU" baseline="0" dirty="0" err="1" smtClean="0"/>
              <a:t>inference</a:t>
            </a:r>
            <a:r>
              <a:rPr lang="hu-HU" baseline="0" dirty="0" smtClean="0"/>
              <a:t> </a:t>
            </a:r>
            <a:r>
              <a:rPr lang="hu-HU" baseline="0" dirty="0" err="1" smtClean="0"/>
              <a:t>was</a:t>
            </a:r>
            <a:r>
              <a:rPr lang="hu-HU" baseline="0" dirty="0" smtClean="0"/>
              <a:t> </a:t>
            </a:r>
            <a:r>
              <a:rPr lang="hu-HU" baseline="0" dirty="0" err="1" smtClean="0"/>
              <a:t>possible</a:t>
            </a:r>
            <a:r>
              <a:rPr lang="hu-HU" baseline="0" dirty="0" smtClean="0"/>
              <a:t> </a:t>
            </a:r>
            <a:r>
              <a:rPr lang="hu-HU" baseline="0" dirty="0" err="1" smtClean="0"/>
              <a:t>only</a:t>
            </a:r>
            <a:r>
              <a:rPr lang="hu-HU" baseline="0" dirty="0" smtClean="0"/>
              <a:t> </a:t>
            </a:r>
            <a:r>
              <a:rPr lang="hu-HU" baseline="0" dirty="0" err="1" smtClean="0"/>
              <a:t>if</a:t>
            </a:r>
            <a:r>
              <a:rPr lang="hu-HU" baseline="0" dirty="0" smtClean="0"/>
              <a:t> </a:t>
            </a:r>
            <a:r>
              <a:rPr lang="hu-HU" baseline="0" dirty="0" err="1" smtClean="0"/>
              <a:t>there</a:t>
            </a:r>
            <a:r>
              <a:rPr lang="hu-HU" baseline="0" dirty="0" smtClean="0"/>
              <a:t> </a:t>
            </a:r>
            <a:r>
              <a:rPr lang="hu-HU" baseline="0" dirty="0" err="1" smtClean="0"/>
              <a:t>were</a:t>
            </a:r>
            <a:r>
              <a:rPr lang="hu-HU" baseline="0" dirty="0" smtClean="0"/>
              <a:t> </a:t>
            </a:r>
            <a:r>
              <a:rPr lang="hu-HU" baseline="0" dirty="0" err="1" smtClean="0"/>
              <a:t>at</a:t>
            </a:r>
            <a:r>
              <a:rPr lang="hu-HU" baseline="0" dirty="0" smtClean="0"/>
              <a:t> </a:t>
            </a:r>
            <a:r>
              <a:rPr lang="hu-HU" baseline="0" dirty="0" err="1" smtClean="0"/>
              <a:t>least</a:t>
            </a:r>
            <a:r>
              <a:rPr lang="hu-HU" baseline="0" dirty="0" smtClean="0"/>
              <a:t> </a:t>
            </a:r>
            <a:r>
              <a:rPr lang="hu-HU" baseline="0" dirty="0" err="1" smtClean="0"/>
              <a:t>two</a:t>
            </a:r>
            <a:r>
              <a:rPr lang="hu-HU" baseline="0" dirty="0" smtClean="0"/>
              <a:t> </a:t>
            </a:r>
            <a:r>
              <a:rPr lang="hu-HU" baseline="0" dirty="0" err="1" smtClean="0"/>
              <a:t>neighbouring</a:t>
            </a:r>
            <a:r>
              <a:rPr lang="hu-HU" baseline="0" dirty="0" smtClean="0"/>
              <a:t> </a:t>
            </a:r>
            <a:r>
              <a:rPr lang="hu-HU" baseline="0" dirty="0" err="1" smtClean="0"/>
              <a:t>rules</a:t>
            </a:r>
            <a:r>
              <a:rPr lang="hu-HU" baseline="0" dirty="0" smtClean="0"/>
              <a:t> </a:t>
            </a:r>
            <a:r>
              <a:rPr lang="hu-HU" baseline="0" dirty="0" err="1" smtClean="0"/>
              <a:t>that</a:t>
            </a:r>
            <a:r>
              <a:rPr lang="hu-HU" baseline="0" dirty="0" smtClean="0"/>
              <a:t> </a:t>
            </a:r>
            <a:r>
              <a:rPr lang="hu-HU" baseline="0" dirty="0" err="1" smtClean="0"/>
              <a:t>surround</a:t>
            </a:r>
            <a:r>
              <a:rPr lang="hu-HU" baseline="0" dirty="0" smtClean="0"/>
              <a:t> </a:t>
            </a:r>
            <a:r>
              <a:rPr lang="hu-HU" baseline="0" dirty="0" err="1" smtClean="0"/>
              <a:t>the</a:t>
            </a:r>
            <a:r>
              <a:rPr lang="hu-HU" baseline="0" dirty="0" smtClean="0"/>
              <a:t> </a:t>
            </a:r>
            <a:r>
              <a:rPr lang="hu-HU" baseline="0" dirty="0" err="1" smtClean="0"/>
              <a:t>observation</a:t>
            </a:r>
            <a:r>
              <a:rPr lang="hu-HU" baseline="0" dirty="0" smtClean="0"/>
              <a:t>. Most of </a:t>
            </a:r>
            <a:r>
              <a:rPr lang="hu-HU" baseline="0" dirty="0" err="1" smtClean="0"/>
              <a:t>the</a:t>
            </a:r>
            <a:r>
              <a:rPr lang="hu-HU" baseline="0" dirty="0" smtClean="0"/>
              <a:t> </a:t>
            </a:r>
            <a:r>
              <a:rPr lang="hu-HU" baseline="0" dirty="0" err="1" smtClean="0"/>
              <a:t>implemented</a:t>
            </a:r>
            <a:r>
              <a:rPr lang="hu-HU" baseline="0" dirty="0" smtClean="0"/>
              <a:t> </a:t>
            </a:r>
            <a:r>
              <a:rPr lang="hu-HU" baseline="0" dirty="0" err="1" smtClean="0"/>
              <a:t>methods</a:t>
            </a:r>
            <a:r>
              <a:rPr lang="hu-HU" baseline="0" dirty="0" smtClean="0"/>
              <a:t> </a:t>
            </a:r>
            <a:r>
              <a:rPr lang="hu-HU" baseline="0" dirty="0" err="1" smtClean="0"/>
              <a:t>are</a:t>
            </a:r>
            <a:r>
              <a:rPr lang="hu-HU" baseline="0" dirty="0" smtClean="0"/>
              <a:t> </a:t>
            </a:r>
            <a:r>
              <a:rPr lang="hu-HU" baseline="0" dirty="0" err="1" smtClean="0"/>
              <a:t>extrapolation</a:t>
            </a:r>
            <a:r>
              <a:rPr lang="hu-HU" baseline="0" dirty="0" smtClean="0"/>
              <a:t> </a:t>
            </a:r>
            <a:r>
              <a:rPr lang="hu-HU" baseline="0" dirty="0" err="1" smtClean="0"/>
              <a:t>capable</a:t>
            </a:r>
            <a:r>
              <a:rPr lang="hu-HU" baseline="0" dirty="0" smtClean="0"/>
              <a:t> </a:t>
            </a:r>
            <a:r>
              <a:rPr lang="hu-HU" baseline="0" dirty="0" err="1" smtClean="0"/>
              <a:t>too</a:t>
            </a:r>
            <a:r>
              <a:rPr lang="hu-HU" baseline="0" dirty="0" smtClean="0"/>
              <a:t>, </a:t>
            </a:r>
            <a:r>
              <a:rPr lang="hu-HU" baseline="0" dirty="0" err="1" smtClean="0"/>
              <a:t>therefore</a:t>
            </a:r>
            <a:r>
              <a:rPr lang="hu-HU" baseline="0" dirty="0" smtClean="0"/>
              <a:t> </a:t>
            </a:r>
            <a:r>
              <a:rPr lang="hu-HU" baseline="0" dirty="0" err="1" smtClean="0"/>
              <a:t>the</a:t>
            </a:r>
            <a:r>
              <a:rPr lang="hu-HU" baseline="0" dirty="0" smtClean="0"/>
              <a:t> </a:t>
            </a:r>
            <a:r>
              <a:rPr lang="hu-HU" baseline="0" dirty="0" err="1" smtClean="0"/>
              <a:t>fulfilment</a:t>
            </a:r>
            <a:r>
              <a:rPr lang="hu-HU" baseline="0" dirty="0" smtClean="0"/>
              <a:t> </a:t>
            </a:r>
            <a:r>
              <a:rPr lang="hu-HU" baseline="0" dirty="0" err="1" smtClean="0"/>
              <a:t>of</a:t>
            </a:r>
            <a:r>
              <a:rPr lang="hu-HU" baseline="0" dirty="0" smtClean="0"/>
              <a:t> </a:t>
            </a:r>
            <a:r>
              <a:rPr lang="hu-HU" baseline="0" dirty="0" err="1" smtClean="0"/>
              <a:t>this</a:t>
            </a:r>
            <a:r>
              <a:rPr lang="hu-HU" baseline="0" dirty="0" smtClean="0"/>
              <a:t> </a:t>
            </a:r>
            <a:r>
              <a:rPr lang="hu-HU" baseline="0" dirty="0" err="1" smtClean="0"/>
              <a:t>demand</a:t>
            </a:r>
            <a:r>
              <a:rPr lang="hu-HU" baseline="0" dirty="0" smtClean="0"/>
              <a:t> is </a:t>
            </a:r>
            <a:r>
              <a:rPr lang="hu-HU" baseline="0" dirty="0" err="1" smtClean="0"/>
              <a:t>not</a:t>
            </a:r>
            <a:r>
              <a:rPr lang="hu-HU" baseline="0" dirty="0" smtClean="0"/>
              <a:t> </a:t>
            </a:r>
            <a:r>
              <a:rPr lang="hu-HU" baseline="0" dirty="0" err="1" smtClean="0"/>
              <a:t>needed</a:t>
            </a:r>
            <a:r>
              <a:rPr lang="hu-HU" baseline="0" dirty="0" smtClean="0"/>
              <a:t> </a:t>
            </a:r>
            <a:r>
              <a:rPr lang="hu-HU" baseline="0" dirty="0" err="1" smtClean="0"/>
              <a:t>any</a:t>
            </a:r>
            <a:r>
              <a:rPr lang="hu-HU" baseline="0" dirty="0" smtClean="0"/>
              <a:t> more.</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112</a:t>
            </a:fld>
            <a:endParaRPr lang="hu-HU"/>
          </a:p>
        </p:txBody>
      </p:sp>
    </p:spTree>
    <p:extLst>
      <p:ext uri="{BB962C8B-B14F-4D97-AF65-F5344CB8AC3E}">
        <p14:creationId xmlns:p14="http://schemas.microsoft.com/office/powerpoint/2010/main" val="33451713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The</a:t>
            </a:r>
            <a:r>
              <a:rPr lang="hu-HU" baseline="0" dirty="0" smtClean="0"/>
              <a:t> </a:t>
            </a:r>
            <a:r>
              <a:rPr lang="hu-HU" baseline="0" dirty="0" err="1" smtClean="0"/>
              <a:t>toolbox</a:t>
            </a:r>
            <a:r>
              <a:rPr lang="hu-HU" baseline="0" dirty="0" smtClean="0"/>
              <a:t> </a:t>
            </a:r>
            <a:r>
              <a:rPr lang="hu-HU" baseline="0" dirty="0" err="1" smtClean="0"/>
              <a:t>can</a:t>
            </a:r>
            <a:r>
              <a:rPr lang="hu-HU" baseline="0" dirty="0" smtClean="0"/>
              <a:t> be </a:t>
            </a:r>
            <a:r>
              <a:rPr lang="hu-HU" baseline="0" dirty="0" err="1" smtClean="0"/>
              <a:t>used</a:t>
            </a:r>
            <a:r>
              <a:rPr lang="hu-HU" baseline="0" dirty="0" smtClean="0"/>
              <a:t> </a:t>
            </a:r>
            <a:r>
              <a:rPr lang="hu-HU" baseline="0" dirty="0" err="1" smtClean="0"/>
              <a:t>either</a:t>
            </a:r>
            <a:r>
              <a:rPr lang="hu-HU" baseline="0" dirty="0" smtClean="0"/>
              <a:t> </a:t>
            </a:r>
            <a:r>
              <a:rPr lang="hu-HU" baseline="0" dirty="0" err="1" smtClean="0"/>
              <a:t>by</a:t>
            </a:r>
            <a:r>
              <a:rPr lang="hu-HU" baseline="0" dirty="0" smtClean="0"/>
              <a:t> </a:t>
            </a:r>
            <a:r>
              <a:rPr lang="hu-HU" baseline="0" dirty="0" err="1" smtClean="0"/>
              <a:t>calling</a:t>
            </a:r>
            <a:r>
              <a:rPr lang="hu-HU" baseline="0" dirty="0" smtClean="0"/>
              <a:t> </a:t>
            </a:r>
            <a:r>
              <a:rPr lang="hu-HU" baseline="0" dirty="0" err="1" smtClean="0"/>
              <a:t>its</a:t>
            </a:r>
            <a:r>
              <a:rPr lang="hu-HU" baseline="0" dirty="0" smtClean="0"/>
              <a:t> </a:t>
            </a:r>
            <a:r>
              <a:rPr lang="hu-HU" baseline="0" dirty="0" err="1" smtClean="0"/>
              <a:t>functions</a:t>
            </a:r>
            <a:r>
              <a:rPr lang="hu-HU" baseline="0" dirty="0" smtClean="0"/>
              <a:t> (API) </a:t>
            </a:r>
            <a:r>
              <a:rPr lang="hu-HU" baseline="0" dirty="0" err="1" smtClean="0"/>
              <a:t>or</a:t>
            </a:r>
            <a:r>
              <a:rPr lang="hu-HU" baseline="0" dirty="0" smtClean="0"/>
              <a:t> </a:t>
            </a:r>
            <a:r>
              <a:rPr lang="hu-HU" baseline="0" dirty="0" err="1" smtClean="0"/>
              <a:t>by</a:t>
            </a:r>
            <a:r>
              <a:rPr lang="hu-HU" baseline="0" dirty="0" smtClean="0"/>
              <a:t> </a:t>
            </a:r>
            <a:r>
              <a:rPr lang="hu-HU" baseline="0" dirty="0" err="1" smtClean="0"/>
              <a:t>using</a:t>
            </a:r>
            <a:r>
              <a:rPr lang="hu-HU" baseline="0" dirty="0" smtClean="0"/>
              <a:t> </a:t>
            </a:r>
            <a:r>
              <a:rPr lang="hu-HU" baseline="0" dirty="0" err="1" smtClean="0"/>
              <a:t>the</a:t>
            </a:r>
            <a:r>
              <a:rPr lang="hu-HU" baseline="0" dirty="0" smtClean="0"/>
              <a:t> </a:t>
            </a:r>
            <a:r>
              <a:rPr lang="hu-HU" baseline="0" dirty="0" err="1" smtClean="0"/>
              <a:t>two</a:t>
            </a:r>
            <a:r>
              <a:rPr lang="hu-HU" baseline="0" dirty="0" smtClean="0"/>
              <a:t> GUI </a:t>
            </a:r>
            <a:r>
              <a:rPr lang="hu-HU" baseline="0" dirty="0" err="1" smtClean="0"/>
              <a:t>programs</a:t>
            </a:r>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113</a:t>
            </a:fld>
            <a:endParaRPr lang="hu-HU"/>
          </a:p>
        </p:txBody>
      </p:sp>
    </p:spTree>
    <p:extLst>
      <p:ext uri="{BB962C8B-B14F-4D97-AF65-F5344CB8AC3E}">
        <p14:creationId xmlns:p14="http://schemas.microsoft.com/office/powerpoint/2010/main" val="223815162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1FDD2340-3905-4B0F-89E7-B3BE281A028E}" type="slidenum">
              <a:rPr lang="hu-HU" smtClean="0"/>
              <a:t>116</a:t>
            </a:fld>
            <a:endParaRPr lang="hu-HU"/>
          </a:p>
        </p:txBody>
      </p:sp>
    </p:spTree>
    <p:extLst>
      <p:ext uri="{BB962C8B-B14F-4D97-AF65-F5344CB8AC3E}">
        <p14:creationId xmlns:p14="http://schemas.microsoft.com/office/powerpoint/2010/main" val="11499949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sz="1200" kern="1200" dirty="0" smtClean="0">
                <a:solidFill>
                  <a:schemeClr val="tx1"/>
                </a:solidFill>
                <a:effectLst/>
                <a:latin typeface="+mn-lt"/>
                <a:ea typeface="+mn-ea"/>
                <a:cs typeface="+mn-cs"/>
              </a:rPr>
              <a:t>The performance of a fuzzy inference based system is determined in a significant measure by its rule base. The rule base can be compiled manually based entirely on human knowledge and expertise (based on </a:t>
            </a:r>
            <a:r>
              <a:rPr lang="en-GB" sz="1200" kern="1200" dirty="0" err="1" smtClean="0">
                <a:solidFill>
                  <a:schemeClr val="tx1"/>
                </a:solidFill>
                <a:effectLst/>
                <a:latin typeface="+mn-lt"/>
                <a:ea typeface="+mn-ea"/>
                <a:cs typeface="+mn-cs"/>
              </a:rPr>
              <a:t>Zadeh’s</a:t>
            </a:r>
            <a:r>
              <a:rPr lang="en-GB" sz="1200" kern="1200" dirty="0" smtClean="0">
                <a:solidFill>
                  <a:schemeClr val="tx1"/>
                </a:solidFill>
                <a:effectLst/>
                <a:latin typeface="+mn-lt"/>
                <a:ea typeface="+mn-ea"/>
                <a:cs typeface="+mn-cs"/>
              </a:rPr>
              <a:t> initial linguistic variable concept) and/or using methods and software that allow the automatic rule extraction and parameter tuning using machine learning approaches. The second part of the lecture presents some rule base generation and optimization methods that are implemented in the SFMI </a:t>
            </a:r>
            <a:r>
              <a:rPr lang="en-GB" sz="1200" kern="1200" dirty="0" err="1" smtClean="0">
                <a:solidFill>
                  <a:schemeClr val="tx1"/>
                </a:solidFill>
                <a:effectLst/>
                <a:latin typeface="+mn-lt"/>
                <a:ea typeface="+mn-ea"/>
                <a:cs typeface="+mn-cs"/>
              </a:rPr>
              <a:t>Matlab</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ToolBox</a:t>
            </a:r>
            <a:r>
              <a:rPr lang="en-GB" sz="1200" kern="1200" dirty="0" smtClean="0">
                <a:solidFill>
                  <a:schemeClr val="tx1"/>
                </a:solidFill>
                <a:effectLst/>
                <a:latin typeface="+mn-lt"/>
                <a:ea typeface="+mn-ea"/>
                <a:cs typeface="+mn-cs"/>
              </a:rPr>
              <a:t> (developed by the lecturer)</a:t>
            </a:r>
            <a:r>
              <a:rPr lang="hu-HU" sz="1200" kern="1200" dirty="0" smtClean="0">
                <a:solidFill>
                  <a:schemeClr val="tx1"/>
                </a:solidFill>
                <a:effectLst/>
                <a:latin typeface="+mn-lt"/>
                <a:ea typeface="+mn-ea"/>
                <a:cs typeface="+mn-cs"/>
              </a:rPr>
              <a:t> and </a:t>
            </a:r>
            <a:r>
              <a:rPr lang="hu-HU" sz="1200" kern="1200" dirty="0" err="1" smtClean="0">
                <a:solidFill>
                  <a:schemeClr val="tx1"/>
                </a:solidFill>
                <a:effectLst/>
                <a:latin typeface="+mn-lt"/>
                <a:ea typeface="+mn-ea"/>
                <a:cs typeface="+mn-cs"/>
              </a:rPr>
              <a:t>mostly</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aim</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the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creation</a:t>
            </a:r>
            <a:r>
              <a:rPr lang="hu-HU" sz="1200" kern="1200" dirty="0" smtClean="0">
                <a:solidFill>
                  <a:schemeClr val="tx1"/>
                </a:solidFill>
                <a:effectLst/>
                <a:latin typeface="+mn-lt"/>
                <a:ea typeface="+mn-ea"/>
                <a:cs typeface="+mn-cs"/>
              </a:rPr>
              <a:t> of a </a:t>
            </a:r>
            <a:r>
              <a:rPr lang="hu-HU" sz="1200" kern="1200" dirty="0" err="1" smtClean="0">
                <a:solidFill>
                  <a:schemeClr val="tx1"/>
                </a:solidFill>
                <a:effectLst/>
                <a:latin typeface="+mn-lt"/>
                <a:ea typeface="+mn-ea"/>
                <a:cs typeface="+mn-cs"/>
              </a:rPr>
              <a:t>sparse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rule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base</a:t>
            </a:r>
            <a:r>
              <a:rPr lang="en-GB" sz="1200" kern="1200" dirty="0" smtClean="0">
                <a:solidFill>
                  <a:schemeClr val="tx1"/>
                </a:solidFill>
                <a:effectLst/>
                <a:latin typeface="+mn-lt"/>
                <a:ea typeface="+mn-ea"/>
                <a:cs typeface="+mn-cs"/>
              </a:rPr>
              <a:t>.</a:t>
            </a:r>
            <a:endParaRPr lang="hu-HU" sz="1200" kern="1200" dirty="0" smtClean="0">
              <a:solidFill>
                <a:schemeClr val="tx1"/>
              </a:solidFill>
              <a:effectLst/>
              <a:latin typeface="+mn-lt"/>
              <a:ea typeface="+mn-ea"/>
              <a:cs typeface="+mn-cs"/>
            </a:endParaRPr>
          </a:p>
          <a:p>
            <a:endParaRPr lang="hu-H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Fuzzy model identification aims the determination of the quasi-optimal rules. Usually the </a:t>
            </a:r>
            <a:r>
              <a:rPr lang="hu-HU" sz="1200" kern="1200" dirty="0" err="1" smtClean="0">
                <a:solidFill>
                  <a:schemeClr val="tx1"/>
                </a:solidFill>
                <a:effectLst/>
                <a:latin typeface="+mn-lt"/>
                <a:ea typeface="+mn-ea"/>
                <a:cs typeface="+mn-cs"/>
              </a:rPr>
              <a:t>rule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base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generation</a:t>
            </a:r>
            <a:r>
              <a:rPr lang="hu-H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breaks down into two steps. First, an initial rule base is generated and next, the quasi-optimal values of the parameters are determined through a process called parameter tuning.</a:t>
            </a:r>
            <a:endParaRPr lang="hu-H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are several different approaches supporting the first step, e.g. employing human experts, fuzzy clustering, grid partitioning, or finding the extreme values of the modeled functional relation. The second step applies a global, a local or a hybrid search technique.</a:t>
            </a:r>
            <a:endParaRPr lang="hu-HU" sz="1200" kern="1200" dirty="0" smtClean="0">
              <a:solidFill>
                <a:schemeClr val="tx1"/>
              </a:solidFill>
              <a:effectLst/>
              <a:latin typeface="+mn-lt"/>
              <a:ea typeface="+mn-ea"/>
              <a:cs typeface="+mn-cs"/>
            </a:endParaRPr>
          </a:p>
          <a:p>
            <a:pPr lvl="1"/>
            <a:r>
              <a:rPr lang="hu-HU" dirty="0" smtClean="0"/>
              <a:t>Evolúciós  (GA, AIS, MA, PSO, stb.)</a:t>
            </a:r>
          </a:p>
          <a:p>
            <a:pPr lvl="1"/>
            <a:r>
              <a:rPr lang="hu-HU" dirty="0" smtClean="0"/>
              <a:t>Egyéb lépegetős.</a:t>
            </a:r>
          </a:p>
          <a:p>
            <a:endParaRPr lang="hu-HU" sz="1200" kern="1200" dirty="0" smtClean="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fld id="{1FDD2340-3905-4B0F-89E7-B3BE281A028E}" type="slidenum">
              <a:rPr lang="hu-HU" smtClean="0"/>
              <a:t>117</a:t>
            </a:fld>
            <a:endParaRPr lang="hu-HU"/>
          </a:p>
        </p:txBody>
      </p:sp>
    </p:spTree>
    <p:extLst>
      <p:ext uri="{BB962C8B-B14F-4D97-AF65-F5344CB8AC3E}">
        <p14:creationId xmlns:p14="http://schemas.microsoft.com/office/powerpoint/2010/main" val="17896274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EBC29C-D67C-4ACA-8A93-EBECC93BE314}" type="slidenum">
              <a:rPr lang="hu-HU"/>
              <a:pPr/>
              <a:t>118</a:t>
            </a:fld>
            <a:endParaRPr lang="hu-HU"/>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r>
              <a:rPr lang="hu-HU" sz="1000" dirty="0" err="1" smtClean="0"/>
              <a:t>Further</a:t>
            </a:r>
            <a:r>
              <a:rPr lang="hu-HU" sz="1000" dirty="0" smtClean="0"/>
              <a:t> </a:t>
            </a:r>
            <a:r>
              <a:rPr lang="hu-HU" sz="1000" dirty="0" err="1" smtClean="0"/>
              <a:t>on</a:t>
            </a:r>
            <a:r>
              <a:rPr lang="hu-HU" sz="1000" dirty="0" smtClean="0"/>
              <a:t> I </a:t>
            </a:r>
            <a:r>
              <a:rPr lang="hu-HU" sz="1000" dirty="0" err="1" smtClean="0"/>
              <a:t>will</a:t>
            </a:r>
            <a:r>
              <a:rPr lang="hu-HU" sz="1000" dirty="0" smtClean="0"/>
              <a:t> </a:t>
            </a:r>
            <a:r>
              <a:rPr lang="hu-HU" sz="1000" dirty="0" err="1" smtClean="0"/>
              <a:t>concentrate</a:t>
            </a:r>
            <a:r>
              <a:rPr lang="hu-HU" sz="1000" dirty="0" smtClean="0"/>
              <a:t> </a:t>
            </a:r>
            <a:r>
              <a:rPr lang="hu-HU" sz="1000" dirty="0" err="1" smtClean="0"/>
              <a:t>on</a:t>
            </a:r>
            <a:r>
              <a:rPr lang="hu-HU" sz="1000" dirty="0" smtClean="0"/>
              <a:t> </a:t>
            </a:r>
            <a:r>
              <a:rPr lang="hu-HU" sz="1000" dirty="0" err="1" smtClean="0"/>
              <a:t>the</a:t>
            </a:r>
            <a:r>
              <a:rPr lang="hu-HU" sz="1000" dirty="0" smtClean="0"/>
              <a:t> </a:t>
            </a:r>
            <a:r>
              <a:rPr lang="hu-HU" sz="1000" dirty="0" err="1" smtClean="0"/>
              <a:t>automatic</a:t>
            </a:r>
            <a:r>
              <a:rPr lang="hu-HU" sz="1000" dirty="0" smtClean="0"/>
              <a:t> </a:t>
            </a:r>
            <a:r>
              <a:rPr lang="hu-HU" sz="1000" dirty="0" err="1" smtClean="0"/>
              <a:t>creation</a:t>
            </a:r>
            <a:r>
              <a:rPr lang="hu-HU" sz="1000" dirty="0" smtClean="0"/>
              <a:t> of </a:t>
            </a:r>
            <a:r>
              <a:rPr lang="hu-HU" sz="1000" dirty="0" err="1" smtClean="0"/>
              <a:t>sparse</a:t>
            </a:r>
            <a:r>
              <a:rPr lang="hu-HU" sz="1000" dirty="0" smtClean="0"/>
              <a:t> </a:t>
            </a:r>
            <a:r>
              <a:rPr lang="hu-HU" sz="1000" dirty="0" err="1" smtClean="0"/>
              <a:t>rule</a:t>
            </a:r>
            <a:r>
              <a:rPr lang="hu-HU" sz="1000" baseline="0" dirty="0" smtClean="0"/>
              <a:t> </a:t>
            </a:r>
            <a:r>
              <a:rPr lang="hu-HU" sz="1000" baseline="0" dirty="0" err="1" smtClean="0"/>
              <a:t>bases</a:t>
            </a:r>
            <a:r>
              <a:rPr lang="hu-HU" sz="1000" baseline="0" dirty="0" smtClean="0"/>
              <a:t> </a:t>
            </a:r>
            <a:r>
              <a:rPr lang="hu-HU" sz="1000" baseline="0" dirty="0" err="1" smtClean="0"/>
              <a:t>from</a:t>
            </a:r>
            <a:r>
              <a:rPr lang="hu-HU" sz="1000" baseline="0" dirty="0" smtClean="0"/>
              <a:t> </a:t>
            </a:r>
            <a:r>
              <a:rPr lang="hu-HU" sz="1000" baseline="0" dirty="0" err="1" smtClean="0"/>
              <a:t>sample</a:t>
            </a:r>
            <a:r>
              <a:rPr lang="hu-HU" sz="1000" baseline="0" dirty="0" smtClean="0"/>
              <a:t> </a:t>
            </a:r>
            <a:r>
              <a:rPr lang="hu-HU" sz="1000" baseline="0" dirty="0" err="1" smtClean="0"/>
              <a:t>data</a:t>
            </a:r>
            <a:r>
              <a:rPr lang="hu-HU" sz="1000" baseline="0" dirty="0" smtClean="0"/>
              <a:t>.</a:t>
            </a:r>
            <a:endParaRPr lang="hu-HU" sz="1000" dirty="0" smtClean="0"/>
          </a:p>
          <a:p>
            <a:r>
              <a:rPr lang="en-US" sz="1000" dirty="0" smtClean="0"/>
              <a:t>In </a:t>
            </a:r>
            <a:r>
              <a:rPr lang="en-US" sz="1000" dirty="0"/>
              <a:t>case of automatic fuzzy model identification one possesses a training data set that describes the expected behavior of the system in several points, i.e. contains a list of mating input-output values. The model identification algorithm seeks for those values of the system parameters for which the difference between the output values of the training data set and the output provided by the current fuzzy system in case of the same input is small. In most of the cases especially when the training data set contains a large amount of data an exact match cannot be reached. Therefore the fuzzy system gives only a more or less good approximation of the modeled input-output relation described by the sample data. </a:t>
            </a:r>
            <a:endParaRPr lang="hu-HU" sz="1000" dirty="0"/>
          </a:p>
          <a:p>
            <a:r>
              <a:rPr lang="en-US" sz="1000" dirty="0" smtClean="0"/>
              <a:t>Usually </a:t>
            </a:r>
            <a:r>
              <a:rPr lang="en-US" sz="1000" dirty="0"/>
              <a:t>the approximation can be improved by increasing the number of linguistic terms and rules. The situation is similar to the neural networks based modeling. </a:t>
            </a:r>
            <a:r>
              <a:rPr lang="en-US" sz="1000" dirty="0" smtClean="0"/>
              <a:t>Sparse </a:t>
            </a:r>
            <a:r>
              <a:rPr lang="en-US" sz="1000" dirty="0"/>
              <a:t>fuzzy systems with low complexity can be obtained following two different approaches. The first one starts with a dense rule base ( in </a:t>
            </a:r>
            <a:r>
              <a:rPr lang="hu-HU" sz="1000" dirty="0"/>
              <a:t>(1)</a:t>
            </a:r>
            <a:r>
              <a:rPr lang="en-US" sz="1000" dirty="0"/>
              <a:t>) [21], i.e. as step 0 a covering rule base should be generated and then the rules considered as non relevant ones are eliminated. The methods proposed by </a:t>
            </a:r>
            <a:r>
              <a:rPr lang="en-US" sz="1000" dirty="0" err="1"/>
              <a:t>Botzheim</a:t>
            </a:r>
            <a:r>
              <a:rPr lang="en-US" sz="1000" dirty="0"/>
              <a:t>, </a:t>
            </a:r>
            <a:r>
              <a:rPr lang="en-US" sz="1000" dirty="0" err="1"/>
              <a:t>Cabrita</a:t>
            </a:r>
            <a:r>
              <a:rPr lang="en-US" sz="1000" dirty="0"/>
              <a:t>, </a:t>
            </a:r>
            <a:r>
              <a:rPr lang="en-US" sz="1000" dirty="0" err="1"/>
              <a:t>Kóczy</a:t>
            </a:r>
            <a:r>
              <a:rPr lang="en-US" sz="1000" dirty="0"/>
              <a:t> and </a:t>
            </a:r>
            <a:r>
              <a:rPr lang="en-US" sz="1000" dirty="0" err="1"/>
              <a:t>Ruano</a:t>
            </a:r>
            <a:r>
              <a:rPr lang="en-US" sz="1000" dirty="0"/>
              <a:t> [3], </a:t>
            </a:r>
            <a:r>
              <a:rPr lang="en-US" sz="1000" dirty="0" err="1"/>
              <a:t>Botzheim</a:t>
            </a:r>
            <a:r>
              <a:rPr lang="en-US" sz="1000" dirty="0"/>
              <a:t>, </a:t>
            </a:r>
            <a:r>
              <a:rPr lang="en-US" sz="1000" dirty="0" err="1"/>
              <a:t>Hámori</a:t>
            </a:r>
            <a:r>
              <a:rPr lang="en-US" sz="1000" dirty="0"/>
              <a:t> and </a:t>
            </a:r>
            <a:r>
              <a:rPr lang="en-US" sz="1000" dirty="0" err="1"/>
              <a:t>Kóczy</a:t>
            </a:r>
            <a:r>
              <a:rPr lang="en-US" sz="1000" dirty="0"/>
              <a:t> [4], as well as by </a:t>
            </a:r>
            <a:r>
              <a:rPr lang="en-US" sz="1000" dirty="0" err="1"/>
              <a:t>Kóczy</a:t>
            </a:r>
            <a:r>
              <a:rPr lang="en-US" sz="1000" dirty="0"/>
              <a:t>, </a:t>
            </a:r>
            <a:r>
              <a:rPr lang="en-US" sz="1000" dirty="0" err="1"/>
              <a:t>Botzheim</a:t>
            </a:r>
            <a:r>
              <a:rPr lang="en-US" sz="1000" dirty="0"/>
              <a:t> and </a:t>
            </a:r>
            <a:r>
              <a:rPr lang="en-US" sz="1000" dirty="0" err="1"/>
              <a:t>Gedeon</a:t>
            </a:r>
            <a:r>
              <a:rPr lang="en-US" sz="1000" dirty="0"/>
              <a:t> </a:t>
            </a:r>
            <a:r>
              <a:rPr lang="en-GB" sz="1000" dirty="0"/>
              <a:t>[19]</a:t>
            </a:r>
            <a:r>
              <a:rPr lang="en-US" sz="1000" dirty="0"/>
              <a:t> follow this way.</a:t>
            </a:r>
          </a:p>
          <a:p>
            <a:r>
              <a:rPr lang="en-US" sz="1000" dirty="0"/>
              <a:t>The second approach tries to create a sparse rule base directly from the available data. </a:t>
            </a:r>
            <a:endParaRPr lang="hu-HU" sz="1000"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B1A9D7-584F-423C-90C9-C865E72444D5}" type="slidenum">
              <a:rPr lang="hu-HU"/>
              <a:pPr/>
              <a:t>119</a:t>
            </a:fld>
            <a:endParaRPr lang="hu-HU"/>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pPr marL="228600" indent="-228600"/>
            <a:r>
              <a:rPr lang="en-US" dirty="0" smtClean="0"/>
              <a:t>The </a:t>
            </a:r>
            <a:r>
              <a:rPr lang="en-US" dirty="0"/>
              <a:t>current version of the </a:t>
            </a:r>
            <a:r>
              <a:rPr lang="hu-HU" dirty="0" smtClean="0"/>
              <a:t>SFMI </a:t>
            </a:r>
            <a:r>
              <a:rPr lang="en-US" dirty="0" err="1" smtClean="0"/>
              <a:t>Matlab</a:t>
            </a:r>
            <a:r>
              <a:rPr lang="en-US" dirty="0" smtClean="0"/>
              <a:t> </a:t>
            </a:r>
            <a:r>
              <a:rPr lang="en-US" dirty="0" err="1"/>
              <a:t>ToolBox</a:t>
            </a:r>
            <a:r>
              <a:rPr lang="en-US" dirty="0"/>
              <a:t> contains the implementation of the clustering based ACP method [13] and the implementation of the techniques RBE-DSS and RBE-SI [15] that follow the concept of rule base </a:t>
            </a:r>
            <a:r>
              <a:rPr lang="en-US" dirty="0" smtClean="0"/>
              <a:t>extension</a:t>
            </a:r>
            <a:r>
              <a:rPr lang="hu-HU" dirty="0" smtClean="0"/>
              <a:t> + </a:t>
            </a:r>
            <a:r>
              <a:rPr lang="hu-HU" dirty="0" err="1" smtClean="0"/>
              <a:t>clonal</a:t>
            </a:r>
            <a:r>
              <a:rPr lang="hu-HU" dirty="0" smtClean="0"/>
              <a:t> </a:t>
            </a:r>
            <a:r>
              <a:rPr lang="hu-HU" dirty="0" err="1" smtClean="0"/>
              <a:t>selection</a:t>
            </a:r>
            <a:r>
              <a:rPr lang="en-US" dirty="0" smtClean="0"/>
              <a:t>. </a:t>
            </a:r>
            <a:r>
              <a:rPr lang="en-US" dirty="0"/>
              <a:t>All </a:t>
            </a:r>
            <a:r>
              <a:rPr lang="en-US" dirty="0" smtClean="0"/>
              <a:t>methods </a:t>
            </a:r>
            <a:r>
              <a:rPr lang="en-US" dirty="0"/>
              <a:t>consist of two steps. First a raw (starting) fuzzy system is generated followed by an iterative parameter identification process (second step).</a:t>
            </a:r>
            <a:r>
              <a:rPr lang="hu-HU" dirty="0"/>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BF30E2EB-B9A5-4D71-B3BE-BD3CB4B5943B}" type="slidenum">
              <a:rPr lang="hu-HU" smtClean="0"/>
              <a:pPr/>
              <a:t>11</a:t>
            </a:fld>
            <a:endParaRPr lang="hu-HU"/>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Further</a:t>
            </a:r>
            <a:r>
              <a:rPr lang="hu-HU" dirty="0" smtClean="0"/>
              <a:t> </a:t>
            </a:r>
            <a:r>
              <a:rPr lang="hu-HU" dirty="0" err="1" smtClean="0"/>
              <a:t>on</a:t>
            </a:r>
            <a:r>
              <a:rPr lang="hu-HU" dirty="0" smtClean="0"/>
              <a:t> I </a:t>
            </a:r>
            <a:r>
              <a:rPr lang="hu-HU" dirty="0" err="1" smtClean="0"/>
              <a:t>will</a:t>
            </a:r>
            <a:r>
              <a:rPr lang="hu-HU" dirty="0" smtClean="0"/>
              <a:t> </a:t>
            </a:r>
            <a:r>
              <a:rPr lang="hu-HU" dirty="0" err="1" smtClean="0"/>
              <a:t>present</a:t>
            </a:r>
            <a:r>
              <a:rPr lang="hu-HU" dirty="0" smtClean="0"/>
              <a:t> </a:t>
            </a:r>
            <a:r>
              <a:rPr lang="hu-HU" dirty="0" err="1" smtClean="0"/>
              <a:t>four</a:t>
            </a:r>
            <a:r>
              <a:rPr lang="hu-HU" dirty="0" smtClean="0"/>
              <a:t> </a:t>
            </a:r>
            <a:r>
              <a:rPr lang="hu-HU" dirty="0" err="1" smtClean="0"/>
              <a:t>initial</a:t>
            </a:r>
            <a:r>
              <a:rPr lang="hu-HU" dirty="0" smtClean="0"/>
              <a:t> </a:t>
            </a:r>
            <a:r>
              <a:rPr lang="hu-HU" dirty="0" err="1" smtClean="0"/>
              <a:t>rule</a:t>
            </a:r>
            <a:r>
              <a:rPr lang="hu-HU" dirty="0" smtClean="0"/>
              <a:t> </a:t>
            </a:r>
            <a:r>
              <a:rPr lang="hu-HU" baseline="0" dirty="0" smtClean="0"/>
              <a:t> </a:t>
            </a:r>
            <a:r>
              <a:rPr lang="hu-HU" baseline="0" dirty="0" err="1" smtClean="0"/>
              <a:t>base</a:t>
            </a:r>
            <a:r>
              <a:rPr lang="hu-HU" baseline="0" dirty="0" smtClean="0"/>
              <a:t> </a:t>
            </a:r>
            <a:r>
              <a:rPr lang="hu-HU" baseline="0" dirty="0" err="1" smtClean="0"/>
              <a:t>generation</a:t>
            </a:r>
            <a:r>
              <a:rPr lang="hu-HU" baseline="0" dirty="0" smtClean="0"/>
              <a:t> </a:t>
            </a:r>
            <a:r>
              <a:rPr lang="hu-HU" baseline="0" dirty="0" err="1" smtClean="0"/>
              <a:t>methods</a:t>
            </a:r>
            <a:r>
              <a:rPr lang="hu-HU" baseline="0" dirty="0" smtClean="0"/>
              <a:t> </a:t>
            </a:r>
            <a:r>
              <a:rPr lang="hu-HU" baseline="0" dirty="0" err="1" smtClean="0"/>
              <a:t>that</a:t>
            </a:r>
            <a:r>
              <a:rPr lang="hu-HU" baseline="0" dirty="0" smtClean="0"/>
              <a:t> </a:t>
            </a:r>
            <a:r>
              <a:rPr lang="hu-HU" baseline="0" dirty="0" err="1" smtClean="0"/>
              <a:t>are</a:t>
            </a:r>
            <a:r>
              <a:rPr lang="hu-HU" baseline="0" dirty="0" smtClean="0"/>
              <a:t> </a:t>
            </a:r>
            <a:r>
              <a:rPr lang="hu-HU" baseline="0" dirty="0" err="1" smtClean="0"/>
              <a:t>implemented</a:t>
            </a:r>
            <a:r>
              <a:rPr lang="hu-HU" baseline="0" dirty="0" smtClean="0"/>
              <a:t> </a:t>
            </a:r>
            <a:r>
              <a:rPr lang="hu-HU" baseline="0" dirty="0" err="1" smtClean="0"/>
              <a:t>in</a:t>
            </a:r>
            <a:r>
              <a:rPr lang="hu-HU" baseline="0" dirty="0" smtClean="0"/>
              <a:t> </a:t>
            </a:r>
            <a:r>
              <a:rPr lang="hu-HU" baseline="0" dirty="0" err="1" smtClean="0"/>
              <a:t>the</a:t>
            </a:r>
            <a:r>
              <a:rPr lang="hu-HU" baseline="0" dirty="0" smtClean="0"/>
              <a:t> SFMI </a:t>
            </a:r>
            <a:r>
              <a:rPr lang="hu-HU" baseline="0" dirty="0" err="1" smtClean="0"/>
              <a:t>toolbox</a:t>
            </a:r>
            <a:endParaRPr lang="hu-HU" dirty="0" smtClean="0"/>
          </a:p>
        </p:txBody>
      </p:sp>
      <p:sp>
        <p:nvSpPr>
          <p:cNvPr id="4" name="Dia számának helye 3"/>
          <p:cNvSpPr>
            <a:spLocks noGrp="1"/>
          </p:cNvSpPr>
          <p:nvPr>
            <p:ph type="sldNum" sz="quarter" idx="10"/>
          </p:nvPr>
        </p:nvSpPr>
        <p:spPr/>
        <p:txBody>
          <a:bodyPr/>
          <a:lstStyle/>
          <a:p>
            <a:fld id="{1B3A71EB-5C01-48DB-B6E5-AD4D6094D875}" type="slidenum">
              <a:rPr lang="hu-HU" smtClean="0"/>
              <a:t>121</a:t>
            </a:fld>
            <a:endParaRPr lang="hu-HU"/>
          </a:p>
        </p:txBody>
      </p:sp>
    </p:spTree>
    <p:extLst>
      <p:ext uri="{BB962C8B-B14F-4D97-AF65-F5344CB8AC3E}">
        <p14:creationId xmlns:p14="http://schemas.microsoft.com/office/powerpoint/2010/main" val="42756240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smtClean="0"/>
              <a:t>It starts with a one dimensional clustering of the sample output data. The membership functions created from the clusters are trapezoidal and their parameters are determined by a horizontal cut of the clusters at a predefined α-level. The α-cut endpoints define the core of the fuzzy sets; while the support is determined by the </a:t>
            </a:r>
            <a:r>
              <a:rPr lang="en-US" sz="1200" kern="1200" dirty="0" err="1" smtClean="0">
                <a:solidFill>
                  <a:schemeClr val="tx1"/>
                </a:solidFill>
                <a:effectLst/>
                <a:latin typeface="+mn-lt"/>
                <a:ea typeface="+mn-ea"/>
                <a:cs typeface="+mn-cs"/>
              </a:rPr>
              <a:t>Ruspini</a:t>
            </a:r>
            <a:r>
              <a:rPr lang="en-US" sz="1200" kern="1200" dirty="0" smtClean="0">
                <a:solidFill>
                  <a:schemeClr val="tx1"/>
                </a:solidFill>
                <a:effectLst/>
                <a:latin typeface="+mn-lt"/>
                <a:ea typeface="+mn-ea"/>
                <a:cs typeface="+mn-cs"/>
              </a:rPr>
              <a:t> character of the partition (see Figure 2).</a:t>
            </a:r>
            <a:endParaRPr lang="hu-H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Next, for each fuzzy set one selects the corresponding data rows from the sample data which is followed by a one dimensional fuzzy c-mean clustering of the selected data in each antecedent dimension. This step is also called projection into the antecedent space.</a:t>
            </a:r>
            <a:endParaRPr lang="hu-H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each antecedent dimension the obtained cluster centers are collected into a single group and are examined against some cluster </a:t>
            </a:r>
            <a:r>
              <a:rPr lang="en-US" sz="1200" kern="1200" dirty="0" err="1" smtClean="0">
                <a:solidFill>
                  <a:schemeClr val="tx1"/>
                </a:solidFill>
                <a:effectLst/>
                <a:latin typeface="+mn-lt"/>
                <a:ea typeface="+mn-ea"/>
                <a:cs typeface="+mn-cs"/>
              </a:rPr>
              <a:t>mergeability</a:t>
            </a:r>
            <a:r>
              <a:rPr lang="en-US" sz="1200" kern="1200" dirty="0" smtClean="0">
                <a:solidFill>
                  <a:schemeClr val="tx1"/>
                </a:solidFill>
                <a:effectLst/>
                <a:latin typeface="+mn-lt"/>
                <a:ea typeface="+mn-ea"/>
                <a:cs typeface="+mn-cs"/>
              </a:rPr>
              <a:t> conditions. The final fuzzy sets are generated from the remaining clusters using the same horizontal cut based technique as in the case of the consequent partition. </a:t>
            </a:r>
            <a:endParaRPr lang="hu-H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Having the antecedent and consequent partitions generated the rules are created based on the sample data rows that correspond to the individual output fuzzy sets. </a:t>
            </a:r>
            <a:endParaRPr lang="hu-HU" dirty="0"/>
          </a:p>
        </p:txBody>
      </p:sp>
      <p:sp>
        <p:nvSpPr>
          <p:cNvPr id="4" name="Dia számának helye 3"/>
          <p:cNvSpPr>
            <a:spLocks noGrp="1"/>
          </p:cNvSpPr>
          <p:nvPr>
            <p:ph type="sldNum" sz="quarter" idx="10"/>
          </p:nvPr>
        </p:nvSpPr>
        <p:spPr/>
        <p:txBody>
          <a:bodyPr/>
          <a:lstStyle/>
          <a:p>
            <a:fld id="{1B3A71EB-5C01-48DB-B6E5-AD4D6094D875}" type="slidenum">
              <a:rPr lang="hu-HU" smtClean="0"/>
              <a:t>122</a:t>
            </a:fld>
            <a:endParaRPr lang="hu-HU"/>
          </a:p>
        </p:txBody>
      </p:sp>
    </p:spTree>
    <p:extLst>
      <p:ext uri="{BB962C8B-B14F-4D97-AF65-F5344CB8AC3E}">
        <p14:creationId xmlns:p14="http://schemas.microsoft.com/office/powerpoint/2010/main" val="25625369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fld id="{B4BB1686-841B-485C-94ED-0F7EB61C09D8}" type="slidenum">
              <a:rPr lang="hu-HU" smtClean="0"/>
              <a:pPr eaLnBrk="1" hangingPunct="1"/>
              <a:t>123</a:t>
            </a:fld>
            <a:endParaRPr lang="hu-HU"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rule base generation starts with the determination of the optimal cluster number for a fuzzy c‑mean (FCM) clustering of the output sample data. It is calculated by the help of a cluster validity index (CVI). One can find several CVIs in the literature. A survey and comparison of the available techniques was made by Wang and Zhang in [35]. ACP adapted the hybrid approach proposed by Chong, Gedeon and Kóczy [17] enhanced by the application of an upper limit for the cluster number. </a:t>
            </a:r>
            <a:endParaRPr lang="hu-HU" smtClean="0"/>
          </a:p>
          <a:p>
            <a:r>
              <a:rPr lang="en-US" smtClean="0"/>
              <a:t>After the determination of the optimal output cluster number one does a one-dimensional FCM clustering on the output data. The applied technique is based on the FCM proposed by Bezdek [14]. One estimates the output partition’s fuzzy sets from the previously identified clusters. The Ruspini type partition with trapezoidal shaped fuzzy sets is produced by cutting the clusters at an α-level (usually α=0.85) and creating the set’s cores from the width values of the cuts. One determines the supports of the sets automatically from the corresponding endpoints of the adjacent linguistic terms.</a:t>
            </a:r>
            <a:endParaRPr lang="hu-HU" smtClean="0"/>
          </a:p>
          <a:p>
            <a:endParaRPr lang="hu-HU" sz="100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fld id="{18BA0DDE-F2CC-4B77-AF23-6C6A0196448E}" type="slidenum">
              <a:rPr lang="hu-HU" smtClean="0"/>
              <a:pPr eaLnBrk="1" hangingPunct="1"/>
              <a:t>124</a:t>
            </a:fld>
            <a:endParaRPr lang="hu-HU"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Next, the consequent linguistic terms are projected into the antecedent space. For each output fuzzy set one selects the data rows whose output fall into the support of the set. Then one does a one dimensional fuzzy clustering in each antecedent dimension on the current subset of the sample data. The cluster centers will be used later as reference points of the estimated antecedent fuzzy sets.</a:t>
            </a:r>
            <a:endParaRPr lang="hu-HU" smtClean="0"/>
          </a:p>
          <a:p>
            <a:r>
              <a:rPr lang="en-US" smtClean="0"/>
              <a:t>An identifier with three indices (</a:t>
            </a:r>
            <a:r>
              <a:rPr lang="en-US" i="1" smtClean="0"/>
              <a:t>A</a:t>
            </a:r>
            <a:r>
              <a:rPr lang="en-US" i="1" baseline="-25000" smtClean="0"/>
              <a:t>i,j,k</a:t>
            </a:r>
            <a:r>
              <a:rPr lang="en-US" smtClean="0"/>
              <a:t>) is assigned to each cluster, where </a:t>
            </a:r>
            <a:r>
              <a:rPr lang="en-US" i="1" smtClean="0"/>
              <a:t>i</a:t>
            </a:r>
            <a:r>
              <a:rPr lang="en-US" smtClean="0"/>
              <a:t> is the ordinal number of the antecedent dimension, </a:t>
            </a:r>
            <a:r>
              <a:rPr lang="en-US" i="1" smtClean="0"/>
              <a:t>j</a:t>
            </a:r>
            <a:r>
              <a:rPr lang="en-US" smtClean="0"/>
              <a:t> is the ordinal number of the consequent fuzzy set in its partition, and </a:t>
            </a:r>
            <a:r>
              <a:rPr lang="en-US" i="1" smtClean="0"/>
              <a:t>k</a:t>
            </a:r>
            <a:r>
              <a:rPr lang="en-US" smtClean="0"/>
              <a:t> is the ordinal number of the cluster in the current clustering.</a:t>
            </a:r>
            <a:endParaRPr lang="hu-HU" smtClean="0"/>
          </a:p>
          <a:p>
            <a:r>
              <a:rPr lang="en-US" smtClean="0"/>
              <a:t>One can generate two or more rules for each output fuzzy set in the form</a:t>
            </a:r>
            <a:endParaRPr lang="hu-HU" smtClean="0"/>
          </a:p>
          <a:p>
            <a:endParaRPr lang="hu-HU" sz="1000" smtClean="0"/>
          </a:p>
          <a:p>
            <a:r>
              <a:rPr lang="en-US" smtClean="0"/>
              <a:t>where </a:t>
            </a:r>
            <a:r>
              <a:rPr lang="en-US" i="1" smtClean="0"/>
              <a:t>m</a:t>
            </a:r>
            <a:r>
              <a:rPr lang="en-US" smtClean="0"/>
              <a:t> is the ordinal number of the rule, </a:t>
            </a:r>
            <a:r>
              <a:rPr lang="en-US" i="1" smtClean="0"/>
              <a:t>N</a:t>
            </a:r>
            <a:r>
              <a:rPr lang="en-US" smtClean="0"/>
              <a:t> is the number of antecedent dimensions. Thus one obtains several groups of cluster centers in each input dimension. Next, they are interleaved and renumbered in order to get a cluster partition in each dimension. Some of the cluster centers will be identical or nearly identical. They are united applying a prescribed distance threshold whose value is a parameter of the method. After a cluster union the related rules are also corrected or united.</a:t>
            </a:r>
            <a:endParaRPr lang="hu-HU" smtClean="0"/>
          </a:p>
          <a:p>
            <a:r>
              <a:rPr lang="en-US" smtClean="0"/>
              <a:t>One estimates the antecedent partitions and linguistic terms using the same methods as in the case of the consequent partition. </a:t>
            </a:r>
            <a:endParaRPr lang="hu-HU" smtClean="0"/>
          </a:p>
          <a:p>
            <a:endParaRPr lang="hu-HU" sz="100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1B3A71EB-5C01-48DB-B6E5-AD4D6094D875}" type="slidenum">
              <a:rPr lang="hu-HU" smtClean="0"/>
              <a:t>125</a:t>
            </a:fld>
            <a:endParaRPr lang="hu-HU"/>
          </a:p>
        </p:txBody>
      </p:sp>
    </p:spTree>
    <p:extLst>
      <p:ext uri="{BB962C8B-B14F-4D97-AF65-F5344CB8AC3E}">
        <p14:creationId xmlns:p14="http://schemas.microsoft.com/office/powerpoint/2010/main" val="23613186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smtClean="0">
                <a:effectLst/>
              </a:rPr>
              <a:t>The “two initial rules” based method [15] first selects two data rows from the sample data set: one that represents the lowest output value, and one that contains the highest output value. If more than one data row contains the same extreme output value that one is selected which is closer to the lower or upper bound of the antecedent space. Next, two rules are created that describe the two specified output values.</a:t>
            </a:r>
            <a:r>
              <a:rPr lang="hu-HU" dirty="0" smtClean="0">
                <a:effectLst/>
              </a:rPr>
              <a:t> </a:t>
            </a:r>
            <a:r>
              <a:rPr lang="en-US" sz="1200" kern="1200" dirty="0" smtClean="0">
                <a:solidFill>
                  <a:schemeClr val="tx1"/>
                </a:solidFill>
                <a:effectLst/>
                <a:latin typeface="+mn-lt"/>
                <a:ea typeface="+mn-ea"/>
                <a:cs typeface="+mn-cs"/>
              </a:rPr>
              <a:t>The fuzzy sets contained in the antecedent and consequent parts of the rules are created with trapezoidal membership functions where the width of the core (</a:t>
            </a:r>
            <a:r>
              <a:rPr lang="en-US" sz="1200" i="1" kern="1200" dirty="0" err="1" smtClean="0">
                <a:solidFill>
                  <a:schemeClr val="tx1"/>
                </a:solidFill>
                <a:effectLst/>
                <a:latin typeface="+mn-lt"/>
                <a:ea typeface="+mn-ea"/>
                <a:cs typeface="+mn-cs"/>
              </a:rPr>
              <a:t>w</a:t>
            </a:r>
            <a:r>
              <a:rPr lang="en-US" sz="1200" i="1" kern="1200" baseline="-25000" dirty="0" err="1"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 and support (</a:t>
            </a:r>
            <a:r>
              <a:rPr lang="en-US" sz="1200" i="1" kern="1200" dirty="0" err="1" smtClean="0">
                <a:solidFill>
                  <a:schemeClr val="tx1"/>
                </a:solidFill>
                <a:effectLst/>
                <a:latin typeface="+mn-lt"/>
                <a:ea typeface="+mn-ea"/>
                <a:cs typeface="+mn-cs"/>
              </a:rPr>
              <a:t>w</a:t>
            </a:r>
            <a:r>
              <a:rPr lang="en-US" sz="1200" i="1" kern="1200" baseline="-25000" dirty="0" err="1"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are defined in function of the range of the actual partition and the reference point is identical with the respective element of the selected data row. Optionally one can select the application of the following two meta rules as well.</a:t>
            </a:r>
            <a:endParaRPr lang="hu-HU" sz="1200" kern="1200" dirty="0" smtClean="0">
              <a:solidFill>
                <a:schemeClr val="tx1"/>
              </a:solidFill>
              <a:effectLst/>
              <a:latin typeface="+mn-lt"/>
              <a:ea typeface="+mn-ea"/>
              <a:cs typeface="+mn-cs"/>
            </a:endParaRPr>
          </a:p>
          <a:p>
            <a:pPr marL="228600" indent="-228600">
              <a:buAutoNum type="arabicPeriod"/>
            </a:pPr>
            <a:r>
              <a:rPr lang="en-US" sz="1200" kern="1200" dirty="0" smtClean="0">
                <a:solidFill>
                  <a:schemeClr val="tx1"/>
                </a:solidFill>
                <a:effectLst/>
                <a:latin typeface="+mn-lt"/>
                <a:ea typeface="+mn-ea"/>
                <a:cs typeface="+mn-cs"/>
              </a:rPr>
              <a:t>If the distance between the reference point of the new fuzzy set and the reference point of an old fuzzy set is smaller or equal than a specified threshold value </a:t>
            </a:r>
            <a:r>
              <a:rPr lang="hu-H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d</a:t>
            </a:r>
            <a:r>
              <a:rPr lang="en-US" sz="1200" i="1" kern="1200" baseline="-25000" dirty="0" err="1" smtClean="0">
                <a:solidFill>
                  <a:schemeClr val="tx1"/>
                </a:solidFill>
                <a:effectLst/>
                <a:latin typeface="+mn-lt"/>
                <a:ea typeface="+mn-ea"/>
                <a:cs typeface="+mn-cs"/>
              </a:rPr>
              <a:t>min</a:t>
            </a:r>
            <a:r>
              <a:rPr lang="en-US" sz="1200" kern="1200" dirty="0" smtClean="0">
                <a:solidFill>
                  <a:schemeClr val="tx1"/>
                </a:solidFill>
                <a:effectLst/>
                <a:latin typeface="+mn-lt"/>
                <a:ea typeface="+mn-ea"/>
                <a:cs typeface="+mn-cs"/>
              </a:rPr>
              <a:t>), the old set is used as antecedent/consequent of the new rule in the current input/output dimension (the algorithm does not create a new fuzzy set).</a:t>
            </a:r>
            <a:endParaRPr lang="hu-HU" sz="1200" kern="1200" dirty="0" smtClean="0">
              <a:solidFill>
                <a:schemeClr val="tx1"/>
              </a:solidFill>
              <a:effectLst/>
              <a:latin typeface="+mn-lt"/>
              <a:ea typeface="+mn-ea"/>
              <a:cs typeface="+mn-cs"/>
            </a:endParaRPr>
          </a:p>
          <a:p>
            <a:pPr lvl="0"/>
            <a:r>
              <a:rPr lang="hu-HU" sz="1200" kern="1200" dirty="0" smtClean="0">
                <a:solidFill>
                  <a:schemeClr val="tx1"/>
                </a:solidFill>
                <a:effectLst/>
                <a:latin typeface="+mn-lt"/>
                <a:ea typeface="+mn-ea"/>
                <a:cs typeface="+mn-cs"/>
              </a:rPr>
              <a:t>2. </a:t>
            </a:r>
            <a:r>
              <a:rPr lang="en-US" sz="1200" kern="1200" dirty="0" smtClean="0">
                <a:solidFill>
                  <a:schemeClr val="tx1"/>
                </a:solidFill>
                <a:effectLst/>
                <a:latin typeface="+mn-lt"/>
                <a:ea typeface="+mn-ea"/>
                <a:cs typeface="+mn-cs"/>
              </a:rPr>
              <a:t>If the average distance between the corresponding parameters of the new set and an old set is smaller or equal than a specified threshold (</a:t>
            </a:r>
            <a:r>
              <a:rPr lang="en-US" sz="1200" i="1" kern="1200" dirty="0" err="1" smtClean="0">
                <a:solidFill>
                  <a:schemeClr val="tx1"/>
                </a:solidFill>
                <a:effectLst/>
                <a:latin typeface="+mn-lt"/>
                <a:ea typeface="+mn-ea"/>
                <a:cs typeface="+mn-cs"/>
              </a:rPr>
              <a:t>dp</a:t>
            </a:r>
            <a:r>
              <a:rPr lang="en-US" sz="1200" i="1" kern="1200" baseline="-25000" dirty="0" err="1" smtClean="0">
                <a:solidFill>
                  <a:schemeClr val="tx1"/>
                </a:solidFill>
                <a:effectLst/>
                <a:latin typeface="+mn-lt"/>
                <a:ea typeface="+mn-ea"/>
                <a:cs typeface="+mn-cs"/>
              </a:rPr>
              <a:t>min</a:t>
            </a:r>
            <a:r>
              <a:rPr lang="en-US" sz="1200" kern="1200" dirty="0" smtClean="0">
                <a:solidFill>
                  <a:schemeClr val="tx1"/>
                </a:solidFill>
                <a:effectLst/>
                <a:latin typeface="+mn-lt"/>
                <a:ea typeface="+mn-ea"/>
                <a:cs typeface="+mn-cs"/>
              </a:rPr>
              <a:t>) the two sets are merged into one.</a:t>
            </a:r>
            <a:endParaRPr lang="hu-HU" sz="1200" kern="1200" dirty="0" smtClean="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fld id="{1B3A71EB-5C01-48DB-B6E5-AD4D6094D875}" type="slidenum">
              <a:rPr lang="hu-HU" smtClean="0"/>
              <a:t>127</a:t>
            </a:fld>
            <a:endParaRPr lang="hu-HU"/>
          </a:p>
        </p:txBody>
      </p:sp>
    </p:spTree>
    <p:extLst>
      <p:ext uri="{BB962C8B-B14F-4D97-AF65-F5344CB8AC3E}">
        <p14:creationId xmlns:p14="http://schemas.microsoft.com/office/powerpoint/2010/main" val="1178408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1B3A71EB-5C01-48DB-B6E5-AD4D6094D875}" type="slidenum">
              <a:rPr lang="hu-HU" smtClean="0"/>
              <a:t>128</a:t>
            </a:fld>
            <a:endParaRPr lang="hu-HU"/>
          </a:p>
        </p:txBody>
      </p:sp>
    </p:spTree>
    <p:extLst>
      <p:ext uri="{BB962C8B-B14F-4D97-AF65-F5344CB8AC3E}">
        <p14:creationId xmlns:p14="http://schemas.microsoft.com/office/powerpoint/2010/main" val="23613186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sz="1200" kern="1200" dirty="0" smtClean="0">
                <a:solidFill>
                  <a:schemeClr val="tx1"/>
                </a:solidFill>
                <a:effectLst/>
                <a:latin typeface="+mn-lt"/>
                <a:ea typeface="+mn-ea"/>
                <a:cs typeface="+mn-cs"/>
              </a:rPr>
              <a:t>The rule base generation method that applies the above presented “two rules” approach usually ensures after the parameter optimization a final fuzzy system with a low number of rules; however, the process can be very time consuming. Besides, another problem could arise from the deficiency that not all the FRI methods have extrapolation capability. In order to alleviate the above mentioned problems the SFMI toolbox offers as a new feature an initial rule base generation mode that beside the above specified two rules also creates a rule for each corner point of the hypercube of the antecedent space.</a:t>
            </a:r>
            <a:endParaRPr lang="hu-HU" sz="1200" kern="1200" dirty="0" smtClean="0">
              <a:solidFill>
                <a:schemeClr val="tx1"/>
              </a:solidFill>
              <a:effectLst/>
              <a:latin typeface="+mn-lt"/>
              <a:ea typeface="+mn-ea"/>
              <a:cs typeface="+mn-cs"/>
            </a:endParaRPr>
          </a:p>
          <a:p>
            <a:r>
              <a:rPr lang="en-US" dirty="0" smtClean="0">
                <a:effectLst/>
              </a:rPr>
              <a:t>This approach results in (at most) four rules in case of a one dimensional antecedent space, and ten rules in case of a two dimensional antecedent space. In the general case the number of rules will be</a:t>
            </a:r>
            <a:r>
              <a:rPr lang="hu-HU" dirty="0" smtClean="0">
                <a:effectLst/>
              </a:rPr>
              <a:t> 2</a:t>
            </a:r>
            <a:r>
              <a:rPr lang="hu-HU" baseline="30000" dirty="0" smtClean="0">
                <a:effectLst/>
              </a:rPr>
              <a:t>n</a:t>
            </a:r>
            <a:r>
              <a:rPr lang="hu-HU" dirty="0" smtClean="0">
                <a:effectLst/>
              </a:rPr>
              <a:t>+2</a:t>
            </a:r>
            <a:r>
              <a:rPr lang="en-US" sz="1200" kern="1200" dirty="0" smtClean="0">
                <a:solidFill>
                  <a:schemeClr val="tx1"/>
                </a:solidFill>
                <a:effectLst/>
                <a:latin typeface="+mn-lt"/>
                <a:ea typeface="+mn-ea"/>
                <a:cs typeface="+mn-cs"/>
              </a:rPr>
              <a:t>where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 is the number of input dimensions. Sometimes the actual number of rules can be less than the value specified in (2) because one or both of the extreme outputs could correspond to corner-points of the antecedent hypercube. For example in case of our synthetic data set one gets a rule base with only five rules because the rule describing the corner point </a:t>
            </a:r>
            <a:r>
              <a:rPr lang="en-US" sz="1200" i="1" kern="1200" dirty="0" smtClean="0">
                <a:solidFill>
                  <a:schemeClr val="tx1"/>
                </a:solidFill>
                <a:effectLst/>
                <a:latin typeface="+mn-lt"/>
                <a:ea typeface="+mn-ea"/>
                <a:cs typeface="+mn-cs"/>
              </a:rPr>
              <a:t>x</a:t>
            </a:r>
            <a:r>
              <a:rPr lang="en-US" sz="1200" kern="1200" dirty="0" smtClean="0">
                <a:solidFill>
                  <a:schemeClr val="tx1"/>
                </a:solidFill>
                <a:effectLst/>
                <a:latin typeface="+mn-lt"/>
                <a:ea typeface="+mn-ea"/>
                <a:cs typeface="+mn-cs"/>
              </a:rPr>
              <a:t>=0, </a:t>
            </a:r>
            <a:r>
              <a:rPr lang="en-US" sz="1200" i="1" kern="1200" dirty="0" smtClean="0">
                <a:solidFill>
                  <a:schemeClr val="tx1"/>
                </a:solidFill>
                <a:effectLst/>
                <a:latin typeface="+mn-lt"/>
                <a:ea typeface="+mn-ea"/>
                <a:cs typeface="+mn-cs"/>
              </a:rPr>
              <a:t>y</a:t>
            </a:r>
            <a:r>
              <a:rPr lang="en-US" sz="1200" kern="1200" dirty="0" smtClean="0">
                <a:solidFill>
                  <a:schemeClr val="tx1"/>
                </a:solidFill>
                <a:effectLst/>
                <a:latin typeface="+mn-lt"/>
                <a:ea typeface="+mn-ea"/>
                <a:cs typeface="+mn-cs"/>
              </a:rPr>
              <a:t>=50 is identical with the rule corresponding to the lowest output. The main steps of the algorithm are presented </a:t>
            </a:r>
            <a:r>
              <a:rPr lang="hu-HU" sz="1200" kern="1200" dirty="0" err="1" smtClean="0">
                <a:solidFill>
                  <a:schemeClr val="tx1"/>
                </a:solidFill>
                <a:effectLst/>
                <a:latin typeface="+mn-lt"/>
                <a:ea typeface="+mn-ea"/>
                <a:cs typeface="+mn-cs"/>
              </a:rPr>
              <a:t>on</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the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next</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slide</a:t>
            </a:r>
            <a:r>
              <a:rPr lang="hu-HU" sz="1200" kern="1200" dirty="0" smtClean="0">
                <a:solidFill>
                  <a:schemeClr val="tx1"/>
                </a:solidFill>
                <a:effectLst/>
                <a:latin typeface="+mn-lt"/>
                <a:ea typeface="+mn-ea"/>
                <a:cs typeface="+mn-cs"/>
              </a:rPr>
              <a:t>.</a:t>
            </a:r>
            <a:endParaRPr lang="hu-HU" dirty="0"/>
          </a:p>
        </p:txBody>
      </p:sp>
      <p:sp>
        <p:nvSpPr>
          <p:cNvPr id="4" name="Dia számának helye 3"/>
          <p:cNvSpPr>
            <a:spLocks noGrp="1"/>
          </p:cNvSpPr>
          <p:nvPr>
            <p:ph type="sldNum" sz="quarter" idx="10"/>
          </p:nvPr>
        </p:nvSpPr>
        <p:spPr/>
        <p:txBody>
          <a:bodyPr/>
          <a:lstStyle/>
          <a:p>
            <a:fld id="{1B3A71EB-5C01-48DB-B6E5-AD4D6094D875}" type="slidenum">
              <a:rPr lang="hu-HU" smtClean="0"/>
              <a:t>130</a:t>
            </a:fld>
            <a:endParaRPr lang="hu-HU"/>
          </a:p>
        </p:txBody>
      </p:sp>
    </p:spTree>
    <p:extLst>
      <p:ext uri="{BB962C8B-B14F-4D97-AF65-F5344CB8AC3E}">
        <p14:creationId xmlns:p14="http://schemas.microsoft.com/office/powerpoint/2010/main" val="168194245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sz="1200" kern="1200" dirty="0" smtClean="0">
                <a:solidFill>
                  <a:schemeClr val="tx1"/>
                </a:solidFill>
                <a:effectLst/>
                <a:latin typeface="+mn-lt"/>
                <a:ea typeface="+mn-ea"/>
                <a:cs typeface="+mn-cs"/>
              </a:rPr>
              <a:t>The first two rules and the fuzzy sets of the other rules as well are generated using the technique presented in Section II.B. The parameters of the method are also identical with the previously presented ones. The “2</a:t>
            </a:r>
            <a:r>
              <a:rPr lang="en-US" sz="1200" kern="1200" baseline="300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+2” approach can be used only when all the corner points of the antecedent space are covered by sample data.</a:t>
            </a:r>
            <a:endParaRPr lang="hu-HU" dirty="0"/>
          </a:p>
        </p:txBody>
      </p:sp>
      <p:sp>
        <p:nvSpPr>
          <p:cNvPr id="4" name="Dia számának helye 3"/>
          <p:cNvSpPr>
            <a:spLocks noGrp="1"/>
          </p:cNvSpPr>
          <p:nvPr>
            <p:ph type="sldNum" sz="quarter" idx="10"/>
          </p:nvPr>
        </p:nvSpPr>
        <p:spPr/>
        <p:txBody>
          <a:bodyPr/>
          <a:lstStyle/>
          <a:p>
            <a:fld id="{1B3A71EB-5C01-48DB-B6E5-AD4D6094D875}" type="slidenum">
              <a:rPr lang="hu-HU" smtClean="0"/>
              <a:t>131</a:t>
            </a:fld>
            <a:endParaRPr lang="hu-HU"/>
          </a:p>
        </p:txBody>
      </p:sp>
    </p:spTree>
    <p:extLst>
      <p:ext uri="{BB962C8B-B14F-4D97-AF65-F5344CB8AC3E}">
        <p14:creationId xmlns:p14="http://schemas.microsoft.com/office/powerpoint/2010/main" val="390430188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sz="1200" kern="1200" dirty="0" smtClean="0">
                <a:solidFill>
                  <a:schemeClr val="tx1"/>
                </a:solidFill>
                <a:effectLst/>
                <a:latin typeface="+mn-lt"/>
                <a:ea typeface="+mn-ea"/>
                <a:cs typeface="+mn-cs"/>
              </a:rPr>
              <a:t>All the three previously presented methods create a sparse rule base, i.e. for some possible observations (allowed input values) there are no applicable rules. As an extension of its functionality the 1.1.6 version of the SFMI toolbox also supports the creation of a rule base that ensures a full coverage of the input space</a:t>
            </a:r>
            <a:r>
              <a:rPr lang="hu-HU"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allowing the system architect the specification of the coverage level, the number of the fuzzy sets in the current partition, and the width of the fuzzy sets’ core as well (see Figure 8).</a:t>
            </a:r>
            <a:endParaRPr lang="hu-H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algorithm defines the characteristics of the grid partitioning conform Figure 9, where µ</a:t>
            </a:r>
            <a:r>
              <a:rPr lang="en-US" sz="1200" i="1" kern="1200" baseline="-250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 is the coverage level, </a:t>
            </a:r>
            <a:endParaRPr lang="hu-HU" sz="1200" kern="1200" dirty="0" smtClean="0">
              <a:solidFill>
                <a:schemeClr val="tx1"/>
              </a:solidFill>
              <a:effectLst/>
              <a:latin typeface="+mn-lt"/>
              <a:ea typeface="+mn-ea"/>
              <a:cs typeface="+mn-cs"/>
            </a:endParaRPr>
          </a:p>
          <a:p>
            <a:endParaRPr lang="hu-HU" dirty="0"/>
          </a:p>
        </p:txBody>
      </p:sp>
      <p:sp>
        <p:nvSpPr>
          <p:cNvPr id="4" name="Dia számának helye 3"/>
          <p:cNvSpPr>
            <a:spLocks noGrp="1"/>
          </p:cNvSpPr>
          <p:nvPr>
            <p:ph type="sldNum" sz="quarter" idx="10"/>
          </p:nvPr>
        </p:nvSpPr>
        <p:spPr/>
        <p:txBody>
          <a:bodyPr/>
          <a:lstStyle/>
          <a:p>
            <a:fld id="{1B3A71EB-5C01-48DB-B6E5-AD4D6094D875}" type="slidenum">
              <a:rPr lang="hu-HU" smtClean="0"/>
              <a:t>132</a:t>
            </a:fld>
            <a:endParaRPr lang="hu-HU"/>
          </a:p>
        </p:txBody>
      </p:sp>
    </p:spTree>
    <p:extLst>
      <p:ext uri="{BB962C8B-B14F-4D97-AF65-F5344CB8AC3E}">
        <p14:creationId xmlns:p14="http://schemas.microsoft.com/office/powerpoint/2010/main" val="1470622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hu-HU" smtClean="0"/>
              <a:t>Mintacím szerkesztése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hu-HU" smtClean="0"/>
              <a:t>Alcím mintájának szerkesztése</a:t>
            </a:r>
            <a:endParaRPr kumimoji="0" lang="en-US"/>
          </a:p>
        </p:txBody>
      </p:sp>
      <p:sp>
        <p:nvSpPr>
          <p:cNvPr id="30" name="Date Placeholder 29"/>
          <p:cNvSpPr>
            <a:spLocks noGrp="1"/>
          </p:cNvSpPr>
          <p:nvPr>
            <p:ph type="dt" sz="half" idx="10"/>
          </p:nvPr>
        </p:nvSpPr>
        <p:spPr/>
        <p:txBody>
          <a:bodyPr/>
          <a:lstStyle/>
          <a:p>
            <a:fld id="{8E33850C-1EA9-4AC9-9910-60EE937AB273}" type="datetime1">
              <a:rPr lang="hu-HU" smtClean="0"/>
              <a:t>2013.10.27.</a:t>
            </a:fld>
            <a:endParaRPr lang="hu-HU"/>
          </a:p>
        </p:txBody>
      </p:sp>
      <p:sp>
        <p:nvSpPr>
          <p:cNvPr id="19" name="Footer Placeholder 18"/>
          <p:cNvSpPr>
            <a:spLocks noGrp="1"/>
          </p:cNvSpPr>
          <p:nvPr>
            <p:ph type="ftr" sz="quarter" idx="11"/>
          </p:nvPr>
        </p:nvSpPr>
        <p:spPr/>
        <p:txBody>
          <a:bodyPr/>
          <a:lstStyle/>
          <a:p>
            <a:endParaRPr lang="hu-HU"/>
          </a:p>
        </p:txBody>
      </p:sp>
      <p:sp>
        <p:nvSpPr>
          <p:cNvPr id="27" name="Slide Number Placeholder 26"/>
          <p:cNvSpPr>
            <a:spLocks noGrp="1"/>
          </p:cNvSpPr>
          <p:nvPr>
            <p:ph type="sldNum" sz="quarter" idx="12"/>
          </p:nvPr>
        </p:nvSpPr>
        <p:spPr/>
        <p:txBody>
          <a:bodyPr/>
          <a:lstStyle/>
          <a:p>
            <a:fld id="{42275A63-3E4B-4569-BF04-D6C210DC9A48}" type="slidenum">
              <a:rPr lang="hu-HU" smtClean="0"/>
              <a:t>‹#›</a:t>
            </a:fld>
            <a:endParaRPr lang="hu-H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hu-HU" smtClean="0"/>
              <a:t>Mintacím szerkesztése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ate Placeholder 3"/>
          <p:cNvSpPr>
            <a:spLocks noGrp="1"/>
          </p:cNvSpPr>
          <p:nvPr>
            <p:ph type="dt" sz="half" idx="10"/>
          </p:nvPr>
        </p:nvSpPr>
        <p:spPr/>
        <p:txBody>
          <a:bodyPr/>
          <a:lstStyle/>
          <a:p>
            <a:fld id="{11F23306-973F-44F3-8AB2-249EE5801A4A}" type="datetime1">
              <a:rPr lang="hu-HU" smtClean="0"/>
              <a:t>2013.10.27.</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42275A63-3E4B-4569-BF04-D6C210DC9A48}" type="slidenum">
              <a:rPr lang="hu-HU" smtClean="0"/>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hu-HU" smtClean="0"/>
              <a:t>Mintacím szerkesztése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ate Placeholder 3"/>
          <p:cNvSpPr>
            <a:spLocks noGrp="1"/>
          </p:cNvSpPr>
          <p:nvPr>
            <p:ph type="dt" sz="half" idx="10"/>
          </p:nvPr>
        </p:nvSpPr>
        <p:spPr/>
        <p:txBody>
          <a:bodyPr/>
          <a:lstStyle/>
          <a:p>
            <a:fld id="{6EEFB146-5140-4897-9A0C-0FEFA478D1A0}" type="datetime1">
              <a:rPr lang="hu-HU" smtClean="0"/>
              <a:t>2013.10.27.</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42275A63-3E4B-4569-BF04-D6C210DC9A48}" type="slidenum">
              <a:rPr lang="hu-HU" smtClean="0"/>
              <a:t>‹#›</a:t>
            </a:fld>
            <a:endParaRPr lang="hu-H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195263" y="228600"/>
            <a:ext cx="8015287" cy="914400"/>
          </a:xfrm>
        </p:spPr>
        <p:txBody>
          <a:bodyPr/>
          <a:lstStyle/>
          <a:p>
            <a:r>
              <a:rPr lang="hu-HU" smtClean="0"/>
              <a:t>Mintacím szerkesztése</a:t>
            </a:r>
            <a:endParaRPr lang="hu-HU"/>
          </a:p>
        </p:txBody>
      </p:sp>
      <p:sp>
        <p:nvSpPr>
          <p:cNvPr id="3" name="Szöveg helye 2"/>
          <p:cNvSpPr>
            <a:spLocks noGrp="1"/>
          </p:cNvSpPr>
          <p:nvPr>
            <p:ph type="body" sz="half" idx="1"/>
          </p:nvPr>
        </p:nvSpPr>
        <p:spPr>
          <a:xfrm>
            <a:off x="609600" y="1600200"/>
            <a:ext cx="3886200" cy="44196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3886200" cy="44196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a:xfrm>
            <a:off x="457200" y="6248400"/>
            <a:ext cx="2133600" cy="457200"/>
          </a:xfrm>
        </p:spPr>
        <p:txBody>
          <a:bodyPr/>
          <a:lstStyle>
            <a:lvl1pPr>
              <a:defRPr/>
            </a:lvl1pPr>
          </a:lstStyle>
          <a:p>
            <a:fld id="{E0D90D03-7659-4997-A087-203C74660633}" type="datetime1">
              <a:rPr lang="hu-HU" smtClean="0"/>
              <a:t>2013.10.27.</a:t>
            </a:fld>
            <a:endParaRPr lang="hu-HU"/>
          </a:p>
        </p:txBody>
      </p:sp>
      <p:sp>
        <p:nvSpPr>
          <p:cNvPr id="6" name="Élőláb helye 5"/>
          <p:cNvSpPr>
            <a:spLocks noGrp="1"/>
          </p:cNvSpPr>
          <p:nvPr>
            <p:ph type="ftr" sz="quarter" idx="11"/>
          </p:nvPr>
        </p:nvSpPr>
        <p:spPr>
          <a:xfrm>
            <a:off x="3124200" y="6248400"/>
            <a:ext cx="2895600" cy="457200"/>
          </a:xfrm>
        </p:spPr>
        <p:txBody>
          <a:bodyPr/>
          <a:lstStyle>
            <a:lvl1pPr>
              <a:defRPr/>
            </a:lvl1pPr>
          </a:lstStyle>
          <a:p>
            <a:endParaRPr lang="hu-HU"/>
          </a:p>
        </p:txBody>
      </p:sp>
      <p:sp>
        <p:nvSpPr>
          <p:cNvPr id="7" name="Dia számának helye 6"/>
          <p:cNvSpPr>
            <a:spLocks noGrp="1"/>
          </p:cNvSpPr>
          <p:nvPr>
            <p:ph type="sldNum" sz="quarter" idx="12"/>
          </p:nvPr>
        </p:nvSpPr>
        <p:spPr>
          <a:xfrm>
            <a:off x="6553200" y="6248400"/>
            <a:ext cx="2133600" cy="457200"/>
          </a:xfrm>
        </p:spPr>
        <p:txBody>
          <a:bodyPr/>
          <a:lstStyle>
            <a:lvl1pPr>
              <a:defRPr/>
            </a:lvl1pPr>
          </a:lstStyle>
          <a:p>
            <a:fld id="{27A880AD-2DA1-4E45-AEA2-249BB3D68971}" type="slidenum">
              <a:rPr lang="hu-HU"/>
              <a:pPr/>
              <a:t>‹#›</a:t>
            </a:fld>
            <a:endParaRPr lang="hu-HU"/>
          </a:p>
        </p:txBody>
      </p:sp>
    </p:spTree>
    <p:extLst>
      <p:ext uri="{BB962C8B-B14F-4D97-AF65-F5344CB8AC3E}">
        <p14:creationId xmlns:p14="http://schemas.microsoft.com/office/powerpoint/2010/main" val="84920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685800" y="609600"/>
            <a:ext cx="7772400" cy="54864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GB"/>
          </a:p>
        </p:txBody>
      </p:sp>
      <p:sp>
        <p:nvSpPr>
          <p:cNvPr id="3" name="Dátum helye 2"/>
          <p:cNvSpPr>
            <a:spLocks noGrp="1"/>
          </p:cNvSpPr>
          <p:nvPr>
            <p:ph type="dt" sz="half" idx="10"/>
          </p:nvPr>
        </p:nvSpPr>
        <p:spPr>
          <a:xfrm>
            <a:off x="685800" y="6248400"/>
            <a:ext cx="1905000" cy="457200"/>
          </a:xfrm>
        </p:spPr>
        <p:txBody>
          <a:bodyPr/>
          <a:lstStyle>
            <a:lvl1pPr>
              <a:defRPr/>
            </a:lvl1pPr>
          </a:lstStyle>
          <a:p>
            <a:fld id="{6E5C9896-2843-4716-8D8E-614DB2A77264}" type="datetime1">
              <a:rPr lang="hu-HU" smtClean="0"/>
              <a:t>2013.10.27.</a:t>
            </a:fld>
            <a:endParaRPr lang="en-GB"/>
          </a:p>
        </p:txBody>
      </p:sp>
      <p:sp>
        <p:nvSpPr>
          <p:cNvPr id="4" name="Élőláb helye 3"/>
          <p:cNvSpPr>
            <a:spLocks noGrp="1"/>
          </p:cNvSpPr>
          <p:nvPr>
            <p:ph type="ftr" sz="quarter" idx="11"/>
          </p:nvPr>
        </p:nvSpPr>
        <p:spPr>
          <a:xfrm>
            <a:off x="3124200" y="6248400"/>
            <a:ext cx="2895600" cy="457200"/>
          </a:xfrm>
        </p:spPr>
        <p:txBody>
          <a:bodyPr/>
          <a:lstStyle>
            <a:lvl1pPr>
              <a:defRPr/>
            </a:lvl1pPr>
          </a:lstStyle>
          <a:p>
            <a:endParaRPr lang="en-GB"/>
          </a:p>
        </p:txBody>
      </p:sp>
      <p:sp>
        <p:nvSpPr>
          <p:cNvPr id="5" name="Dia számának helye 4"/>
          <p:cNvSpPr>
            <a:spLocks noGrp="1"/>
          </p:cNvSpPr>
          <p:nvPr>
            <p:ph type="sldNum" sz="quarter" idx="12"/>
          </p:nvPr>
        </p:nvSpPr>
        <p:spPr>
          <a:xfrm>
            <a:off x="6553200" y="6248400"/>
            <a:ext cx="1905000" cy="457200"/>
          </a:xfrm>
        </p:spPr>
        <p:txBody>
          <a:bodyPr/>
          <a:lstStyle>
            <a:lvl1pPr>
              <a:defRPr/>
            </a:lvl1pPr>
          </a:lstStyle>
          <a:p>
            <a:fld id="{803F1EFA-5835-4869-98C5-106400AEF069}" type="slidenum">
              <a:rPr lang="en-GB"/>
              <a:pPr/>
              <a:t>‹#›</a:t>
            </a:fld>
            <a:endParaRPr lang="en-GB"/>
          </a:p>
        </p:txBody>
      </p:sp>
    </p:spTree>
    <p:extLst>
      <p:ext uri="{BB962C8B-B14F-4D97-AF65-F5344CB8AC3E}">
        <p14:creationId xmlns:p14="http://schemas.microsoft.com/office/powerpoint/2010/main" val="41351202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hu-HU" smtClean="0"/>
              <a:t>Mintacím szerkesztése</a:t>
            </a:r>
            <a:endParaRPr kumimoji="0" lang="en-US"/>
          </a:p>
        </p:txBody>
      </p:sp>
      <p:sp>
        <p:nvSpPr>
          <p:cNvPr id="3" name="Content Placeholder 2"/>
          <p:cNvSpPr>
            <a:spLocks noGrp="1"/>
          </p:cNvSpPr>
          <p:nvPr>
            <p:ph idx="1"/>
          </p:nvPr>
        </p:nvSpPr>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ate Placeholder 3"/>
          <p:cNvSpPr>
            <a:spLocks noGrp="1"/>
          </p:cNvSpPr>
          <p:nvPr>
            <p:ph type="dt" sz="half" idx="10"/>
          </p:nvPr>
        </p:nvSpPr>
        <p:spPr/>
        <p:txBody>
          <a:bodyPr/>
          <a:lstStyle/>
          <a:p>
            <a:fld id="{8B3F8750-6EFA-477D-9D6C-F9AB30686F6F}" type="datetime1">
              <a:rPr lang="hu-HU" smtClean="0"/>
              <a:t>2013.10.27.</a:t>
            </a:fld>
            <a:endParaRPr lang="hu-HU"/>
          </a:p>
        </p:txBody>
      </p:sp>
      <p:sp>
        <p:nvSpPr>
          <p:cNvPr id="5" name="Footer Placeholder 4"/>
          <p:cNvSpPr>
            <a:spLocks noGrp="1"/>
          </p:cNvSpPr>
          <p:nvPr>
            <p:ph type="ftr" sz="quarter" idx="11"/>
          </p:nvPr>
        </p:nvSpPr>
        <p:spPr/>
        <p:txBody>
          <a:bodyPr/>
          <a:lstStyle/>
          <a:p>
            <a:endParaRPr lang="hu-HU" dirty="0"/>
          </a:p>
        </p:txBody>
      </p:sp>
      <p:sp>
        <p:nvSpPr>
          <p:cNvPr id="6" name="Slide Number Placeholder 5"/>
          <p:cNvSpPr>
            <a:spLocks noGrp="1"/>
          </p:cNvSpPr>
          <p:nvPr>
            <p:ph type="sldNum" sz="quarter" idx="12"/>
          </p:nvPr>
        </p:nvSpPr>
        <p:spPr/>
        <p:txBody>
          <a:bodyPr/>
          <a:lstStyle/>
          <a:p>
            <a:fld id="{42275A63-3E4B-4569-BF04-D6C210DC9A48}" type="slidenum">
              <a:rPr lang="hu-HU" smtClean="0"/>
              <a:pPr/>
              <a:t>‹#›</a:t>
            </a:fld>
            <a:endParaRPr lang="hu-HU"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hu-HU" smtClean="0"/>
              <a:t>Mintacím szerkesztése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4" name="Date Placeholder 3"/>
          <p:cNvSpPr>
            <a:spLocks noGrp="1"/>
          </p:cNvSpPr>
          <p:nvPr>
            <p:ph type="dt" sz="half" idx="10"/>
          </p:nvPr>
        </p:nvSpPr>
        <p:spPr/>
        <p:txBody>
          <a:bodyPr/>
          <a:lstStyle/>
          <a:p>
            <a:fld id="{22CE7F99-44D5-4E9E-9670-DEEEF5238FBB}" type="datetime1">
              <a:rPr lang="hu-HU" smtClean="0"/>
              <a:t>2013.10.27.</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42275A63-3E4B-4569-BF04-D6C210DC9A48}" type="slidenum">
              <a:rPr lang="hu-HU" smtClean="0"/>
              <a:t>‹#›</a:t>
            </a:fld>
            <a:endParaRPr lang="hu-H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hu-HU" smtClean="0"/>
              <a:t>Mintacím szerkesztése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ate Placeholder 4"/>
          <p:cNvSpPr>
            <a:spLocks noGrp="1"/>
          </p:cNvSpPr>
          <p:nvPr>
            <p:ph type="dt" sz="half" idx="10"/>
          </p:nvPr>
        </p:nvSpPr>
        <p:spPr/>
        <p:txBody>
          <a:bodyPr/>
          <a:lstStyle/>
          <a:p>
            <a:fld id="{6CA4BAFA-16EE-4460-8BB2-8FBE41956BDE}" type="datetime1">
              <a:rPr lang="hu-HU" smtClean="0"/>
              <a:t>2013.10.27.</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42275A63-3E4B-4569-BF04-D6C210DC9A48}" type="slidenum">
              <a:rPr lang="hu-HU" smtClean="0"/>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hu-HU" smtClean="0"/>
              <a:t>Mintacím szerkesztése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7" name="Date Placeholder 6"/>
          <p:cNvSpPr>
            <a:spLocks noGrp="1"/>
          </p:cNvSpPr>
          <p:nvPr>
            <p:ph type="dt" sz="half" idx="10"/>
          </p:nvPr>
        </p:nvSpPr>
        <p:spPr/>
        <p:txBody>
          <a:bodyPr/>
          <a:lstStyle/>
          <a:p>
            <a:fld id="{DB220027-1F98-467B-BE77-91E1C50B3B2C}" type="datetime1">
              <a:rPr lang="hu-HU" smtClean="0"/>
              <a:t>2013.10.27.</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42275A63-3E4B-4569-BF04-D6C210DC9A48}" type="slidenum">
              <a:rPr lang="hu-HU" smtClean="0"/>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hu-HU" smtClean="0"/>
              <a:t>Mintacím szerkesztése</a:t>
            </a:r>
            <a:endParaRPr kumimoji="0" lang="en-US"/>
          </a:p>
        </p:txBody>
      </p:sp>
      <p:sp>
        <p:nvSpPr>
          <p:cNvPr id="3" name="Date Placeholder 2"/>
          <p:cNvSpPr>
            <a:spLocks noGrp="1"/>
          </p:cNvSpPr>
          <p:nvPr>
            <p:ph type="dt" sz="half" idx="10"/>
          </p:nvPr>
        </p:nvSpPr>
        <p:spPr/>
        <p:txBody>
          <a:bodyPr/>
          <a:lstStyle/>
          <a:p>
            <a:fld id="{34CD48D0-3E1D-423C-A61A-53DAD8395D51}" type="datetime1">
              <a:rPr lang="hu-HU" smtClean="0"/>
              <a:t>2013.10.27.</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42275A63-3E4B-4569-BF04-D6C210DC9A48}" type="slidenum">
              <a:rPr lang="hu-HU" smtClean="0"/>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0B31ED-4594-4F97-8D37-27DBF95DFECE}" type="datetime1">
              <a:rPr lang="hu-HU" smtClean="0"/>
              <a:t>2013.10.27.</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42275A63-3E4B-4569-BF04-D6C210DC9A48}" type="slidenum">
              <a:rPr lang="hu-HU" smtClean="0"/>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hu-HU" smtClean="0"/>
              <a:t>Mintacím szerkesztése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hu-HU" smtClean="0"/>
              <a:t>Mintaszöveg szerkesztése</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ate Placeholder 4"/>
          <p:cNvSpPr>
            <a:spLocks noGrp="1"/>
          </p:cNvSpPr>
          <p:nvPr>
            <p:ph type="dt" sz="half" idx="10"/>
          </p:nvPr>
        </p:nvSpPr>
        <p:spPr/>
        <p:txBody>
          <a:bodyPr/>
          <a:lstStyle/>
          <a:p>
            <a:fld id="{69C44F29-5003-4CFE-9BDC-EA9F9C78A4EB}" type="datetime1">
              <a:rPr lang="hu-HU" smtClean="0"/>
              <a:t>2013.10.27.</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42275A63-3E4B-4569-BF04-D6C210DC9A48}" type="slidenum">
              <a:rPr lang="hu-HU" smtClean="0"/>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hu-HU" smtClean="0"/>
              <a:t>Mintacím szerkesztése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hu-HU" smtClean="0"/>
              <a:t>Mintaszöveg szerkesztése</a:t>
            </a:r>
          </a:p>
        </p:txBody>
      </p:sp>
      <p:sp>
        <p:nvSpPr>
          <p:cNvPr id="5" name="Date Placeholder 4"/>
          <p:cNvSpPr>
            <a:spLocks noGrp="1"/>
          </p:cNvSpPr>
          <p:nvPr>
            <p:ph type="dt" sz="half" idx="10"/>
          </p:nvPr>
        </p:nvSpPr>
        <p:spPr/>
        <p:txBody>
          <a:bodyPr/>
          <a:lstStyle/>
          <a:p>
            <a:fld id="{15FF696B-5974-49CD-99F9-F884910633F9}" type="datetime1">
              <a:rPr lang="hu-HU" smtClean="0"/>
              <a:t>2013.10.27.</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a:xfrm>
            <a:off x="8077200" y="6356350"/>
            <a:ext cx="609600" cy="365125"/>
          </a:xfrm>
        </p:spPr>
        <p:txBody>
          <a:bodyPr/>
          <a:lstStyle/>
          <a:p>
            <a:fld id="{42275A63-3E4B-4569-BF04-D6C210DC9A48}" type="slidenum">
              <a:rPr lang="hu-HU" smtClean="0"/>
              <a:t>‹#›</a:t>
            </a:fld>
            <a:endParaRPr lang="hu-HU"/>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hu-HU" smtClean="0"/>
              <a:t>Kép beszúrásához kattintson az ikonra</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hu-HU" smtClean="0"/>
              <a:t>Mintacím szerkesztése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8651322-4766-4E98-B3B5-A0BA3B0D679D}" type="datetime1">
              <a:rPr lang="hu-HU" smtClean="0"/>
              <a:t>2013.10.27.</a:t>
            </a:fld>
            <a:endParaRPr lang="hu-HU"/>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hu-HU"/>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2275A63-3E4B-4569-BF04-D6C210DC9A48}" type="slidenum">
              <a:rPr lang="hu-HU" smtClean="0"/>
              <a:t>‹#›</a:t>
            </a:fld>
            <a:endParaRPr lang="hu-HU"/>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openxmlformats.org/officeDocument/2006/relationships/image" Target="../media/image113.wmf"/><Relationship Id="rId2" Type="http://schemas.openxmlformats.org/officeDocument/2006/relationships/slideLayout" Target="../slideLayouts/slideLayout6.xml"/><Relationship Id="rId1" Type="http://schemas.openxmlformats.org/officeDocument/2006/relationships/vmlDrawing" Target="../drawings/vmlDrawing16.vml"/><Relationship Id="rId6" Type="http://schemas.openxmlformats.org/officeDocument/2006/relationships/image" Target="../media/image112.wmf"/><Relationship Id="rId5" Type="http://schemas.openxmlformats.org/officeDocument/2006/relationships/image" Target="../media/image111.wmf"/><Relationship Id="rId4" Type="http://schemas.openxmlformats.org/officeDocument/2006/relationships/oleObject" Target="../embeddings/oleObject36.bin"/></Relationships>
</file>

<file path=ppt/slides/_rels/slide101.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notesSlide" Target="../notesSlides/notesSlide75.xml"/><Relationship Id="rId1" Type="http://schemas.openxmlformats.org/officeDocument/2006/relationships/slideLayout" Target="../slideLayouts/slideLayout6.xml"/><Relationship Id="rId5" Type="http://schemas.openxmlformats.org/officeDocument/2006/relationships/image" Target="../media/image116.wmf"/><Relationship Id="rId4" Type="http://schemas.openxmlformats.org/officeDocument/2006/relationships/image" Target="../media/image115.w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notesSlide" Target="../notesSlides/notesSlide76.xml"/><Relationship Id="rId7" Type="http://schemas.openxmlformats.org/officeDocument/2006/relationships/image" Target="../media/image118.e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38.bin"/><Relationship Id="rId5" Type="http://schemas.openxmlformats.org/officeDocument/2006/relationships/image" Target="../media/image117.emf"/><Relationship Id="rId4" Type="http://schemas.openxmlformats.org/officeDocument/2006/relationships/oleObject" Target="../embeddings/oleObject37.bin"/><Relationship Id="rId9" Type="http://schemas.openxmlformats.org/officeDocument/2006/relationships/image" Target="../media/image119.emf"/></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121.wmf"/><Relationship Id="rId5" Type="http://schemas.openxmlformats.org/officeDocument/2006/relationships/image" Target="../media/image120.wmf"/><Relationship Id="rId4" Type="http://schemas.openxmlformats.org/officeDocument/2006/relationships/oleObject" Target="../embeddings/oleObject40.bin"/></Relationships>
</file>

<file path=ppt/slides/_rels/slide105.xml.rels><?xml version="1.0" encoding="UTF-8" standalone="yes"?>
<Relationships xmlns="http://schemas.openxmlformats.org/package/2006/relationships"><Relationship Id="rId8" Type="http://schemas.openxmlformats.org/officeDocument/2006/relationships/oleObject" Target="../embeddings/oleObject43.bin"/><Relationship Id="rId13" Type="http://schemas.openxmlformats.org/officeDocument/2006/relationships/image" Target="../media/image126.wmf"/><Relationship Id="rId3" Type="http://schemas.openxmlformats.org/officeDocument/2006/relationships/notesSlide" Target="../notesSlides/notesSlide78.xml"/><Relationship Id="rId7" Type="http://schemas.openxmlformats.org/officeDocument/2006/relationships/image" Target="../media/image123.wmf"/><Relationship Id="rId12" Type="http://schemas.openxmlformats.org/officeDocument/2006/relationships/oleObject" Target="../embeddings/oleObject45.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42.bin"/><Relationship Id="rId11" Type="http://schemas.openxmlformats.org/officeDocument/2006/relationships/image" Target="../media/image125.wmf"/><Relationship Id="rId5" Type="http://schemas.openxmlformats.org/officeDocument/2006/relationships/image" Target="../media/image122.wmf"/><Relationship Id="rId10" Type="http://schemas.openxmlformats.org/officeDocument/2006/relationships/oleObject" Target="../embeddings/oleObject44.bin"/><Relationship Id="rId4" Type="http://schemas.openxmlformats.org/officeDocument/2006/relationships/oleObject" Target="../embeddings/oleObject41.bin"/><Relationship Id="rId9" Type="http://schemas.openxmlformats.org/officeDocument/2006/relationships/image" Target="../media/image124.w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11.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notesSlide" Target="../notesSlides/notesSlide83.xml"/><Relationship Id="rId1" Type="http://schemas.openxmlformats.org/officeDocument/2006/relationships/slideLayout" Target="../slideLayouts/slideLayout6.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wmf"/></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134.wmf"/><Relationship Id="rId4" Type="http://schemas.openxmlformats.org/officeDocument/2006/relationships/oleObject" Target="../embeddings/oleObject46.bin"/></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6.xml"/><Relationship Id="rId4" Type="http://schemas.openxmlformats.org/officeDocument/2006/relationships/image" Target="../media/image139.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42.wmf"/></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143.emf"/><Relationship Id="rId4" Type="http://schemas.openxmlformats.org/officeDocument/2006/relationships/oleObject" Target="../embeddings/oleObject47.bin"/></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94.xml"/><Relationship Id="rId7" Type="http://schemas.openxmlformats.org/officeDocument/2006/relationships/image" Target="../media/image144.w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48.bin"/><Relationship Id="rId5" Type="http://schemas.openxmlformats.org/officeDocument/2006/relationships/image" Target="../media/image146.wmf"/><Relationship Id="rId4" Type="http://schemas.openxmlformats.org/officeDocument/2006/relationships/image" Target="../media/image145.wmf"/></Relationships>
</file>

<file path=ppt/slides/_rels/slide12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96.xml"/><Relationship Id="rId7" Type="http://schemas.openxmlformats.org/officeDocument/2006/relationships/image" Target="../media/image144.wmf"/><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49.bin"/><Relationship Id="rId5" Type="http://schemas.openxmlformats.org/officeDocument/2006/relationships/image" Target="../media/image148.wmf"/><Relationship Id="rId4" Type="http://schemas.openxmlformats.org/officeDocument/2006/relationships/image" Target="../media/image145.wmf"/></Relationships>
</file>

<file path=ppt/slides/_rels/slide12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0.x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8" Type="http://schemas.openxmlformats.org/officeDocument/2006/relationships/image" Target="../media/image152.wmf"/><Relationship Id="rId3" Type="http://schemas.openxmlformats.org/officeDocument/2006/relationships/notesSlide" Target="../notesSlides/notesSlide99.xml"/><Relationship Id="rId7" Type="http://schemas.openxmlformats.org/officeDocument/2006/relationships/oleObject" Target="../embeddings/oleObject51.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151.wmf"/><Relationship Id="rId5" Type="http://schemas.openxmlformats.org/officeDocument/2006/relationships/oleObject" Target="../embeddings/oleObject50.bin"/><Relationship Id="rId4" Type="http://schemas.openxmlformats.org/officeDocument/2006/relationships/image" Target="../media/image153.png"/><Relationship Id="rId9" Type="http://schemas.openxmlformats.org/officeDocument/2006/relationships/image" Target="../media/image63.jpeg"/></Relationships>
</file>

<file path=ppt/slides/_rels/slide133.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image" Target="../media/image157.png"/><Relationship Id="rId7" Type="http://schemas.openxmlformats.org/officeDocument/2006/relationships/image" Target="../media/image155.wmf"/><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53.bin"/><Relationship Id="rId5" Type="http://schemas.openxmlformats.org/officeDocument/2006/relationships/image" Target="../media/image154.wmf"/><Relationship Id="rId4" Type="http://schemas.openxmlformats.org/officeDocument/2006/relationships/oleObject" Target="../embeddings/oleObject52.bin"/><Relationship Id="rId9" Type="http://schemas.openxmlformats.org/officeDocument/2006/relationships/image" Target="../media/image156.wm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50.wmf"/></Relationships>
</file>

<file path=ppt/slides/_rels/slide136.x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0.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162.emf"/><Relationship Id="rId4" Type="http://schemas.openxmlformats.org/officeDocument/2006/relationships/image" Target="../media/image161.emf"/></Relationships>
</file>

<file path=ppt/slides/_rels/slide141.x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2.xml"/><Relationship Id="rId1" Type="http://schemas.openxmlformats.org/officeDocument/2006/relationships/vmlDrawing" Target="../drawings/vmlDrawing26.vml"/><Relationship Id="rId5" Type="http://schemas.openxmlformats.org/officeDocument/2006/relationships/image" Target="../media/image165.emf"/><Relationship Id="rId4" Type="http://schemas.openxmlformats.org/officeDocument/2006/relationships/oleObject" Target="../embeddings/oleObject55.bin"/></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07.xml"/><Relationship Id="rId7" Type="http://schemas.openxmlformats.org/officeDocument/2006/relationships/image" Target="../media/image167.wmf"/><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oleObject" Target="../embeddings/oleObject57.bin"/><Relationship Id="rId5" Type="http://schemas.openxmlformats.org/officeDocument/2006/relationships/image" Target="../media/image166.wmf"/><Relationship Id="rId4" Type="http://schemas.openxmlformats.org/officeDocument/2006/relationships/oleObject" Target="../embeddings/oleObject56.bin"/></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notesSlide" Target="../notesSlides/notesSlide110.xml"/><Relationship Id="rId7" Type="http://schemas.openxmlformats.org/officeDocument/2006/relationships/image" Target="../media/image169.wmf"/><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oleObject" Target="../embeddings/oleObject59.bin"/><Relationship Id="rId5" Type="http://schemas.openxmlformats.org/officeDocument/2006/relationships/image" Target="../media/image168.wmf"/><Relationship Id="rId4" Type="http://schemas.openxmlformats.org/officeDocument/2006/relationships/oleObject" Target="../embeddings/oleObject58.bin"/><Relationship Id="rId9" Type="http://schemas.openxmlformats.org/officeDocument/2006/relationships/image" Target="../media/image171.emf"/></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image" Target="../media/image169.wmf"/><Relationship Id="rId5" Type="http://schemas.openxmlformats.org/officeDocument/2006/relationships/oleObject" Target="../embeddings/oleObject60.bin"/><Relationship Id="rId4" Type="http://schemas.openxmlformats.org/officeDocument/2006/relationships/image" Target="../media/image172.emf"/></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169.wmf"/><Relationship Id="rId5" Type="http://schemas.openxmlformats.org/officeDocument/2006/relationships/oleObject" Target="../embeddings/oleObject61.bin"/><Relationship Id="rId4" Type="http://schemas.openxmlformats.org/officeDocument/2006/relationships/image" Target="../media/image173.emf"/></Relationships>
</file>

<file path=ppt/slides/_rels/slide149.x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2.xml"/><Relationship Id="rId1" Type="http://schemas.openxmlformats.org/officeDocument/2006/relationships/vmlDrawing" Target="../drawings/vmlDrawing31.vml"/><Relationship Id="rId6" Type="http://schemas.openxmlformats.org/officeDocument/2006/relationships/image" Target="../media/image168.wmf"/><Relationship Id="rId5" Type="http://schemas.openxmlformats.org/officeDocument/2006/relationships/oleObject" Target="../embeddings/oleObject62.bin"/><Relationship Id="rId4" Type="http://schemas.openxmlformats.org/officeDocument/2006/relationships/image" Target="../media/image175.emf"/></Relationships>
</file>

<file path=ppt/slides/_rels/slide151.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slideLayout" Target="../slideLayouts/slideLayout2.xml"/><Relationship Id="rId1" Type="http://schemas.openxmlformats.org/officeDocument/2006/relationships/vmlDrawing" Target="../drawings/vmlDrawing32.vml"/><Relationship Id="rId5" Type="http://schemas.openxmlformats.org/officeDocument/2006/relationships/image" Target="../media/image168.wmf"/><Relationship Id="rId4" Type="http://schemas.openxmlformats.org/officeDocument/2006/relationships/oleObject" Target="../embeddings/oleObject63.bin"/></Relationships>
</file>

<file path=ppt/slides/_rels/slide152.xml.rels><?xml version="1.0" encoding="UTF-8" standalone="yes"?>
<Relationships xmlns="http://schemas.openxmlformats.org/package/2006/relationships"><Relationship Id="rId3" Type="http://schemas.openxmlformats.org/officeDocument/2006/relationships/image" Target="../media/image177.wmf"/><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17.xml"/><Relationship Id="rId7" Type="http://schemas.openxmlformats.org/officeDocument/2006/relationships/image" Target="../media/image179.wmf"/><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oleObject" Target="../embeddings/oleObject65.bin"/><Relationship Id="rId5" Type="http://schemas.openxmlformats.org/officeDocument/2006/relationships/image" Target="../media/image178.wmf"/><Relationship Id="rId4" Type="http://schemas.openxmlformats.org/officeDocument/2006/relationships/oleObject" Target="../embeddings/oleObject64.bin"/></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8" Type="http://schemas.openxmlformats.org/officeDocument/2006/relationships/image" Target="../media/image183.wmf"/><Relationship Id="rId3" Type="http://schemas.openxmlformats.org/officeDocument/2006/relationships/image" Target="../media/image184.png"/><Relationship Id="rId7" Type="http://schemas.openxmlformats.org/officeDocument/2006/relationships/oleObject" Target="../embeddings/oleObject67.bin"/><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image" Target="../media/image171.emf"/><Relationship Id="rId5" Type="http://schemas.openxmlformats.org/officeDocument/2006/relationships/image" Target="../media/image182.wmf"/><Relationship Id="rId4" Type="http://schemas.openxmlformats.org/officeDocument/2006/relationships/oleObject" Target="../embeddings/oleObject66.bin"/></Relationships>
</file>

<file path=ppt/slides/_rels/slide159.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2.xml"/><Relationship Id="rId1" Type="http://schemas.openxmlformats.org/officeDocument/2006/relationships/vmlDrawing" Target="../drawings/vmlDrawing35.vml"/><Relationship Id="rId4" Type="http://schemas.openxmlformats.org/officeDocument/2006/relationships/image" Target="../media/image185.wmf"/></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8" Type="http://schemas.openxmlformats.org/officeDocument/2006/relationships/image" Target="../media/image190.wmf"/><Relationship Id="rId3" Type="http://schemas.openxmlformats.org/officeDocument/2006/relationships/notesSlide" Target="../notesSlides/notesSlide119.xml"/><Relationship Id="rId7" Type="http://schemas.openxmlformats.org/officeDocument/2006/relationships/image" Target="../media/image189.png"/><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image" Target="../media/image188.wmf"/><Relationship Id="rId5" Type="http://schemas.openxmlformats.org/officeDocument/2006/relationships/image" Target="../media/image187.png"/><Relationship Id="rId4" Type="http://schemas.openxmlformats.org/officeDocument/2006/relationships/oleObject" Target="../embeddings/oleObject69.bin"/></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image" Target="../media/image199.png"/><Relationship Id="rId1" Type="http://schemas.openxmlformats.org/officeDocument/2006/relationships/slideLayout" Target="../slideLayouts/slideLayout12.xml"/><Relationship Id="rId4" Type="http://schemas.openxmlformats.org/officeDocument/2006/relationships/image" Target="../media/image201.emf"/></Relationships>
</file>

<file path=ppt/slides/_rels/slide176.xml.rels><?xml version="1.0" encoding="UTF-8" standalone="yes"?>
<Relationships xmlns="http://schemas.openxmlformats.org/package/2006/relationships"><Relationship Id="rId2" Type="http://schemas.openxmlformats.org/officeDocument/2006/relationships/image" Target="../media/image202.emf"/><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1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image" Target="../media/image204.emf"/><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207.wmf"/><Relationship Id="rId2" Type="http://schemas.openxmlformats.org/officeDocument/2006/relationships/image" Target="../media/image206.wmf"/><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emf"/></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2.wmf"/><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file:///C:\Aplikacie%20NF\rice2\hmgdSmall_AppliancesAllSanyo_Five_Cup_Neuro_Fuzzy_Deluxe_Rice_Cooker_ECJ_5205SN.jpg" TargetMode="External"/><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file:///C:\My%20Documents\clanok\ip4080l.jpg"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8.jpeg"/><Relationship Id="rId5" Type="http://schemas.openxmlformats.org/officeDocument/2006/relationships/image" Target="../media/image57.wmf"/><Relationship Id="rId4" Type="http://schemas.openxmlformats.org/officeDocument/2006/relationships/oleObject" Target="../embeddings/oleObject2.bin"/></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notesSlide" Target="../notesSlides/notesSlide45.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7.wmf"/><Relationship Id="rId5" Type="http://schemas.openxmlformats.org/officeDocument/2006/relationships/oleObject" Target="../embeddings/oleObject3.bin"/><Relationship Id="rId4" Type="http://schemas.openxmlformats.org/officeDocument/2006/relationships/image" Target="../media/image69.em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71.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70.wmf"/><Relationship Id="rId4" Type="http://schemas.openxmlformats.org/officeDocument/2006/relationships/oleObject" Target="../embeddings/oleObject5.bin"/></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48.xml"/><Relationship Id="rId7" Type="http://schemas.openxmlformats.org/officeDocument/2006/relationships/image" Target="../media/image73.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8.bin"/><Relationship Id="rId11" Type="http://schemas.openxmlformats.org/officeDocument/2006/relationships/image" Target="../media/image75.wmf"/><Relationship Id="rId5" Type="http://schemas.openxmlformats.org/officeDocument/2006/relationships/image" Target="../media/image72.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74.wmf"/></Relationships>
</file>

<file path=ppt/slides/_rels/slide71.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49.xml"/><Relationship Id="rId7" Type="http://schemas.openxmlformats.org/officeDocument/2006/relationships/image" Target="../media/image77.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76.wmf"/><Relationship Id="rId4" Type="http://schemas.openxmlformats.org/officeDocument/2006/relationships/oleObject" Target="../embeddings/oleObject11.bin"/><Relationship Id="rId9" Type="http://schemas.openxmlformats.org/officeDocument/2006/relationships/image" Target="../media/image78.wmf"/></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80.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5.bin"/><Relationship Id="rId5" Type="http://schemas.openxmlformats.org/officeDocument/2006/relationships/image" Target="../media/image79.wmf"/><Relationship Id="rId4" Type="http://schemas.openxmlformats.org/officeDocument/2006/relationships/oleObject" Target="../embeddings/oleObject14.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81.wmf"/><Relationship Id="rId4" Type="http://schemas.openxmlformats.org/officeDocument/2006/relationships/oleObject" Target="../embeddings/oleObject16.bin"/></Relationships>
</file>

<file path=ppt/slides/_rels/slide74.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slideLayout" Target="../slideLayouts/slideLayout2.xml"/><Relationship Id="rId6" Type="http://schemas.openxmlformats.org/officeDocument/2006/relationships/image" Target="../media/image86.wmf"/><Relationship Id="rId5" Type="http://schemas.openxmlformats.org/officeDocument/2006/relationships/image" Target="../media/image85.wmf"/><Relationship Id="rId4" Type="http://schemas.openxmlformats.org/officeDocument/2006/relationships/image" Target="../media/image84.w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88.wmf"/></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vmlDrawing" Target="../drawings/vmlDrawing9.vml"/><Relationship Id="rId5" Type="http://schemas.openxmlformats.org/officeDocument/2006/relationships/image" Target="../media/image90.wmf"/><Relationship Id="rId4" Type="http://schemas.openxmlformats.org/officeDocument/2006/relationships/oleObject" Target="../embeddings/oleObject17.bin"/></Relationships>
</file>

<file path=ppt/slides/_rels/slide86.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62.xml"/><Relationship Id="rId7" Type="http://schemas.openxmlformats.org/officeDocument/2006/relationships/image" Target="../media/image92.wmf"/><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oleObject" Target="../embeddings/oleObject19.bin"/><Relationship Id="rId5" Type="http://schemas.openxmlformats.org/officeDocument/2006/relationships/image" Target="../media/image91.wmf"/><Relationship Id="rId4" Type="http://schemas.openxmlformats.org/officeDocument/2006/relationships/oleObject" Target="../embeddings/oleObject18.bin"/><Relationship Id="rId9" Type="http://schemas.openxmlformats.org/officeDocument/2006/relationships/image" Target="../media/image93.w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notesSlide" Target="../notesSlides/notesSlide65.xml"/><Relationship Id="rId7" Type="http://schemas.openxmlformats.org/officeDocument/2006/relationships/image" Target="../media/image92.wmf"/><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oleObject" Target="../embeddings/oleObject22.bin"/><Relationship Id="rId5" Type="http://schemas.openxmlformats.org/officeDocument/2006/relationships/image" Target="../media/image91.wmf"/><Relationship Id="rId4" Type="http://schemas.openxmlformats.org/officeDocument/2006/relationships/oleObject" Target="../embeddings/oleObject21.bin"/><Relationship Id="rId9" Type="http://schemas.openxmlformats.org/officeDocument/2006/relationships/image" Target="../media/image93.wmf"/></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68.xml"/><Relationship Id="rId7" Type="http://schemas.openxmlformats.org/officeDocument/2006/relationships/image" Target="../media/image96.wmf"/><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oleObject" Target="../embeddings/oleObject25.bin"/><Relationship Id="rId5" Type="http://schemas.openxmlformats.org/officeDocument/2006/relationships/image" Target="../media/image95.wmf"/><Relationship Id="rId4" Type="http://schemas.openxmlformats.org/officeDocument/2006/relationships/oleObject" Target="../embeddings/oleObject24.bin"/><Relationship Id="rId9" Type="http://schemas.openxmlformats.org/officeDocument/2006/relationships/image" Target="../media/image97.wmf"/></Relationships>
</file>

<file path=ppt/slides/_rels/slide9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103.wmf"/><Relationship Id="rId3" Type="http://schemas.openxmlformats.org/officeDocument/2006/relationships/notesSlide" Target="../notesSlides/notesSlide70.xml"/><Relationship Id="rId7" Type="http://schemas.openxmlformats.org/officeDocument/2006/relationships/image" Target="../media/image100.wmf"/><Relationship Id="rId12" Type="http://schemas.openxmlformats.org/officeDocument/2006/relationships/oleObject" Target="../embeddings/oleObject31.bin"/><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oleObject" Target="../embeddings/oleObject28.bin"/><Relationship Id="rId11" Type="http://schemas.openxmlformats.org/officeDocument/2006/relationships/image" Target="../media/image102.wmf"/><Relationship Id="rId5" Type="http://schemas.openxmlformats.org/officeDocument/2006/relationships/image" Target="../media/image99.wmf"/><Relationship Id="rId15" Type="http://schemas.openxmlformats.org/officeDocument/2006/relationships/image" Target="../media/image104.wmf"/><Relationship Id="rId10" Type="http://schemas.openxmlformats.org/officeDocument/2006/relationships/oleObject" Target="../embeddings/oleObject30.bin"/><Relationship Id="rId4" Type="http://schemas.openxmlformats.org/officeDocument/2006/relationships/oleObject" Target="../embeddings/oleObject27.bin"/><Relationship Id="rId9" Type="http://schemas.openxmlformats.org/officeDocument/2006/relationships/image" Target="../media/image101.wmf"/><Relationship Id="rId14" Type="http://schemas.openxmlformats.org/officeDocument/2006/relationships/oleObject" Target="../embeddings/oleObject32.bin"/></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71.xml"/><Relationship Id="rId7" Type="http://schemas.openxmlformats.org/officeDocument/2006/relationships/image" Target="../media/image106.wmf"/><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oleObject" Target="../embeddings/oleObject34.bin"/><Relationship Id="rId5" Type="http://schemas.openxmlformats.org/officeDocument/2006/relationships/image" Target="../media/image105.wmf"/><Relationship Id="rId4" Type="http://schemas.openxmlformats.org/officeDocument/2006/relationships/oleObject" Target="../embeddings/oleObject33.bin"/></Relationships>
</file>

<file path=ppt/slides/_rels/slide9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110.wmf"/><Relationship Id="rId4" Type="http://schemas.openxmlformats.org/officeDocument/2006/relationships/oleObject" Target="../embeddings/oleObject3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Autofit/>
          </a:bodyPr>
          <a:lstStyle/>
          <a:p>
            <a:r>
              <a:rPr lang="en-GB" sz="4000" dirty="0">
                <a:effectLst/>
              </a:rPr>
              <a:t>Fuzzy Inference in Sparse Rule Bases and Related Model Identification Techniques</a:t>
            </a:r>
            <a:endParaRPr lang="hu-HU" sz="4000" dirty="0"/>
          </a:p>
        </p:txBody>
      </p:sp>
      <p:sp>
        <p:nvSpPr>
          <p:cNvPr id="3" name="Alcím 2"/>
          <p:cNvSpPr>
            <a:spLocks noGrp="1"/>
          </p:cNvSpPr>
          <p:nvPr>
            <p:ph type="subTitle" idx="1"/>
          </p:nvPr>
        </p:nvSpPr>
        <p:spPr/>
        <p:txBody>
          <a:bodyPr>
            <a:normAutofit/>
          </a:bodyPr>
          <a:lstStyle/>
          <a:p>
            <a:r>
              <a:rPr lang="hu-HU" sz="2800" dirty="0"/>
              <a:t>Zsolt </a:t>
            </a:r>
            <a:r>
              <a:rPr lang="hu-HU" sz="2800" dirty="0" smtClean="0"/>
              <a:t>Csaba </a:t>
            </a:r>
            <a:r>
              <a:rPr lang="hu-HU" sz="2800" dirty="0" err="1" smtClean="0"/>
              <a:t>Johanyák</a:t>
            </a:r>
            <a:r>
              <a:rPr lang="hu-HU" sz="2800" dirty="0" smtClean="0"/>
              <a:t/>
            </a:r>
            <a:br>
              <a:rPr lang="hu-HU" sz="2800" dirty="0" smtClean="0"/>
            </a:br>
            <a:r>
              <a:rPr lang="hu-HU" sz="2800" dirty="0" smtClean="0"/>
              <a:t> </a:t>
            </a:r>
            <a:r>
              <a:rPr lang="hu-HU" sz="2400" dirty="0" smtClean="0"/>
              <a:t>Kecskemét College, </a:t>
            </a:r>
            <a:br>
              <a:rPr lang="hu-HU" sz="2400" dirty="0" smtClean="0"/>
            </a:br>
            <a:r>
              <a:rPr lang="hu-HU" sz="2400" dirty="0" err="1" smtClean="0"/>
              <a:t>Department</a:t>
            </a:r>
            <a:r>
              <a:rPr lang="hu-HU" sz="2400" dirty="0" smtClean="0"/>
              <a:t> of </a:t>
            </a:r>
            <a:r>
              <a:rPr lang="hu-HU" sz="2400" dirty="0" err="1" smtClean="0"/>
              <a:t>Information</a:t>
            </a:r>
            <a:r>
              <a:rPr lang="hu-HU" sz="2400" dirty="0" smtClean="0"/>
              <a:t> Technologies</a:t>
            </a:r>
          </a:p>
          <a:p>
            <a:r>
              <a:rPr lang="hu-HU" sz="2400" dirty="0" err="1" smtClean="0"/>
              <a:t>johanyak.csaba</a:t>
            </a:r>
            <a:r>
              <a:rPr lang="hu-HU" sz="2400" dirty="0" smtClean="0"/>
              <a:t>@</a:t>
            </a:r>
            <a:r>
              <a:rPr lang="hu-HU" sz="2400" dirty="0" err="1" smtClean="0"/>
              <a:t>gamf.kefo.hu</a:t>
            </a:r>
            <a:endParaRPr lang="hu-HU" sz="2400" dirty="0"/>
          </a:p>
        </p:txBody>
      </p:sp>
    </p:spTree>
    <p:extLst>
      <p:ext uri="{BB962C8B-B14F-4D97-AF65-F5344CB8AC3E}">
        <p14:creationId xmlns:p14="http://schemas.microsoft.com/office/powerpoint/2010/main" val="14963950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nformatika Intézet"/>
          <p:cNvPicPr>
            <a:picLocks noChangeAspect="1" noChangeArrowheads="1"/>
          </p:cNvPicPr>
          <p:nvPr/>
        </p:nvPicPr>
        <p:blipFill>
          <a:blip r:embed="rId3" cstate="print"/>
          <a:srcRect/>
          <a:stretch>
            <a:fillRect/>
          </a:stretch>
        </p:blipFill>
        <p:spPr bwMode="auto">
          <a:xfrm>
            <a:off x="4219327" y="3001987"/>
            <a:ext cx="4313238" cy="3235325"/>
          </a:xfrm>
          <a:prstGeom prst="rect">
            <a:avLst/>
          </a:prstGeom>
          <a:ln>
            <a:noFill/>
          </a:ln>
          <a:effectLst>
            <a:outerShdw blurRad="292100" dist="139700" dir="2700000" algn="tl" rotWithShape="0">
              <a:srgbClr val="333333">
                <a:alpha val="65000"/>
              </a:srgbClr>
            </a:outerShdw>
          </a:effectLst>
        </p:spPr>
      </p:pic>
      <p:pic>
        <p:nvPicPr>
          <p:cNvPr id="8" name="Picture 22" descr="DSC_0173"/>
          <p:cNvPicPr>
            <a:picLocks noChangeAspect="1" noChangeArrowheads="1"/>
          </p:cNvPicPr>
          <p:nvPr/>
        </p:nvPicPr>
        <p:blipFill>
          <a:blip r:embed="rId4" cstate="print"/>
          <a:srcRect/>
          <a:stretch>
            <a:fillRect/>
          </a:stretch>
        </p:blipFill>
        <p:spPr bwMode="auto">
          <a:xfrm>
            <a:off x="179512" y="1418580"/>
            <a:ext cx="4336921" cy="2880320"/>
          </a:xfrm>
          <a:prstGeom prst="rect">
            <a:avLst/>
          </a:prstGeom>
          <a:ln>
            <a:noFill/>
          </a:ln>
          <a:effectLst>
            <a:outerShdw blurRad="292100" dist="139700" dir="2700000" algn="tl" rotWithShape="0">
              <a:srgbClr val="333333">
                <a:alpha val="65000"/>
              </a:srgbClr>
            </a:outerShdw>
          </a:effectLst>
        </p:spPr>
      </p:pic>
      <p:sp>
        <p:nvSpPr>
          <p:cNvPr id="2" name="Cím 1"/>
          <p:cNvSpPr>
            <a:spLocks noGrp="1"/>
          </p:cNvSpPr>
          <p:nvPr>
            <p:ph type="title"/>
          </p:nvPr>
        </p:nvSpPr>
        <p:spPr>
          <a:xfrm>
            <a:off x="457200" y="116632"/>
            <a:ext cx="8229600" cy="1143000"/>
          </a:xfrm>
        </p:spPr>
        <p:txBody>
          <a:bodyPr>
            <a:noAutofit/>
          </a:bodyPr>
          <a:lstStyle/>
          <a:p>
            <a:r>
              <a:rPr lang="en-US" sz="2800" b="1" dirty="0" err="1">
                <a:effectLst>
                  <a:outerShdw blurRad="38100" dist="38100" dir="2700000" algn="tl">
                    <a:srgbClr val="000000">
                      <a:alpha val="43137"/>
                    </a:srgbClr>
                  </a:outerShdw>
                </a:effectLst>
              </a:rPr>
              <a:t>Kecskemét</a:t>
            </a:r>
            <a:r>
              <a:rPr lang="en-US" sz="2800" b="1" dirty="0">
                <a:effectLst>
                  <a:outerShdw blurRad="38100" dist="38100" dir="2700000" algn="tl">
                    <a:srgbClr val="000000">
                      <a:alpha val="43137"/>
                    </a:srgbClr>
                  </a:outerShdw>
                </a:effectLst>
              </a:rPr>
              <a:t> College</a:t>
            </a:r>
            <a:br>
              <a:rPr lang="en-US" sz="2800" b="1" dirty="0">
                <a:effectLst>
                  <a:outerShdw blurRad="38100" dist="38100" dir="2700000" algn="tl">
                    <a:srgbClr val="000000">
                      <a:alpha val="43137"/>
                    </a:srgbClr>
                  </a:outerShdw>
                </a:effectLst>
              </a:rPr>
            </a:br>
            <a:r>
              <a:rPr lang="en-US" sz="2800" b="1" dirty="0">
                <a:effectLst>
                  <a:outerShdw blurRad="38100" dist="38100" dir="2700000" algn="tl">
                    <a:srgbClr val="000000">
                      <a:alpha val="43137"/>
                    </a:srgbClr>
                  </a:outerShdw>
                </a:effectLst>
              </a:rPr>
              <a:t>Faculty of Mechanical Engineering and </a:t>
            </a:r>
            <a:r>
              <a:rPr lang="en-US" sz="2800" b="1" dirty="0" smtClean="0">
                <a:effectLst>
                  <a:outerShdw blurRad="38100" dist="38100" dir="2700000" algn="tl">
                    <a:srgbClr val="000000">
                      <a:alpha val="43137"/>
                    </a:srgbClr>
                  </a:outerShdw>
                </a:effectLst>
              </a:rPr>
              <a:t>Automation</a:t>
            </a:r>
            <a:endParaRPr lang="hu-HU" sz="2800" b="1" dirty="0">
              <a:effectLst>
                <a:outerShdw blurRad="38100" dist="38100" dir="2700000" algn="tl">
                  <a:srgbClr val="000000">
                    <a:alpha val="43137"/>
                  </a:srgbClr>
                </a:outerShdw>
              </a:effectLst>
            </a:endParaRPr>
          </a:p>
        </p:txBody>
      </p:sp>
      <p:sp>
        <p:nvSpPr>
          <p:cNvPr id="3" name="Tartalom helye 2"/>
          <p:cNvSpPr>
            <a:spLocks noGrp="1"/>
          </p:cNvSpPr>
          <p:nvPr>
            <p:ph idx="1"/>
          </p:nvPr>
        </p:nvSpPr>
        <p:spPr>
          <a:xfrm>
            <a:off x="179512" y="4869160"/>
            <a:ext cx="4039815" cy="1455440"/>
          </a:xfrm>
        </p:spPr>
        <p:txBody>
          <a:bodyPr/>
          <a:lstStyle/>
          <a:p>
            <a:pPr marL="0" indent="0">
              <a:buNone/>
            </a:pPr>
            <a:r>
              <a:rPr lang="hu-HU" dirty="0" err="1" smtClean="0"/>
              <a:t>Department</a:t>
            </a:r>
            <a:r>
              <a:rPr lang="hu-HU" dirty="0" smtClean="0"/>
              <a:t> of </a:t>
            </a:r>
            <a:r>
              <a:rPr lang="hu-HU" dirty="0" err="1" smtClean="0"/>
              <a:t>Information</a:t>
            </a:r>
            <a:r>
              <a:rPr lang="hu-HU" dirty="0" smtClean="0"/>
              <a:t> Technologies</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10</a:t>
            </a:fld>
            <a:endParaRPr lang="hu-HU" dirty="0"/>
          </a:p>
        </p:txBody>
      </p:sp>
    </p:spTree>
    <p:extLst>
      <p:ext uri="{BB962C8B-B14F-4D97-AF65-F5344CB8AC3E}">
        <p14:creationId xmlns:p14="http://schemas.microsoft.com/office/powerpoint/2010/main" val="19976374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a számának helye 4"/>
          <p:cNvSpPr>
            <a:spLocks noGrp="1"/>
          </p:cNvSpPr>
          <p:nvPr>
            <p:ph type="sldNum" sz="quarter" idx="12"/>
          </p:nvPr>
        </p:nvSpPr>
        <p:spPr/>
        <p:txBody>
          <a:bodyPr/>
          <a:lstStyle/>
          <a:p>
            <a:fld id="{9BA5E76C-8C07-485A-A555-EB8AEAB1A38B}" type="slidenum">
              <a:rPr lang="hu-HU"/>
              <a:pPr/>
              <a:t>100</a:t>
            </a:fld>
            <a:endParaRPr lang="hu-HU"/>
          </a:p>
        </p:txBody>
      </p:sp>
      <p:sp>
        <p:nvSpPr>
          <p:cNvPr id="136194" name="Rectangle 2"/>
          <p:cNvSpPr>
            <a:spLocks noGrp="1" noChangeArrowheads="1"/>
          </p:cNvSpPr>
          <p:nvPr>
            <p:ph type="title"/>
          </p:nvPr>
        </p:nvSpPr>
        <p:spPr>
          <a:xfrm>
            <a:off x="457200" y="260648"/>
            <a:ext cx="8305800" cy="1143000"/>
          </a:xfrm>
        </p:spPr>
        <p:txBody>
          <a:bodyPr/>
          <a:lstStyle/>
          <a:p>
            <a:r>
              <a:rPr lang="en-US" sz="2400" dirty="0"/>
              <a:t>FRIPOC applied with p=0.001 to a system with 2 input and 1 output dimension and 2 rules</a:t>
            </a:r>
            <a:endParaRPr lang="hu-HU" sz="2400" dirty="0"/>
          </a:p>
        </p:txBody>
      </p:sp>
      <p:sp>
        <p:nvSpPr>
          <p:cNvPr id="136206" name="Rectangle 14"/>
          <p:cNvSpPr>
            <a:spLocks noChangeArrowheads="1"/>
          </p:cNvSpPr>
          <p:nvPr/>
        </p:nvSpPr>
        <p:spPr bwMode="auto">
          <a:xfrm>
            <a:off x="0" y="3200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graphicFrame>
        <p:nvGraphicFramePr>
          <p:cNvPr id="136207" name="Object 15"/>
          <p:cNvGraphicFramePr>
            <a:graphicFrameLocks noChangeAspect="1"/>
          </p:cNvGraphicFramePr>
          <p:nvPr/>
        </p:nvGraphicFramePr>
        <p:xfrm>
          <a:off x="0" y="5053013"/>
          <a:ext cx="4497388" cy="768350"/>
        </p:xfrm>
        <a:graphic>
          <a:graphicData uri="http://schemas.openxmlformats.org/presentationml/2006/ole">
            <mc:AlternateContent xmlns:mc="http://schemas.openxmlformats.org/markup-compatibility/2006">
              <mc:Choice xmlns:v="urn:schemas-microsoft-com:vml" Requires="v">
                <p:oleObj spid="_x0000_s23586" name="Egyenlet" r:id="rId4" imgW="2679700" imgH="457200" progId="Equation.3">
                  <p:embed/>
                </p:oleObj>
              </mc:Choice>
              <mc:Fallback>
                <p:oleObj name="Egyenlet" r:id="rId4" imgW="267970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053013"/>
                        <a:ext cx="4497388" cy="768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6209"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88" y="1544638"/>
            <a:ext cx="8901112"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213"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5113" y="4067175"/>
            <a:ext cx="5068887"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638794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a számának helye 4"/>
          <p:cNvSpPr>
            <a:spLocks noGrp="1"/>
          </p:cNvSpPr>
          <p:nvPr>
            <p:ph type="sldNum" sz="quarter" idx="12"/>
          </p:nvPr>
        </p:nvSpPr>
        <p:spPr/>
        <p:txBody>
          <a:bodyPr/>
          <a:lstStyle/>
          <a:p>
            <a:fld id="{3C5C12F1-B7C5-44A7-B1BB-39320DF133EE}" type="slidenum">
              <a:rPr lang="hu-HU"/>
              <a:pPr/>
              <a:t>101</a:t>
            </a:fld>
            <a:endParaRPr lang="hu-HU"/>
          </a:p>
        </p:txBody>
      </p:sp>
      <p:sp>
        <p:nvSpPr>
          <p:cNvPr id="138244" name="Rectangle 4"/>
          <p:cNvSpPr>
            <a:spLocks noGrp="1" noChangeArrowheads="1"/>
          </p:cNvSpPr>
          <p:nvPr>
            <p:ph type="title"/>
          </p:nvPr>
        </p:nvSpPr>
        <p:spPr>
          <a:xfrm>
            <a:off x="457200" y="44624"/>
            <a:ext cx="8305800" cy="1143000"/>
          </a:xfrm>
        </p:spPr>
        <p:txBody>
          <a:bodyPr/>
          <a:lstStyle/>
          <a:p>
            <a:r>
              <a:rPr lang="en-US" sz="3200" dirty="0"/>
              <a:t>Conclusions obtained for p=1, p=2 and p=</a:t>
            </a:r>
            <a:r>
              <a:rPr lang="hu-HU" sz="3200" dirty="0"/>
              <a:t>3</a:t>
            </a:r>
          </a:p>
        </p:txBody>
      </p:sp>
      <p:pic>
        <p:nvPicPr>
          <p:cNvPr id="138252" name="Picture 1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1340768"/>
            <a:ext cx="5089525" cy="281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54" name="Picture 1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688" y="1393156"/>
            <a:ext cx="5087937" cy="281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5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713" y="3978275"/>
            <a:ext cx="5089525" cy="262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964434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hu-HU" dirty="0" err="1"/>
              <a:t>SURE-p</a:t>
            </a:r>
            <a:r>
              <a:rPr lang="hu-HU" dirty="0"/>
              <a:t> </a:t>
            </a:r>
            <a:r>
              <a:rPr lang="hu-HU" dirty="0" err="1" smtClean="0"/>
              <a:t>characteristics</a:t>
            </a:r>
            <a:endParaRPr lang="hu-HU" dirty="0"/>
          </a:p>
        </p:txBody>
      </p:sp>
      <p:sp>
        <p:nvSpPr>
          <p:cNvPr id="51203" name="Rectangle 3"/>
          <p:cNvSpPr>
            <a:spLocks noGrp="1" noChangeArrowheads="1"/>
          </p:cNvSpPr>
          <p:nvPr>
            <p:ph type="body" idx="1"/>
          </p:nvPr>
        </p:nvSpPr>
        <p:spPr>
          <a:xfrm>
            <a:off x="457200" y="2276872"/>
            <a:ext cx="8229600" cy="4047728"/>
          </a:xfrm>
        </p:spPr>
        <p:txBody>
          <a:bodyPr/>
          <a:lstStyle/>
          <a:p>
            <a:pPr>
              <a:lnSpc>
                <a:spcPct val="90000"/>
              </a:lnSpc>
            </a:pPr>
            <a:r>
              <a:rPr lang="hu-HU" dirty="0" err="1" smtClean="0"/>
              <a:t>Advantages</a:t>
            </a:r>
            <a:endParaRPr lang="hu-HU" dirty="0"/>
          </a:p>
          <a:p>
            <a:pPr lvl="1">
              <a:lnSpc>
                <a:spcPct val="90000"/>
              </a:lnSpc>
            </a:pPr>
            <a:r>
              <a:rPr lang="hu-HU" dirty="0" err="1" smtClean="0"/>
              <a:t>Applicable</a:t>
            </a:r>
            <a:r>
              <a:rPr lang="hu-HU" dirty="0" smtClean="0"/>
              <a:t> </a:t>
            </a:r>
            <a:r>
              <a:rPr lang="hu-HU" dirty="0" err="1" smtClean="0"/>
              <a:t>in</a:t>
            </a:r>
            <a:r>
              <a:rPr lang="hu-HU" dirty="0" smtClean="0"/>
              <a:t> </a:t>
            </a:r>
            <a:r>
              <a:rPr lang="hu-HU" dirty="0" err="1" smtClean="0"/>
              <a:t>case</a:t>
            </a:r>
            <a:r>
              <a:rPr lang="hu-HU" dirty="0" smtClean="0"/>
              <a:t> of </a:t>
            </a:r>
            <a:r>
              <a:rPr lang="hu-HU" dirty="0" err="1" smtClean="0"/>
              <a:t>each</a:t>
            </a:r>
            <a:r>
              <a:rPr lang="hu-HU" dirty="0" smtClean="0"/>
              <a:t> </a:t>
            </a:r>
            <a:r>
              <a:rPr lang="hu-HU" dirty="0" err="1" smtClean="0"/>
              <a:t>valid</a:t>
            </a:r>
            <a:r>
              <a:rPr lang="hu-HU" dirty="0" smtClean="0"/>
              <a:t> </a:t>
            </a:r>
            <a:r>
              <a:rPr lang="hu-HU" dirty="0" err="1" smtClean="0"/>
              <a:t>membership</a:t>
            </a:r>
            <a:r>
              <a:rPr lang="hu-HU" dirty="0" smtClean="0"/>
              <a:t> </a:t>
            </a:r>
            <a:r>
              <a:rPr lang="hu-HU" dirty="0" err="1" smtClean="0"/>
              <a:t>function</a:t>
            </a:r>
            <a:endParaRPr lang="hu-HU" dirty="0"/>
          </a:p>
          <a:p>
            <a:pPr lvl="1">
              <a:lnSpc>
                <a:spcPct val="90000"/>
              </a:lnSpc>
            </a:pPr>
            <a:r>
              <a:rPr lang="hu-HU" dirty="0" err="1" smtClean="0"/>
              <a:t>Subnormal</a:t>
            </a:r>
            <a:r>
              <a:rPr lang="hu-HU" dirty="0" smtClean="0"/>
              <a:t> </a:t>
            </a:r>
            <a:r>
              <a:rPr lang="hu-HU" dirty="0" err="1" smtClean="0"/>
              <a:t>sets</a:t>
            </a:r>
            <a:r>
              <a:rPr lang="hu-HU" dirty="0" smtClean="0"/>
              <a:t> </a:t>
            </a:r>
            <a:r>
              <a:rPr lang="hu-HU" dirty="0" err="1" smtClean="0"/>
              <a:t>also</a:t>
            </a:r>
            <a:r>
              <a:rPr lang="hu-HU" dirty="0" smtClean="0"/>
              <a:t> </a:t>
            </a:r>
            <a:r>
              <a:rPr lang="hu-HU" dirty="0" err="1" smtClean="0"/>
              <a:t>can</a:t>
            </a:r>
            <a:r>
              <a:rPr lang="hu-HU" dirty="0" smtClean="0"/>
              <a:t> be </a:t>
            </a:r>
            <a:r>
              <a:rPr lang="hu-HU" dirty="0" err="1" smtClean="0"/>
              <a:t>handled</a:t>
            </a:r>
            <a:endParaRPr lang="hu-HU" dirty="0" smtClean="0"/>
          </a:p>
          <a:p>
            <a:pPr lvl="1">
              <a:lnSpc>
                <a:spcPct val="90000"/>
              </a:lnSpc>
            </a:pPr>
            <a:endParaRPr lang="hu-HU" dirty="0"/>
          </a:p>
          <a:p>
            <a:pPr>
              <a:lnSpc>
                <a:spcPct val="90000"/>
              </a:lnSpc>
            </a:pPr>
            <a:r>
              <a:rPr lang="hu-HU" dirty="0" err="1" smtClean="0"/>
              <a:t>Disadvantage</a:t>
            </a:r>
            <a:endParaRPr lang="hu-HU" dirty="0"/>
          </a:p>
          <a:p>
            <a:pPr lvl="1">
              <a:lnSpc>
                <a:spcPct val="90000"/>
              </a:lnSpc>
            </a:pPr>
            <a:r>
              <a:rPr lang="hu-HU" dirty="0" err="1" smtClean="0"/>
              <a:t>Does</a:t>
            </a:r>
            <a:r>
              <a:rPr lang="hu-HU" dirty="0" smtClean="0"/>
              <a:t> </a:t>
            </a:r>
            <a:r>
              <a:rPr lang="hu-HU" dirty="0" err="1" smtClean="0"/>
              <a:t>not</a:t>
            </a:r>
            <a:r>
              <a:rPr lang="hu-HU" dirty="0" smtClean="0"/>
              <a:t> </a:t>
            </a:r>
            <a:r>
              <a:rPr lang="hu-HU" dirty="0" err="1" smtClean="0"/>
              <a:t>conserve</a:t>
            </a:r>
            <a:r>
              <a:rPr lang="hu-HU" dirty="0" smtClean="0"/>
              <a:t> </a:t>
            </a:r>
            <a:r>
              <a:rPr lang="hu-HU" dirty="0" err="1" smtClean="0"/>
              <a:t>the</a:t>
            </a:r>
            <a:r>
              <a:rPr lang="hu-HU" dirty="0" smtClean="0"/>
              <a:t> </a:t>
            </a:r>
            <a:r>
              <a:rPr lang="hu-HU" dirty="0" err="1" smtClean="0"/>
              <a:t>characteristic</a:t>
            </a:r>
            <a:r>
              <a:rPr lang="hu-HU" dirty="0" smtClean="0"/>
              <a:t> </a:t>
            </a:r>
            <a:r>
              <a:rPr lang="hu-HU" dirty="0" err="1" smtClean="0"/>
              <a:t>shape</a:t>
            </a:r>
            <a:r>
              <a:rPr lang="hu-HU" dirty="0" smtClean="0"/>
              <a:t> </a:t>
            </a:r>
            <a:r>
              <a:rPr lang="hu-HU" dirty="0" err="1" smtClean="0"/>
              <a:t>type</a:t>
            </a:r>
            <a:r>
              <a:rPr lang="hu-HU" dirty="0" smtClean="0"/>
              <a:t> of </a:t>
            </a:r>
            <a:r>
              <a:rPr lang="hu-HU" dirty="0" err="1" smtClean="0"/>
              <a:t>the</a:t>
            </a:r>
            <a:r>
              <a:rPr lang="hu-HU" dirty="0" smtClean="0"/>
              <a:t> </a:t>
            </a:r>
            <a:r>
              <a:rPr lang="hu-HU" dirty="0" err="1" smtClean="0"/>
              <a:t>partition</a:t>
            </a:r>
            <a:endParaRPr lang="hu-HU" dirty="0"/>
          </a:p>
        </p:txBody>
      </p:sp>
      <p:sp>
        <p:nvSpPr>
          <p:cNvPr id="2" name="Dia számának helye 1"/>
          <p:cNvSpPr>
            <a:spLocks noGrp="1"/>
          </p:cNvSpPr>
          <p:nvPr>
            <p:ph type="sldNum" sz="quarter" idx="12"/>
          </p:nvPr>
        </p:nvSpPr>
        <p:spPr/>
        <p:txBody>
          <a:bodyPr/>
          <a:lstStyle/>
          <a:p>
            <a:fld id="{42275A63-3E4B-4569-BF04-D6C210DC9A48}" type="slidenum">
              <a:rPr lang="hu-HU" smtClean="0"/>
              <a:pPr/>
              <a:t>102</a:t>
            </a:fld>
            <a:endParaRPr lang="hu-HU" dirty="0"/>
          </a:p>
        </p:txBody>
      </p:sp>
    </p:spTree>
    <p:extLst>
      <p:ext uri="{BB962C8B-B14F-4D97-AF65-F5344CB8AC3E}">
        <p14:creationId xmlns:p14="http://schemas.microsoft.com/office/powerpoint/2010/main" val="144932515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hu-HU"/>
              <a:t>SURE-LS</a:t>
            </a:r>
            <a:r>
              <a:rPr lang="hu-HU" baseline="-25000"/>
              <a:t>1</a:t>
            </a:r>
            <a:endParaRPr lang="hu-HU"/>
          </a:p>
        </p:txBody>
      </p:sp>
      <p:sp>
        <p:nvSpPr>
          <p:cNvPr id="151555" name="Rectangle 3"/>
          <p:cNvSpPr>
            <a:spLocks noGrp="1" noChangeArrowheads="1"/>
          </p:cNvSpPr>
          <p:nvPr>
            <p:ph type="body" idx="1"/>
          </p:nvPr>
        </p:nvSpPr>
        <p:spPr/>
        <p:txBody>
          <a:bodyPr/>
          <a:lstStyle/>
          <a:p>
            <a:r>
              <a:rPr lang="hu-HU"/>
              <a:t>Observation+New Rule-&gt;Conclusion</a:t>
            </a:r>
          </a:p>
          <a:p>
            <a:r>
              <a:rPr lang="hu-HU"/>
              <a:t>Modification of the shape of the rule consequents</a:t>
            </a:r>
          </a:p>
          <a:p>
            <a:r>
              <a:rPr lang="hu-HU"/>
              <a:t>Set of </a:t>
            </a:r>
            <a:r>
              <a:rPr lang="hu-HU">
                <a:sym typeface="Symbol" pitchFamily="18" charset="2"/>
              </a:rPr>
              <a:t>-levels</a:t>
            </a:r>
          </a:p>
          <a:p>
            <a:r>
              <a:rPr lang="hu-HU">
                <a:sym typeface="Symbol" pitchFamily="18" charset="2"/>
              </a:rPr>
              <a:t>Left and right flanks separately</a:t>
            </a:r>
          </a:p>
          <a:p>
            <a:endParaRPr lang="hu-HU">
              <a:sym typeface="Symbol" pitchFamily="18" charset="2"/>
            </a:endParaRPr>
          </a:p>
        </p:txBody>
      </p:sp>
      <p:sp>
        <p:nvSpPr>
          <p:cNvPr id="151556" name="Rectangle 4"/>
          <p:cNvSpPr>
            <a:spLocks noChangeArrowheads="1"/>
          </p:cNvSpPr>
          <p:nvPr/>
        </p:nvSpPr>
        <p:spPr bwMode="auto">
          <a:xfrm>
            <a:off x="0" y="3176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graphicFrame>
        <p:nvGraphicFramePr>
          <p:cNvPr id="151557" name="Object 5"/>
          <p:cNvGraphicFramePr>
            <a:graphicFrameLocks noChangeAspect="1"/>
          </p:cNvGraphicFramePr>
          <p:nvPr/>
        </p:nvGraphicFramePr>
        <p:xfrm>
          <a:off x="4500563" y="2852738"/>
          <a:ext cx="2894012" cy="1016000"/>
        </p:xfrm>
        <a:graphic>
          <a:graphicData uri="http://schemas.openxmlformats.org/presentationml/2006/ole">
            <mc:AlternateContent xmlns:mc="http://schemas.openxmlformats.org/markup-compatibility/2006">
              <mc:Choice xmlns:v="urn:schemas-microsoft-com:vml" Requires="v">
                <p:oleObj spid="_x0000_s24674" name="Egyenlet" r:id="rId4" imgW="1447800" imgH="508000" progId="Equation.3">
                  <p:embed/>
                </p:oleObj>
              </mc:Choice>
              <mc:Fallback>
                <p:oleObj name="Egyenlet" r:id="rId4" imgW="1447800" imgH="508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2852738"/>
                        <a:ext cx="2894012" cy="1016000"/>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sp>
        <p:nvSpPr>
          <p:cNvPr id="15155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graphicFrame>
        <p:nvGraphicFramePr>
          <p:cNvPr id="151559" name="Object 7"/>
          <p:cNvGraphicFramePr>
            <a:graphicFrameLocks noChangeAspect="1"/>
          </p:cNvGraphicFramePr>
          <p:nvPr/>
        </p:nvGraphicFramePr>
        <p:xfrm>
          <a:off x="1844675" y="4476750"/>
          <a:ext cx="2944813" cy="508000"/>
        </p:xfrm>
        <a:graphic>
          <a:graphicData uri="http://schemas.openxmlformats.org/presentationml/2006/ole">
            <mc:AlternateContent xmlns:mc="http://schemas.openxmlformats.org/markup-compatibility/2006">
              <mc:Choice xmlns:v="urn:schemas-microsoft-com:vml" Requires="v">
                <p:oleObj spid="_x0000_s24675" name="Egyenlet" r:id="rId6" imgW="1473200" imgH="254000" progId="Equation.3">
                  <p:embed/>
                </p:oleObj>
              </mc:Choice>
              <mc:Fallback>
                <p:oleObj name="Egyenlet" r:id="rId6" imgW="1473200" imgH="254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4675" y="4476750"/>
                        <a:ext cx="2944813"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1560" name="Rectangle 8"/>
          <p:cNvSpPr>
            <a:spLocks noChangeArrowheads="1"/>
          </p:cNvSpPr>
          <p:nvPr/>
        </p:nvSpPr>
        <p:spPr bwMode="auto">
          <a:xfrm>
            <a:off x="0" y="29860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graphicFrame>
        <p:nvGraphicFramePr>
          <p:cNvPr id="151561" name="Object 9"/>
          <p:cNvGraphicFramePr>
            <a:graphicFrameLocks noChangeAspect="1"/>
          </p:cNvGraphicFramePr>
          <p:nvPr/>
        </p:nvGraphicFramePr>
        <p:xfrm>
          <a:off x="1843088" y="4968875"/>
          <a:ext cx="2438400" cy="1778000"/>
        </p:xfrm>
        <a:graphic>
          <a:graphicData uri="http://schemas.openxmlformats.org/presentationml/2006/ole">
            <mc:AlternateContent xmlns:mc="http://schemas.openxmlformats.org/markup-compatibility/2006">
              <mc:Choice xmlns:v="urn:schemas-microsoft-com:vml" Requires="v">
                <p:oleObj spid="_x0000_s24676" name="Egyenlet" r:id="rId8" imgW="1219200" imgH="889000" progId="Equation.3">
                  <p:embed/>
                </p:oleObj>
              </mc:Choice>
              <mc:Fallback>
                <p:oleObj name="Egyenlet" r:id="rId8" imgW="1219200" imgH="889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43088" y="4968875"/>
                        <a:ext cx="2438400" cy="177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ia számának helye 1"/>
          <p:cNvSpPr>
            <a:spLocks noGrp="1"/>
          </p:cNvSpPr>
          <p:nvPr>
            <p:ph type="sldNum" sz="quarter" idx="12"/>
          </p:nvPr>
        </p:nvSpPr>
        <p:spPr/>
        <p:txBody>
          <a:bodyPr/>
          <a:lstStyle/>
          <a:p>
            <a:fld id="{42275A63-3E4B-4569-BF04-D6C210DC9A48}" type="slidenum">
              <a:rPr lang="hu-HU" smtClean="0"/>
              <a:pPr/>
              <a:t>103</a:t>
            </a:fld>
            <a:endParaRPr lang="hu-HU" dirty="0"/>
          </a:p>
        </p:txBody>
      </p:sp>
    </p:spTree>
    <p:extLst>
      <p:ext uri="{BB962C8B-B14F-4D97-AF65-F5344CB8AC3E}">
        <p14:creationId xmlns:p14="http://schemas.microsoft.com/office/powerpoint/2010/main" val="338510664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548680"/>
            <a:ext cx="8229600" cy="1143000"/>
          </a:xfrm>
        </p:spPr>
        <p:txBody>
          <a:bodyPr/>
          <a:lstStyle/>
          <a:p>
            <a:r>
              <a:rPr lang="hu-HU" sz="3400" dirty="0" smtClean="0"/>
              <a:t>SURE-LS</a:t>
            </a:r>
            <a:br>
              <a:rPr lang="hu-HU" sz="3400" dirty="0" smtClean="0"/>
            </a:br>
            <a:r>
              <a:rPr lang="hu-HU" sz="3800" dirty="0" smtClean="0"/>
              <a:t> </a:t>
            </a:r>
            <a:endParaRPr lang="hu-HU" sz="3800" dirty="0"/>
          </a:p>
        </p:txBody>
      </p:sp>
      <p:sp>
        <p:nvSpPr>
          <p:cNvPr id="50179" name="Rectangle 3"/>
          <p:cNvSpPr>
            <a:spLocks noGrp="1" noChangeArrowheads="1"/>
          </p:cNvSpPr>
          <p:nvPr>
            <p:ph type="body" idx="1"/>
          </p:nvPr>
        </p:nvSpPr>
        <p:spPr/>
        <p:txBody>
          <a:bodyPr/>
          <a:lstStyle/>
          <a:p>
            <a:r>
              <a:rPr lang="hu-HU" dirty="0" err="1" smtClean="0">
                <a:cs typeface="Arial" charset="0"/>
              </a:rPr>
              <a:t>Set</a:t>
            </a:r>
            <a:r>
              <a:rPr lang="hu-HU" dirty="0" smtClean="0">
                <a:cs typeface="Arial" charset="0"/>
              </a:rPr>
              <a:t> of </a:t>
            </a:r>
            <a:r>
              <a:rPr lang="el-GR" dirty="0" smtClean="0">
                <a:cs typeface="Arial" charset="0"/>
              </a:rPr>
              <a:t>α</a:t>
            </a:r>
            <a:r>
              <a:rPr lang="hu-HU" dirty="0" err="1" smtClean="0">
                <a:cs typeface="Arial" charset="0"/>
              </a:rPr>
              <a:t>-levels</a:t>
            </a:r>
            <a:endParaRPr lang="hu-HU" dirty="0"/>
          </a:p>
          <a:p>
            <a:r>
              <a:rPr lang="hu-HU" dirty="0" smtClean="0"/>
              <a:t>D</a:t>
            </a:r>
            <a:r>
              <a:rPr lang="en-GB" dirty="0" err="1" smtClean="0"/>
              <a:t>ifferences</a:t>
            </a:r>
            <a:r>
              <a:rPr lang="en-GB" dirty="0" smtClean="0"/>
              <a:t> </a:t>
            </a:r>
            <a:r>
              <a:rPr lang="en-GB" dirty="0"/>
              <a:t>measured on the antecedent side</a:t>
            </a:r>
            <a:endParaRPr lang="hu-HU" dirty="0"/>
          </a:p>
        </p:txBody>
      </p:sp>
      <p:sp>
        <p:nvSpPr>
          <p:cNvPr id="50181" name="Rectangle 5"/>
          <p:cNvSpPr>
            <a:spLocks noChangeArrowheads="1"/>
          </p:cNvSpPr>
          <p:nvPr/>
        </p:nvSpPr>
        <p:spPr bwMode="auto">
          <a:xfrm>
            <a:off x="0" y="3200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graphicFrame>
        <p:nvGraphicFramePr>
          <p:cNvPr id="50180" name="Object 4"/>
          <p:cNvGraphicFramePr>
            <a:graphicFrameLocks noChangeAspect="1"/>
          </p:cNvGraphicFramePr>
          <p:nvPr>
            <p:extLst>
              <p:ext uri="{D42A27DB-BD31-4B8C-83A1-F6EECF244321}">
                <p14:modId xmlns:p14="http://schemas.microsoft.com/office/powerpoint/2010/main" val="2872267669"/>
              </p:ext>
            </p:extLst>
          </p:nvPr>
        </p:nvGraphicFramePr>
        <p:xfrm>
          <a:off x="4572000" y="1700808"/>
          <a:ext cx="2209800" cy="914400"/>
        </p:xfrm>
        <a:graphic>
          <a:graphicData uri="http://schemas.openxmlformats.org/presentationml/2006/ole">
            <mc:AlternateContent xmlns:mc="http://schemas.openxmlformats.org/markup-compatibility/2006">
              <mc:Choice xmlns:v="urn:schemas-microsoft-com:vml" Requires="v">
                <p:oleObj spid="_x0000_s14372" name="Egyenlet" r:id="rId4" imgW="1104900" imgH="457200" progId="Equation.3">
                  <p:embed/>
                </p:oleObj>
              </mc:Choice>
              <mc:Fallback>
                <p:oleObj name="Egyenlet" r:id="rId4" imgW="110490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700808"/>
                        <a:ext cx="2209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018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500438"/>
            <a:ext cx="5062538" cy="273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a számának helye 1"/>
          <p:cNvSpPr>
            <a:spLocks noGrp="1"/>
          </p:cNvSpPr>
          <p:nvPr>
            <p:ph type="sldNum" sz="quarter" idx="12"/>
          </p:nvPr>
        </p:nvSpPr>
        <p:spPr/>
        <p:txBody>
          <a:bodyPr/>
          <a:lstStyle/>
          <a:p>
            <a:fld id="{42275A63-3E4B-4569-BF04-D6C210DC9A48}" type="slidenum">
              <a:rPr lang="hu-HU" smtClean="0"/>
              <a:pPr/>
              <a:t>104</a:t>
            </a:fld>
            <a:endParaRPr lang="hu-HU" dirty="0"/>
          </a:p>
        </p:txBody>
      </p:sp>
    </p:spTree>
    <p:extLst>
      <p:ext uri="{BB962C8B-B14F-4D97-AF65-F5344CB8AC3E}">
        <p14:creationId xmlns:p14="http://schemas.microsoft.com/office/powerpoint/2010/main" val="146657317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r>
              <a:rPr lang="hu-HU"/>
              <a:t>SURE-LS</a:t>
            </a:r>
            <a:r>
              <a:rPr lang="hu-HU" baseline="-25000"/>
              <a:t>2</a:t>
            </a:r>
          </a:p>
        </p:txBody>
      </p:sp>
      <p:sp>
        <p:nvSpPr>
          <p:cNvPr id="153603" name="Rectangle 3"/>
          <p:cNvSpPr>
            <a:spLocks noGrp="1" noChangeArrowheads="1"/>
          </p:cNvSpPr>
          <p:nvPr>
            <p:ph type="body" idx="1"/>
          </p:nvPr>
        </p:nvSpPr>
        <p:spPr/>
        <p:txBody>
          <a:bodyPr/>
          <a:lstStyle/>
          <a:p>
            <a:r>
              <a:rPr lang="hu-HU"/>
              <a:t>Conservation of the weighted average difference</a:t>
            </a:r>
          </a:p>
          <a:p>
            <a:r>
              <a:rPr lang="hu-HU"/>
              <a:t>Conditions on the result:</a:t>
            </a:r>
          </a:p>
          <a:p>
            <a:pPr lvl="1"/>
            <a:r>
              <a:rPr lang="hu-HU"/>
              <a:t>Valid set shape</a:t>
            </a:r>
          </a:p>
          <a:p>
            <a:pPr lvl="1"/>
            <a:r>
              <a:rPr lang="hu-HU"/>
              <a:t>The shape should adhere</a:t>
            </a:r>
            <a:br>
              <a:rPr lang="hu-HU"/>
            </a:br>
            <a:r>
              <a:rPr lang="hu-HU"/>
              <a:t> to the characteristic set </a:t>
            </a:r>
            <a:br>
              <a:rPr lang="hu-HU"/>
            </a:br>
            <a:r>
              <a:rPr lang="hu-HU"/>
              <a:t>shape of the partition</a:t>
            </a:r>
          </a:p>
        </p:txBody>
      </p:sp>
      <p:sp>
        <p:nvSpPr>
          <p:cNvPr id="15360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graphicFrame>
        <p:nvGraphicFramePr>
          <p:cNvPr id="153605" name="Object 5"/>
          <p:cNvGraphicFramePr>
            <a:graphicFrameLocks noChangeAspect="1"/>
          </p:cNvGraphicFramePr>
          <p:nvPr>
            <p:extLst>
              <p:ext uri="{D42A27DB-BD31-4B8C-83A1-F6EECF244321}">
                <p14:modId xmlns:p14="http://schemas.microsoft.com/office/powerpoint/2010/main" val="455819540"/>
              </p:ext>
            </p:extLst>
          </p:nvPr>
        </p:nvGraphicFramePr>
        <p:xfrm>
          <a:off x="5222877" y="1340768"/>
          <a:ext cx="3760788" cy="482600"/>
        </p:xfrm>
        <a:graphic>
          <a:graphicData uri="http://schemas.openxmlformats.org/presentationml/2006/ole">
            <mc:AlternateContent xmlns:mc="http://schemas.openxmlformats.org/markup-compatibility/2006">
              <mc:Choice xmlns:v="urn:schemas-microsoft-com:vml" Requires="v">
                <p:oleObj spid="_x0000_s25767" name="Egyenlet" r:id="rId4" imgW="1854200" imgH="241300" progId="Equation.3">
                  <p:embed/>
                </p:oleObj>
              </mc:Choice>
              <mc:Fallback>
                <p:oleObj name="Egyenlet" r:id="rId4" imgW="1854200" imgH="241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2877" y="1340768"/>
                        <a:ext cx="3760788"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3606" name="Group 6"/>
          <p:cNvGrpSpPr>
            <a:grpSpLocks noChangeAspect="1"/>
          </p:cNvGrpSpPr>
          <p:nvPr/>
        </p:nvGrpSpPr>
        <p:grpSpPr bwMode="auto">
          <a:xfrm>
            <a:off x="5435600" y="3573463"/>
            <a:ext cx="3028950" cy="2654300"/>
            <a:chOff x="2637" y="4665"/>
            <a:chExt cx="2165" cy="1898"/>
          </a:xfrm>
        </p:grpSpPr>
        <p:sp>
          <p:nvSpPr>
            <p:cNvPr id="153607" name="AutoShape 7"/>
            <p:cNvSpPr>
              <a:spLocks noChangeAspect="1" noChangeArrowheads="1"/>
            </p:cNvSpPr>
            <p:nvPr/>
          </p:nvSpPr>
          <p:spPr bwMode="auto">
            <a:xfrm>
              <a:off x="2637" y="4665"/>
              <a:ext cx="2165" cy="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153608" name="Line 8"/>
            <p:cNvSpPr>
              <a:spLocks noChangeShapeType="1"/>
            </p:cNvSpPr>
            <p:nvPr/>
          </p:nvSpPr>
          <p:spPr bwMode="auto">
            <a:xfrm flipV="1">
              <a:off x="2961" y="4807"/>
              <a:ext cx="1" cy="153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53609" name="Line 9"/>
            <p:cNvSpPr>
              <a:spLocks noChangeShapeType="1"/>
            </p:cNvSpPr>
            <p:nvPr/>
          </p:nvSpPr>
          <p:spPr bwMode="auto">
            <a:xfrm>
              <a:off x="2873" y="6210"/>
              <a:ext cx="1816"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53610" name="Text Box 10"/>
            <p:cNvSpPr txBox="1">
              <a:spLocks noChangeArrowheads="1"/>
            </p:cNvSpPr>
            <p:nvPr/>
          </p:nvSpPr>
          <p:spPr bwMode="auto">
            <a:xfrm>
              <a:off x="3065" y="4734"/>
              <a:ext cx="182" cy="3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 tIns="7200" rIns="7200" bIns="7200"/>
            <a:lstStyle/>
            <a:p>
              <a:r>
                <a:rPr lang="hu-HU" sz="2000">
                  <a:latin typeface="Times New Roman" pitchFamily="18" charset="0"/>
                  <a:sym typeface="Symbol" pitchFamily="18" charset="2"/>
                </a:rPr>
                <a:t></a:t>
              </a:r>
              <a:endParaRPr lang="hu-HU" sz="2000">
                <a:latin typeface="Verdana" pitchFamily="34" charset="0"/>
              </a:endParaRPr>
            </a:p>
          </p:txBody>
        </p:sp>
        <p:sp>
          <p:nvSpPr>
            <p:cNvPr id="153611" name="Text Box 11"/>
            <p:cNvSpPr txBox="1">
              <a:spLocks noChangeArrowheads="1"/>
            </p:cNvSpPr>
            <p:nvPr/>
          </p:nvSpPr>
          <p:spPr bwMode="auto">
            <a:xfrm>
              <a:off x="4393" y="5916"/>
              <a:ext cx="182"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 tIns="7200" rIns="7200" bIns="7200"/>
            <a:lstStyle/>
            <a:p>
              <a:r>
                <a:rPr lang="hu-HU" sz="2000">
                  <a:latin typeface="Times New Roman" pitchFamily="18" charset="0"/>
                </a:rPr>
                <a:t>x</a:t>
              </a:r>
              <a:endParaRPr lang="hu-HU" sz="2000">
                <a:latin typeface="Verdana" pitchFamily="34" charset="0"/>
              </a:endParaRPr>
            </a:p>
          </p:txBody>
        </p:sp>
        <p:sp>
          <p:nvSpPr>
            <p:cNvPr id="153612" name="Line 12"/>
            <p:cNvSpPr>
              <a:spLocks noChangeShapeType="1"/>
            </p:cNvSpPr>
            <p:nvPr/>
          </p:nvSpPr>
          <p:spPr bwMode="auto">
            <a:xfrm flipV="1">
              <a:off x="3582" y="5191"/>
              <a:ext cx="494" cy="10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53613" name="Line 13"/>
            <p:cNvSpPr>
              <a:spLocks noChangeShapeType="1"/>
            </p:cNvSpPr>
            <p:nvPr/>
          </p:nvSpPr>
          <p:spPr bwMode="auto">
            <a:xfrm flipH="1">
              <a:off x="2961" y="5177"/>
              <a:ext cx="1115"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53614" name="Text Box 14"/>
            <p:cNvSpPr txBox="1">
              <a:spLocks noChangeArrowheads="1"/>
            </p:cNvSpPr>
            <p:nvPr/>
          </p:nvSpPr>
          <p:spPr bwMode="auto">
            <a:xfrm>
              <a:off x="3390" y="4926"/>
              <a:ext cx="182"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 tIns="7200" rIns="7200" bIns="7200"/>
            <a:lstStyle/>
            <a:p>
              <a:r>
                <a:rPr lang="hu-HU" sz="2000">
                  <a:latin typeface="Times New Roman" pitchFamily="18" charset="0"/>
                </a:rPr>
                <a:t>h</a:t>
              </a:r>
              <a:endParaRPr lang="hu-HU" sz="2000">
                <a:latin typeface="Verdana" pitchFamily="34" charset="0"/>
              </a:endParaRPr>
            </a:p>
          </p:txBody>
        </p:sp>
        <p:sp>
          <p:nvSpPr>
            <p:cNvPr id="153615" name="Line 15"/>
            <p:cNvSpPr>
              <a:spLocks noChangeShapeType="1"/>
            </p:cNvSpPr>
            <p:nvPr/>
          </p:nvSpPr>
          <p:spPr bwMode="auto">
            <a:xfrm>
              <a:off x="4074" y="5177"/>
              <a:ext cx="0" cy="102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graphicFrame>
          <p:nvGraphicFramePr>
            <p:cNvPr id="153616" name="Object 16"/>
            <p:cNvGraphicFramePr>
              <a:graphicFrameLocks noChangeAspect="1"/>
            </p:cNvGraphicFramePr>
            <p:nvPr/>
          </p:nvGraphicFramePr>
          <p:xfrm>
            <a:off x="3867" y="6241"/>
            <a:ext cx="456" cy="216"/>
          </p:xfrm>
          <a:graphic>
            <a:graphicData uri="http://schemas.openxmlformats.org/presentationml/2006/ole">
              <mc:AlternateContent xmlns:mc="http://schemas.openxmlformats.org/markup-compatibility/2006">
                <mc:Choice xmlns:v="urn:schemas-microsoft-com:vml" Requires="v">
                  <p:oleObj spid="_x0000_s25768" name="Egyenlet" r:id="rId6" imgW="482400" imgH="228600" progId="Equation.3">
                    <p:embed/>
                  </p:oleObj>
                </mc:Choice>
                <mc:Fallback>
                  <p:oleObj name="Egyenlet" r:id="rId6" imgW="4824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7" y="6241"/>
                          <a:ext cx="45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3617" name="Object 17"/>
            <p:cNvGraphicFramePr>
              <a:graphicFrameLocks noChangeAspect="1"/>
            </p:cNvGraphicFramePr>
            <p:nvPr/>
          </p:nvGraphicFramePr>
          <p:xfrm>
            <a:off x="3262" y="6234"/>
            <a:ext cx="515" cy="228"/>
          </p:xfrm>
          <a:graphic>
            <a:graphicData uri="http://schemas.openxmlformats.org/presentationml/2006/ole">
              <mc:AlternateContent xmlns:mc="http://schemas.openxmlformats.org/markup-compatibility/2006">
                <mc:Choice xmlns:v="urn:schemas-microsoft-com:vml" Requires="v">
                  <p:oleObj spid="_x0000_s25769" name="Egyenlet" r:id="rId8" imgW="545760" imgH="241200" progId="Equation.3">
                    <p:embed/>
                  </p:oleObj>
                </mc:Choice>
                <mc:Fallback>
                  <p:oleObj name="Egyenlet" r:id="rId8" imgW="545760" imgH="241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2" y="6234"/>
                          <a:ext cx="515"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18" name="Oval 18"/>
            <p:cNvSpPr>
              <a:spLocks noChangeArrowheads="1"/>
            </p:cNvSpPr>
            <p:nvPr/>
          </p:nvSpPr>
          <p:spPr bwMode="auto">
            <a:xfrm>
              <a:off x="3856" y="5419"/>
              <a:ext cx="23" cy="23"/>
            </a:xfrm>
            <a:prstGeom prst="ellipse">
              <a:avLst/>
            </a:prstGeom>
            <a:solidFill>
              <a:srgbClr val="FFFFFF"/>
            </a:solidFill>
            <a:ln w="9525">
              <a:solidFill>
                <a:srgbClr val="000000"/>
              </a:solidFill>
              <a:round/>
              <a:headEnd/>
              <a:tailEnd/>
            </a:ln>
          </p:spPr>
          <p:txBody>
            <a:bodyPr/>
            <a:lstStyle/>
            <a:p>
              <a:endParaRPr lang="hu-HU"/>
            </a:p>
          </p:txBody>
        </p:sp>
        <p:sp>
          <p:nvSpPr>
            <p:cNvPr id="153619" name="Oval 19"/>
            <p:cNvSpPr>
              <a:spLocks noChangeArrowheads="1"/>
            </p:cNvSpPr>
            <p:nvPr/>
          </p:nvSpPr>
          <p:spPr bwMode="auto">
            <a:xfrm>
              <a:off x="3928" y="5631"/>
              <a:ext cx="23" cy="23"/>
            </a:xfrm>
            <a:prstGeom prst="ellipse">
              <a:avLst/>
            </a:prstGeom>
            <a:solidFill>
              <a:srgbClr val="FFFFFF"/>
            </a:solidFill>
            <a:ln w="9525">
              <a:solidFill>
                <a:srgbClr val="000000"/>
              </a:solidFill>
              <a:round/>
              <a:headEnd/>
              <a:tailEnd/>
            </a:ln>
          </p:spPr>
          <p:txBody>
            <a:bodyPr/>
            <a:lstStyle/>
            <a:p>
              <a:endParaRPr lang="hu-HU"/>
            </a:p>
          </p:txBody>
        </p:sp>
        <p:sp>
          <p:nvSpPr>
            <p:cNvPr id="153620" name="Oval 20"/>
            <p:cNvSpPr>
              <a:spLocks noChangeArrowheads="1"/>
            </p:cNvSpPr>
            <p:nvPr/>
          </p:nvSpPr>
          <p:spPr bwMode="auto">
            <a:xfrm>
              <a:off x="3704" y="5736"/>
              <a:ext cx="23" cy="23"/>
            </a:xfrm>
            <a:prstGeom prst="ellipse">
              <a:avLst/>
            </a:prstGeom>
            <a:solidFill>
              <a:srgbClr val="FFFFFF"/>
            </a:solidFill>
            <a:ln w="9525">
              <a:solidFill>
                <a:srgbClr val="000000"/>
              </a:solidFill>
              <a:round/>
              <a:headEnd/>
              <a:tailEnd/>
            </a:ln>
          </p:spPr>
          <p:txBody>
            <a:bodyPr/>
            <a:lstStyle/>
            <a:p>
              <a:endParaRPr lang="hu-HU"/>
            </a:p>
          </p:txBody>
        </p:sp>
        <p:sp>
          <p:nvSpPr>
            <p:cNvPr id="153621" name="Oval 21"/>
            <p:cNvSpPr>
              <a:spLocks noChangeArrowheads="1"/>
            </p:cNvSpPr>
            <p:nvPr/>
          </p:nvSpPr>
          <p:spPr bwMode="auto">
            <a:xfrm>
              <a:off x="3781" y="5974"/>
              <a:ext cx="23" cy="23"/>
            </a:xfrm>
            <a:prstGeom prst="ellipse">
              <a:avLst/>
            </a:prstGeom>
            <a:solidFill>
              <a:srgbClr val="FFFFFF"/>
            </a:solidFill>
            <a:ln w="9525">
              <a:solidFill>
                <a:srgbClr val="000000"/>
              </a:solidFill>
              <a:round/>
              <a:headEnd/>
              <a:tailEnd/>
            </a:ln>
          </p:spPr>
          <p:txBody>
            <a:bodyPr/>
            <a:lstStyle/>
            <a:p>
              <a:endParaRPr lang="hu-HU"/>
            </a:p>
          </p:txBody>
        </p:sp>
        <p:sp>
          <p:nvSpPr>
            <p:cNvPr id="153622" name="Oval 22"/>
            <p:cNvSpPr>
              <a:spLocks noChangeArrowheads="1"/>
            </p:cNvSpPr>
            <p:nvPr/>
          </p:nvSpPr>
          <p:spPr bwMode="auto">
            <a:xfrm>
              <a:off x="3550" y="6079"/>
              <a:ext cx="23" cy="23"/>
            </a:xfrm>
            <a:prstGeom prst="ellipse">
              <a:avLst/>
            </a:prstGeom>
            <a:solidFill>
              <a:srgbClr val="FFFFFF"/>
            </a:solidFill>
            <a:ln w="9525">
              <a:solidFill>
                <a:srgbClr val="000000"/>
              </a:solidFill>
              <a:round/>
              <a:headEnd/>
              <a:tailEnd/>
            </a:ln>
          </p:spPr>
          <p:txBody>
            <a:bodyPr/>
            <a:lstStyle/>
            <a:p>
              <a:endParaRPr lang="hu-HU"/>
            </a:p>
          </p:txBody>
        </p:sp>
        <p:sp>
          <p:nvSpPr>
            <p:cNvPr id="153623" name="Line 23"/>
            <p:cNvSpPr>
              <a:spLocks noChangeShapeType="1"/>
            </p:cNvSpPr>
            <p:nvPr/>
          </p:nvSpPr>
          <p:spPr bwMode="auto">
            <a:xfrm flipH="1">
              <a:off x="2959" y="5738"/>
              <a:ext cx="753"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53624" name="Text Box 24"/>
            <p:cNvSpPr txBox="1">
              <a:spLocks noChangeArrowheads="1"/>
            </p:cNvSpPr>
            <p:nvPr/>
          </p:nvSpPr>
          <p:spPr bwMode="auto">
            <a:xfrm>
              <a:off x="2760" y="5440"/>
              <a:ext cx="270"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 tIns="7200" rIns="7200" bIns="7200"/>
            <a:lstStyle/>
            <a:p>
              <a:r>
                <a:rPr lang="hu-HU" sz="2000">
                  <a:latin typeface="Times New Roman" pitchFamily="18" charset="0"/>
                  <a:sym typeface="Symbol" pitchFamily="18" charset="2"/>
                </a:rPr>
                <a:t></a:t>
              </a:r>
              <a:r>
                <a:rPr lang="hu-HU" sz="2000" baseline="-25000">
                  <a:latin typeface="Times New Roman" pitchFamily="18" charset="0"/>
                </a:rPr>
                <a:t>i</a:t>
              </a:r>
              <a:endParaRPr lang="hu-HU" sz="2000">
                <a:latin typeface="Verdana" pitchFamily="34" charset="0"/>
              </a:endParaRPr>
            </a:p>
          </p:txBody>
        </p:sp>
        <p:graphicFrame>
          <p:nvGraphicFramePr>
            <p:cNvPr id="153625" name="Object 25"/>
            <p:cNvGraphicFramePr>
              <a:graphicFrameLocks noChangeAspect="1"/>
            </p:cNvGraphicFramePr>
            <p:nvPr/>
          </p:nvGraphicFramePr>
          <p:xfrm>
            <a:off x="3195" y="5524"/>
            <a:ext cx="480" cy="240"/>
          </p:xfrm>
          <a:graphic>
            <a:graphicData uri="http://schemas.openxmlformats.org/presentationml/2006/ole">
              <mc:AlternateContent xmlns:mc="http://schemas.openxmlformats.org/markup-compatibility/2006">
                <mc:Choice xmlns:v="urn:schemas-microsoft-com:vml" Requires="v">
                  <p:oleObj spid="_x0000_s25770" name="Egyenlet" r:id="rId10" imgW="520560" imgH="253800" progId="Equation.3">
                    <p:embed/>
                  </p:oleObj>
                </mc:Choice>
                <mc:Fallback>
                  <p:oleObj name="Egyenlet" r:id="rId10" imgW="520560" imgH="253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95" y="5524"/>
                          <a:ext cx="48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3626" name="Object 26"/>
            <p:cNvGraphicFramePr>
              <a:graphicFrameLocks noChangeAspect="1"/>
            </p:cNvGraphicFramePr>
            <p:nvPr/>
          </p:nvGraphicFramePr>
          <p:xfrm>
            <a:off x="4237" y="5384"/>
            <a:ext cx="252" cy="240"/>
          </p:xfrm>
          <a:graphic>
            <a:graphicData uri="http://schemas.openxmlformats.org/presentationml/2006/ole">
              <mc:AlternateContent xmlns:mc="http://schemas.openxmlformats.org/markup-compatibility/2006">
                <mc:Choice xmlns:v="urn:schemas-microsoft-com:vml" Requires="v">
                  <p:oleObj spid="_x0000_s25771" name="Egyenlet" r:id="rId12" imgW="266400" imgH="253800" progId="Equation.3">
                    <p:embed/>
                  </p:oleObj>
                </mc:Choice>
                <mc:Fallback>
                  <p:oleObj name="Egyenlet" r:id="rId12" imgW="266400" imgH="2538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37" y="5384"/>
                          <a:ext cx="25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27" name="Line 27"/>
            <p:cNvSpPr>
              <a:spLocks noChangeShapeType="1"/>
            </p:cNvSpPr>
            <p:nvPr/>
          </p:nvSpPr>
          <p:spPr bwMode="auto">
            <a:xfrm flipH="1">
              <a:off x="3932" y="5507"/>
              <a:ext cx="288" cy="1"/>
            </a:xfrm>
            <a:prstGeom prst="line">
              <a:avLst/>
            </a:prstGeom>
            <a:noFill/>
            <a:ln w="6350">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hu-HU"/>
            </a:p>
          </p:txBody>
        </p:sp>
      </p:grpSp>
      <p:sp>
        <p:nvSpPr>
          <p:cNvPr id="2" name="Dia számának helye 1"/>
          <p:cNvSpPr>
            <a:spLocks noGrp="1"/>
          </p:cNvSpPr>
          <p:nvPr>
            <p:ph type="sldNum" sz="quarter" idx="12"/>
          </p:nvPr>
        </p:nvSpPr>
        <p:spPr/>
        <p:txBody>
          <a:bodyPr/>
          <a:lstStyle/>
          <a:p>
            <a:fld id="{42275A63-3E4B-4569-BF04-D6C210DC9A48}" type="slidenum">
              <a:rPr lang="hu-HU" smtClean="0"/>
              <a:pPr/>
              <a:t>105</a:t>
            </a:fld>
            <a:endParaRPr lang="hu-HU" dirty="0"/>
          </a:p>
        </p:txBody>
      </p:sp>
    </p:spTree>
    <p:extLst>
      <p:ext uri="{BB962C8B-B14F-4D97-AF65-F5344CB8AC3E}">
        <p14:creationId xmlns:p14="http://schemas.microsoft.com/office/powerpoint/2010/main" val="116608908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hu-HU" dirty="0"/>
              <a:t>SURE-LS </a:t>
            </a:r>
            <a:r>
              <a:rPr lang="hu-HU" dirty="0" err="1" smtClean="0"/>
              <a:t>characteristics</a:t>
            </a:r>
            <a:endParaRPr lang="hu-HU" dirty="0"/>
          </a:p>
        </p:txBody>
      </p:sp>
      <p:sp>
        <p:nvSpPr>
          <p:cNvPr id="55299" name="Rectangle 3"/>
          <p:cNvSpPr>
            <a:spLocks noGrp="1" noChangeArrowheads="1"/>
          </p:cNvSpPr>
          <p:nvPr>
            <p:ph type="body" idx="1"/>
          </p:nvPr>
        </p:nvSpPr>
        <p:spPr/>
        <p:txBody>
          <a:bodyPr/>
          <a:lstStyle/>
          <a:p>
            <a:r>
              <a:rPr lang="hu-HU" dirty="0" err="1" smtClean="0"/>
              <a:t>Advantage</a:t>
            </a:r>
            <a:endParaRPr lang="hu-HU" dirty="0"/>
          </a:p>
          <a:p>
            <a:pPr lvl="1"/>
            <a:r>
              <a:rPr lang="hu-HU" dirty="0" err="1" smtClean="0"/>
              <a:t>Preserves</a:t>
            </a:r>
            <a:r>
              <a:rPr lang="hu-HU" dirty="0" smtClean="0"/>
              <a:t> </a:t>
            </a:r>
            <a:r>
              <a:rPr lang="hu-HU" dirty="0" err="1" smtClean="0"/>
              <a:t>the</a:t>
            </a:r>
            <a:r>
              <a:rPr lang="hu-HU" dirty="0" smtClean="0"/>
              <a:t> </a:t>
            </a:r>
            <a:r>
              <a:rPr lang="hu-HU" dirty="0" err="1" smtClean="0"/>
              <a:t>characteristic</a:t>
            </a:r>
            <a:r>
              <a:rPr lang="hu-HU" dirty="0" smtClean="0"/>
              <a:t> </a:t>
            </a:r>
            <a:r>
              <a:rPr lang="hu-HU" dirty="0" err="1" smtClean="0"/>
              <a:t>shape</a:t>
            </a:r>
            <a:r>
              <a:rPr lang="hu-HU" dirty="0" smtClean="0"/>
              <a:t> </a:t>
            </a:r>
            <a:r>
              <a:rPr lang="hu-HU" dirty="0" err="1" smtClean="0"/>
              <a:t>type</a:t>
            </a:r>
            <a:r>
              <a:rPr lang="hu-HU" dirty="0" smtClean="0"/>
              <a:t> of </a:t>
            </a:r>
            <a:r>
              <a:rPr lang="hu-HU" dirty="0" err="1" smtClean="0"/>
              <a:t>the</a:t>
            </a:r>
            <a:r>
              <a:rPr lang="hu-HU" dirty="0" smtClean="0"/>
              <a:t> </a:t>
            </a:r>
            <a:r>
              <a:rPr lang="hu-HU" dirty="0" err="1" smtClean="0"/>
              <a:t>consequent</a:t>
            </a:r>
            <a:r>
              <a:rPr lang="hu-HU" dirty="0" smtClean="0"/>
              <a:t> </a:t>
            </a:r>
            <a:r>
              <a:rPr lang="hu-HU" dirty="0" err="1" smtClean="0"/>
              <a:t>partition</a:t>
            </a:r>
            <a:endParaRPr lang="hu-HU" dirty="0"/>
          </a:p>
          <a:p>
            <a:r>
              <a:rPr lang="hu-HU" dirty="0" err="1" smtClean="0"/>
              <a:t>Disadvatage</a:t>
            </a:r>
            <a:endParaRPr lang="hu-HU" dirty="0"/>
          </a:p>
          <a:p>
            <a:pPr lvl="1"/>
            <a:r>
              <a:rPr lang="hu-HU" dirty="0" smtClean="0"/>
              <a:t>The </a:t>
            </a:r>
            <a:r>
              <a:rPr lang="hu-HU" dirty="0" err="1" smtClean="0"/>
              <a:t>height</a:t>
            </a:r>
            <a:r>
              <a:rPr lang="hu-HU" dirty="0" smtClean="0"/>
              <a:t> of </a:t>
            </a:r>
            <a:r>
              <a:rPr lang="hu-HU" dirty="0" err="1" smtClean="0"/>
              <a:t>all</a:t>
            </a:r>
            <a:r>
              <a:rPr lang="hu-HU" dirty="0" smtClean="0"/>
              <a:t> </a:t>
            </a:r>
            <a:r>
              <a:rPr lang="hu-HU" dirty="0" err="1" smtClean="0"/>
              <a:t>sets</a:t>
            </a:r>
            <a:r>
              <a:rPr lang="hu-HU" dirty="0" smtClean="0"/>
              <a:t> must be </a:t>
            </a:r>
            <a:r>
              <a:rPr lang="hu-HU" dirty="0" err="1" smtClean="0"/>
              <a:t>the</a:t>
            </a:r>
            <a:r>
              <a:rPr lang="hu-HU" dirty="0" smtClean="0"/>
              <a:t> </a:t>
            </a:r>
            <a:r>
              <a:rPr lang="hu-HU" dirty="0" err="1" smtClean="0"/>
              <a:t>same</a:t>
            </a:r>
            <a:endParaRPr lang="hu-HU" dirty="0"/>
          </a:p>
        </p:txBody>
      </p:sp>
      <p:sp>
        <p:nvSpPr>
          <p:cNvPr id="2" name="Dia számának helye 1"/>
          <p:cNvSpPr>
            <a:spLocks noGrp="1"/>
          </p:cNvSpPr>
          <p:nvPr>
            <p:ph type="sldNum" sz="quarter" idx="12"/>
          </p:nvPr>
        </p:nvSpPr>
        <p:spPr/>
        <p:txBody>
          <a:bodyPr/>
          <a:lstStyle/>
          <a:p>
            <a:fld id="{42275A63-3E4B-4569-BF04-D6C210DC9A48}" type="slidenum">
              <a:rPr lang="hu-HU" smtClean="0"/>
              <a:pPr/>
              <a:t>106</a:t>
            </a:fld>
            <a:endParaRPr lang="hu-HU" dirty="0"/>
          </a:p>
        </p:txBody>
      </p:sp>
    </p:spTree>
    <p:extLst>
      <p:ext uri="{BB962C8B-B14F-4D97-AF65-F5344CB8AC3E}">
        <p14:creationId xmlns:p14="http://schemas.microsoft.com/office/powerpoint/2010/main" val="223527645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smtClean="0"/>
              <a:t>FRI Software</a:t>
            </a:r>
            <a:endParaRPr lang="hu-HU" dirty="0"/>
          </a:p>
        </p:txBody>
      </p:sp>
      <p:sp>
        <p:nvSpPr>
          <p:cNvPr id="6" name="Szöveg helye 5"/>
          <p:cNvSpPr>
            <a:spLocks noGrp="1"/>
          </p:cNvSpPr>
          <p:nvPr>
            <p:ph type="body" idx="1"/>
          </p:nvPr>
        </p:nvSpPr>
        <p:spPr/>
        <p:txBody>
          <a:bodyPr>
            <a:normAutofit/>
          </a:bodyPr>
          <a:lstStyle/>
          <a:p>
            <a:r>
              <a:rPr lang="hu-HU" sz="3200" dirty="0" smtClean="0"/>
              <a:t>FRI </a:t>
            </a:r>
            <a:r>
              <a:rPr lang="hu-HU" sz="3200" dirty="0" err="1" smtClean="0"/>
              <a:t>Matlab</a:t>
            </a:r>
            <a:r>
              <a:rPr lang="hu-HU" sz="3200" dirty="0" smtClean="0"/>
              <a:t> </a:t>
            </a:r>
            <a:r>
              <a:rPr lang="hu-HU" sz="3200" dirty="0" err="1" smtClean="0"/>
              <a:t>Toolbox</a:t>
            </a:r>
            <a:endParaRPr lang="hu-HU" sz="3200" dirty="0"/>
          </a:p>
        </p:txBody>
      </p:sp>
      <p:sp>
        <p:nvSpPr>
          <p:cNvPr id="4" name="Dia számának helye 3"/>
          <p:cNvSpPr>
            <a:spLocks noGrp="1"/>
          </p:cNvSpPr>
          <p:nvPr>
            <p:ph type="sldNum" sz="quarter" idx="12"/>
          </p:nvPr>
        </p:nvSpPr>
        <p:spPr/>
        <p:txBody>
          <a:bodyPr/>
          <a:lstStyle/>
          <a:p>
            <a:fld id="{42275A63-3E4B-4569-BF04-D6C210DC9A48}" type="slidenum">
              <a:rPr lang="hu-HU" smtClean="0"/>
              <a:pPr/>
              <a:t>107</a:t>
            </a:fld>
            <a:endParaRPr lang="hu-HU" dirty="0"/>
          </a:p>
        </p:txBody>
      </p:sp>
    </p:spTree>
    <p:extLst>
      <p:ext uri="{BB962C8B-B14F-4D97-AF65-F5344CB8AC3E}">
        <p14:creationId xmlns:p14="http://schemas.microsoft.com/office/powerpoint/2010/main" val="94386145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FRI Matlab Tool</a:t>
            </a:r>
            <a:r>
              <a:rPr lang="hu-HU"/>
              <a:t>box</a:t>
            </a:r>
          </a:p>
        </p:txBody>
      </p:sp>
      <p:sp>
        <p:nvSpPr>
          <p:cNvPr id="43011" name="Rectangle 3"/>
          <p:cNvSpPr>
            <a:spLocks noGrp="1" noChangeArrowheads="1"/>
          </p:cNvSpPr>
          <p:nvPr>
            <p:ph type="body" idx="1"/>
          </p:nvPr>
        </p:nvSpPr>
        <p:spPr/>
        <p:txBody>
          <a:bodyPr/>
          <a:lstStyle/>
          <a:p>
            <a:r>
              <a:rPr lang="hu-HU" dirty="0"/>
              <a:t>E</a:t>
            </a:r>
            <a:r>
              <a:rPr lang="en-US" dirty="0" err="1"/>
              <a:t>xtension</a:t>
            </a:r>
            <a:r>
              <a:rPr lang="en-US" dirty="0"/>
              <a:t> of the standard Fuzzy Logic Toolbox </a:t>
            </a:r>
            <a:endParaRPr lang="hu-HU" dirty="0"/>
          </a:p>
          <a:p>
            <a:r>
              <a:rPr lang="hu-HU" dirty="0" err="1"/>
              <a:t>Supported</a:t>
            </a:r>
            <a:r>
              <a:rPr lang="hu-HU" dirty="0"/>
              <a:t> </a:t>
            </a:r>
            <a:r>
              <a:rPr lang="hu-HU" dirty="0" smtClean="0"/>
              <a:t>FRI </a:t>
            </a:r>
            <a:r>
              <a:rPr lang="hu-HU" dirty="0" err="1" smtClean="0"/>
              <a:t>methods</a:t>
            </a:r>
            <a:r>
              <a:rPr lang="hu-HU" dirty="0"/>
              <a:t>:</a:t>
            </a:r>
          </a:p>
          <a:p>
            <a:pPr lvl="1"/>
            <a:r>
              <a:rPr lang="en-US" dirty="0"/>
              <a:t>KH, the stabilized version of the KH, MACI, IMUL, CRF, FIVE, VKK, GM with SCM, FERI, and FPL, and GM with FEAT-p, FERI, and FPL</a:t>
            </a:r>
            <a:r>
              <a:rPr lang="hu-HU" dirty="0"/>
              <a:t> </a:t>
            </a:r>
            <a:r>
              <a:rPr lang="en-US" dirty="0"/>
              <a:t>or </a:t>
            </a:r>
            <a:r>
              <a:rPr lang="en-US" dirty="0" smtClean="0"/>
              <a:t>FEFRI</a:t>
            </a:r>
            <a:r>
              <a:rPr lang="hu-HU" dirty="0" smtClean="0"/>
              <a:t>, </a:t>
            </a:r>
            <a:r>
              <a:rPr lang="hu-HU" b="1" dirty="0" smtClean="0"/>
              <a:t>LESFRI</a:t>
            </a:r>
            <a:r>
              <a:rPr lang="hu-HU" dirty="0" smtClean="0"/>
              <a:t>, </a:t>
            </a:r>
            <a:r>
              <a:rPr lang="hu-HU" b="1" dirty="0" smtClean="0"/>
              <a:t>FRIPOC</a:t>
            </a:r>
            <a:r>
              <a:rPr lang="hu-HU" dirty="0" smtClean="0"/>
              <a:t>, VEIN, </a:t>
            </a:r>
            <a:r>
              <a:rPr lang="hu-HU" b="1" dirty="0" smtClean="0"/>
              <a:t>FRISUV</a:t>
            </a:r>
            <a:endParaRPr lang="hu-HU" b="1" dirty="0"/>
          </a:p>
          <a:p>
            <a:r>
              <a:rPr lang="en-US" dirty="0" err="1"/>
              <a:t>Matlab</a:t>
            </a:r>
            <a:r>
              <a:rPr lang="en-US" dirty="0"/>
              <a:t> </a:t>
            </a:r>
            <a:r>
              <a:rPr lang="en-US" dirty="0" smtClean="0"/>
              <a:t>7</a:t>
            </a:r>
            <a:endParaRPr lang="hu-HU" dirty="0" smtClean="0"/>
          </a:p>
          <a:p>
            <a:r>
              <a:rPr lang="hu-HU" dirty="0" smtClean="0"/>
              <a:t>http://fri.gamf.hu</a:t>
            </a:r>
            <a:endParaRPr lang="hu-HU" dirty="0"/>
          </a:p>
        </p:txBody>
      </p:sp>
      <p:sp>
        <p:nvSpPr>
          <p:cNvPr id="2" name="Dia számának helye 1"/>
          <p:cNvSpPr>
            <a:spLocks noGrp="1"/>
          </p:cNvSpPr>
          <p:nvPr>
            <p:ph type="sldNum" sz="quarter" idx="12"/>
          </p:nvPr>
        </p:nvSpPr>
        <p:spPr/>
        <p:txBody>
          <a:bodyPr/>
          <a:lstStyle/>
          <a:p>
            <a:fld id="{42275A63-3E4B-4569-BF04-D6C210DC9A48}" type="slidenum">
              <a:rPr lang="hu-HU" smtClean="0"/>
              <a:pPr/>
              <a:t>108</a:t>
            </a:fld>
            <a:endParaRPr lang="hu-HU" dirty="0"/>
          </a:p>
        </p:txBody>
      </p:sp>
    </p:spTree>
    <p:extLst>
      <p:ext uri="{BB962C8B-B14F-4D97-AF65-F5344CB8AC3E}">
        <p14:creationId xmlns:p14="http://schemas.microsoft.com/office/powerpoint/2010/main" val="52653941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title"/>
          </p:nvPr>
        </p:nvSpPr>
        <p:spPr>
          <a:xfrm>
            <a:off x="457200" y="704088"/>
            <a:ext cx="4546849" cy="1143000"/>
          </a:xfrm>
        </p:spPr>
        <p:txBody>
          <a:bodyPr>
            <a:normAutofit/>
          </a:bodyPr>
          <a:lstStyle/>
          <a:p>
            <a:r>
              <a:rPr lang="hu-HU" dirty="0" smtClean="0"/>
              <a:t>FIS </a:t>
            </a:r>
            <a:r>
              <a:rPr lang="hu-HU" dirty="0" err="1"/>
              <a:t>data</a:t>
            </a:r>
            <a:r>
              <a:rPr lang="hu-HU" dirty="0"/>
              <a:t> </a:t>
            </a:r>
            <a:r>
              <a:rPr lang="hu-HU" dirty="0" err="1"/>
              <a:t>structure</a:t>
            </a:r>
            <a:endParaRPr lang="hu-HU" dirty="0"/>
          </a:p>
        </p:txBody>
      </p:sp>
      <p:sp>
        <p:nvSpPr>
          <p:cNvPr id="52233" name="Rectangle 9"/>
          <p:cNvSpPr>
            <a:spLocks noGrp="1" noChangeArrowheads="1"/>
          </p:cNvSpPr>
          <p:nvPr>
            <p:ph type="body" idx="1"/>
          </p:nvPr>
        </p:nvSpPr>
        <p:spPr>
          <a:xfrm>
            <a:off x="179512" y="2122512"/>
            <a:ext cx="4824537" cy="4114800"/>
          </a:xfrm>
        </p:spPr>
        <p:txBody>
          <a:bodyPr/>
          <a:lstStyle/>
          <a:p>
            <a:r>
              <a:rPr lang="en-US" dirty="0"/>
              <a:t>Subnormal sets are enabled</a:t>
            </a:r>
          </a:p>
          <a:p>
            <a:r>
              <a:rPr lang="en-US" dirty="0" err="1"/>
              <a:t>Comparision</a:t>
            </a:r>
            <a:r>
              <a:rPr lang="en-US" dirty="0"/>
              <a:t> possibility</a:t>
            </a:r>
            <a:endParaRPr lang="hu-HU" dirty="0"/>
          </a:p>
          <a:p>
            <a:r>
              <a:rPr lang="hu-HU" dirty="0"/>
              <a:t>D</a:t>
            </a:r>
            <a:r>
              <a:rPr lang="en-US" dirty="0" err="1"/>
              <a:t>escription</a:t>
            </a:r>
            <a:r>
              <a:rPr lang="en-US" dirty="0"/>
              <a:t> of the membership functions</a:t>
            </a:r>
            <a:r>
              <a:rPr lang="hu-HU" dirty="0"/>
              <a:t> </a:t>
            </a:r>
          </a:p>
          <a:p>
            <a:pPr lvl="1">
              <a:buFont typeface="Wingdings" pitchFamily="2" charset="2"/>
              <a:buNone/>
            </a:pPr>
            <a:r>
              <a:rPr lang="en-US" sz="2000" dirty="0"/>
              <a:t>MF1=’mf1’:’trimf’,[0.4 0.6 0.8]![0 0.8 0]</a:t>
            </a:r>
          </a:p>
        </p:txBody>
      </p:sp>
      <p:pic>
        <p:nvPicPr>
          <p:cNvPr id="52232" name="Picture 8" descr="FIS 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9" y="-12973"/>
            <a:ext cx="4176464" cy="6915129"/>
          </a:xfrm>
          <a:prstGeom prst="rect">
            <a:avLst/>
          </a:prstGeom>
          <a:noFill/>
          <a:extLst>
            <a:ext uri="{909E8E84-426E-40DD-AFC4-6F175D3DCCD1}">
              <a14:hiddenFill xmlns:a14="http://schemas.microsoft.com/office/drawing/2010/main">
                <a:solidFill>
                  <a:srgbClr val="FFFFFF"/>
                </a:solidFill>
              </a14:hiddenFill>
            </a:ext>
          </a:extLst>
        </p:spPr>
      </p:pic>
      <p:sp>
        <p:nvSpPr>
          <p:cNvPr id="2" name="Dia számának helye 1"/>
          <p:cNvSpPr>
            <a:spLocks noGrp="1"/>
          </p:cNvSpPr>
          <p:nvPr>
            <p:ph type="sldNum" sz="quarter" idx="12"/>
          </p:nvPr>
        </p:nvSpPr>
        <p:spPr/>
        <p:txBody>
          <a:bodyPr/>
          <a:lstStyle/>
          <a:p>
            <a:fld id="{42275A63-3E4B-4569-BF04-D6C210DC9A48}" type="slidenum">
              <a:rPr lang="hu-HU" smtClean="0"/>
              <a:pPr/>
              <a:t>109</a:t>
            </a:fld>
            <a:endParaRPr lang="hu-HU" dirty="0"/>
          </a:p>
        </p:txBody>
      </p:sp>
    </p:spTree>
    <p:extLst>
      <p:ext uri="{BB962C8B-B14F-4D97-AF65-F5344CB8AC3E}">
        <p14:creationId xmlns:p14="http://schemas.microsoft.com/office/powerpoint/2010/main" val="31045628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l"/>
            <a:r>
              <a:rPr lang="en-GB" sz="3600" b="1" dirty="0" smtClean="0"/>
              <a:t>Facts and </a:t>
            </a:r>
            <a:r>
              <a:rPr lang="en-GB" sz="3600" b="1" dirty="0" smtClean="0"/>
              <a:t>Details</a:t>
            </a:r>
            <a:r>
              <a:rPr lang="hu-HU" sz="3600" b="1" dirty="0" smtClean="0"/>
              <a:t> - </a:t>
            </a:r>
            <a:r>
              <a:rPr lang="hu-HU" sz="3600" b="1" dirty="0" err="1" smtClean="0"/>
              <a:t>Faculty</a:t>
            </a:r>
            <a:endParaRPr lang="en-GB" sz="3600" b="1" dirty="0"/>
          </a:p>
        </p:txBody>
      </p:sp>
      <p:sp>
        <p:nvSpPr>
          <p:cNvPr id="3" name="Tartalom helye 2"/>
          <p:cNvSpPr>
            <a:spLocks noGrp="1"/>
          </p:cNvSpPr>
          <p:nvPr>
            <p:ph idx="1"/>
          </p:nvPr>
        </p:nvSpPr>
        <p:spPr/>
        <p:txBody>
          <a:bodyPr/>
          <a:lstStyle/>
          <a:p>
            <a:endParaRPr lang="hu-HU" dirty="0" smtClean="0">
              <a:cs typeface="Arial" charset="0"/>
            </a:endParaRPr>
          </a:p>
          <a:p>
            <a:r>
              <a:rPr lang="en-GB" dirty="0" smtClean="0">
                <a:cs typeface="Arial" charset="0"/>
              </a:rPr>
              <a:t>Founded:</a:t>
            </a:r>
            <a:r>
              <a:rPr lang="en-GB" dirty="0" smtClean="0"/>
              <a:t> </a:t>
            </a:r>
            <a:r>
              <a:rPr lang="en-GB" dirty="0"/>
              <a:t>			</a:t>
            </a:r>
            <a:r>
              <a:rPr lang="en-GB" dirty="0" smtClean="0"/>
              <a:t>	</a:t>
            </a:r>
            <a:r>
              <a:rPr lang="hu-HU" dirty="0" smtClean="0"/>
              <a:t>	</a:t>
            </a:r>
            <a:r>
              <a:rPr lang="en-GB" b="1" dirty="0" smtClean="0">
                <a:cs typeface="Arial" charset="0"/>
              </a:rPr>
              <a:t>1964</a:t>
            </a:r>
            <a:r>
              <a:rPr lang="en-GB" dirty="0" smtClean="0"/>
              <a:t> </a:t>
            </a:r>
            <a:endParaRPr lang="en-GB" dirty="0"/>
          </a:p>
          <a:p>
            <a:r>
              <a:rPr lang="en-GB" dirty="0" smtClean="0">
                <a:cs typeface="Arial" charset="0"/>
              </a:rPr>
              <a:t>Number of teaching </a:t>
            </a:r>
            <a:r>
              <a:rPr lang="en-GB" dirty="0" err="1" smtClean="0">
                <a:cs typeface="Arial" charset="0"/>
              </a:rPr>
              <a:t>st</a:t>
            </a:r>
            <a:r>
              <a:rPr lang="hu-HU" dirty="0" smtClean="0">
                <a:cs typeface="Arial" charset="0"/>
              </a:rPr>
              <a:t>a</a:t>
            </a:r>
            <a:r>
              <a:rPr lang="en-GB" dirty="0" err="1" smtClean="0">
                <a:cs typeface="Arial" charset="0"/>
              </a:rPr>
              <a:t>ff</a:t>
            </a:r>
            <a:r>
              <a:rPr lang="en-GB" dirty="0" smtClean="0">
                <a:cs typeface="Arial" charset="0"/>
              </a:rPr>
              <a:t>:</a:t>
            </a:r>
            <a:r>
              <a:rPr lang="en-GB" dirty="0" smtClean="0"/>
              <a:t> </a:t>
            </a:r>
            <a:r>
              <a:rPr lang="en-GB" dirty="0"/>
              <a:t>	  </a:t>
            </a:r>
            <a:r>
              <a:rPr lang="en-GB" dirty="0" smtClean="0"/>
              <a:t> </a:t>
            </a:r>
            <a:r>
              <a:rPr lang="en-GB" b="1" dirty="0" smtClean="0"/>
              <a:t> </a:t>
            </a:r>
            <a:r>
              <a:rPr lang="hu-HU" b="1" dirty="0" smtClean="0"/>
              <a:t>	</a:t>
            </a:r>
            <a:r>
              <a:rPr lang="en-GB" b="1" dirty="0" smtClean="0"/>
              <a:t>90</a:t>
            </a:r>
            <a:endParaRPr lang="en-GB" b="1" dirty="0"/>
          </a:p>
          <a:p>
            <a:r>
              <a:rPr lang="en-GB" dirty="0" smtClean="0">
                <a:cs typeface="Arial" charset="0"/>
              </a:rPr>
              <a:t>Total number of  students:</a:t>
            </a:r>
            <a:r>
              <a:rPr lang="en-GB" dirty="0" smtClean="0"/>
              <a:t>	</a:t>
            </a:r>
            <a:r>
              <a:rPr lang="hu-HU" dirty="0" smtClean="0"/>
              <a:t>	</a:t>
            </a:r>
            <a:r>
              <a:rPr lang="en-GB" b="1" dirty="0" smtClean="0"/>
              <a:t>2400</a:t>
            </a:r>
            <a:endParaRPr lang="en-GB" b="1" dirty="0"/>
          </a:p>
          <a:p>
            <a:r>
              <a:rPr lang="en-GB" dirty="0" smtClean="0">
                <a:cs typeface="Arial" charset="0"/>
              </a:rPr>
              <a:t>Full-time students:</a:t>
            </a:r>
            <a:r>
              <a:rPr lang="en-GB" dirty="0" smtClean="0"/>
              <a:t> </a:t>
            </a:r>
            <a:r>
              <a:rPr lang="en-GB" dirty="0"/>
              <a:t>			</a:t>
            </a:r>
            <a:r>
              <a:rPr lang="en-GB" b="1" dirty="0" smtClean="0"/>
              <a:t>1400</a:t>
            </a:r>
            <a:endParaRPr lang="en-GB" b="1" dirty="0"/>
          </a:p>
          <a:p>
            <a:r>
              <a:rPr lang="en-GB" dirty="0" smtClean="0"/>
              <a:t>Part-time students</a:t>
            </a:r>
            <a:r>
              <a:rPr lang="en-GB" dirty="0" smtClean="0">
                <a:cs typeface="Arial" charset="0"/>
              </a:rPr>
              <a:t>:</a:t>
            </a:r>
            <a:r>
              <a:rPr lang="en-GB" dirty="0" smtClean="0"/>
              <a:t> </a:t>
            </a:r>
            <a:r>
              <a:rPr lang="en-GB" dirty="0"/>
              <a:t>	  </a:t>
            </a:r>
            <a:r>
              <a:rPr lang="hu-HU" dirty="0" smtClean="0"/>
              <a:t> 		</a:t>
            </a:r>
            <a:r>
              <a:rPr lang="hu-HU" b="1" dirty="0" smtClean="0"/>
              <a:t>1000</a:t>
            </a:r>
            <a:endParaRPr lang="en-GB" b="1" dirty="0"/>
          </a:p>
        </p:txBody>
      </p:sp>
      <p:sp>
        <p:nvSpPr>
          <p:cNvPr id="4" name="Dia számának helye 3"/>
          <p:cNvSpPr>
            <a:spLocks noGrp="1"/>
          </p:cNvSpPr>
          <p:nvPr>
            <p:ph type="sldNum" sz="quarter" idx="12"/>
          </p:nvPr>
        </p:nvSpPr>
        <p:spPr/>
        <p:txBody>
          <a:bodyPr/>
          <a:lstStyle/>
          <a:p>
            <a:fld id="{42275A63-3E4B-4569-BF04-D6C210DC9A48}" type="slidenum">
              <a:rPr lang="hu-HU" smtClean="0"/>
              <a:pPr/>
              <a:t>11</a:t>
            </a:fld>
            <a:endParaRPr lang="hu-HU" dirty="0"/>
          </a:p>
        </p:txBody>
      </p:sp>
    </p:spTree>
    <p:extLst>
      <p:ext uri="{BB962C8B-B14F-4D97-AF65-F5344CB8AC3E}">
        <p14:creationId xmlns:p14="http://schemas.microsoft.com/office/powerpoint/2010/main" val="110231410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hu-HU"/>
              <a:t>Observation</a:t>
            </a:r>
          </a:p>
        </p:txBody>
      </p:sp>
      <p:sp>
        <p:nvSpPr>
          <p:cNvPr id="56323" name="Rectangle 3"/>
          <p:cNvSpPr>
            <a:spLocks noGrp="1" noChangeArrowheads="1"/>
          </p:cNvSpPr>
          <p:nvPr>
            <p:ph type="body" idx="1"/>
          </p:nvPr>
        </p:nvSpPr>
        <p:spPr>
          <a:xfrm>
            <a:off x="323528" y="2276872"/>
            <a:ext cx="3201987" cy="1241425"/>
          </a:xfrm>
        </p:spPr>
        <p:txBody>
          <a:bodyPr/>
          <a:lstStyle/>
          <a:p>
            <a:endParaRPr lang="hu-HU" sz="2500" dirty="0"/>
          </a:p>
        </p:txBody>
      </p:sp>
      <p:pic>
        <p:nvPicPr>
          <p:cNvPr id="56324" name="Picture 4" descr="Obs 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1844675"/>
            <a:ext cx="5076825" cy="1427163"/>
          </a:xfrm>
          <a:prstGeom prst="rect">
            <a:avLst/>
          </a:prstGeom>
          <a:noFill/>
          <a:extLst>
            <a:ext uri="{909E8E84-426E-40DD-AFC4-6F175D3DCCD1}">
              <a14:hiddenFill xmlns:a14="http://schemas.microsoft.com/office/drawing/2010/main">
                <a:solidFill>
                  <a:srgbClr val="FFFFFF"/>
                </a:solidFill>
              </a14:hiddenFill>
            </a:ext>
          </a:extLst>
        </p:spPr>
      </p:pic>
      <p:sp>
        <p:nvSpPr>
          <p:cNvPr id="56325" name="Text Box 5"/>
          <p:cNvSpPr txBox="1">
            <a:spLocks noChangeArrowheads="1"/>
          </p:cNvSpPr>
          <p:nvPr/>
        </p:nvSpPr>
        <p:spPr bwMode="auto">
          <a:xfrm>
            <a:off x="323528" y="3717032"/>
            <a:ext cx="475252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57188" indent="-357188">
              <a:tabLst>
                <a:tab pos="357188" algn="l"/>
              </a:tabLst>
              <a:defRPr>
                <a:solidFill>
                  <a:schemeClr val="tx1"/>
                </a:solidFill>
                <a:latin typeface="Arial" pitchFamily="34" charset="0"/>
              </a:defRPr>
            </a:lvl1pPr>
            <a:lvl2pPr marL="536575">
              <a:tabLst>
                <a:tab pos="357188" algn="l"/>
              </a:tabLst>
              <a:defRPr>
                <a:solidFill>
                  <a:schemeClr val="tx1"/>
                </a:solidFill>
                <a:latin typeface="Arial" pitchFamily="34" charset="0"/>
              </a:defRPr>
            </a:lvl2pPr>
            <a:lvl3pPr>
              <a:tabLst>
                <a:tab pos="357188" algn="l"/>
              </a:tabLst>
              <a:defRPr>
                <a:solidFill>
                  <a:schemeClr val="tx1"/>
                </a:solidFill>
                <a:latin typeface="Arial" pitchFamily="34" charset="0"/>
              </a:defRPr>
            </a:lvl3pPr>
            <a:lvl4pPr>
              <a:tabLst>
                <a:tab pos="357188" algn="l"/>
              </a:tabLst>
              <a:defRPr>
                <a:solidFill>
                  <a:schemeClr val="tx1"/>
                </a:solidFill>
                <a:latin typeface="Arial" pitchFamily="34" charset="0"/>
              </a:defRPr>
            </a:lvl4pPr>
            <a:lvl5pPr>
              <a:tabLst>
                <a:tab pos="357188" algn="l"/>
              </a:tabLst>
              <a:defRPr>
                <a:solidFill>
                  <a:schemeClr val="tx1"/>
                </a:solidFill>
                <a:latin typeface="Arial" pitchFamily="34" charset="0"/>
              </a:defRPr>
            </a:lvl5pPr>
            <a:lvl6pPr fontAlgn="base">
              <a:spcBef>
                <a:spcPct val="0"/>
              </a:spcBef>
              <a:spcAft>
                <a:spcPct val="0"/>
              </a:spcAft>
              <a:tabLst>
                <a:tab pos="357188" algn="l"/>
              </a:tabLst>
              <a:defRPr>
                <a:solidFill>
                  <a:schemeClr val="tx1"/>
                </a:solidFill>
                <a:latin typeface="Arial" pitchFamily="34" charset="0"/>
              </a:defRPr>
            </a:lvl6pPr>
            <a:lvl7pPr fontAlgn="base">
              <a:spcBef>
                <a:spcPct val="0"/>
              </a:spcBef>
              <a:spcAft>
                <a:spcPct val="0"/>
              </a:spcAft>
              <a:tabLst>
                <a:tab pos="357188" algn="l"/>
              </a:tabLst>
              <a:defRPr>
                <a:solidFill>
                  <a:schemeClr val="tx1"/>
                </a:solidFill>
                <a:latin typeface="Arial" pitchFamily="34" charset="0"/>
              </a:defRPr>
            </a:lvl7pPr>
            <a:lvl8pPr fontAlgn="base">
              <a:spcBef>
                <a:spcPct val="0"/>
              </a:spcBef>
              <a:spcAft>
                <a:spcPct val="0"/>
              </a:spcAft>
              <a:tabLst>
                <a:tab pos="357188" algn="l"/>
              </a:tabLst>
              <a:defRPr>
                <a:solidFill>
                  <a:schemeClr val="tx1"/>
                </a:solidFill>
                <a:latin typeface="Arial" pitchFamily="34" charset="0"/>
              </a:defRPr>
            </a:lvl8pPr>
            <a:lvl9pPr fontAlgn="base">
              <a:spcBef>
                <a:spcPct val="0"/>
              </a:spcBef>
              <a:spcAft>
                <a:spcPct val="0"/>
              </a:spcAft>
              <a:tabLst>
                <a:tab pos="357188" algn="l"/>
              </a:tabLst>
              <a:defRPr>
                <a:solidFill>
                  <a:schemeClr val="tx1"/>
                </a:solidFill>
                <a:latin typeface="Arial" pitchFamily="34" charset="0"/>
              </a:defRPr>
            </a:lvl9pPr>
          </a:lstStyle>
          <a:p>
            <a:pPr>
              <a:spcBef>
                <a:spcPct val="20000"/>
              </a:spcBef>
              <a:buClr>
                <a:schemeClr val="tx2"/>
              </a:buClr>
              <a:buSzPct val="70000"/>
              <a:buFont typeface="Wingdings" pitchFamily="2" charset="2"/>
              <a:buChar char="¡"/>
            </a:pPr>
            <a:r>
              <a:rPr lang="hu-HU" sz="2500" dirty="0" err="1">
                <a:latin typeface="Verdana" pitchFamily="34" charset="0"/>
              </a:rPr>
              <a:t>Naming</a:t>
            </a:r>
            <a:r>
              <a:rPr lang="hu-HU" sz="2500" dirty="0">
                <a:latin typeface="Verdana" pitchFamily="34" charset="0"/>
              </a:rPr>
              <a:t> </a:t>
            </a:r>
            <a:r>
              <a:rPr lang="hu-HU" sz="2500" dirty="0" err="1">
                <a:latin typeface="Verdana" pitchFamily="34" charset="0"/>
              </a:rPr>
              <a:t>convention</a:t>
            </a:r>
            <a:endParaRPr lang="hu-HU" sz="2500" dirty="0">
              <a:latin typeface="Verdana" pitchFamily="34" charset="0"/>
            </a:endParaRPr>
          </a:p>
          <a:p>
            <a:pPr>
              <a:spcBef>
                <a:spcPct val="20000"/>
              </a:spcBef>
              <a:buClr>
                <a:schemeClr val="tx2"/>
              </a:buClr>
              <a:buSzPct val="70000"/>
              <a:buFont typeface="Wingdings" pitchFamily="2" charset="2"/>
              <a:buChar char="¡"/>
            </a:pPr>
            <a:r>
              <a:rPr lang="en-US" sz="2500" dirty="0">
                <a:latin typeface="Verdana" pitchFamily="34" charset="0"/>
              </a:rPr>
              <a:t>Obs_4D_Trap_01.obs</a:t>
            </a:r>
            <a:endParaRPr lang="hu-HU" sz="2500" dirty="0">
              <a:latin typeface="Verdana" pitchFamily="34" charset="0"/>
            </a:endParaRPr>
          </a:p>
          <a:p>
            <a:pPr>
              <a:spcBef>
                <a:spcPct val="20000"/>
              </a:spcBef>
              <a:buClr>
                <a:schemeClr val="tx2"/>
              </a:buClr>
              <a:buSzPct val="70000"/>
              <a:buFont typeface="Wingdings" pitchFamily="2" charset="2"/>
              <a:buChar char="¡"/>
            </a:pPr>
            <a:r>
              <a:rPr lang="hu-HU" sz="2500" dirty="0">
                <a:latin typeface="Verdana" pitchFamily="34" charset="0"/>
              </a:rPr>
              <a:t>The </a:t>
            </a:r>
            <a:r>
              <a:rPr lang="hu-HU" sz="2500" dirty="0" err="1">
                <a:latin typeface="Verdana" pitchFamily="34" charset="0"/>
              </a:rPr>
              <a:t>structure</a:t>
            </a:r>
            <a:r>
              <a:rPr lang="hu-HU" sz="2500" dirty="0">
                <a:latin typeface="Verdana" pitchFamily="34" charset="0"/>
              </a:rPr>
              <a:t> </a:t>
            </a:r>
            <a:r>
              <a:rPr lang="hu-HU" sz="2500" dirty="0" err="1">
                <a:latin typeface="Verdana" pitchFamily="34" charset="0"/>
              </a:rPr>
              <a:t>describing</a:t>
            </a:r>
            <a:r>
              <a:rPr lang="hu-HU" sz="2500" dirty="0">
                <a:latin typeface="Verdana" pitchFamily="34" charset="0"/>
              </a:rPr>
              <a:t> </a:t>
            </a:r>
            <a:r>
              <a:rPr lang="hu-HU" sz="2500" dirty="0" err="1">
                <a:latin typeface="Verdana" pitchFamily="34" charset="0"/>
              </a:rPr>
              <a:t>the</a:t>
            </a:r>
            <a:r>
              <a:rPr lang="hu-HU" sz="2500" dirty="0">
                <a:latin typeface="Verdana" pitchFamily="34" charset="0"/>
              </a:rPr>
              <a:t> </a:t>
            </a:r>
            <a:r>
              <a:rPr lang="hu-HU" sz="2500" dirty="0" err="1">
                <a:latin typeface="Verdana" pitchFamily="34" charset="0"/>
              </a:rPr>
              <a:t>observation</a:t>
            </a:r>
            <a:endParaRPr lang="hu-HU" sz="2500" dirty="0">
              <a:latin typeface="Verdana" pitchFamily="34" charset="0"/>
            </a:endParaRPr>
          </a:p>
          <a:p>
            <a:endParaRPr lang="hu-HU" dirty="0">
              <a:latin typeface="Verdana" pitchFamily="34" charset="0"/>
            </a:endParaRPr>
          </a:p>
        </p:txBody>
      </p:sp>
      <p:pic>
        <p:nvPicPr>
          <p:cNvPr id="56326" name="Picture 6" descr="Obs stru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3357563"/>
            <a:ext cx="1835150" cy="2160587"/>
          </a:xfrm>
          <a:prstGeom prst="rect">
            <a:avLst/>
          </a:prstGeom>
          <a:noFill/>
          <a:extLst>
            <a:ext uri="{909E8E84-426E-40DD-AFC4-6F175D3DCCD1}">
              <a14:hiddenFill xmlns:a14="http://schemas.microsoft.com/office/drawing/2010/main">
                <a:solidFill>
                  <a:srgbClr val="FFFFFF"/>
                </a:solidFill>
              </a14:hiddenFill>
            </a:ext>
          </a:extLst>
        </p:spPr>
      </p:pic>
      <p:sp>
        <p:nvSpPr>
          <p:cNvPr id="2" name="Dia számának helye 1"/>
          <p:cNvSpPr>
            <a:spLocks noGrp="1"/>
          </p:cNvSpPr>
          <p:nvPr>
            <p:ph type="sldNum" sz="quarter" idx="12"/>
          </p:nvPr>
        </p:nvSpPr>
        <p:spPr/>
        <p:txBody>
          <a:bodyPr/>
          <a:lstStyle/>
          <a:p>
            <a:fld id="{42275A63-3E4B-4569-BF04-D6C210DC9A48}" type="slidenum">
              <a:rPr lang="hu-HU" smtClean="0"/>
              <a:pPr/>
              <a:t>110</a:t>
            </a:fld>
            <a:endParaRPr lang="hu-HU" dirty="0"/>
          </a:p>
        </p:txBody>
      </p:sp>
    </p:spTree>
    <p:extLst>
      <p:ext uri="{BB962C8B-B14F-4D97-AF65-F5344CB8AC3E}">
        <p14:creationId xmlns:p14="http://schemas.microsoft.com/office/powerpoint/2010/main" val="214567522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p:cNvSpPr>
            <a:spLocks noGrp="1" noChangeArrowheads="1"/>
          </p:cNvSpPr>
          <p:nvPr>
            <p:ph type="title"/>
          </p:nvPr>
        </p:nvSpPr>
        <p:spPr>
          <a:xfrm>
            <a:off x="467544" y="332656"/>
            <a:ext cx="5076006" cy="1143000"/>
          </a:xfrm>
        </p:spPr>
        <p:txBody>
          <a:bodyPr>
            <a:normAutofit/>
          </a:bodyPr>
          <a:lstStyle/>
          <a:p>
            <a:r>
              <a:rPr lang="hu-HU" sz="3000" dirty="0" smtClean="0"/>
              <a:t>Data </a:t>
            </a:r>
            <a:r>
              <a:rPr lang="hu-HU" sz="3000" dirty="0" err="1"/>
              <a:t>S</a:t>
            </a:r>
            <a:r>
              <a:rPr lang="hu-HU" sz="3000" dirty="0" err="1" smtClean="0"/>
              <a:t>tructures</a:t>
            </a:r>
            <a:r>
              <a:rPr lang="hu-HU" sz="3000" dirty="0" smtClean="0"/>
              <a:t>  </a:t>
            </a:r>
            <a:r>
              <a:rPr lang="hu-HU" sz="3000" dirty="0" err="1" smtClean="0"/>
              <a:t>for</a:t>
            </a:r>
            <a:r>
              <a:rPr lang="hu-HU" sz="3000" dirty="0" smtClean="0"/>
              <a:t> </a:t>
            </a:r>
            <a:r>
              <a:rPr lang="hu-HU" sz="3000" dirty="0" err="1" smtClean="0"/>
              <a:t>the</a:t>
            </a:r>
            <a:r>
              <a:rPr lang="hu-HU" sz="3000" dirty="0" smtClean="0"/>
              <a:t> Fuzzy System and </a:t>
            </a:r>
            <a:r>
              <a:rPr lang="hu-HU" sz="3000" dirty="0" err="1" smtClean="0"/>
              <a:t>the</a:t>
            </a:r>
            <a:r>
              <a:rPr lang="hu-HU" sz="3000" dirty="0" smtClean="0"/>
              <a:t> </a:t>
            </a:r>
            <a:r>
              <a:rPr lang="hu-HU" sz="3000" dirty="0" err="1" smtClean="0"/>
              <a:t>Observation</a:t>
            </a:r>
            <a:endParaRPr lang="hu-HU" sz="3000" dirty="0"/>
          </a:p>
        </p:txBody>
      </p:sp>
      <p:pic>
        <p:nvPicPr>
          <p:cNvPr id="70661" name="Picture 5" descr="FIS adatszerkez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2640" y="1908840"/>
            <a:ext cx="2887663" cy="142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6" descr="obs adatszerkez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9943" y="857915"/>
            <a:ext cx="2887663"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38" y="2780929"/>
            <a:ext cx="7467058" cy="375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3550" y="95915"/>
            <a:ext cx="3600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a számának helye 1"/>
          <p:cNvSpPr>
            <a:spLocks noGrp="1"/>
          </p:cNvSpPr>
          <p:nvPr>
            <p:ph type="sldNum" sz="quarter" idx="12"/>
          </p:nvPr>
        </p:nvSpPr>
        <p:spPr/>
        <p:txBody>
          <a:bodyPr/>
          <a:lstStyle/>
          <a:p>
            <a:fld id="{42275A63-3E4B-4569-BF04-D6C210DC9A48}" type="slidenum">
              <a:rPr lang="hu-HU" smtClean="0"/>
              <a:t>111</a:t>
            </a:fld>
            <a:endParaRPr lang="hu-HU"/>
          </a:p>
        </p:txBody>
      </p:sp>
    </p:spTree>
    <p:extLst>
      <p:ext uri="{BB962C8B-B14F-4D97-AF65-F5344CB8AC3E}">
        <p14:creationId xmlns:p14="http://schemas.microsoft.com/office/powerpoint/2010/main" val="398864738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hu-HU"/>
              <a:t>Properties</a:t>
            </a:r>
          </a:p>
        </p:txBody>
      </p:sp>
      <p:sp>
        <p:nvSpPr>
          <p:cNvPr id="57347" name="Rectangle 3"/>
          <p:cNvSpPr>
            <a:spLocks noGrp="1" noChangeArrowheads="1"/>
          </p:cNvSpPr>
          <p:nvPr>
            <p:ph type="body" idx="1"/>
          </p:nvPr>
        </p:nvSpPr>
        <p:spPr/>
        <p:txBody>
          <a:bodyPr/>
          <a:lstStyle/>
          <a:p>
            <a:pPr>
              <a:lnSpc>
                <a:spcPct val="90000"/>
              </a:lnSpc>
            </a:pPr>
            <a:r>
              <a:rPr lang="hu-HU"/>
              <a:t>Not required</a:t>
            </a:r>
          </a:p>
          <a:p>
            <a:pPr>
              <a:lnSpc>
                <a:spcPct val="90000"/>
              </a:lnSpc>
            </a:pPr>
            <a:endParaRPr lang="hu-HU"/>
          </a:p>
          <a:p>
            <a:pPr>
              <a:lnSpc>
                <a:spcPct val="90000"/>
              </a:lnSpc>
            </a:pPr>
            <a:endParaRPr lang="hu-HU"/>
          </a:p>
          <a:p>
            <a:pPr>
              <a:lnSpc>
                <a:spcPct val="90000"/>
              </a:lnSpc>
            </a:pPr>
            <a:r>
              <a:rPr lang="hu-HU"/>
              <a:t>Number of the </a:t>
            </a:r>
            <a:r>
              <a:rPr lang="hu-HU">
                <a:sym typeface="Symbol" pitchFamily="18" charset="2"/>
              </a:rPr>
              <a:t>-levels can be set by the user</a:t>
            </a:r>
          </a:p>
          <a:p>
            <a:pPr>
              <a:lnSpc>
                <a:spcPct val="90000"/>
              </a:lnSpc>
            </a:pPr>
            <a:r>
              <a:rPr lang="hu-HU">
                <a:sym typeface="Symbol" pitchFamily="18" charset="2"/>
              </a:rPr>
              <a:t>Type of the reference point can be set by the user</a:t>
            </a:r>
          </a:p>
          <a:p>
            <a:pPr>
              <a:lnSpc>
                <a:spcPct val="90000"/>
              </a:lnSpc>
            </a:pPr>
            <a:r>
              <a:rPr lang="hu-HU">
                <a:sym typeface="Symbol" pitchFamily="18" charset="2"/>
              </a:rPr>
              <a:t>M</a:t>
            </a:r>
            <a:r>
              <a:rPr lang="en-US">
                <a:sym typeface="Symbol" pitchFamily="18" charset="2"/>
              </a:rPr>
              <a:t>ultidimensional distances in the Minkowski sense</a:t>
            </a:r>
            <a:r>
              <a:rPr lang="hu-HU">
                <a:sym typeface="Symbol" pitchFamily="18" charset="2"/>
              </a:rPr>
              <a:t> </a:t>
            </a:r>
            <a:endParaRPr lang="hu-HU"/>
          </a:p>
        </p:txBody>
      </p:sp>
      <p:sp>
        <p:nvSpPr>
          <p:cNvPr id="57349" name="Rectangle 5"/>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graphicFrame>
        <p:nvGraphicFramePr>
          <p:cNvPr id="57348" name="Object 4"/>
          <p:cNvGraphicFramePr>
            <a:graphicFrameLocks noChangeAspect="1"/>
          </p:cNvGraphicFramePr>
          <p:nvPr/>
        </p:nvGraphicFramePr>
        <p:xfrm>
          <a:off x="1763713" y="2492375"/>
          <a:ext cx="1944687" cy="512763"/>
        </p:xfrm>
        <a:graphic>
          <a:graphicData uri="http://schemas.openxmlformats.org/presentationml/2006/ole">
            <mc:AlternateContent xmlns:mc="http://schemas.openxmlformats.org/markup-compatibility/2006">
              <mc:Choice xmlns:v="urn:schemas-microsoft-com:vml" Requires="v">
                <p:oleObj spid="_x0000_s62489" name="Egyenlet" r:id="rId4" imgW="863225" imgH="228501" progId="Equation.3">
                  <p:embed/>
                </p:oleObj>
              </mc:Choice>
              <mc:Fallback>
                <p:oleObj name="Egyenlet" r:id="rId4" imgW="863225" imgH="22850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2492375"/>
                        <a:ext cx="1944687" cy="512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351" name="Rectangle 7"/>
          <p:cNvSpPr>
            <a:spLocks noChangeArrowheads="1"/>
          </p:cNvSpPr>
          <p:nvPr/>
        </p:nvSpPr>
        <p:spPr bwMode="auto">
          <a:xfrm>
            <a:off x="0" y="3319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sp>
        <p:nvSpPr>
          <p:cNvPr id="2" name="Dia számának helye 1"/>
          <p:cNvSpPr>
            <a:spLocks noGrp="1"/>
          </p:cNvSpPr>
          <p:nvPr>
            <p:ph type="sldNum" sz="quarter" idx="12"/>
          </p:nvPr>
        </p:nvSpPr>
        <p:spPr/>
        <p:txBody>
          <a:bodyPr/>
          <a:lstStyle/>
          <a:p>
            <a:fld id="{42275A63-3E4B-4569-BF04-D6C210DC9A48}" type="slidenum">
              <a:rPr lang="hu-HU" smtClean="0"/>
              <a:pPr/>
              <a:t>112</a:t>
            </a:fld>
            <a:endParaRPr lang="hu-HU" dirty="0"/>
          </a:p>
        </p:txBody>
      </p:sp>
    </p:spTree>
    <p:extLst>
      <p:ext uri="{BB962C8B-B14F-4D97-AF65-F5344CB8AC3E}">
        <p14:creationId xmlns:p14="http://schemas.microsoft.com/office/powerpoint/2010/main" val="399087065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hu-HU"/>
              <a:t>U</a:t>
            </a:r>
            <a:r>
              <a:rPr lang="en-US"/>
              <a:t>sage of the software</a:t>
            </a:r>
            <a:r>
              <a:rPr lang="hu-HU"/>
              <a:t> </a:t>
            </a:r>
          </a:p>
        </p:txBody>
      </p:sp>
      <p:sp>
        <p:nvSpPr>
          <p:cNvPr id="58371" name="Rectangle 3"/>
          <p:cNvSpPr>
            <a:spLocks noGrp="1" noChangeArrowheads="1"/>
          </p:cNvSpPr>
          <p:nvPr>
            <p:ph type="body" idx="1"/>
          </p:nvPr>
        </p:nvSpPr>
        <p:spPr/>
        <p:txBody>
          <a:bodyPr/>
          <a:lstStyle/>
          <a:p>
            <a:r>
              <a:rPr lang="hu-HU" dirty="0" err="1" smtClean="0"/>
              <a:t>Programmatically</a:t>
            </a:r>
            <a:r>
              <a:rPr lang="hu-HU" dirty="0" smtClean="0"/>
              <a:t> – API </a:t>
            </a:r>
            <a:r>
              <a:rPr lang="hu-HU" dirty="0" err="1" smtClean="0"/>
              <a:t>from</a:t>
            </a:r>
            <a:r>
              <a:rPr lang="hu-HU" dirty="0" smtClean="0"/>
              <a:t> </a:t>
            </a:r>
            <a:r>
              <a:rPr lang="hu-HU" dirty="0" err="1" smtClean="0"/>
              <a:t>Matlab</a:t>
            </a:r>
            <a:endParaRPr lang="hu-HU" dirty="0" smtClean="0"/>
          </a:p>
          <a:p>
            <a:endParaRPr lang="hu-HU" dirty="0"/>
          </a:p>
          <a:p>
            <a:r>
              <a:rPr lang="hu-HU" dirty="0" err="1" smtClean="0"/>
              <a:t>TestIT</a:t>
            </a:r>
            <a:endParaRPr lang="hu-HU" dirty="0" smtClean="0"/>
          </a:p>
          <a:p>
            <a:endParaRPr lang="hu-HU" dirty="0"/>
          </a:p>
          <a:p>
            <a:r>
              <a:rPr lang="hu-HU" dirty="0" smtClean="0"/>
              <a:t>FRIT</a:t>
            </a:r>
            <a:endParaRPr lang="hu-HU" dirty="0"/>
          </a:p>
          <a:p>
            <a:endParaRPr lang="hu-HU" dirty="0"/>
          </a:p>
        </p:txBody>
      </p:sp>
      <p:sp>
        <p:nvSpPr>
          <p:cNvPr id="2" name="Dia számának helye 1"/>
          <p:cNvSpPr>
            <a:spLocks noGrp="1"/>
          </p:cNvSpPr>
          <p:nvPr>
            <p:ph type="sldNum" sz="quarter" idx="12"/>
          </p:nvPr>
        </p:nvSpPr>
        <p:spPr/>
        <p:txBody>
          <a:bodyPr/>
          <a:lstStyle/>
          <a:p>
            <a:fld id="{42275A63-3E4B-4569-BF04-D6C210DC9A48}" type="slidenum">
              <a:rPr lang="hu-HU" smtClean="0"/>
              <a:pPr/>
              <a:t>113</a:t>
            </a:fld>
            <a:endParaRPr lang="hu-HU" dirty="0"/>
          </a:p>
        </p:txBody>
      </p:sp>
    </p:spTree>
    <p:extLst>
      <p:ext uri="{BB962C8B-B14F-4D97-AF65-F5344CB8AC3E}">
        <p14:creationId xmlns:p14="http://schemas.microsoft.com/office/powerpoint/2010/main" val="359510978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9512" y="171359"/>
            <a:ext cx="8229600" cy="1143000"/>
          </a:xfrm>
        </p:spPr>
        <p:txBody>
          <a:bodyPr/>
          <a:lstStyle/>
          <a:p>
            <a:r>
              <a:rPr lang="hu-HU" dirty="0" smtClean="0"/>
              <a:t>FRIT</a:t>
            </a:r>
            <a:endParaRPr lang="hu-HU" dirty="0"/>
          </a:p>
        </p:txBody>
      </p:sp>
      <p:sp>
        <p:nvSpPr>
          <p:cNvPr id="3" name="Tartalom helye 2"/>
          <p:cNvSpPr>
            <a:spLocks noGrp="1"/>
          </p:cNvSpPr>
          <p:nvPr>
            <p:ph idx="1"/>
          </p:nvPr>
        </p:nvSpPr>
        <p:spPr/>
        <p:txBody>
          <a:bodyPr/>
          <a:lstStyle/>
          <a:p>
            <a:endParaRPr lang="hu-HU"/>
          </a:p>
        </p:txBody>
      </p:sp>
      <p:sp>
        <p:nvSpPr>
          <p:cNvPr id="4" name="Dia számának helye 3"/>
          <p:cNvSpPr>
            <a:spLocks noGrp="1"/>
          </p:cNvSpPr>
          <p:nvPr>
            <p:ph type="sldNum" sz="quarter" idx="12"/>
          </p:nvPr>
        </p:nvSpPr>
        <p:spPr/>
        <p:txBody>
          <a:bodyPr/>
          <a:lstStyle/>
          <a:p>
            <a:fld id="{42275A63-3E4B-4569-BF04-D6C210DC9A48}" type="slidenum">
              <a:rPr lang="hu-HU" smtClean="0"/>
              <a:pPr/>
              <a:t>114</a:t>
            </a:fld>
            <a:endParaRPr lang="hu-HU"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040" y="159147"/>
            <a:ext cx="8164512" cy="6726237"/>
          </a:xfrm>
          <a:prstGeom prst="rect">
            <a:avLst/>
          </a:prstGeom>
          <a:noFill/>
          <a:extLst>
            <a:ext uri="{909E8E84-426E-40DD-AFC4-6F175D3DCCD1}">
              <a14:hiddenFill xmlns:a14="http://schemas.microsoft.com/office/drawing/2010/main">
                <a:solidFill>
                  <a:srgbClr val="FFFFFF"/>
                </a:solidFill>
              </a14:hiddenFill>
            </a:ext>
          </a:extLst>
        </p:spPr>
      </p:pic>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5" y="4352925"/>
            <a:ext cx="3248025"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31893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Grp="1" noChangeArrowheads="1"/>
          </p:cNvSpPr>
          <p:nvPr>
            <p:ph type="title"/>
          </p:nvPr>
        </p:nvSpPr>
        <p:spPr>
          <a:xfrm>
            <a:off x="457200" y="44624"/>
            <a:ext cx="8305800" cy="1143000"/>
          </a:xfrm>
        </p:spPr>
        <p:txBody>
          <a:bodyPr/>
          <a:lstStyle/>
          <a:p>
            <a:r>
              <a:rPr lang="hu-HU" dirty="0" err="1"/>
              <a:t>TestIt</a:t>
            </a:r>
            <a:endParaRPr lang="hu-HU" dirty="0"/>
          </a:p>
        </p:txBody>
      </p:sp>
      <p:pic>
        <p:nvPicPr>
          <p:cNvPr id="737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40330"/>
            <a:ext cx="6072187" cy="4533900"/>
          </a:xfrm>
          <a:prstGeom prst="rect">
            <a:avLst/>
          </a:prstGeom>
          <a:noFill/>
          <a:extLst>
            <a:ext uri="{909E8E84-426E-40DD-AFC4-6F175D3DCCD1}">
              <a14:hiddenFill xmlns:a14="http://schemas.microsoft.com/office/drawing/2010/main">
                <a:solidFill>
                  <a:srgbClr val="FFFFFF"/>
                </a:solidFill>
              </a14:hiddenFill>
            </a:ext>
          </a:extLst>
        </p:spPr>
      </p:pic>
      <p:pic>
        <p:nvPicPr>
          <p:cNvPr id="7373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1951" y="1341438"/>
            <a:ext cx="2522537"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2" y="3357563"/>
            <a:ext cx="2520825" cy="226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a számának helye 1"/>
          <p:cNvSpPr>
            <a:spLocks noGrp="1"/>
          </p:cNvSpPr>
          <p:nvPr>
            <p:ph type="sldNum" sz="quarter" idx="12"/>
          </p:nvPr>
        </p:nvSpPr>
        <p:spPr/>
        <p:txBody>
          <a:bodyPr/>
          <a:lstStyle/>
          <a:p>
            <a:fld id="{42275A63-3E4B-4569-BF04-D6C210DC9A48}" type="slidenum">
              <a:rPr lang="hu-HU" smtClean="0"/>
              <a:t>115</a:t>
            </a:fld>
            <a:endParaRPr lang="hu-HU"/>
          </a:p>
        </p:txBody>
      </p:sp>
    </p:spTree>
    <p:extLst>
      <p:ext uri="{BB962C8B-B14F-4D97-AF65-F5344CB8AC3E}">
        <p14:creationId xmlns:p14="http://schemas.microsoft.com/office/powerpoint/2010/main" val="139010996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hu-HU" dirty="0" err="1" smtClean="0"/>
              <a:t>Rule</a:t>
            </a:r>
            <a:r>
              <a:rPr lang="hu-HU" dirty="0" smtClean="0"/>
              <a:t> </a:t>
            </a:r>
            <a:r>
              <a:rPr lang="hu-HU" dirty="0" err="1" smtClean="0"/>
              <a:t>base</a:t>
            </a:r>
            <a:r>
              <a:rPr lang="hu-HU" dirty="0" smtClean="0"/>
              <a:t> </a:t>
            </a:r>
            <a:r>
              <a:rPr lang="hu-HU" dirty="0" err="1" smtClean="0"/>
              <a:t>generation</a:t>
            </a:r>
            <a:endParaRPr lang="hu-HU" dirty="0"/>
          </a:p>
        </p:txBody>
      </p:sp>
      <p:sp>
        <p:nvSpPr>
          <p:cNvPr id="5" name="Szöveg helye 4"/>
          <p:cNvSpPr>
            <a:spLocks noGrp="1"/>
          </p:cNvSpPr>
          <p:nvPr>
            <p:ph type="body" idx="1"/>
          </p:nvPr>
        </p:nvSpPr>
        <p:spPr/>
        <p:txBody>
          <a:bodyPr/>
          <a:lstStyle/>
          <a:p>
            <a:endParaRPr lang="hu-HU"/>
          </a:p>
        </p:txBody>
      </p:sp>
      <p:sp>
        <p:nvSpPr>
          <p:cNvPr id="2" name="Dia számának helye 1"/>
          <p:cNvSpPr>
            <a:spLocks noGrp="1"/>
          </p:cNvSpPr>
          <p:nvPr>
            <p:ph type="sldNum" sz="quarter" idx="12"/>
          </p:nvPr>
        </p:nvSpPr>
        <p:spPr/>
        <p:txBody>
          <a:bodyPr/>
          <a:lstStyle/>
          <a:p>
            <a:fld id="{42275A63-3E4B-4569-BF04-D6C210DC9A48}" type="slidenum">
              <a:rPr lang="hu-HU" smtClean="0"/>
              <a:t>116</a:t>
            </a:fld>
            <a:endParaRPr lang="hu-HU"/>
          </a:p>
        </p:txBody>
      </p:sp>
    </p:spTree>
    <p:extLst>
      <p:ext uri="{BB962C8B-B14F-4D97-AF65-F5344CB8AC3E}">
        <p14:creationId xmlns:p14="http://schemas.microsoft.com/office/powerpoint/2010/main" val="102483393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Fuzzy </a:t>
            </a:r>
            <a:r>
              <a:rPr lang="hu-HU" dirty="0" err="1" smtClean="0"/>
              <a:t>Rule</a:t>
            </a:r>
            <a:r>
              <a:rPr lang="hu-HU" dirty="0" smtClean="0"/>
              <a:t> </a:t>
            </a:r>
            <a:r>
              <a:rPr lang="hu-HU" dirty="0" err="1" smtClean="0"/>
              <a:t>Base</a:t>
            </a:r>
            <a:r>
              <a:rPr lang="hu-HU" dirty="0" smtClean="0"/>
              <a:t> </a:t>
            </a:r>
            <a:r>
              <a:rPr lang="hu-HU" dirty="0" err="1" smtClean="0"/>
              <a:t>Generation</a:t>
            </a:r>
            <a:endParaRPr lang="hu-HU" dirty="0"/>
          </a:p>
        </p:txBody>
      </p:sp>
      <p:sp>
        <p:nvSpPr>
          <p:cNvPr id="3" name="Tartalom helye 2"/>
          <p:cNvSpPr>
            <a:spLocks noGrp="1"/>
          </p:cNvSpPr>
          <p:nvPr>
            <p:ph idx="1"/>
          </p:nvPr>
        </p:nvSpPr>
        <p:spPr/>
        <p:txBody>
          <a:bodyPr>
            <a:normAutofit fontScale="92500" lnSpcReduction="10000"/>
          </a:bodyPr>
          <a:lstStyle/>
          <a:p>
            <a:r>
              <a:rPr lang="hu-HU" dirty="0" err="1" smtClean="0"/>
              <a:t>Initial</a:t>
            </a:r>
            <a:r>
              <a:rPr lang="hu-HU" dirty="0" smtClean="0"/>
              <a:t> </a:t>
            </a:r>
            <a:r>
              <a:rPr lang="hu-HU" dirty="0" err="1" smtClean="0"/>
              <a:t>rule</a:t>
            </a:r>
            <a:r>
              <a:rPr lang="hu-HU" dirty="0" smtClean="0"/>
              <a:t> </a:t>
            </a:r>
            <a:r>
              <a:rPr lang="hu-HU" dirty="0" err="1" smtClean="0"/>
              <a:t>base</a:t>
            </a:r>
            <a:endParaRPr lang="hu-HU" dirty="0"/>
          </a:p>
          <a:p>
            <a:pPr lvl="1"/>
            <a:r>
              <a:rPr lang="hu-HU" dirty="0" smtClean="0"/>
              <a:t>E</a:t>
            </a:r>
            <a:r>
              <a:rPr lang="en-US" dirty="0" err="1" smtClean="0"/>
              <a:t>mploying</a:t>
            </a:r>
            <a:r>
              <a:rPr lang="en-US" dirty="0" smtClean="0"/>
              <a:t> </a:t>
            </a:r>
            <a:r>
              <a:rPr lang="en-US" dirty="0"/>
              <a:t>human experts, </a:t>
            </a:r>
            <a:endParaRPr lang="hu-HU" dirty="0" smtClean="0"/>
          </a:p>
          <a:p>
            <a:pPr lvl="1"/>
            <a:r>
              <a:rPr lang="hu-HU" dirty="0" smtClean="0"/>
              <a:t>F</a:t>
            </a:r>
            <a:r>
              <a:rPr lang="en-US" dirty="0" err="1" smtClean="0"/>
              <a:t>uzzy</a:t>
            </a:r>
            <a:r>
              <a:rPr lang="en-US" dirty="0" smtClean="0"/>
              <a:t> </a:t>
            </a:r>
            <a:r>
              <a:rPr lang="en-US" dirty="0"/>
              <a:t>clustering, </a:t>
            </a:r>
            <a:r>
              <a:rPr lang="hu-HU" dirty="0" smtClean="0"/>
              <a:t>G</a:t>
            </a:r>
            <a:r>
              <a:rPr lang="en-US" dirty="0" smtClean="0"/>
              <a:t>rid </a:t>
            </a:r>
            <a:r>
              <a:rPr lang="en-US" dirty="0"/>
              <a:t>partitioning, </a:t>
            </a:r>
            <a:endParaRPr lang="hu-HU" dirty="0" smtClean="0"/>
          </a:p>
          <a:p>
            <a:pPr lvl="1"/>
            <a:r>
              <a:rPr lang="hu-HU" dirty="0" smtClean="0"/>
              <a:t>F</a:t>
            </a:r>
            <a:r>
              <a:rPr lang="en-US" dirty="0" err="1" smtClean="0"/>
              <a:t>inding</a:t>
            </a:r>
            <a:r>
              <a:rPr lang="en-US" dirty="0" smtClean="0"/>
              <a:t> </a:t>
            </a:r>
            <a:r>
              <a:rPr lang="en-US" dirty="0"/>
              <a:t>the extreme values of the modeled functional </a:t>
            </a:r>
            <a:r>
              <a:rPr lang="en-US" dirty="0" smtClean="0"/>
              <a:t>relation</a:t>
            </a:r>
            <a:endParaRPr lang="hu-HU" dirty="0" smtClean="0"/>
          </a:p>
          <a:p>
            <a:pPr lvl="1"/>
            <a:r>
              <a:rPr lang="hu-HU" dirty="0" smtClean="0"/>
              <a:t>Random </a:t>
            </a:r>
            <a:r>
              <a:rPr lang="hu-HU" dirty="0" err="1" smtClean="0"/>
              <a:t>rules</a:t>
            </a:r>
            <a:endParaRPr lang="hu-HU" dirty="0" smtClean="0"/>
          </a:p>
          <a:p>
            <a:pPr lvl="1"/>
            <a:r>
              <a:rPr lang="hu-HU" dirty="0" err="1" smtClean="0"/>
              <a:t>etc</a:t>
            </a:r>
            <a:endParaRPr lang="hu-HU" dirty="0" smtClean="0"/>
          </a:p>
          <a:p>
            <a:r>
              <a:rPr lang="hu-HU" dirty="0" err="1" smtClean="0"/>
              <a:t>Parameter</a:t>
            </a:r>
            <a:r>
              <a:rPr lang="hu-HU" dirty="0" smtClean="0"/>
              <a:t> </a:t>
            </a:r>
            <a:r>
              <a:rPr lang="hu-HU" dirty="0" err="1" smtClean="0"/>
              <a:t>tuning</a:t>
            </a:r>
            <a:endParaRPr lang="hu-HU" dirty="0" smtClean="0"/>
          </a:p>
          <a:p>
            <a:pPr lvl="1"/>
            <a:r>
              <a:rPr lang="hu-HU" dirty="0" smtClean="0"/>
              <a:t>Global </a:t>
            </a:r>
            <a:r>
              <a:rPr lang="hu-HU" dirty="0" err="1" smtClean="0"/>
              <a:t>search</a:t>
            </a:r>
            <a:endParaRPr lang="hu-HU" dirty="0" smtClean="0"/>
          </a:p>
          <a:p>
            <a:pPr lvl="1"/>
            <a:r>
              <a:rPr lang="hu-HU" dirty="0" smtClean="0"/>
              <a:t>Local </a:t>
            </a:r>
            <a:r>
              <a:rPr lang="hu-HU" dirty="0" err="1" smtClean="0"/>
              <a:t>search</a:t>
            </a:r>
            <a:endParaRPr lang="hu-HU" dirty="0" smtClean="0"/>
          </a:p>
          <a:p>
            <a:pPr lvl="1"/>
            <a:r>
              <a:rPr lang="hu-HU" dirty="0" err="1" smtClean="0"/>
              <a:t>Hybrid</a:t>
            </a:r>
            <a:endParaRPr lang="hu-HU" dirty="0"/>
          </a:p>
        </p:txBody>
      </p:sp>
      <p:sp>
        <p:nvSpPr>
          <p:cNvPr id="5" name="Dia számának helye 4"/>
          <p:cNvSpPr>
            <a:spLocks noGrp="1"/>
          </p:cNvSpPr>
          <p:nvPr>
            <p:ph type="sldNum" sz="quarter" idx="12"/>
          </p:nvPr>
        </p:nvSpPr>
        <p:spPr/>
        <p:txBody>
          <a:bodyPr/>
          <a:lstStyle/>
          <a:p>
            <a:fld id="{42275A63-3E4B-4569-BF04-D6C210DC9A48}" type="slidenum">
              <a:rPr lang="hu-HU" smtClean="0"/>
              <a:pPr/>
              <a:t>117</a:t>
            </a:fld>
            <a:endParaRPr lang="hu-HU" dirty="0"/>
          </a:p>
        </p:txBody>
      </p:sp>
    </p:spTree>
    <p:extLst>
      <p:ext uri="{BB962C8B-B14F-4D97-AF65-F5344CB8AC3E}">
        <p14:creationId xmlns:p14="http://schemas.microsoft.com/office/powerpoint/2010/main" val="227153943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z="3200"/>
              <a:t>Automatic Sparse Fuzzy Model Identification</a:t>
            </a:r>
            <a:r>
              <a:rPr lang="hu-HU" sz="3200"/>
              <a:t> </a:t>
            </a:r>
          </a:p>
        </p:txBody>
      </p:sp>
      <p:sp>
        <p:nvSpPr>
          <p:cNvPr id="24579" name="Rectangle 3"/>
          <p:cNvSpPr>
            <a:spLocks noGrp="1" noChangeArrowheads="1"/>
          </p:cNvSpPr>
          <p:nvPr>
            <p:ph type="body" idx="1"/>
          </p:nvPr>
        </p:nvSpPr>
        <p:spPr/>
        <p:txBody>
          <a:bodyPr/>
          <a:lstStyle/>
          <a:p>
            <a:r>
              <a:rPr lang="hu-HU" dirty="0" err="1"/>
              <a:t>Training</a:t>
            </a:r>
            <a:r>
              <a:rPr lang="hu-HU" dirty="0"/>
              <a:t> </a:t>
            </a:r>
            <a:r>
              <a:rPr lang="hu-HU" dirty="0" err="1"/>
              <a:t>data</a:t>
            </a:r>
            <a:r>
              <a:rPr lang="hu-HU" dirty="0"/>
              <a:t> </a:t>
            </a:r>
            <a:r>
              <a:rPr lang="hu-HU" dirty="0" err="1"/>
              <a:t>set</a:t>
            </a:r>
            <a:endParaRPr lang="hu-HU" dirty="0"/>
          </a:p>
          <a:p>
            <a:r>
              <a:rPr lang="hu-HU" dirty="0" err="1" smtClean="0"/>
              <a:t>Tuning</a:t>
            </a:r>
            <a:r>
              <a:rPr lang="hu-HU" dirty="0" smtClean="0"/>
              <a:t> </a:t>
            </a:r>
            <a:r>
              <a:rPr lang="hu-HU" dirty="0" smtClean="0">
                <a:cs typeface="Arial" charset="0"/>
              </a:rPr>
              <a:t>→</a:t>
            </a:r>
            <a:r>
              <a:rPr lang="hu-HU" dirty="0" smtClean="0">
                <a:sym typeface="Wingdings" pitchFamily="2" charset="2"/>
              </a:rPr>
              <a:t> </a:t>
            </a:r>
            <a:r>
              <a:rPr lang="hu-HU" dirty="0" err="1">
                <a:sym typeface="Wingdings" pitchFamily="2" charset="2"/>
              </a:rPr>
              <a:t>minimizing</a:t>
            </a:r>
            <a:r>
              <a:rPr lang="hu-HU" dirty="0">
                <a:sym typeface="Wingdings" pitchFamily="2" charset="2"/>
              </a:rPr>
              <a:t> </a:t>
            </a:r>
            <a:r>
              <a:rPr lang="hu-HU" dirty="0" err="1">
                <a:sym typeface="Wingdings" pitchFamily="2" charset="2"/>
              </a:rPr>
              <a:t>the</a:t>
            </a:r>
            <a:r>
              <a:rPr lang="hu-HU" dirty="0">
                <a:sym typeface="Wingdings" pitchFamily="2" charset="2"/>
              </a:rPr>
              <a:t> </a:t>
            </a:r>
            <a:r>
              <a:rPr lang="en-US" dirty="0"/>
              <a:t>difference between the </a:t>
            </a:r>
            <a:r>
              <a:rPr lang="hu-HU" dirty="0" err="1"/>
              <a:t>training</a:t>
            </a:r>
            <a:r>
              <a:rPr lang="hu-HU" dirty="0"/>
              <a:t> </a:t>
            </a:r>
            <a:r>
              <a:rPr lang="en-US" dirty="0"/>
              <a:t>output and the </a:t>
            </a:r>
            <a:r>
              <a:rPr lang="hu-HU" dirty="0" err="1"/>
              <a:t>system</a:t>
            </a:r>
            <a:r>
              <a:rPr lang="hu-HU" dirty="0"/>
              <a:t> </a:t>
            </a:r>
            <a:r>
              <a:rPr lang="en-US" dirty="0"/>
              <a:t>output</a:t>
            </a:r>
            <a:endParaRPr lang="hu-HU" dirty="0"/>
          </a:p>
          <a:p>
            <a:r>
              <a:rPr lang="hu-HU" dirty="0" err="1"/>
              <a:t>Approaches</a:t>
            </a:r>
            <a:endParaRPr lang="hu-HU" dirty="0"/>
          </a:p>
          <a:p>
            <a:pPr lvl="1"/>
            <a:r>
              <a:rPr lang="hu-HU" dirty="0" err="1"/>
              <a:t>Eliminating</a:t>
            </a:r>
            <a:r>
              <a:rPr lang="hu-HU" dirty="0"/>
              <a:t> </a:t>
            </a:r>
            <a:r>
              <a:rPr lang="hu-HU" dirty="0" err="1"/>
              <a:t>the</a:t>
            </a:r>
            <a:r>
              <a:rPr lang="hu-HU" dirty="0"/>
              <a:t> </a:t>
            </a:r>
            <a:r>
              <a:rPr lang="hu-HU" dirty="0" err="1"/>
              <a:t>non-relevant</a:t>
            </a:r>
            <a:r>
              <a:rPr lang="hu-HU" dirty="0"/>
              <a:t> </a:t>
            </a:r>
            <a:r>
              <a:rPr lang="hu-HU" dirty="0" err="1"/>
              <a:t>rules</a:t>
            </a:r>
            <a:r>
              <a:rPr lang="hu-HU" dirty="0"/>
              <a:t> </a:t>
            </a:r>
            <a:br>
              <a:rPr lang="hu-HU" dirty="0"/>
            </a:br>
            <a:r>
              <a:rPr lang="hu-HU" dirty="0"/>
              <a:t>(</a:t>
            </a:r>
            <a:r>
              <a:rPr lang="hu-HU" dirty="0" err="1"/>
              <a:t>dense</a:t>
            </a:r>
            <a:r>
              <a:rPr lang="hu-HU" dirty="0"/>
              <a:t> </a:t>
            </a:r>
            <a:r>
              <a:rPr lang="hu-HU" dirty="0" err="1"/>
              <a:t>r.b</a:t>
            </a:r>
            <a:r>
              <a:rPr lang="hu-HU" dirty="0"/>
              <a:t>. </a:t>
            </a:r>
            <a:r>
              <a:rPr lang="hu-HU" dirty="0">
                <a:cs typeface="Arial" charset="0"/>
              </a:rPr>
              <a:t>→ </a:t>
            </a:r>
            <a:r>
              <a:rPr lang="hu-HU" dirty="0" err="1">
                <a:cs typeface="Arial" charset="0"/>
              </a:rPr>
              <a:t>sparse</a:t>
            </a:r>
            <a:r>
              <a:rPr lang="hu-HU" dirty="0">
                <a:cs typeface="Arial" charset="0"/>
              </a:rPr>
              <a:t> </a:t>
            </a:r>
            <a:r>
              <a:rPr lang="hu-HU" dirty="0" err="1">
                <a:cs typeface="Arial" charset="0"/>
              </a:rPr>
              <a:t>r.b</a:t>
            </a:r>
            <a:r>
              <a:rPr lang="hu-HU" dirty="0">
                <a:cs typeface="Arial" charset="0"/>
              </a:rPr>
              <a:t>.</a:t>
            </a:r>
            <a:r>
              <a:rPr lang="hu-HU" dirty="0"/>
              <a:t>)</a:t>
            </a:r>
          </a:p>
          <a:p>
            <a:pPr lvl="1"/>
            <a:r>
              <a:rPr lang="hu-HU" dirty="0"/>
              <a:t>C</a:t>
            </a:r>
            <a:r>
              <a:rPr lang="en-US" dirty="0" err="1"/>
              <a:t>reate</a:t>
            </a:r>
            <a:r>
              <a:rPr lang="en-US" dirty="0"/>
              <a:t> a sparse rule base directly</a:t>
            </a:r>
            <a:endParaRPr lang="hu-HU" dirty="0"/>
          </a:p>
        </p:txBody>
      </p:sp>
      <p:sp>
        <p:nvSpPr>
          <p:cNvPr id="2" name="Dia számának helye 1"/>
          <p:cNvSpPr>
            <a:spLocks noGrp="1"/>
          </p:cNvSpPr>
          <p:nvPr>
            <p:ph type="sldNum" sz="quarter" idx="12"/>
          </p:nvPr>
        </p:nvSpPr>
        <p:spPr/>
        <p:txBody>
          <a:bodyPr/>
          <a:lstStyle/>
          <a:p>
            <a:fld id="{42275A63-3E4B-4569-BF04-D6C210DC9A48}" type="slidenum">
              <a:rPr lang="hu-HU" smtClean="0"/>
              <a:pPr/>
              <a:t>118</a:t>
            </a:fld>
            <a:endParaRPr lang="hu-HU" dirty="0"/>
          </a:p>
        </p:txBody>
      </p:sp>
    </p:spTree>
    <p:extLst>
      <p:ext uri="{BB962C8B-B14F-4D97-AF65-F5344CB8AC3E}">
        <p14:creationId xmlns:p14="http://schemas.microsoft.com/office/powerpoint/2010/main" val="1909886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hu-HU" sz="3200" dirty="0"/>
              <a:t>C</a:t>
            </a:r>
            <a:r>
              <a:rPr lang="en-US" sz="3200" dirty="0" err="1"/>
              <a:t>reate</a:t>
            </a:r>
            <a:r>
              <a:rPr lang="en-US" sz="3200" dirty="0"/>
              <a:t> </a:t>
            </a:r>
            <a:r>
              <a:rPr lang="hu-HU" sz="3200" dirty="0" err="1" smtClean="0"/>
              <a:t>the</a:t>
            </a:r>
            <a:r>
              <a:rPr lang="hu-HU" sz="3200" dirty="0" smtClean="0"/>
              <a:t> </a:t>
            </a:r>
            <a:r>
              <a:rPr lang="hu-HU" sz="3200" dirty="0" err="1" smtClean="0"/>
              <a:t>Initial</a:t>
            </a:r>
            <a:r>
              <a:rPr lang="en-US" sz="3200" dirty="0" smtClean="0"/>
              <a:t> </a:t>
            </a:r>
            <a:r>
              <a:rPr lang="hu-HU" sz="3200" dirty="0" smtClean="0"/>
              <a:t>S</a:t>
            </a:r>
            <a:r>
              <a:rPr lang="en-US" sz="3200" dirty="0" smtClean="0"/>
              <a:t>parse </a:t>
            </a:r>
            <a:r>
              <a:rPr lang="hu-HU" sz="3200" dirty="0" smtClean="0"/>
              <a:t>R</a:t>
            </a:r>
            <a:r>
              <a:rPr lang="en-US" sz="3200" dirty="0" err="1" smtClean="0"/>
              <a:t>ule</a:t>
            </a:r>
            <a:r>
              <a:rPr lang="en-US" sz="3200" dirty="0" smtClean="0"/>
              <a:t> </a:t>
            </a:r>
            <a:r>
              <a:rPr lang="hu-HU" sz="3200" dirty="0" smtClean="0"/>
              <a:t>B</a:t>
            </a:r>
            <a:r>
              <a:rPr lang="en-US" sz="3200" dirty="0" err="1" smtClean="0"/>
              <a:t>ase</a:t>
            </a:r>
            <a:r>
              <a:rPr lang="en-US" sz="3200" dirty="0" smtClean="0"/>
              <a:t> </a:t>
            </a:r>
            <a:r>
              <a:rPr lang="hu-HU" sz="3200" dirty="0" smtClean="0"/>
              <a:t>D</a:t>
            </a:r>
            <a:r>
              <a:rPr lang="en-US" sz="3200" dirty="0" err="1" smtClean="0"/>
              <a:t>irectly</a:t>
            </a:r>
            <a:endParaRPr lang="hu-HU" sz="3200" dirty="0"/>
          </a:p>
        </p:txBody>
      </p:sp>
      <p:sp>
        <p:nvSpPr>
          <p:cNvPr id="26627" name="Rectangle 3"/>
          <p:cNvSpPr>
            <a:spLocks noGrp="1" noChangeArrowheads="1"/>
          </p:cNvSpPr>
          <p:nvPr>
            <p:ph type="body" idx="1"/>
          </p:nvPr>
        </p:nvSpPr>
        <p:spPr/>
        <p:txBody>
          <a:bodyPr/>
          <a:lstStyle/>
          <a:p>
            <a:pPr>
              <a:lnSpc>
                <a:spcPct val="90000"/>
              </a:lnSpc>
            </a:pPr>
            <a:r>
              <a:rPr lang="hu-HU" sz="2500"/>
              <a:t>I</a:t>
            </a:r>
            <a:r>
              <a:rPr lang="en-US" sz="2500"/>
              <a:t>dentify the so called optimal fuzzy rules (Kosko and Dickerson</a:t>
            </a:r>
            <a:r>
              <a:rPr lang="hu-HU" sz="2500"/>
              <a:t>, Kosko)</a:t>
            </a:r>
            <a:r>
              <a:rPr lang="en-US" sz="2500"/>
              <a:t> </a:t>
            </a:r>
            <a:endParaRPr lang="hu-HU" sz="2500"/>
          </a:p>
          <a:p>
            <a:pPr>
              <a:lnSpc>
                <a:spcPct val="90000"/>
              </a:lnSpc>
            </a:pPr>
            <a:r>
              <a:rPr lang="en-US" sz="2500"/>
              <a:t>Methods based on fuzzy clustering(e.g. Chong</a:t>
            </a:r>
            <a:r>
              <a:rPr lang="hu-HU" sz="2500"/>
              <a:t>;</a:t>
            </a:r>
            <a:r>
              <a:rPr lang="en-US" sz="2500"/>
              <a:t> Klawonn and Kruse</a:t>
            </a:r>
            <a:r>
              <a:rPr lang="hu-HU" sz="2500"/>
              <a:t>;</a:t>
            </a:r>
            <a:r>
              <a:rPr lang="en-US" sz="2500"/>
              <a:t> Sugeno and Yakusawa</a:t>
            </a:r>
            <a:r>
              <a:rPr lang="hu-HU" sz="2500"/>
              <a:t>;</a:t>
            </a:r>
            <a:r>
              <a:rPr lang="en-US" sz="2500"/>
              <a:t> Tikk, Gedeon, Kóczy and Bíró</a:t>
            </a:r>
            <a:r>
              <a:rPr lang="hu-HU" sz="2500"/>
              <a:t>;</a:t>
            </a:r>
            <a:r>
              <a:rPr lang="en-US" sz="2500"/>
              <a:t> Wong, Kóczy, Gedeon, Chong and Tikk</a:t>
            </a:r>
            <a:r>
              <a:rPr lang="hu-HU" sz="2500"/>
              <a:t>;</a:t>
            </a:r>
            <a:r>
              <a:rPr lang="en-US" sz="2500"/>
              <a:t> Johanyák)</a:t>
            </a:r>
            <a:endParaRPr lang="hu-HU" sz="2500"/>
          </a:p>
          <a:p>
            <a:pPr>
              <a:lnSpc>
                <a:spcPct val="90000"/>
              </a:lnSpc>
            </a:pPr>
            <a:r>
              <a:rPr lang="en-US" sz="2500"/>
              <a:t>Methods following the concept of rule base extension (e.g. Johanyák and Kovács)</a:t>
            </a:r>
            <a:r>
              <a:rPr lang="hu-HU" sz="2500"/>
              <a:t> </a:t>
            </a:r>
          </a:p>
          <a:p>
            <a:pPr>
              <a:lnSpc>
                <a:spcPct val="90000"/>
              </a:lnSpc>
            </a:pPr>
            <a:r>
              <a:rPr lang="hu-HU" sz="2500"/>
              <a:t>Methods based on evolutionary algorithms</a:t>
            </a:r>
          </a:p>
        </p:txBody>
      </p:sp>
      <p:sp>
        <p:nvSpPr>
          <p:cNvPr id="2" name="Dia számának helye 1"/>
          <p:cNvSpPr>
            <a:spLocks noGrp="1"/>
          </p:cNvSpPr>
          <p:nvPr>
            <p:ph type="sldNum" sz="quarter" idx="12"/>
          </p:nvPr>
        </p:nvSpPr>
        <p:spPr/>
        <p:txBody>
          <a:bodyPr/>
          <a:lstStyle/>
          <a:p>
            <a:fld id="{42275A63-3E4B-4569-BF04-D6C210DC9A48}" type="slidenum">
              <a:rPr lang="hu-HU" smtClean="0"/>
              <a:pPr/>
              <a:t>119</a:t>
            </a:fld>
            <a:endParaRPr lang="hu-HU" dirty="0"/>
          </a:p>
        </p:txBody>
      </p:sp>
    </p:spTree>
    <p:extLst>
      <p:ext uri="{BB962C8B-B14F-4D97-AF65-F5344CB8AC3E}">
        <p14:creationId xmlns:p14="http://schemas.microsoft.com/office/powerpoint/2010/main" val="24003329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l"/>
            <a:r>
              <a:rPr lang="en-GB" sz="3600" b="1" dirty="0" smtClean="0"/>
              <a:t>Courses</a:t>
            </a:r>
            <a:endParaRPr lang="en-GB" sz="3600" b="1" dirty="0"/>
          </a:p>
        </p:txBody>
      </p:sp>
      <p:sp>
        <p:nvSpPr>
          <p:cNvPr id="3" name="Tartalom helye 2"/>
          <p:cNvSpPr>
            <a:spLocks noGrp="1"/>
          </p:cNvSpPr>
          <p:nvPr>
            <p:ph idx="1"/>
          </p:nvPr>
        </p:nvSpPr>
        <p:spPr/>
        <p:txBody>
          <a:bodyPr>
            <a:normAutofit/>
          </a:bodyPr>
          <a:lstStyle/>
          <a:p>
            <a:pPr>
              <a:buFontTx/>
              <a:buChar char="•"/>
            </a:pPr>
            <a:r>
              <a:rPr lang="en-GB" b="1" dirty="0">
                <a:effectLst>
                  <a:outerShdw blurRad="38100" dist="38100" dir="2700000" algn="tl">
                    <a:srgbClr val="000000">
                      <a:alpha val="43137"/>
                    </a:srgbClr>
                  </a:outerShdw>
                </a:effectLst>
                <a:cs typeface="Arial" charset="0"/>
              </a:rPr>
              <a:t>Information Tec</a:t>
            </a:r>
            <a:r>
              <a:rPr lang="hu-HU" b="1" dirty="0">
                <a:effectLst>
                  <a:outerShdw blurRad="38100" dist="38100" dir="2700000" algn="tl">
                    <a:srgbClr val="000000">
                      <a:alpha val="43137"/>
                    </a:srgbClr>
                  </a:outerShdw>
                </a:effectLst>
                <a:cs typeface="Arial" charset="0"/>
              </a:rPr>
              <a:t>h</a:t>
            </a:r>
            <a:r>
              <a:rPr lang="en-GB" b="1" dirty="0" err="1">
                <a:effectLst>
                  <a:outerShdw blurRad="38100" dist="38100" dir="2700000" algn="tl">
                    <a:srgbClr val="000000">
                      <a:alpha val="43137"/>
                    </a:srgbClr>
                  </a:outerShdw>
                </a:effectLst>
                <a:cs typeface="Arial" charset="0"/>
              </a:rPr>
              <a:t>nology</a:t>
            </a:r>
            <a:r>
              <a:rPr lang="en-GB" b="1" dirty="0">
                <a:effectLst>
                  <a:outerShdw blurRad="38100" dist="38100" dir="2700000" algn="tl">
                    <a:srgbClr val="000000">
                      <a:alpha val="43137"/>
                    </a:srgbClr>
                  </a:outerShdw>
                </a:effectLst>
                <a:cs typeface="Arial" charset="0"/>
              </a:rPr>
              <a:t> </a:t>
            </a:r>
            <a:endParaRPr lang="hu-HU" b="1" dirty="0" smtClean="0">
              <a:effectLst>
                <a:outerShdw blurRad="38100" dist="38100" dir="2700000" algn="tl">
                  <a:srgbClr val="000000">
                    <a:alpha val="43137"/>
                  </a:srgbClr>
                </a:outerShdw>
              </a:effectLst>
              <a:cs typeface="Arial" charset="0"/>
            </a:endParaRPr>
          </a:p>
          <a:p>
            <a:pPr>
              <a:buFontTx/>
              <a:buChar char="•"/>
            </a:pPr>
            <a:r>
              <a:rPr lang="en-GB" dirty="0" smtClean="0">
                <a:cs typeface="Arial" charset="0"/>
              </a:rPr>
              <a:t>Materials Engineering </a:t>
            </a:r>
            <a:endParaRPr lang="hu-HU" dirty="0" smtClean="0">
              <a:cs typeface="Arial" charset="0"/>
            </a:endParaRPr>
          </a:p>
          <a:p>
            <a:pPr>
              <a:buFontTx/>
              <a:buChar char="•"/>
            </a:pPr>
            <a:r>
              <a:rPr lang="en-GB" dirty="0" smtClean="0">
                <a:cs typeface="Arial" charset="0"/>
              </a:rPr>
              <a:t>Mechanical Engineering </a:t>
            </a:r>
            <a:endParaRPr lang="hu-HU" dirty="0" smtClean="0">
              <a:cs typeface="Arial" charset="0"/>
            </a:endParaRPr>
          </a:p>
          <a:p>
            <a:pPr>
              <a:buFontTx/>
              <a:buChar char="•"/>
            </a:pPr>
            <a:r>
              <a:rPr lang="en-GB" dirty="0" smtClean="0">
                <a:cs typeface="Arial" charset="0"/>
              </a:rPr>
              <a:t>Technological Manager</a:t>
            </a:r>
            <a:endParaRPr lang="en-GB" dirty="0">
              <a:cs typeface="Arial" charset="0"/>
            </a:endParaRPr>
          </a:p>
          <a:p>
            <a:pPr>
              <a:buFontTx/>
              <a:buChar char="•"/>
            </a:pPr>
            <a:r>
              <a:rPr lang="en-GB" dirty="0" smtClean="0">
                <a:cs typeface="Arial" charset="0"/>
              </a:rPr>
              <a:t>Vehicle </a:t>
            </a:r>
            <a:r>
              <a:rPr lang="en-GB" dirty="0" err="1" smtClean="0">
                <a:cs typeface="Arial" charset="0"/>
              </a:rPr>
              <a:t>Engin</a:t>
            </a:r>
            <a:r>
              <a:rPr lang="hu-HU" dirty="0" smtClean="0">
                <a:cs typeface="Arial" charset="0"/>
              </a:rPr>
              <a:t>e</a:t>
            </a:r>
            <a:r>
              <a:rPr lang="en-GB" dirty="0" err="1" smtClean="0">
                <a:cs typeface="Arial" charset="0"/>
              </a:rPr>
              <a:t>ering</a:t>
            </a:r>
            <a:endParaRPr lang="hu-HU" dirty="0" smtClean="0">
              <a:cs typeface="Arial" charset="0"/>
            </a:endParaRPr>
          </a:p>
          <a:p>
            <a:pPr>
              <a:buFontTx/>
              <a:buChar char="•"/>
            </a:pPr>
            <a:endParaRPr lang="en-GB" dirty="0" smtClean="0">
              <a:cs typeface="Arial" charset="0"/>
            </a:endParaRPr>
          </a:p>
          <a:p>
            <a:pPr>
              <a:buFontTx/>
              <a:buChar char="•"/>
            </a:pPr>
            <a:r>
              <a:rPr lang="en-GB" dirty="0" smtClean="0">
                <a:cs typeface="Arial" charset="0"/>
              </a:rPr>
              <a:t>Dual System – Vehicle Engineering</a:t>
            </a:r>
            <a:endParaRPr lang="en-GB" dirty="0">
              <a:cs typeface="Arial" charset="0"/>
            </a:endParaRPr>
          </a:p>
        </p:txBody>
      </p:sp>
      <p:sp>
        <p:nvSpPr>
          <p:cNvPr id="4" name="Dia számának helye 3"/>
          <p:cNvSpPr>
            <a:spLocks noGrp="1"/>
          </p:cNvSpPr>
          <p:nvPr>
            <p:ph type="sldNum" sz="quarter" idx="12"/>
          </p:nvPr>
        </p:nvSpPr>
        <p:spPr/>
        <p:txBody>
          <a:bodyPr/>
          <a:lstStyle/>
          <a:p>
            <a:fld id="{42275A63-3E4B-4569-BF04-D6C210DC9A48}" type="slidenum">
              <a:rPr lang="hu-HU" smtClean="0"/>
              <a:pPr/>
              <a:t>12</a:t>
            </a:fld>
            <a:endParaRPr lang="hu-HU" dirty="0"/>
          </a:p>
        </p:txBody>
      </p:sp>
    </p:spTree>
    <p:extLst>
      <p:ext uri="{BB962C8B-B14F-4D97-AF65-F5344CB8AC3E}">
        <p14:creationId xmlns:p14="http://schemas.microsoft.com/office/powerpoint/2010/main" val="95109383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err="1" smtClean="0"/>
              <a:t>Initial</a:t>
            </a:r>
            <a:r>
              <a:rPr lang="hu-HU" dirty="0" smtClean="0"/>
              <a:t> </a:t>
            </a:r>
            <a:r>
              <a:rPr lang="hu-HU" dirty="0" err="1" smtClean="0"/>
              <a:t>Rule</a:t>
            </a:r>
            <a:r>
              <a:rPr lang="hu-HU" dirty="0" smtClean="0"/>
              <a:t> </a:t>
            </a:r>
            <a:r>
              <a:rPr lang="hu-HU" dirty="0" err="1" smtClean="0"/>
              <a:t>Base</a:t>
            </a:r>
            <a:endParaRPr lang="hu-HU" dirty="0"/>
          </a:p>
        </p:txBody>
      </p:sp>
      <p:sp>
        <p:nvSpPr>
          <p:cNvPr id="6" name="Szöveg helye 5"/>
          <p:cNvSpPr>
            <a:spLocks noGrp="1"/>
          </p:cNvSpPr>
          <p:nvPr>
            <p:ph type="body" idx="1"/>
          </p:nvPr>
        </p:nvSpPr>
        <p:spPr/>
        <p:txBody>
          <a:bodyPr/>
          <a:lstStyle/>
          <a:p>
            <a:endParaRPr lang="hu-HU"/>
          </a:p>
        </p:txBody>
      </p:sp>
      <p:sp>
        <p:nvSpPr>
          <p:cNvPr id="4" name="Dia számának helye 3"/>
          <p:cNvSpPr>
            <a:spLocks noGrp="1"/>
          </p:cNvSpPr>
          <p:nvPr>
            <p:ph type="sldNum" sz="quarter" idx="12"/>
          </p:nvPr>
        </p:nvSpPr>
        <p:spPr/>
        <p:txBody>
          <a:bodyPr/>
          <a:lstStyle/>
          <a:p>
            <a:fld id="{42275A63-3E4B-4569-BF04-D6C210DC9A48}" type="slidenum">
              <a:rPr lang="hu-HU" smtClean="0"/>
              <a:pPr/>
              <a:t>120</a:t>
            </a:fld>
            <a:endParaRPr lang="hu-HU" dirty="0"/>
          </a:p>
        </p:txBody>
      </p:sp>
    </p:spTree>
    <p:extLst>
      <p:ext uri="{BB962C8B-B14F-4D97-AF65-F5344CB8AC3E}">
        <p14:creationId xmlns:p14="http://schemas.microsoft.com/office/powerpoint/2010/main" val="61051813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smtClean="0"/>
              <a:t>C</a:t>
            </a:r>
            <a:r>
              <a:rPr lang="hu-HU" dirty="0" err="1" smtClean="0"/>
              <a:t>reation</a:t>
            </a:r>
            <a:r>
              <a:rPr lang="en-US" dirty="0" smtClean="0"/>
              <a:t> </a:t>
            </a:r>
            <a:r>
              <a:rPr lang="hu-HU" dirty="0" smtClean="0"/>
              <a:t>of </a:t>
            </a:r>
            <a:r>
              <a:rPr lang="hu-HU" dirty="0" err="1" smtClean="0"/>
              <a:t>the</a:t>
            </a:r>
            <a:r>
              <a:rPr lang="hu-HU" dirty="0" smtClean="0"/>
              <a:t> </a:t>
            </a:r>
            <a:r>
              <a:rPr lang="hu-HU" dirty="0" err="1" smtClean="0"/>
              <a:t>initial</a:t>
            </a:r>
            <a:r>
              <a:rPr lang="hu-HU" dirty="0" smtClean="0"/>
              <a:t> </a:t>
            </a:r>
            <a:r>
              <a:rPr lang="hu-HU" dirty="0" err="1" smtClean="0"/>
              <a:t>rule</a:t>
            </a:r>
            <a:r>
              <a:rPr lang="hu-HU" dirty="0" smtClean="0"/>
              <a:t> </a:t>
            </a:r>
            <a:r>
              <a:rPr lang="hu-HU" dirty="0" err="1" smtClean="0"/>
              <a:t>base</a:t>
            </a:r>
            <a:endParaRPr lang="hu-HU" dirty="0"/>
          </a:p>
        </p:txBody>
      </p:sp>
      <p:sp>
        <p:nvSpPr>
          <p:cNvPr id="3" name="Tartalom helye 2"/>
          <p:cNvSpPr>
            <a:spLocks noGrp="1"/>
          </p:cNvSpPr>
          <p:nvPr>
            <p:ph idx="1"/>
          </p:nvPr>
        </p:nvSpPr>
        <p:spPr/>
        <p:txBody>
          <a:bodyPr/>
          <a:lstStyle/>
          <a:p>
            <a:endParaRPr lang="hu-HU" dirty="0" smtClean="0"/>
          </a:p>
          <a:p>
            <a:r>
              <a:rPr lang="hu-HU" dirty="0" smtClean="0"/>
              <a:t>Fuzzy </a:t>
            </a:r>
            <a:r>
              <a:rPr lang="hu-HU" dirty="0" err="1" smtClean="0"/>
              <a:t>clustering</a:t>
            </a:r>
            <a:endParaRPr lang="hu-HU" dirty="0" smtClean="0"/>
          </a:p>
          <a:p>
            <a:r>
              <a:rPr lang="hu-HU" dirty="0" smtClean="0"/>
              <a:t>2 </a:t>
            </a:r>
            <a:r>
              <a:rPr lang="hu-HU" dirty="0" err="1" smtClean="0"/>
              <a:t>rules</a:t>
            </a:r>
            <a:endParaRPr lang="hu-HU" dirty="0" smtClean="0"/>
          </a:p>
          <a:p>
            <a:r>
              <a:rPr lang="hu-HU" dirty="0" smtClean="0"/>
              <a:t>2</a:t>
            </a:r>
            <a:r>
              <a:rPr lang="hu-HU" baseline="30000" dirty="0" smtClean="0"/>
              <a:t>n</a:t>
            </a:r>
            <a:r>
              <a:rPr lang="hu-HU" dirty="0" smtClean="0"/>
              <a:t>+2 </a:t>
            </a:r>
            <a:r>
              <a:rPr lang="hu-HU" dirty="0" err="1" smtClean="0"/>
              <a:t>rules</a:t>
            </a:r>
            <a:endParaRPr lang="hu-HU" dirty="0" smtClean="0"/>
          </a:p>
          <a:p>
            <a:r>
              <a:rPr lang="hu-HU" dirty="0" err="1" smtClean="0"/>
              <a:t>Grid</a:t>
            </a:r>
            <a:r>
              <a:rPr lang="hu-HU" dirty="0" smtClean="0"/>
              <a:t> </a:t>
            </a:r>
            <a:r>
              <a:rPr lang="hu-HU" dirty="0" err="1" smtClean="0"/>
              <a:t>partition</a:t>
            </a:r>
            <a:endParaRPr lang="hu-HU" dirty="0"/>
          </a:p>
        </p:txBody>
      </p:sp>
      <p:graphicFrame>
        <p:nvGraphicFramePr>
          <p:cNvPr id="4" name="Diagram 3"/>
          <p:cNvGraphicFramePr/>
          <p:nvPr>
            <p:extLst>
              <p:ext uri="{D42A27DB-BD31-4B8C-83A1-F6EECF244321}">
                <p14:modId xmlns:p14="http://schemas.microsoft.com/office/powerpoint/2010/main" val="1711708107"/>
              </p:ext>
            </p:extLst>
          </p:nvPr>
        </p:nvGraphicFramePr>
        <p:xfrm>
          <a:off x="-36512" y="44624"/>
          <a:ext cx="4032448" cy="79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ia számának helye 4"/>
          <p:cNvSpPr>
            <a:spLocks noGrp="1"/>
          </p:cNvSpPr>
          <p:nvPr>
            <p:ph type="sldNum" sz="quarter" idx="12"/>
          </p:nvPr>
        </p:nvSpPr>
        <p:spPr/>
        <p:txBody>
          <a:bodyPr/>
          <a:lstStyle/>
          <a:p>
            <a:fld id="{42275A63-3E4B-4569-BF04-D6C210DC9A48}" type="slidenum">
              <a:rPr lang="hu-HU" smtClean="0"/>
              <a:pPr/>
              <a:t>121</a:t>
            </a:fld>
            <a:endParaRPr lang="hu-HU" dirty="0"/>
          </a:p>
        </p:txBody>
      </p:sp>
    </p:spTree>
    <p:extLst>
      <p:ext uri="{BB962C8B-B14F-4D97-AF65-F5344CB8AC3E}">
        <p14:creationId xmlns:p14="http://schemas.microsoft.com/office/powerpoint/2010/main" val="396038945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773832"/>
            <a:ext cx="8229600" cy="1143000"/>
          </a:xfrm>
        </p:spPr>
        <p:txBody>
          <a:bodyPr>
            <a:normAutofit fontScale="90000"/>
          </a:bodyPr>
          <a:lstStyle/>
          <a:p>
            <a:r>
              <a:rPr lang="en-US" dirty="0" smtClean="0"/>
              <a:t>Fuzzy </a:t>
            </a:r>
            <a:r>
              <a:rPr lang="en-US" dirty="0"/>
              <a:t>Clustering Based Initial Rule Base</a:t>
            </a:r>
            <a:endParaRPr lang="hu-HU" dirty="0"/>
          </a:p>
        </p:txBody>
      </p:sp>
      <p:sp>
        <p:nvSpPr>
          <p:cNvPr id="3" name="Tartalom helye 2"/>
          <p:cNvSpPr>
            <a:spLocks noGrp="1"/>
          </p:cNvSpPr>
          <p:nvPr>
            <p:ph idx="1"/>
          </p:nvPr>
        </p:nvSpPr>
        <p:spPr/>
        <p:txBody>
          <a:bodyPr/>
          <a:lstStyle/>
          <a:p>
            <a:r>
              <a:rPr lang="hu-HU" dirty="0" smtClean="0"/>
              <a:t>A</a:t>
            </a:r>
            <a:r>
              <a:rPr lang="en-US" dirty="0" err="1" smtClean="0"/>
              <a:t>utomatic</a:t>
            </a:r>
            <a:r>
              <a:rPr lang="en-US" dirty="0" smtClean="0"/>
              <a:t> </a:t>
            </a:r>
            <a:r>
              <a:rPr lang="en-US" dirty="0"/>
              <a:t>fuzzy system generation based on fuzzy clustering and projection </a:t>
            </a:r>
            <a:r>
              <a:rPr lang="hu-HU" dirty="0" smtClean="0"/>
              <a:t>(ACP)</a:t>
            </a:r>
            <a:endParaRPr lang="hu-HU" dirty="0"/>
          </a:p>
        </p:txBody>
      </p:sp>
      <p:pic>
        <p:nvPicPr>
          <p:cNvPr id="1026" name="Picture 2" descr="output_clustering_with_merg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996952"/>
            <a:ext cx="5184576" cy="374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ia számának helye 3"/>
          <p:cNvSpPr>
            <a:spLocks noGrp="1"/>
          </p:cNvSpPr>
          <p:nvPr>
            <p:ph type="sldNum" sz="quarter" idx="12"/>
          </p:nvPr>
        </p:nvSpPr>
        <p:spPr/>
        <p:txBody>
          <a:bodyPr/>
          <a:lstStyle/>
          <a:p>
            <a:fld id="{42275A63-3E4B-4569-BF04-D6C210DC9A48}" type="slidenum">
              <a:rPr lang="hu-HU" smtClean="0"/>
              <a:pPr/>
              <a:t>122</a:t>
            </a:fld>
            <a:endParaRPr lang="hu-HU" dirty="0"/>
          </a:p>
        </p:txBody>
      </p:sp>
    </p:spTree>
    <p:extLst>
      <p:ext uri="{BB962C8B-B14F-4D97-AF65-F5344CB8AC3E}">
        <p14:creationId xmlns:p14="http://schemas.microsoft.com/office/powerpoint/2010/main" val="377205901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188640"/>
            <a:ext cx="8229600" cy="1143000"/>
          </a:xfrm>
        </p:spPr>
        <p:txBody>
          <a:bodyPr/>
          <a:lstStyle/>
          <a:p>
            <a:r>
              <a:rPr lang="hu-HU" dirty="0" smtClean="0"/>
              <a:t>Output </a:t>
            </a:r>
            <a:r>
              <a:rPr lang="hu-HU" dirty="0" err="1" smtClean="0"/>
              <a:t>partition</a:t>
            </a:r>
            <a:endParaRPr lang="hu-HU" dirty="0" smtClean="0"/>
          </a:p>
        </p:txBody>
      </p:sp>
      <p:sp>
        <p:nvSpPr>
          <p:cNvPr id="14339" name="Rectangle 3"/>
          <p:cNvSpPr>
            <a:spLocks noGrp="1" noChangeArrowheads="1"/>
          </p:cNvSpPr>
          <p:nvPr>
            <p:ph type="body" idx="1"/>
          </p:nvPr>
        </p:nvSpPr>
        <p:spPr>
          <a:xfrm>
            <a:off x="762000" y="1524000"/>
            <a:ext cx="4241800" cy="4495800"/>
          </a:xfrm>
        </p:spPr>
        <p:txBody>
          <a:bodyPr/>
          <a:lstStyle/>
          <a:p>
            <a:pPr>
              <a:lnSpc>
                <a:spcPct val="80000"/>
              </a:lnSpc>
            </a:pPr>
            <a:r>
              <a:rPr lang="hu-HU" sz="2400" smtClean="0"/>
              <a:t>O</a:t>
            </a:r>
            <a:r>
              <a:rPr lang="en-US" sz="2400" smtClean="0"/>
              <a:t>ptimal cluster number </a:t>
            </a:r>
            <a:r>
              <a:rPr lang="hu-HU" sz="2400" smtClean="0"/>
              <a:t>determination</a:t>
            </a:r>
          </a:p>
          <a:p>
            <a:pPr>
              <a:lnSpc>
                <a:spcPct val="80000"/>
              </a:lnSpc>
            </a:pPr>
            <a:r>
              <a:rPr lang="hu-HU" sz="2400" smtClean="0"/>
              <a:t>Hybrid </a:t>
            </a:r>
            <a:r>
              <a:rPr lang="en-US" sz="2400" smtClean="0"/>
              <a:t>cluster validity index </a:t>
            </a:r>
            <a:r>
              <a:rPr lang="hu-HU" sz="2400" smtClean="0"/>
              <a:t>(</a:t>
            </a:r>
            <a:r>
              <a:rPr lang="en-US" sz="2400" smtClean="0"/>
              <a:t>Chong, Gedeon and Kóczy</a:t>
            </a:r>
            <a:r>
              <a:rPr lang="hu-HU" sz="2400" smtClean="0"/>
              <a:t>)</a:t>
            </a:r>
          </a:p>
          <a:p>
            <a:pPr>
              <a:lnSpc>
                <a:spcPct val="80000"/>
              </a:lnSpc>
            </a:pPr>
            <a:r>
              <a:rPr lang="hu-HU" sz="2400" smtClean="0"/>
              <a:t>U</a:t>
            </a:r>
            <a:r>
              <a:rPr lang="en-US" sz="2400" smtClean="0"/>
              <a:t>pper limit for the cluster number</a:t>
            </a:r>
            <a:endParaRPr lang="hu-HU" sz="2400" smtClean="0"/>
          </a:p>
          <a:p>
            <a:pPr>
              <a:lnSpc>
                <a:spcPct val="80000"/>
              </a:lnSpc>
            </a:pPr>
            <a:r>
              <a:rPr lang="hu-HU" sz="2400" smtClean="0"/>
              <a:t>O</a:t>
            </a:r>
            <a:r>
              <a:rPr lang="en-US" sz="2400" smtClean="0"/>
              <a:t>ne-dimensional FCM clustering on the output data</a:t>
            </a:r>
            <a:r>
              <a:rPr lang="hu-HU" sz="2400" smtClean="0"/>
              <a:t> </a:t>
            </a:r>
          </a:p>
          <a:p>
            <a:pPr>
              <a:lnSpc>
                <a:spcPct val="80000"/>
              </a:lnSpc>
            </a:pPr>
            <a:r>
              <a:rPr lang="en-US" sz="2400" smtClean="0"/>
              <a:t>Ruspini partition with trapezoidal shaped fuzzy sets by cutting</a:t>
            </a:r>
            <a:endParaRPr lang="hu-HU" sz="2400" smtClean="0"/>
          </a:p>
        </p:txBody>
      </p:sp>
      <p:pic>
        <p:nvPicPr>
          <p:cNvPr id="1434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3429000"/>
            <a:ext cx="3870325"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052513"/>
            <a:ext cx="3054350"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a számának helye 1"/>
          <p:cNvSpPr>
            <a:spLocks noGrp="1"/>
          </p:cNvSpPr>
          <p:nvPr>
            <p:ph type="sldNum" sz="quarter" idx="12"/>
          </p:nvPr>
        </p:nvSpPr>
        <p:spPr/>
        <p:txBody>
          <a:bodyPr/>
          <a:lstStyle/>
          <a:p>
            <a:fld id="{42275A63-3E4B-4569-BF04-D6C210DC9A48}" type="slidenum">
              <a:rPr lang="hu-HU" smtClean="0"/>
              <a:pPr/>
              <a:t>123</a:t>
            </a:fld>
            <a:endParaRPr lang="hu-HU" dirty="0"/>
          </a:p>
        </p:txBody>
      </p:sp>
    </p:spTree>
    <p:extLst>
      <p:ext uri="{BB962C8B-B14F-4D97-AF65-F5344CB8AC3E}">
        <p14:creationId xmlns:p14="http://schemas.microsoft.com/office/powerpoint/2010/main" val="426614631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hu-HU" sz="3600" smtClean="0"/>
              <a:t>Projection into the antecedent space</a:t>
            </a:r>
          </a:p>
        </p:txBody>
      </p:sp>
      <p:sp>
        <p:nvSpPr>
          <p:cNvPr id="1028" name="Rectangle 3"/>
          <p:cNvSpPr>
            <a:spLocks noGrp="1" noChangeArrowheads="1"/>
          </p:cNvSpPr>
          <p:nvPr>
            <p:ph type="body" idx="1"/>
          </p:nvPr>
        </p:nvSpPr>
        <p:spPr/>
        <p:txBody>
          <a:bodyPr/>
          <a:lstStyle/>
          <a:p>
            <a:pPr>
              <a:lnSpc>
                <a:spcPct val="90000"/>
              </a:lnSpc>
            </a:pPr>
            <a:r>
              <a:rPr lang="hu-HU" sz="2400" smtClean="0"/>
              <a:t>F</a:t>
            </a:r>
            <a:r>
              <a:rPr lang="en-US" sz="2400" smtClean="0"/>
              <a:t>or each output fuzzy set</a:t>
            </a:r>
            <a:r>
              <a:rPr lang="hu-HU" sz="2400" smtClean="0"/>
              <a:t> (B</a:t>
            </a:r>
            <a:r>
              <a:rPr lang="hu-HU" sz="2400" baseline="-25000" smtClean="0"/>
              <a:t>j</a:t>
            </a:r>
            <a:r>
              <a:rPr lang="hu-HU" sz="2400" smtClean="0"/>
              <a:t>)</a:t>
            </a:r>
          </a:p>
          <a:p>
            <a:pPr lvl="1">
              <a:lnSpc>
                <a:spcPct val="90000"/>
              </a:lnSpc>
            </a:pPr>
            <a:r>
              <a:rPr lang="hu-HU" sz="2000" smtClean="0"/>
              <a:t>S</a:t>
            </a:r>
            <a:r>
              <a:rPr lang="en-US" sz="2000" smtClean="0"/>
              <a:t>elect the data rows whose output falls into the support of the set</a:t>
            </a:r>
            <a:r>
              <a:rPr lang="hu-HU" sz="2000" smtClean="0"/>
              <a:t> </a:t>
            </a:r>
          </a:p>
          <a:p>
            <a:pPr lvl="1">
              <a:lnSpc>
                <a:spcPct val="90000"/>
              </a:lnSpc>
            </a:pPr>
            <a:r>
              <a:rPr lang="hu-HU" sz="2000" smtClean="0"/>
              <a:t>1D FCM clustering</a:t>
            </a:r>
          </a:p>
          <a:p>
            <a:pPr lvl="1">
              <a:lnSpc>
                <a:spcPct val="90000"/>
              </a:lnSpc>
            </a:pPr>
            <a:r>
              <a:rPr lang="hu-HU" sz="2000" smtClean="0"/>
              <a:t>Keep the cluster centers  (A</a:t>
            </a:r>
            <a:r>
              <a:rPr lang="hu-HU" sz="2000" baseline="-25000" smtClean="0"/>
              <a:t>i,j,k</a:t>
            </a:r>
            <a:r>
              <a:rPr lang="hu-HU" sz="2000" smtClean="0"/>
              <a:t>)</a:t>
            </a:r>
          </a:p>
          <a:p>
            <a:pPr lvl="1">
              <a:lnSpc>
                <a:spcPct val="90000"/>
              </a:lnSpc>
            </a:pPr>
            <a:r>
              <a:rPr lang="hu-HU" sz="2000" smtClean="0"/>
              <a:t>Define rules</a:t>
            </a:r>
          </a:p>
          <a:p>
            <a:pPr lvl="1">
              <a:lnSpc>
                <a:spcPct val="90000"/>
              </a:lnSpc>
            </a:pPr>
            <a:endParaRPr lang="hu-HU" sz="2000" smtClean="0"/>
          </a:p>
          <a:p>
            <a:pPr>
              <a:lnSpc>
                <a:spcPct val="90000"/>
              </a:lnSpc>
            </a:pPr>
            <a:r>
              <a:rPr lang="hu-HU" sz="2400" smtClean="0"/>
              <a:t>In each input dimension</a:t>
            </a:r>
          </a:p>
          <a:p>
            <a:pPr lvl="1">
              <a:lnSpc>
                <a:spcPct val="90000"/>
              </a:lnSpc>
            </a:pPr>
            <a:r>
              <a:rPr lang="hu-HU" sz="2000" smtClean="0"/>
              <a:t>Interleave and renumber cluster centers</a:t>
            </a:r>
          </a:p>
          <a:p>
            <a:pPr lvl="1">
              <a:lnSpc>
                <a:spcPct val="90000"/>
              </a:lnSpc>
            </a:pPr>
            <a:r>
              <a:rPr lang="hu-HU" sz="2000" smtClean="0"/>
              <a:t>Merge identical cluster centers</a:t>
            </a:r>
          </a:p>
          <a:p>
            <a:pPr lvl="1">
              <a:lnSpc>
                <a:spcPct val="90000"/>
              </a:lnSpc>
            </a:pPr>
            <a:r>
              <a:rPr lang="hu-HU" sz="2000" smtClean="0"/>
              <a:t>Correct rules</a:t>
            </a:r>
          </a:p>
          <a:p>
            <a:pPr lvl="1">
              <a:lnSpc>
                <a:spcPct val="90000"/>
              </a:lnSpc>
            </a:pPr>
            <a:r>
              <a:rPr lang="en-US" sz="2000" smtClean="0"/>
              <a:t>Ruspini partition with trapezoidal shaped fuzzy sets by cutting</a:t>
            </a:r>
            <a:endParaRPr lang="hu-HU" sz="2000" smtClean="0"/>
          </a:p>
        </p:txBody>
      </p:sp>
      <p:sp>
        <p:nvSpPr>
          <p:cNvPr id="1029" name="Rectangle 5"/>
          <p:cNvSpPr>
            <a:spLocks noChangeArrowheads="1"/>
          </p:cNvSpPr>
          <p:nvPr/>
        </p:nvSpPr>
        <p:spPr bwMode="auto">
          <a:xfrm>
            <a:off x="0" y="3205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hu-HU"/>
          </a:p>
        </p:txBody>
      </p:sp>
      <p:graphicFrame>
        <p:nvGraphicFramePr>
          <p:cNvPr id="1026" name="Object 4"/>
          <p:cNvGraphicFramePr>
            <a:graphicFrameLocks noChangeAspect="1"/>
          </p:cNvGraphicFramePr>
          <p:nvPr/>
        </p:nvGraphicFramePr>
        <p:xfrm>
          <a:off x="1619250" y="3533775"/>
          <a:ext cx="6454775" cy="471488"/>
        </p:xfrm>
        <a:graphic>
          <a:graphicData uri="http://schemas.openxmlformats.org/presentationml/2006/ole">
            <mc:AlternateContent xmlns:mc="http://schemas.openxmlformats.org/markup-compatibility/2006">
              <mc:Choice xmlns:v="urn:schemas-microsoft-com:vml" Requires="v">
                <p:oleObj spid="_x0000_s61459" name="Egyenlet" r:id="rId4" imgW="3333690" imgH="228600" progId="Equation.3">
                  <p:embed/>
                </p:oleObj>
              </mc:Choice>
              <mc:Fallback>
                <p:oleObj name="Egyenlet" r:id="rId4" imgW="333369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3533775"/>
                        <a:ext cx="64547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Dia számának helye 1"/>
          <p:cNvSpPr>
            <a:spLocks noGrp="1"/>
          </p:cNvSpPr>
          <p:nvPr>
            <p:ph type="sldNum" sz="quarter" idx="12"/>
          </p:nvPr>
        </p:nvSpPr>
        <p:spPr/>
        <p:txBody>
          <a:bodyPr/>
          <a:lstStyle/>
          <a:p>
            <a:fld id="{42275A63-3E4B-4569-BF04-D6C210DC9A48}" type="slidenum">
              <a:rPr lang="hu-HU" smtClean="0"/>
              <a:pPr/>
              <a:t>124</a:t>
            </a:fld>
            <a:endParaRPr lang="hu-HU" dirty="0"/>
          </a:p>
        </p:txBody>
      </p:sp>
    </p:spTree>
    <p:extLst>
      <p:ext uri="{BB962C8B-B14F-4D97-AF65-F5344CB8AC3E}">
        <p14:creationId xmlns:p14="http://schemas.microsoft.com/office/powerpoint/2010/main" val="276381529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t>Sample</a:t>
            </a:r>
            <a:r>
              <a:rPr lang="hu-HU" dirty="0" smtClean="0"/>
              <a:t> </a:t>
            </a:r>
            <a:r>
              <a:rPr lang="hu-HU" dirty="0" err="1" smtClean="0"/>
              <a:t>data</a:t>
            </a:r>
            <a:r>
              <a:rPr lang="hu-HU" dirty="0" smtClean="0"/>
              <a:t> and </a:t>
            </a:r>
            <a:r>
              <a:rPr lang="hu-HU" dirty="0" err="1" smtClean="0"/>
              <a:t>the</a:t>
            </a:r>
            <a:r>
              <a:rPr lang="hu-HU" dirty="0" smtClean="0"/>
              <a:t> </a:t>
            </a:r>
            <a:r>
              <a:rPr lang="hu-HU" dirty="0" err="1" smtClean="0"/>
              <a:t>generated</a:t>
            </a:r>
            <a:r>
              <a:rPr lang="hu-HU" dirty="0" smtClean="0"/>
              <a:t> </a:t>
            </a:r>
            <a:r>
              <a:rPr lang="hu-HU" dirty="0" err="1" smtClean="0"/>
              <a:t>rules</a:t>
            </a:r>
            <a:r>
              <a:rPr lang="hu-HU" dirty="0" smtClean="0"/>
              <a:t>’ </a:t>
            </a:r>
            <a:r>
              <a:rPr lang="hu-HU" dirty="0" err="1" smtClean="0"/>
              <a:t>antecedent</a:t>
            </a:r>
            <a:r>
              <a:rPr lang="hu-HU" dirty="0" smtClean="0"/>
              <a:t> </a:t>
            </a:r>
            <a:r>
              <a:rPr lang="hu-HU" dirty="0" err="1" smtClean="0"/>
              <a:t>sets</a:t>
            </a:r>
            <a:endParaRPr lang="hu-HU" dirty="0"/>
          </a:p>
        </p:txBody>
      </p:sp>
      <p:pic>
        <p:nvPicPr>
          <p:cNvPr id="2050" name="Picture 2" descr="Surf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1" y="2132856"/>
            <a:ext cx="4663121"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Antecedent_Space_Cluste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3470219"/>
            <a:ext cx="4671417" cy="337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rtalom helye 3"/>
          <p:cNvGraphicFramePr>
            <a:graphicFrameLocks noGrp="1" noChangeAspect="1"/>
          </p:cNvGraphicFramePr>
          <p:nvPr>
            <p:ph idx="1"/>
            <p:extLst>
              <p:ext uri="{D42A27DB-BD31-4B8C-83A1-F6EECF244321}">
                <p14:modId xmlns:p14="http://schemas.microsoft.com/office/powerpoint/2010/main" val="2664334277"/>
              </p:ext>
            </p:extLst>
          </p:nvPr>
        </p:nvGraphicFramePr>
        <p:xfrm>
          <a:off x="4499992" y="2239322"/>
          <a:ext cx="4644008" cy="1238402"/>
        </p:xfrm>
        <a:graphic>
          <a:graphicData uri="http://schemas.openxmlformats.org/presentationml/2006/ole">
            <mc:AlternateContent xmlns:mc="http://schemas.openxmlformats.org/markup-compatibility/2006">
              <mc:Choice xmlns:v="urn:schemas-microsoft-com:vml" Requires="v">
                <p:oleObj spid="_x0000_s50196" name="Equation" r:id="rId6" imgW="1714500" imgH="457200" progId="Equation.3">
                  <p:embed/>
                </p:oleObj>
              </mc:Choice>
              <mc:Fallback>
                <p:oleObj name="Equation" r:id="rId6" imgW="171450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9992" y="2239322"/>
                        <a:ext cx="4644008" cy="1238402"/>
                      </a:xfrm>
                      <a:prstGeom prst="rect">
                        <a:avLst/>
                      </a:prstGeom>
                      <a:noFill/>
                      <a:ln>
                        <a:noFill/>
                      </a:ln>
                    </p:spPr>
                  </p:pic>
                </p:oleObj>
              </mc:Fallback>
            </mc:AlternateContent>
          </a:graphicData>
        </a:graphic>
      </p:graphicFrame>
      <p:sp>
        <p:nvSpPr>
          <p:cNvPr id="3" name="Dia számának helye 2"/>
          <p:cNvSpPr>
            <a:spLocks noGrp="1"/>
          </p:cNvSpPr>
          <p:nvPr>
            <p:ph type="sldNum" sz="quarter" idx="12"/>
          </p:nvPr>
        </p:nvSpPr>
        <p:spPr/>
        <p:txBody>
          <a:bodyPr/>
          <a:lstStyle/>
          <a:p>
            <a:fld id="{42275A63-3E4B-4569-BF04-D6C210DC9A48}" type="slidenum">
              <a:rPr lang="hu-HU" smtClean="0"/>
              <a:pPr/>
              <a:t>125</a:t>
            </a:fld>
            <a:endParaRPr lang="hu-HU" dirty="0"/>
          </a:p>
        </p:txBody>
      </p:sp>
    </p:spTree>
    <p:extLst>
      <p:ext uri="{BB962C8B-B14F-4D97-AF65-F5344CB8AC3E}">
        <p14:creationId xmlns:p14="http://schemas.microsoft.com/office/powerpoint/2010/main" val="174765975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Autofit/>
          </a:bodyPr>
          <a:lstStyle/>
          <a:p>
            <a:r>
              <a:rPr lang="en-US" sz="3600" dirty="0"/>
              <a:t>Parameterization of the output clustering and fuzzy membership function extraction</a:t>
            </a:r>
            <a:endParaRPr lang="hu-HU" sz="3600" dirty="0"/>
          </a:p>
        </p:txBody>
      </p:sp>
      <p:sp>
        <p:nvSpPr>
          <p:cNvPr id="3" name="Tartalom helye 2"/>
          <p:cNvSpPr>
            <a:spLocks noGrp="1"/>
          </p:cNvSpPr>
          <p:nvPr>
            <p:ph idx="1"/>
          </p:nvPr>
        </p:nvSpPr>
        <p:spPr/>
        <p:txBody>
          <a:bodyPr/>
          <a:lstStyle/>
          <a:p>
            <a:endParaRPr lang="hu-HU"/>
          </a:p>
        </p:txBody>
      </p:sp>
      <p:pic>
        <p:nvPicPr>
          <p:cNvPr id="3074" name="Picture 2" descr="Output_Clustering_Preferen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916832"/>
            <a:ext cx="5832648" cy="480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ia számának helye 3"/>
          <p:cNvSpPr>
            <a:spLocks noGrp="1"/>
          </p:cNvSpPr>
          <p:nvPr>
            <p:ph type="sldNum" sz="quarter" idx="12"/>
          </p:nvPr>
        </p:nvSpPr>
        <p:spPr/>
        <p:txBody>
          <a:bodyPr/>
          <a:lstStyle/>
          <a:p>
            <a:fld id="{42275A63-3E4B-4569-BF04-D6C210DC9A48}" type="slidenum">
              <a:rPr lang="hu-HU" smtClean="0"/>
              <a:pPr/>
              <a:t>126</a:t>
            </a:fld>
            <a:endParaRPr lang="hu-HU" dirty="0"/>
          </a:p>
        </p:txBody>
      </p:sp>
    </p:spTree>
    <p:extLst>
      <p:ext uri="{BB962C8B-B14F-4D97-AF65-F5344CB8AC3E}">
        <p14:creationId xmlns:p14="http://schemas.microsoft.com/office/powerpoint/2010/main" val="424530812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System </a:t>
            </a:r>
            <a:r>
              <a:rPr lang="en-US" dirty="0"/>
              <a:t>with two initial rules</a:t>
            </a:r>
            <a:endParaRPr lang="hu-HU" dirty="0"/>
          </a:p>
        </p:txBody>
      </p:sp>
      <p:sp>
        <p:nvSpPr>
          <p:cNvPr id="3" name="Tartalom helye 2"/>
          <p:cNvSpPr>
            <a:spLocks noGrp="1"/>
          </p:cNvSpPr>
          <p:nvPr>
            <p:ph idx="1"/>
          </p:nvPr>
        </p:nvSpPr>
        <p:spPr/>
        <p:txBody>
          <a:bodyPr/>
          <a:lstStyle/>
          <a:p>
            <a:r>
              <a:rPr lang="hu-HU" dirty="0" smtClean="0"/>
              <a:t>S</a:t>
            </a:r>
            <a:r>
              <a:rPr lang="en-US" dirty="0" smtClean="0"/>
              <a:t>elect </a:t>
            </a:r>
            <a:r>
              <a:rPr lang="en-US" dirty="0"/>
              <a:t>two data rows from the sample data </a:t>
            </a:r>
            <a:r>
              <a:rPr lang="en-US" dirty="0" smtClean="0"/>
              <a:t>set</a:t>
            </a:r>
            <a:endParaRPr lang="hu-HU" dirty="0" smtClean="0"/>
          </a:p>
          <a:p>
            <a:pPr lvl="1"/>
            <a:r>
              <a:rPr lang="hu-HU" dirty="0"/>
              <a:t>L</a:t>
            </a:r>
            <a:r>
              <a:rPr lang="en-US" dirty="0" err="1" smtClean="0"/>
              <a:t>owest</a:t>
            </a:r>
            <a:r>
              <a:rPr lang="en-US" dirty="0" smtClean="0"/>
              <a:t> </a:t>
            </a:r>
            <a:r>
              <a:rPr lang="en-US" dirty="0"/>
              <a:t>output </a:t>
            </a:r>
            <a:r>
              <a:rPr lang="en-US" dirty="0" smtClean="0"/>
              <a:t>value</a:t>
            </a:r>
            <a:endParaRPr lang="hu-HU" dirty="0" smtClean="0"/>
          </a:p>
          <a:p>
            <a:pPr lvl="1"/>
            <a:r>
              <a:rPr lang="hu-HU" dirty="0" err="1" smtClean="0"/>
              <a:t>Hi</a:t>
            </a:r>
            <a:r>
              <a:rPr lang="en-US" dirty="0" err="1" smtClean="0"/>
              <a:t>ghest</a:t>
            </a:r>
            <a:r>
              <a:rPr lang="en-US" dirty="0" smtClean="0"/>
              <a:t> </a:t>
            </a:r>
            <a:r>
              <a:rPr lang="en-US" dirty="0"/>
              <a:t>output value</a:t>
            </a:r>
            <a:r>
              <a:rPr lang="en-US" dirty="0" smtClean="0"/>
              <a:t> </a:t>
            </a:r>
            <a:endParaRPr lang="hu-HU" dirty="0" smtClean="0"/>
          </a:p>
          <a:p>
            <a:r>
              <a:rPr lang="hu-HU" dirty="0" smtClean="0"/>
              <a:t>Meta </a:t>
            </a:r>
            <a:r>
              <a:rPr lang="hu-HU" dirty="0" err="1" smtClean="0"/>
              <a:t>rules</a:t>
            </a:r>
            <a:endParaRPr lang="hu-HU" dirty="0" smtClean="0"/>
          </a:p>
          <a:p>
            <a:pPr lvl="1"/>
            <a:r>
              <a:rPr lang="hu-HU" dirty="0" err="1" smtClean="0"/>
              <a:t>If</a:t>
            </a:r>
            <a:r>
              <a:rPr lang="hu-HU" dirty="0" smtClean="0"/>
              <a:t> </a:t>
            </a:r>
            <a:r>
              <a:rPr lang="hu-HU" dirty="0" err="1" smtClean="0"/>
              <a:t>the</a:t>
            </a:r>
            <a:r>
              <a:rPr lang="hu-HU" dirty="0" smtClean="0"/>
              <a:t> </a:t>
            </a:r>
            <a:r>
              <a:rPr lang="hu-HU" dirty="0" err="1" smtClean="0"/>
              <a:t>reference</a:t>
            </a:r>
            <a:r>
              <a:rPr lang="hu-HU" dirty="0" smtClean="0"/>
              <a:t> </a:t>
            </a:r>
            <a:r>
              <a:rPr lang="hu-HU" dirty="0" err="1" smtClean="0"/>
              <a:t>point</a:t>
            </a:r>
            <a:r>
              <a:rPr lang="hu-HU" dirty="0" smtClean="0"/>
              <a:t> of a </a:t>
            </a:r>
            <a:r>
              <a:rPr lang="hu-HU" dirty="0" err="1" smtClean="0"/>
              <a:t>new</a:t>
            </a:r>
            <a:r>
              <a:rPr lang="hu-HU" dirty="0"/>
              <a:t> </a:t>
            </a:r>
            <a:r>
              <a:rPr lang="hu-HU" dirty="0" err="1" smtClean="0"/>
              <a:t>set</a:t>
            </a:r>
            <a:r>
              <a:rPr lang="hu-HU" dirty="0" smtClean="0"/>
              <a:t> </a:t>
            </a:r>
            <a:r>
              <a:rPr lang="hu-HU" dirty="0" err="1" smtClean="0"/>
              <a:t>would</a:t>
            </a:r>
            <a:r>
              <a:rPr lang="hu-HU" dirty="0" smtClean="0"/>
              <a:t> be </a:t>
            </a:r>
            <a:r>
              <a:rPr lang="hu-HU" dirty="0" err="1" smtClean="0"/>
              <a:t>close</a:t>
            </a:r>
            <a:r>
              <a:rPr lang="hu-HU" dirty="0" smtClean="0"/>
              <a:t> </a:t>
            </a:r>
            <a:r>
              <a:rPr lang="hu-HU" dirty="0" err="1" smtClean="0"/>
              <a:t>to</a:t>
            </a:r>
            <a:r>
              <a:rPr lang="hu-HU" dirty="0" smtClean="0"/>
              <a:t> </a:t>
            </a:r>
            <a:r>
              <a:rPr lang="hu-HU" dirty="0" err="1" smtClean="0"/>
              <a:t>the</a:t>
            </a:r>
            <a:r>
              <a:rPr lang="hu-HU" dirty="0" smtClean="0"/>
              <a:t> RP of an </a:t>
            </a:r>
            <a:r>
              <a:rPr lang="hu-HU" dirty="0" err="1" smtClean="0"/>
              <a:t>existent</a:t>
            </a:r>
            <a:r>
              <a:rPr lang="hu-HU" dirty="0" smtClean="0"/>
              <a:t> </a:t>
            </a:r>
            <a:r>
              <a:rPr lang="hu-HU" dirty="0" err="1" smtClean="0"/>
              <a:t>set</a:t>
            </a:r>
            <a:r>
              <a:rPr lang="hu-HU" dirty="0" smtClean="0"/>
              <a:t> </a:t>
            </a:r>
            <a:r>
              <a:rPr lang="hu-HU" dirty="0" err="1" smtClean="0"/>
              <a:t>the</a:t>
            </a:r>
            <a:r>
              <a:rPr lang="hu-HU" dirty="0" smtClean="0"/>
              <a:t> </a:t>
            </a:r>
            <a:r>
              <a:rPr lang="hu-HU" dirty="0" err="1" smtClean="0"/>
              <a:t>new</a:t>
            </a:r>
            <a:r>
              <a:rPr lang="hu-HU" dirty="0" smtClean="0"/>
              <a:t> </a:t>
            </a:r>
            <a:r>
              <a:rPr lang="hu-HU" dirty="0" err="1" smtClean="0"/>
              <a:t>set</a:t>
            </a:r>
            <a:r>
              <a:rPr lang="hu-HU" dirty="0" smtClean="0"/>
              <a:t> is </a:t>
            </a:r>
            <a:r>
              <a:rPr lang="hu-HU" dirty="0" err="1" smtClean="0"/>
              <a:t>not</a:t>
            </a:r>
            <a:r>
              <a:rPr lang="hu-HU" dirty="0" smtClean="0"/>
              <a:t> </a:t>
            </a:r>
            <a:r>
              <a:rPr lang="hu-HU" dirty="0" err="1" smtClean="0"/>
              <a:t>inserted</a:t>
            </a:r>
            <a:r>
              <a:rPr lang="hu-HU" dirty="0" smtClean="0"/>
              <a:t> </a:t>
            </a:r>
            <a:r>
              <a:rPr lang="hu-HU" dirty="0" err="1" smtClean="0"/>
              <a:t>into</a:t>
            </a:r>
            <a:r>
              <a:rPr lang="hu-HU" dirty="0" smtClean="0"/>
              <a:t> </a:t>
            </a:r>
            <a:r>
              <a:rPr lang="hu-HU" dirty="0" err="1" smtClean="0"/>
              <a:t>the</a:t>
            </a:r>
            <a:r>
              <a:rPr lang="hu-HU" dirty="0" smtClean="0"/>
              <a:t> </a:t>
            </a:r>
            <a:r>
              <a:rPr lang="hu-HU" dirty="0" err="1" smtClean="0"/>
              <a:t>system</a:t>
            </a:r>
            <a:endParaRPr lang="hu-HU" dirty="0" smtClean="0"/>
          </a:p>
          <a:p>
            <a:pPr lvl="1"/>
            <a:r>
              <a:rPr lang="hu-HU" dirty="0" err="1" smtClean="0"/>
              <a:t>If</a:t>
            </a:r>
            <a:r>
              <a:rPr lang="hu-HU" dirty="0" smtClean="0"/>
              <a:t> </a:t>
            </a:r>
            <a:r>
              <a:rPr lang="hu-HU" dirty="0" err="1" smtClean="0"/>
              <a:t>the</a:t>
            </a:r>
            <a:r>
              <a:rPr lang="hu-HU" dirty="0" smtClean="0"/>
              <a:t> </a:t>
            </a:r>
            <a:r>
              <a:rPr lang="hu-HU" dirty="0" err="1" smtClean="0"/>
              <a:t>new</a:t>
            </a:r>
            <a:r>
              <a:rPr lang="hu-HU" dirty="0" smtClean="0"/>
              <a:t> </a:t>
            </a:r>
            <a:r>
              <a:rPr lang="hu-HU" dirty="0" err="1" smtClean="0"/>
              <a:t>set</a:t>
            </a:r>
            <a:r>
              <a:rPr lang="hu-HU" dirty="0" smtClean="0"/>
              <a:t> is </a:t>
            </a:r>
            <a:r>
              <a:rPr lang="hu-HU" dirty="0" err="1" smtClean="0"/>
              <a:t>similar</a:t>
            </a:r>
            <a:r>
              <a:rPr lang="hu-HU" dirty="0" smtClean="0"/>
              <a:t> </a:t>
            </a:r>
            <a:r>
              <a:rPr lang="hu-HU" dirty="0" err="1" smtClean="0"/>
              <a:t>enough</a:t>
            </a:r>
            <a:r>
              <a:rPr lang="hu-HU" dirty="0" smtClean="0"/>
              <a:t> </a:t>
            </a:r>
            <a:r>
              <a:rPr lang="hu-HU" dirty="0" err="1" smtClean="0"/>
              <a:t>to</a:t>
            </a:r>
            <a:r>
              <a:rPr lang="hu-HU" dirty="0" smtClean="0"/>
              <a:t> an old </a:t>
            </a:r>
            <a:r>
              <a:rPr lang="hu-HU" dirty="0" err="1" smtClean="0"/>
              <a:t>one</a:t>
            </a:r>
            <a:r>
              <a:rPr lang="hu-HU" dirty="0" smtClean="0"/>
              <a:t> </a:t>
            </a:r>
            <a:r>
              <a:rPr lang="hu-HU" dirty="0" err="1"/>
              <a:t>the</a:t>
            </a:r>
            <a:r>
              <a:rPr lang="hu-HU" dirty="0"/>
              <a:t> </a:t>
            </a:r>
            <a:r>
              <a:rPr lang="hu-HU" dirty="0" err="1"/>
              <a:t>new</a:t>
            </a:r>
            <a:r>
              <a:rPr lang="hu-HU" dirty="0"/>
              <a:t> </a:t>
            </a:r>
            <a:r>
              <a:rPr lang="hu-HU" dirty="0" err="1"/>
              <a:t>set</a:t>
            </a:r>
            <a:r>
              <a:rPr lang="hu-HU" dirty="0"/>
              <a:t> is </a:t>
            </a:r>
            <a:r>
              <a:rPr lang="hu-HU" dirty="0" err="1"/>
              <a:t>not</a:t>
            </a:r>
            <a:r>
              <a:rPr lang="hu-HU" dirty="0"/>
              <a:t> </a:t>
            </a:r>
            <a:r>
              <a:rPr lang="hu-HU" dirty="0" err="1"/>
              <a:t>inserted</a:t>
            </a:r>
            <a:r>
              <a:rPr lang="hu-HU" dirty="0"/>
              <a:t> </a:t>
            </a:r>
            <a:r>
              <a:rPr lang="hu-HU" dirty="0" err="1"/>
              <a:t>into</a:t>
            </a:r>
            <a:r>
              <a:rPr lang="hu-HU" dirty="0"/>
              <a:t> </a:t>
            </a:r>
            <a:r>
              <a:rPr lang="hu-HU" dirty="0" err="1"/>
              <a:t>the</a:t>
            </a:r>
            <a:r>
              <a:rPr lang="hu-HU" dirty="0"/>
              <a:t> </a:t>
            </a:r>
            <a:r>
              <a:rPr lang="hu-HU" dirty="0" err="1"/>
              <a:t>system</a:t>
            </a:r>
            <a:endParaRPr lang="hu-HU" dirty="0"/>
          </a:p>
          <a:p>
            <a:pPr marL="393192" lvl="1" indent="0">
              <a:buNone/>
            </a:pPr>
            <a:r>
              <a:rPr lang="hu-HU" dirty="0" smtClean="0"/>
              <a:t> </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127</a:t>
            </a:fld>
            <a:endParaRPr lang="hu-HU" dirty="0"/>
          </a:p>
        </p:txBody>
      </p:sp>
    </p:spTree>
    <p:extLst>
      <p:ext uri="{BB962C8B-B14F-4D97-AF65-F5344CB8AC3E}">
        <p14:creationId xmlns:p14="http://schemas.microsoft.com/office/powerpoint/2010/main" val="269085710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t>Sample</a:t>
            </a:r>
            <a:r>
              <a:rPr lang="hu-HU" dirty="0" smtClean="0"/>
              <a:t> </a:t>
            </a:r>
            <a:r>
              <a:rPr lang="hu-HU" dirty="0" err="1" smtClean="0"/>
              <a:t>data</a:t>
            </a:r>
            <a:r>
              <a:rPr lang="hu-HU" dirty="0" smtClean="0"/>
              <a:t> and </a:t>
            </a:r>
            <a:r>
              <a:rPr lang="hu-HU" dirty="0" err="1" smtClean="0"/>
              <a:t>the</a:t>
            </a:r>
            <a:r>
              <a:rPr lang="hu-HU" dirty="0" smtClean="0"/>
              <a:t> </a:t>
            </a:r>
            <a:r>
              <a:rPr lang="hu-HU" dirty="0" err="1" smtClean="0"/>
              <a:t>generated</a:t>
            </a:r>
            <a:r>
              <a:rPr lang="hu-HU" dirty="0" smtClean="0"/>
              <a:t> </a:t>
            </a:r>
            <a:r>
              <a:rPr lang="hu-HU" dirty="0" err="1" smtClean="0"/>
              <a:t>rules</a:t>
            </a:r>
            <a:r>
              <a:rPr lang="hu-HU" dirty="0" smtClean="0"/>
              <a:t>’ </a:t>
            </a:r>
            <a:r>
              <a:rPr lang="hu-HU" dirty="0" err="1" smtClean="0"/>
              <a:t>antecedent</a:t>
            </a:r>
            <a:r>
              <a:rPr lang="hu-HU" dirty="0" smtClean="0"/>
              <a:t> </a:t>
            </a:r>
            <a:r>
              <a:rPr lang="hu-HU" dirty="0" err="1" smtClean="0"/>
              <a:t>sets</a:t>
            </a:r>
            <a:endParaRPr lang="hu-HU" dirty="0"/>
          </a:p>
        </p:txBody>
      </p:sp>
      <p:sp>
        <p:nvSpPr>
          <p:cNvPr id="3" name="Tartalom helye 2"/>
          <p:cNvSpPr>
            <a:spLocks noGrp="1"/>
          </p:cNvSpPr>
          <p:nvPr>
            <p:ph idx="1"/>
          </p:nvPr>
        </p:nvSpPr>
        <p:spPr/>
        <p:txBody>
          <a:bodyPr/>
          <a:lstStyle/>
          <a:p>
            <a:endParaRPr lang="hu-HU"/>
          </a:p>
        </p:txBody>
      </p:sp>
      <p:pic>
        <p:nvPicPr>
          <p:cNvPr id="2050" name="Picture 2" descr="Surf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1" y="2132856"/>
            <a:ext cx="4663121"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Antecedent_Space_Two_Ru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1" y="3270660"/>
            <a:ext cx="4929910" cy="35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graphicFrame>
        <p:nvGraphicFramePr>
          <p:cNvPr id="5" name="Objektum 4"/>
          <p:cNvGraphicFramePr>
            <a:graphicFrameLocks noChangeAspect="1"/>
          </p:cNvGraphicFramePr>
          <p:nvPr>
            <p:extLst>
              <p:ext uri="{D42A27DB-BD31-4B8C-83A1-F6EECF244321}">
                <p14:modId xmlns:p14="http://schemas.microsoft.com/office/powerpoint/2010/main" val="3804306701"/>
              </p:ext>
            </p:extLst>
          </p:nvPr>
        </p:nvGraphicFramePr>
        <p:xfrm>
          <a:off x="4838878" y="2348880"/>
          <a:ext cx="4313925" cy="1150380"/>
        </p:xfrm>
        <a:graphic>
          <a:graphicData uri="http://schemas.openxmlformats.org/presentationml/2006/ole">
            <mc:AlternateContent xmlns:mc="http://schemas.openxmlformats.org/markup-compatibility/2006">
              <mc:Choice xmlns:v="urn:schemas-microsoft-com:vml" Requires="v">
                <p:oleObj spid="_x0000_s51220" name="Equation" r:id="rId6" imgW="1714500" imgH="457200" progId="Equation.3">
                  <p:embed/>
                </p:oleObj>
              </mc:Choice>
              <mc:Fallback>
                <p:oleObj name="Equation" r:id="rId6" imgW="171450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8878" y="2348880"/>
                        <a:ext cx="4313925" cy="1150380"/>
                      </a:xfrm>
                      <a:prstGeom prst="rect">
                        <a:avLst/>
                      </a:prstGeom>
                      <a:noFill/>
                    </p:spPr>
                  </p:pic>
                </p:oleObj>
              </mc:Fallback>
            </mc:AlternateContent>
          </a:graphicData>
        </a:graphic>
      </p:graphicFrame>
      <p:sp>
        <p:nvSpPr>
          <p:cNvPr id="6" name="Dia számának helye 5"/>
          <p:cNvSpPr>
            <a:spLocks noGrp="1"/>
          </p:cNvSpPr>
          <p:nvPr>
            <p:ph type="sldNum" sz="quarter" idx="12"/>
          </p:nvPr>
        </p:nvSpPr>
        <p:spPr/>
        <p:txBody>
          <a:bodyPr/>
          <a:lstStyle/>
          <a:p>
            <a:fld id="{42275A63-3E4B-4569-BF04-D6C210DC9A48}" type="slidenum">
              <a:rPr lang="hu-HU" smtClean="0"/>
              <a:pPr/>
              <a:t>128</a:t>
            </a:fld>
            <a:endParaRPr lang="hu-HU" dirty="0"/>
          </a:p>
        </p:txBody>
      </p:sp>
    </p:spTree>
    <p:extLst>
      <p:ext uri="{BB962C8B-B14F-4D97-AF65-F5344CB8AC3E}">
        <p14:creationId xmlns:p14="http://schemas.microsoft.com/office/powerpoint/2010/main" val="70996977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en-US" dirty="0"/>
              <a:t>Parameterization of the method that creates two initial rules</a:t>
            </a:r>
            <a:endParaRPr lang="hu-HU" dirty="0"/>
          </a:p>
        </p:txBody>
      </p:sp>
      <p:sp>
        <p:nvSpPr>
          <p:cNvPr id="3" name="Tartalom helye 2"/>
          <p:cNvSpPr>
            <a:spLocks noGrp="1"/>
          </p:cNvSpPr>
          <p:nvPr>
            <p:ph idx="1"/>
          </p:nvPr>
        </p:nvSpPr>
        <p:spPr/>
        <p:txBody>
          <a:bodyPr/>
          <a:lstStyle/>
          <a:p>
            <a:endParaRPr lang="hu-HU"/>
          </a:p>
        </p:txBody>
      </p:sp>
      <p:pic>
        <p:nvPicPr>
          <p:cNvPr id="4098" name="Picture 2" descr="Two_Rules_Preferen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226" y="1916832"/>
            <a:ext cx="3974950" cy="476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ia számának helye 3"/>
          <p:cNvSpPr>
            <a:spLocks noGrp="1"/>
          </p:cNvSpPr>
          <p:nvPr>
            <p:ph type="sldNum" sz="quarter" idx="12"/>
          </p:nvPr>
        </p:nvSpPr>
        <p:spPr/>
        <p:txBody>
          <a:bodyPr/>
          <a:lstStyle/>
          <a:p>
            <a:fld id="{42275A63-3E4B-4569-BF04-D6C210DC9A48}" type="slidenum">
              <a:rPr lang="hu-HU" smtClean="0"/>
              <a:pPr/>
              <a:t>129</a:t>
            </a:fld>
            <a:endParaRPr lang="hu-HU" dirty="0"/>
          </a:p>
        </p:txBody>
      </p:sp>
    </p:spTree>
    <p:extLst>
      <p:ext uri="{BB962C8B-B14F-4D97-AF65-F5344CB8AC3E}">
        <p14:creationId xmlns:p14="http://schemas.microsoft.com/office/powerpoint/2010/main" val="23994965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en-GB" b="1" dirty="0">
                <a:effectLst>
                  <a:outerShdw blurRad="38100" dist="38100" dir="2700000" algn="tl">
                    <a:srgbClr val="000000">
                      <a:alpha val="43137"/>
                    </a:srgbClr>
                  </a:outerShdw>
                </a:effectLst>
                <a:cs typeface="Arial" charset="0"/>
              </a:rPr>
              <a:t>Information Tec</a:t>
            </a:r>
            <a:r>
              <a:rPr lang="hu-HU" b="1" dirty="0">
                <a:effectLst>
                  <a:outerShdw blurRad="38100" dist="38100" dir="2700000" algn="tl">
                    <a:srgbClr val="000000">
                      <a:alpha val="43137"/>
                    </a:srgbClr>
                  </a:outerShdw>
                </a:effectLst>
                <a:cs typeface="Arial" charset="0"/>
              </a:rPr>
              <a:t>h</a:t>
            </a:r>
            <a:r>
              <a:rPr lang="en-GB" b="1" dirty="0" err="1">
                <a:effectLst>
                  <a:outerShdw blurRad="38100" dist="38100" dir="2700000" algn="tl">
                    <a:srgbClr val="000000">
                      <a:alpha val="43137"/>
                    </a:srgbClr>
                  </a:outerShdw>
                </a:effectLst>
                <a:cs typeface="Arial" charset="0"/>
              </a:rPr>
              <a:t>nology</a:t>
            </a:r>
            <a:r>
              <a:rPr lang="en-GB" b="1" dirty="0">
                <a:effectLst>
                  <a:outerShdw blurRad="38100" dist="38100" dir="2700000" algn="tl">
                    <a:srgbClr val="000000">
                      <a:alpha val="43137"/>
                    </a:srgbClr>
                  </a:outerShdw>
                </a:effectLst>
                <a:cs typeface="Arial" charset="0"/>
              </a:rPr>
              <a:t> </a:t>
            </a:r>
            <a:r>
              <a:rPr lang="hu-HU" b="1" dirty="0">
                <a:effectLst>
                  <a:outerShdw blurRad="38100" dist="38100" dir="2700000" algn="tl">
                    <a:srgbClr val="000000">
                      <a:alpha val="43137"/>
                    </a:srgbClr>
                  </a:outerShdw>
                </a:effectLst>
                <a:cs typeface="Arial" charset="0"/>
              </a:rPr>
              <a:t/>
            </a:r>
            <a:br>
              <a:rPr lang="hu-HU" b="1" dirty="0">
                <a:effectLst>
                  <a:outerShdw blurRad="38100" dist="38100" dir="2700000" algn="tl">
                    <a:srgbClr val="000000">
                      <a:alpha val="43137"/>
                    </a:srgbClr>
                  </a:outerShdw>
                </a:effectLst>
                <a:cs typeface="Arial" charset="0"/>
              </a:rPr>
            </a:br>
            <a:r>
              <a:rPr lang="hu-HU" dirty="0" err="1" smtClean="0"/>
              <a:t>Specializations</a:t>
            </a:r>
            <a:endParaRPr lang="hu-HU" dirty="0"/>
          </a:p>
        </p:txBody>
      </p:sp>
      <p:sp>
        <p:nvSpPr>
          <p:cNvPr id="3" name="Tartalom helye 2"/>
          <p:cNvSpPr>
            <a:spLocks noGrp="1"/>
          </p:cNvSpPr>
          <p:nvPr>
            <p:ph idx="1"/>
          </p:nvPr>
        </p:nvSpPr>
        <p:spPr/>
        <p:txBody>
          <a:bodyPr/>
          <a:lstStyle/>
          <a:p>
            <a:r>
              <a:rPr lang="en-GB" dirty="0"/>
              <a:t>Network and WEB </a:t>
            </a:r>
            <a:r>
              <a:rPr lang="en-GB" dirty="0" err="1" smtClean="0"/>
              <a:t>Technolog</a:t>
            </a:r>
            <a:r>
              <a:rPr lang="hu-HU" dirty="0" err="1" smtClean="0"/>
              <a:t>ies</a:t>
            </a:r>
            <a:endParaRPr lang="hu-HU" dirty="0" smtClean="0"/>
          </a:p>
          <a:p>
            <a:r>
              <a:rPr lang="en-GB" dirty="0"/>
              <a:t>Industrial Info</a:t>
            </a:r>
            <a:r>
              <a:rPr lang="hu-HU" dirty="0"/>
              <a:t>r</a:t>
            </a:r>
            <a:r>
              <a:rPr lang="en-GB" dirty="0" err="1"/>
              <a:t>matics</a:t>
            </a:r>
            <a:r>
              <a:rPr lang="en-GB" dirty="0"/>
              <a:t> and </a:t>
            </a:r>
            <a:r>
              <a:rPr lang="en-GB" dirty="0" smtClean="0"/>
              <a:t>Micro</a:t>
            </a:r>
            <a:r>
              <a:rPr lang="hu-HU" dirty="0" smtClean="0"/>
              <a:t>c</a:t>
            </a:r>
            <a:r>
              <a:rPr lang="en-GB" dirty="0" err="1" smtClean="0"/>
              <a:t>ontrollers</a:t>
            </a:r>
            <a:endParaRPr lang="hu-HU" dirty="0" smtClean="0"/>
          </a:p>
          <a:p>
            <a:r>
              <a:rPr lang="hu-HU" dirty="0" smtClean="0"/>
              <a:t>Mobile </a:t>
            </a:r>
            <a:r>
              <a:rPr lang="hu-HU" dirty="0" err="1" smtClean="0"/>
              <a:t>Application</a:t>
            </a:r>
            <a:r>
              <a:rPr lang="hu-HU" dirty="0" smtClean="0"/>
              <a:t> </a:t>
            </a:r>
            <a:r>
              <a:rPr lang="hu-HU" dirty="0" err="1" smtClean="0"/>
              <a:t>Development</a:t>
            </a:r>
            <a:endParaRPr lang="hu-HU" dirty="0"/>
          </a:p>
          <a:p>
            <a:r>
              <a:rPr lang="hu-HU" dirty="0" smtClean="0"/>
              <a:t>Media </a:t>
            </a:r>
            <a:r>
              <a:rPr lang="hu-HU" dirty="0" err="1" smtClean="0"/>
              <a:t>Informatics</a:t>
            </a:r>
            <a:endParaRPr lang="hu-HU" dirty="0"/>
          </a:p>
          <a:p>
            <a:r>
              <a:rPr lang="hu-HU" dirty="0" err="1" smtClean="0"/>
              <a:t>Vehicle</a:t>
            </a:r>
            <a:r>
              <a:rPr lang="hu-HU" dirty="0" smtClean="0"/>
              <a:t> </a:t>
            </a:r>
            <a:r>
              <a:rPr lang="hu-HU" dirty="0" err="1" smtClean="0"/>
              <a:t>Informatics</a:t>
            </a:r>
            <a:endParaRPr lang="hu-HU" dirty="0"/>
          </a:p>
          <a:p>
            <a:endParaRPr lang="en-GB" dirty="0"/>
          </a:p>
          <a:p>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13</a:t>
            </a:fld>
            <a:endParaRPr lang="hu-HU" dirty="0"/>
          </a:p>
        </p:txBody>
      </p:sp>
      <p:pic>
        <p:nvPicPr>
          <p:cNvPr id="5" name="Picture 2" descr="http://martinbrown.co/wp-content/uploads/2012/05/new-prof-400x2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0" y="5272810"/>
            <a:ext cx="2395300" cy="12575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9693" y="4612875"/>
            <a:ext cx="3567832" cy="1917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775" y="5090039"/>
            <a:ext cx="2752993" cy="144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258662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System </a:t>
            </a:r>
            <a:r>
              <a:rPr lang="en-US" dirty="0"/>
              <a:t>with 2</a:t>
            </a:r>
            <a:r>
              <a:rPr lang="en-US" baseline="30000" dirty="0"/>
              <a:t>n</a:t>
            </a:r>
            <a:r>
              <a:rPr lang="en-US" dirty="0"/>
              <a:t>+2 rules</a:t>
            </a:r>
            <a:endParaRPr lang="hu-HU" dirty="0"/>
          </a:p>
        </p:txBody>
      </p:sp>
      <p:sp>
        <p:nvSpPr>
          <p:cNvPr id="3" name="Tartalom helye 2"/>
          <p:cNvSpPr>
            <a:spLocks noGrp="1"/>
          </p:cNvSpPr>
          <p:nvPr>
            <p:ph idx="1"/>
          </p:nvPr>
        </p:nvSpPr>
        <p:spPr/>
        <p:txBody>
          <a:bodyPr/>
          <a:lstStyle/>
          <a:p>
            <a:r>
              <a:rPr lang="hu-HU" dirty="0" err="1" smtClean="0"/>
              <a:t>Two</a:t>
            </a:r>
            <a:r>
              <a:rPr lang="hu-HU" dirty="0" smtClean="0"/>
              <a:t> </a:t>
            </a:r>
            <a:r>
              <a:rPr lang="hu-HU" dirty="0" err="1" smtClean="0"/>
              <a:t>rules</a:t>
            </a:r>
            <a:r>
              <a:rPr lang="hu-HU" dirty="0" smtClean="0"/>
              <a:t> </a:t>
            </a:r>
            <a:r>
              <a:rPr lang="hu-HU" dirty="0" err="1" smtClean="0"/>
              <a:t>approach</a:t>
            </a:r>
            <a:endParaRPr lang="hu-HU" dirty="0" smtClean="0"/>
          </a:p>
          <a:p>
            <a:pPr lvl="1"/>
            <a:r>
              <a:rPr lang="hu-HU" dirty="0" err="1" smtClean="0"/>
              <a:t>Sometimes</a:t>
            </a:r>
            <a:r>
              <a:rPr lang="hu-HU" dirty="0" smtClean="0"/>
              <a:t> </a:t>
            </a:r>
            <a:r>
              <a:rPr lang="hu-HU" dirty="0" err="1" smtClean="0"/>
              <a:t>slow</a:t>
            </a:r>
            <a:r>
              <a:rPr lang="hu-HU" dirty="0" smtClean="0"/>
              <a:t> </a:t>
            </a:r>
            <a:r>
              <a:rPr lang="hu-HU" dirty="0" err="1" smtClean="0"/>
              <a:t>tuning</a:t>
            </a:r>
            <a:endParaRPr lang="hu-HU" dirty="0" smtClean="0"/>
          </a:p>
          <a:p>
            <a:pPr lvl="1"/>
            <a:r>
              <a:rPr lang="hu-HU" dirty="0" err="1" smtClean="0"/>
              <a:t>Requires</a:t>
            </a:r>
            <a:r>
              <a:rPr lang="hu-HU" dirty="0" smtClean="0"/>
              <a:t> </a:t>
            </a:r>
            <a:r>
              <a:rPr lang="hu-HU" dirty="0" err="1" smtClean="0"/>
              <a:t>extrapolation</a:t>
            </a:r>
            <a:r>
              <a:rPr lang="hu-HU" dirty="0" smtClean="0"/>
              <a:t> </a:t>
            </a:r>
            <a:r>
              <a:rPr lang="hu-HU" dirty="0" err="1" smtClean="0"/>
              <a:t>capability</a:t>
            </a:r>
            <a:r>
              <a:rPr lang="hu-HU" dirty="0" smtClean="0"/>
              <a:t> </a:t>
            </a:r>
            <a:r>
              <a:rPr lang="hu-HU" dirty="0" err="1" smtClean="0"/>
              <a:t>from</a:t>
            </a:r>
            <a:r>
              <a:rPr lang="hu-HU" dirty="0" smtClean="0"/>
              <a:t> </a:t>
            </a:r>
            <a:r>
              <a:rPr lang="hu-HU" dirty="0" err="1" smtClean="0"/>
              <a:t>the</a:t>
            </a:r>
            <a:r>
              <a:rPr lang="hu-HU" dirty="0" smtClean="0"/>
              <a:t> FRI </a:t>
            </a:r>
            <a:r>
              <a:rPr lang="hu-HU" dirty="0" err="1" smtClean="0"/>
              <a:t>method</a:t>
            </a:r>
            <a:endParaRPr lang="hu-HU" dirty="0" smtClean="0"/>
          </a:p>
          <a:p>
            <a:r>
              <a:rPr lang="hu-HU" dirty="0" err="1" smtClean="0"/>
              <a:t>Solution</a:t>
            </a:r>
            <a:r>
              <a:rPr lang="hu-HU" dirty="0" smtClean="0"/>
              <a:t>: </a:t>
            </a:r>
            <a:r>
              <a:rPr lang="hu-HU" dirty="0" err="1" smtClean="0"/>
              <a:t>rules</a:t>
            </a:r>
            <a:r>
              <a:rPr lang="hu-HU" dirty="0" smtClean="0"/>
              <a:t> </a:t>
            </a:r>
            <a:r>
              <a:rPr lang="hu-HU" dirty="0" err="1" smtClean="0"/>
              <a:t>at</a:t>
            </a:r>
            <a:r>
              <a:rPr lang="hu-HU" dirty="0" smtClean="0"/>
              <a:t> </a:t>
            </a:r>
            <a:r>
              <a:rPr lang="hu-HU" dirty="0" err="1" smtClean="0"/>
              <a:t>the</a:t>
            </a:r>
            <a:r>
              <a:rPr lang="hu-HU" dirty="0" smtClean="0"/>
              <a:t> </a:t>
            </a:r>
            <a:r>
              <a:rPr lang="hu-HU" dirty="0" err="1" smtClean="0"/>
              <a:t>corner</a:t>
            </a:r>
            <a:r>
              <a:rPr lang="hu-HU" dirty="0" smtClean="0"/>
              <a:t> </a:t>
            </a:r>
            <a:r>
              <a:rPr lang="hu-HU" dirty="0" err="1" smtClean="0"/>
              <a:t>points</a:t>
            </a:r>
            <a:r>
              <a:rPr lang="hu-HU" dirty="0" smtClean="0"/>
              <a:t> of </a:t>
            </a:r>
            <a:r>
              <a:rPr lang="hu-HU" dirty="0" err="1" smtClean="0"/>
              <a:t>the</a:t>
            </a:r>
            <a:r>
              <a:rPr lang="hu-HU" dirty="0" smtClean="0"/>
              <a:t> </a:t>
            </a:r>
            <a:r>
              <a:rPr lang="hu-HU" dirty="0" err="1" smtClean="0"/>
              <a:t>antecedent</a:t>
            </a:r>
            <a:r>
              <a:rPr lang="hu-HU" dirty="0" smtClean="0"/>
              <a:t> </a:t>
            </a:r>
            <a:r>
              <a:rPr lang="hu-HU" dirty="0" err="1" smtClean="0"/>
              <a:t>space</a:t>
            </a:r>
            <a:r>
              <a:rPr lang="hu-HU" dirty="0" smtClean="0"/>
              <a:t> (</a:t>
            </a:r>
            <a:r>
              <a:rPr lang="hu-HU" dirty="0" err="1" smtClean="0"/>
              <a:t>max</a:t>
            </a:r>
            <a:r>
              <a:rPr lang="hu-HU" dirty="0" smtClean="0"/>
              <a:t>. </a:t>
            </a:r>
            <a:r>
              <a:rPr lang="en-US" dirty="0" smtClean="0"/>
              <a:t>2</a:t>
            </a:r>
            <a:r>
              <a:rPr lang="en-US" baseline="30000" dirty="0" smtClean="0"/>
              <a:t>n</a:t>
            </a:r>
            <a:r>
              <a:rPr lang="en-US" dirty="0" smtClean="0"/>
              <a:t>+2</a:t>
            </a:r>
            <a:r>
              <a:rPr lang="hu-HU" dirty="0" smtClean="0"/>
              <a:t>  </a:t>
            </a:r>
            <a:r>
              <a:rPr lang="hu-HU" dirty="0" err="1" smtClean="0"/>
              <a:t>rules</a:t>
            </a:r>
            <a:r>
              <a:rPr lang="hu-HU" dirty="0" smtClean="0"/>
              <a:t>)</a:t>
            </a:r>
            <a:endParaRPr lang="hu-HU" dirty="0"/>
          </a:p>
        </p:txBody>
      </p:sp>
      <p:pic>
        <p:nvPicPr>
          <p:cNvPr id="5122" name="Picture 2" descr="Antecedent_Space_2n2_Ru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861048"/>
            <a:ext cx="4608512" cy="298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ia számának helye 3"/>
          <p:cNvSpPr>
            <a:spLocks noGrp="1"/>
          </p:cNvSpPr>
          <p:nvPr>
            <p:ph type="sldNum" sz="quarter" idx="12"/>
          </p:nvPr>
        </p:nvSpPr>
        <p:spPr/>
        <p:txBody>
          <a:bodyPr/>
          <a:lstStyle/>
          <a:p>
            <a:fld id="{42275A63-3E4B-4569-BF04-D6C210DC9A48}" type="slidenum">
              <a:rPr lang="hu-HU" smtClean="0"/>
              <a:pPr/>
              <a:t>130</a:t>
            </a:fld>
            <a:endParaRPr lang="hu-HU" dirty="0"/>
          </a:p>
        </p:txBody>
      </p:sp>
    </p:spTree>
    <p:extLst>
      <p:ext uri="{BB962C8B-B14F-4D97-AF65-F5344CB8AC3E}">
        <p14:creationId xmlns:p14="http://schemas.microsoft.com/office/powerpoint/2010/main" val="119213940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332656"/>
            <a:ext cx="8229600" cy="1143000"/>
          </a:xfrm>
        </p:spPr>
        <p:txBody>
          <a:bodyPr/>
          <a:lstStyle/>
          <a:p>
            <a:r>
              <a:rPr lang="hu-HU" dirty="0" err="1" smtClean="0"/>
              <a:t>Algorithm</a:t>
            </a:r>
            <a:endParaRPr lang="hu-HU" dirty="0"/>
          </a:p>
        </p:txBody>
      </p:sp>
      <p:sp>
        <p:nvSpPr>
          <p:cNvPr id="3" name="Tartalom helye 2"/>
          <p:cNvSpPr>
            <a:spLocks noGrp="1"/>
          </p:cNvSpPr>
          <p:nvPr>
            <p:ph idx="1"/>
          </p:nvPr>
        </p:nvSpPr>
        <p:spPr>
          <a:xfrm>
            <a:off x="457200" y="1484784"/>
            <a:ext cx="8229600" cy="4839816"/>
          </a:xfrm>
        </p:spPr>
        <p:txBody>
          <a:bodyPr>
            <a:noAutofit/>
          </a:bodyPr>
          <a:lstStyle/>
          <a:p>
            <a:pPr lvl="0"/>
            <a:r>
              <a:rPr lang="en-US" sz="1800" dirty="0"/>
              <a:t>Create an initial rule base with the “two initial rules” method.</a:t>
            </a:r>
            <a:endParaRPr lang="hu-HU" sz="1800" dirty="0"/>
          </a:p>
          <a:p>
            <a:pPr lvl="0"/>
            <a:r>
              <a:rPr lang="en-US" sz="1800" dirty="0" smtClean="0"/>
              <a:t>Create </a:t>
            </a:r>
            <a:r>
              <a:rPr lang="en-US" sz="1800" dirty="0"/>
              <a:t>a 2 by </a:t>
            </a:r>
            <a:r>
              <a:rPr lang="en-US" sz="1800" i="1" dirty="0"/>
              <a:t>n</a:t>
            </a:r>
            <a:r>
              <a:rPr lang="en-US" sz="1800" dirty="0"/>
              <a:t> matrix with the lower (row 1) </a:t>
            </a:r>
            <a:r>
              <a:rPr lang="en-US" sz="1800" dirty="0" smtClean="0"/>
              <a:t>and</a:t>
            </a:r>
            <a:r>
              <a:rPr lang="hu-HU" sz="1800" dirty="0" smtClean="0"/>
              <a:t> </a:t>
            </a:r>
            <a:r>
              <a:rPr lang="en-US" sz="2000" dirty="0"/>
              <a:t>upper (row 2) bounds of the input dimensions.</a:t>
            </a:r>
            <a:endParaRPr lang="hu-HU" sz="2000" dirty="0"/>
          </a:p>
          <a:p>
            <a:pPr lvl="0"/>
            <a:r>
              <a:rPr lang="en-US" sz="2000" dirty="0"/>
              <a:t>Create a 2</a:t>
            </a:r>
            <a:r>
              <a:rPr lang="en-US" sz="2000" i="1" baseline="30000" dirty="0"/>
              <a:t>n</a:t>
            </a:r>
            <a:r>
              <a:rPr lang="en-US" sz="2000" dirty="0"/>
              <a:t> by </a:t>
            </a:r>
            <a:r>
              <a:rPr lang="en-US" sz="2000" i="1" dirty="0"/>
              <a:t>n</a:t>
            </a:r>
            <a:r>
              <a:rPr lang="en-US" sz="2000" dirty="0"/>
              <a:t>+1 matrix with the coordinates of the antecedent space’s corner points (first </a:t>
            </a:r>
            <a:r>
              <a:rPr lang="en-US" sz="2000" i="1" dirty="0"/>
              <a:t>n</a:t>
            </a:r>
            <a:r>
              <a:rPr lang="en-US" sz="2000" dirty="0"/>
              <a:t> columns) and the respective output values (</a:t>
            </a:r>
            <a:r>
              <a:rPr lang="en-US" sz="2000" i="1" dirty="0"/>
              <a:t>n</a:t>
            </a:r>
            <a:r>
              <a:rPr lang="en-US" sz="2000" dirty="0"/>
              <a:t>+1th) column.</a:t>
            </a:r>
            <a:endParaRPr lang="hu-HU" sz="2000" dirty="0"/>
          </a:p>
          <a:p>
            <a:pPr lvl="0"/>
            <a:r>
              <a:rPr lang="en-US" sz="2000" dirty="0"/>
              <a:t>For each corner point</a:t>
            </a:r>
            <a:endParaRPr lang="hu-HU" sz="2000" dirty="0"/>
          </a:p>
          <a:p>
            <a:pPr lvl="1"/>
            <a:r>
              <a:rPr lang="en-US" sz="1600" dirty="0"/>
              <a:t>In each antecedent dimension</a:t>
            </a:r>
            <a:endParaRPr lang="hu-HU" sz="1600" dirty="0"/>
          </a:p>
          <a:p>
            <a:pPr lvl="2"/>
            <a:r>
              <a:rPr lang="en-US" sz="1600" dirty="0"/>
              <a:t>IF there is no fuzzy set with the same reference point as the corner point THEN create a new fuzzy set.</a:t>
            </a:r>
            <a:endParaRPr lang="hu-HU" sz="1600" dirty="0"/>
          </a:p>
          <a:p>
            <a:pPr lvl="1"/>
            <a:r>
              <a:rPr lang="en-US" sz="1600" dirty="0"/>
              <a:t>In the consequent dimension </a:t>
            </a:r>
            <a:endParaRPr lang="hu-HU" sz="1600" dirty="0"/>
          </a:p>
          <a:p>
            <a:pPr lvl="2"/>
            <a:r>
              <a:rPr lang="en-US" sz="1600" dirty="0"/>
              <a:t>IF there is no fuzzy set with the same reference point as the output value THEN create a new fuzzy set.</a:t>
            </a:r>
            <a:endParaRPr lang="hu-HU" sz="1600" dirty="0"/>
          </a:p>
          <a:p>
            <a:pPr lvl="1"/>
            <a:r>
              <a:rPr lang="en-US" sz="1600" dirty="0"/>
              <a:t>Create a rule that describes the current corner point and the corresponding output.</a:t>
            </a:r>
            <a:endParaRPr lang="hu-HU" sz="1600" dirty="0"/>
          </a:p>
          <a:p>
            <a:pPr lvl="1"/>
            <a:r>
              <a:rPr lang="en-US" sz="1600" dirty="0"/>
              <a:t>IF the current rule is a duplicate THEN remove the current rule.</a:t>
            </a:r>
            <a:endParaRPr lang="hu-HU" sz="1600" dirty="0"/>
          </a:p>
          <a:p>
            <a:pPr lvl="1"/>
            <a:r>
              <a:rPr lang="en-US" sz="1600" dirty="0"/>
              <a:t>IF meta rule 2 is allowed THEN apply it</a:t>
            </a:r>
            <a:r>
              <a:rPr lang="en-US" sz="1600" dirty="0" smtClean="0"/>
              <a:t>.</a:t>
            </a:r>
            <a:endParaRPr lang="hu-HU" sz="1600" dirty="0"/>
          </a:p>
        </p:txBody>
      </p:sp>
      <p:sp>
        <p:nvSpPr>
          <p:cNvPr id="4" name="Dia számának helye 3"/>
          <p:cNvSpPr>
            <a:spLocks noGrp="1"/>
          </p:cNvSpPr>
          <p:nvPr>
            <p:ph type="sldNum" sz="quarter" idx="12"/>
          </p:nvPr>
        </p:nvSpPr>
        <p:spPr/>
        <p:txBody>
          <a:bodyPr/>
          <a:lstStyle/>
          <a:p>
            <a:fld id="{42275A63-3E4B-4569-BF04-D6C210DC9A48}" type="slidenum">
              <a:rPr lang="hu-HU" smtClean="0"/>
              <a:pPr/>
              <a:t>131</a:t>
            </a:fld>
            <a:endParaRPr lang="hu-HU" dirty="0"/>
          </a:p>
        </p:txBody>
      </p:sp>
    </p:spTree>
    <p:extLst>
      <p:ext uri="{BB962C8B-B14F-4D97-AF65-F5344CB8AC3E}">
        <p14:creationId xmlns:p14="http://schemas.microsoft.com/office/powerpoint/2010/main" val="161967281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404664"/>
            <a:ext cx="4691062" cy="1442424"/>
          </a:xfrm>
        </p:spPr>
        <p:txBody>
          <a:bodyPr>
            <a:normAutofit fontScale="90000"/>
          </a:bodyPr>
          <a:lstStyle/>
          <a:p>
            <a:r>
              <a:rPr lang="hu-HU" dirty="0" smtClean="0"/>
              <a:t>System </a:t>
            </a:r>
            <a:r>
              <a:rPr lang="hu-HU" dirty="0" err="1"/>
              <a:t>Based</a:t>
            </a:r>
            <a:r>
              <a:rPr lang="hu-HU" dirty="0"/>
              <a:t> </a:t>
            </a:r>
            <a:r>
              <a:rPr lang="hu-HU" dirty="0" err="1"/>
              <a:t>on</a:t>
            </a:r>
            <a:r>
              <a:rPr lang="hu-HU" dirty="0"/>
              <a:t> </a:t>
            </a:r>
            <a:r>
              <a:rPr lang="hu-HU" dirty="0" err="1"/>
              <a:t>Grid</a:t>
            </a:r>
            <a:r>
              <a:rPr lang="hu-HU" dirty="0"/>
              <a:t> </a:t>
            </a:r>
            <a:r>
              <a:rPr lang="hu-HU" dirty="0" err="1"/>
              <a:t>Partitioning</a:t>
            </a:r>
            <a:endParaRPr lang="hu-HU" dirty="0"/>
          </a:p>
        </p:txBody>
      </p:sp>
      <p:sp>
        <p:nvSpPr>
          <p:cNvPr id="3" name="Tartalom helye 2"/>
          <p:cNvSpPr>
            <a:spLocks noGrp="1"/>
          </p:cNvSpPr>
          <p:nvPr>
            <p:ph idx="1"/>
          </p:nvPr>
        </p:nvSpPr>
        <p:spPr>
          <a:xfrm>
            <a:off x="5710486" y="1935480"/>
            <a:ext cx="2976314" cy="4389120"/>
          </a:xfrm>
        </p:spPr>
        <p:txBody>
          <a:bodyPr/>
          <a:lstStyle/>
          <a:p>
            <a:endParaRPr lang="hu-HU" dirty="0"/>
          </a:p>
        </p:txBody>
      </p:sp>
      <p:sp>
        <p:nvSpPr>
          <p:cNvPr id="4" name="Rectangle 3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pic>
        <p:nvPicPr>
          <p:cNvPr id="6226" name="Picture 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988840"/>
            <a:ext cx="5314950" cy="355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 name="Rectangle 8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graphicFrame>
        <p:nvGraphicFramePr>
          <p:cNvPr id="72" name="Objektum 71"/>
          <p:cNvGraphicFramePr>
            <a:graphicFrameLocks noChangeAspect="1"/>
          </p:cNvGraphicFramePr>
          <p:nvPr>
            <p:extLst>
              <p:ext uri="{D42A27DB-BD31-4B8C-83A1-F6EECF244321}">
                <p14:modId xmlns:p14="http://schemas.microsoft.com/office/powerpoint/2010/main" val="3929488551"/>
              </p:ext>
            </p:extLst>
          </p:nvPr>
        </p:nvGraphicFramePr>
        <p:xfrm>
          <a:off x="6084168" y="3020500"/>
          <a:ext cx="2736304" cy="1776652"/>
        </p:xfrm>
        <a:graphic>
          <a:graphicData uri="http://schemas.openxmlformats.org/presentationml/2006/ole">
            <mc:AlternateContent xmlns:mc="http://schemas.openxmlformats.org/markup-compatibility/2006">
              <mc:Choice xmlns:v="urn:schemas-microsoft-com:vml" Requires="v">
                <p:oleObj spid="_x0000_s52266" name="Equation" r:id="rId5" imgW="672808" imgH="431613" progId="Equation.3">
                  <p:embed/>
                </p:oleObj>
              </mc:Choice>
              <mc:Fallback>
                <p:oleObj name="Equation" r:id="rId5" imgW="672808" imgH="431613"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68" y="3020500"/>
                        <a:ext cx="2736304" cy="1776652"/>
                      </a:xfrm>
                      <a:prstGeom prst="rect">
                        <a:avLst/>
                      </a:prstGeom>
                      <a:noFill/>
                    </p:spPr>
                  </p:pic>
                </p:oleObj>
              </mc:Fallback>
            </mc:AlternateContent>
          </a:graphicData>
        </a:graphic>
      </p:graphicFrame>
      <p:sp>
        <p:nvSpPr>
          <p:cNvPr id="73" name="Rectangle 8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graphicFrame>
        <p:nvGraphicFramePr>
          <p:cNvPr id="74" name="Objektum 73"/>
          <p:cNvGraphicFramePr>
            <a:graphicFrameLocks noChangeAspect="1"/>
          </p:cNvGraphicFramePr>
          <p:nvPr>
            <p:extLst>
              <p:ext uri="{D42A27DB-BD31-4B8C-83A1-F6EECF244321}">
                <p14:modId xmlns:p14="http://schemas.microsoft.com/office/powerpoint/2010/main" val="1534473414"/>
              </p:ext>
            </p:extLst>
          </p:nvPr>
        </p:nvGraphicFramePr>
        <p:xfrm>
          <a:off x="3891866" y="5541665"/>
          <a:ext cx="5236515" cy="1316335"/>
        </p:xfrm>
        <a:graphic>
          <a:graphicData uri="http://schemas.openxmlformats.org/presentationml/2006/ole">
            <mc:AlternateContent xmlns:mc="http://schemas.openxmlformats.org/markup-compatibility/2006">
              <mc:Choice xmlns:v="urn:schemas-microsoft-com:vml" Requires="v">
                <p:oleObj spid="_x0000_s52267" name="Equation" r:id="rId7" imgW="1727200" imgH="431800" progId="Equation.3">
                  <p:embed/>
                </p:oleObj>
              </mc:Choice>
              <mc:Fallback>
                <p:oleObj name="Equation" r:id="rId7" imgW="1727200" imgH="431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1866" y="5541665"/>
                        <a:ext cx="5236515" cy="1316335"/>
                      </a:xfrm>
                      <a:prstGeom prst="rect">
                        <a:avLst/>
                      </a:prstGeom>
                      <a:noFill/>
                    </p:spPr>
                  </p:pic>
                </p:oleObj>
              </mc:Fallback>
            </mc:AlternateContent>
          </a:graphicData>
        </a:graphic>
      </p:graphicFrame>
      <p:pic>
        <p:nvPicPr>
          <p:cNvPr id="1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8262" y="0"/>
            <a:ext cx="39957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a számának helye 4"/>
          <p:cNvSpPr>
            <a:spLocks noGrp="1"/>
          </p:cNvSpPr>
          <p:nvPr>
            <p:ph type="sldNum" sz="quarter" idx="12"/>
          </p:nvPr>
        </p:nvSpPr>
        <p:spPr/>
        <p:txBody>
          <a:bodyPr/>
          <a:lstStyle/>
          <a:p>
            <a:fld id="{42275A63-3E4B-4569-BF04-D6C210DC9A48}" type="slidenum">
              <a:rPr lang="hu-HU" smtClean="0"/>
              <a:pPr/>
              <a:t>132</a:t>
            </a:fld>
            <a:endParaRPr lang="hu-HU" dirty="0"/>
          </a:p>
        </p:txBody>
      </p:sp>
    </p:spTree>
    <p:extLst>
      <p:ext uri="{BB962C8B-B14F-4D97-AF65-F5344CB8AC3E}">
        <p14:creationId xmlns:p14="http://schemas.microsoft.com/office/powerpoint/2010/main" val="167157122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988840"/>
            <a:ext cx="3562350" cy="393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graphicFrame>
        <p:nvGraphicFramePr>
          <p:cNvPr id="5" name="Objektum 4"/>
          <p:cNvGraphicFramePr>
            <a:graphicFrameLocks noChangeAspect="1"/>
          </p:cNvGraphicFramePr>
          <p:nvPr>
            <p:extLst>
              <p:ext uri="{D42A27DB-BD31-4B8C-83A1-F6EECF244321}">
                <p14:modId xmlns:p14="http://schemas.microsoft.com/office/powerpoint/2010/main" val="1652774098"/>
              </p:ext>
            </p:extLst>
          </p:nvPr>
        </p:nvGraphicFramePr>
        <p:xfrm>
          <a:off x="3566220" y="1988840"/>
          <a:ext cx="2312126" cy="1966912"/>
        </p:xfrm>
        <a:graphic>
          <a:graphicData uri="http://schemas.openxmlformats.org/presentationml/2006/ole">
            <mc:AlternateContent xmlns:mc="http://schemas.openxmlformats.org/markup-compatibility/2006">
              <mc:Choice xmlns:v="urn:schemas-microsoft-com:vml" Requires="v">
                <p:oleObj spid="_x0000_s53304" name="Equation" r:id="rId4" imgW="914400" imgH="774700" progId="Equation.3">
                  <p:embed/>
                </p:oleObj>
              </mc:Choice>
              <mc:Fallback>
                <p:oleObj name="Equation" r:id="rId4" imgW="914400" imgH="774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6220" y="1988840"/>
                        <a:ext cx="2312126" cy="1966912"/>
                      </a:xfrm>
                      <a:prstGeom prst="rect">
                        <a:avLst/>
                      </a:prstGeom>
                      <a:noFill/>
                    </p:spPr>
                  </p:pic>
                </p:oleObj>
              </mc:Fallback>
            </mc:AlternateContent>
          </a:graphicData>
        </a:graphic>
      </p:graphicFrame>
      <p:sp>
        <p:nvSpPr>
          <p:cNvPr id="6"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graphicFrame>
        <p:nvGraphicFramePr>
          <p:cNvPr id="7" name="Objektum 6"/>
          <p:cNvGraphicFramePr>
            <a:graphicFrameLocks noChangeAspect="1"/>
          </p:cNvGraphicFramePr>
          <p:nvPr>
            <p:extLst>
              <p:ext uri="{D42A27DB-BD31-4B8C-83A1-F6EECF244321}">
                <p14:modId xmlns:p14="http://schemas.microsoft.com/office/powerpoint/2010/main" val="3347602971"/>
              </p:ext>
            </p:extLst>
          </p:nvPr>
        </p:nvGraphicFramePr>
        <p:xfrm>
          <a:off x="3781922" y="4149080"/>
          <a:ext cx="2878310" cy="1198567"/>
        </p:xfrm>
        <a:graphic>
          <a:graphicData uri="http://schemas.openxmlformats.org/presentationml/2006/ole">
            <mc:AlternateContent xmlns:mc="http://schemas.openxmlformats.org/markup-compatibility/2006">
              <mc:Choice xmlns:v="urn:schemas-microsoft-com:vml" Requires="v">
                <p:oleObj spid="_x0000_s53305" name="Equation" r:id="rId6" imgW="1040948" imgH="431613" progId="Equation.3">
                  <p:embed/>
                </p:oleObj>
              </mc:Choice>
              <mc:Fallback>
                <p:oleObj name="Equation" r:id="rId6" imgW="1040948" imgH="43161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1922" y="4149080"/>
                        <a:ext cx="2878310" cy="1198567"/>
                      </a:xfrm>
                      <a:prstGeom prst="rect">
                        <a:avLst/>
                      </a:prstGeom>
                      <a:noFill/>
                    </p:spPr>
                  </p:pic>
                </p:oleObj>
              </mc:Fallback>
            </mc:AlternateContent>
          </a:graphicData>
        </a:graphic>
      </p:graphicFrame>
      <p:sp>
        <p:nvSpPr>
          <p:cNvPr id="8"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graphicFrame>
        <p:nvGraphicFramePr>
          <p:cNvPr id="9" name="Objektum 8"/>
          <p:cNvGraphicFramePr>
            <a:graphicFrameLocks noChangeAspect="1"/>
          </p:cNvGraphicFramePr>
          <p:nvPr>
            <p:extLst>
              <p:ext uri="{D42A27DB-BD31-4B8C-83A1-F6EECF244321}">
                <p14:modId xmlns:p14="http://schemas.microsoft.com/office/powerpoint/2010/main" val="2261603020"/>
              </p:ext>
            </p:extLst>
          </p:nvPr>
        </p:nvGraphicFramePr>
        <p:xfrm>
          <a:off x="3813870" y="5373216"/>
          <a:ext cx="3960440" cy="720080"/>
        </p:xfrm>
        <a:graphic>
          <a:graphicData uri="http://schemas.openxmlformats.org/presentationml/2006/ole">
            <mc:AlternateContent xmlns:mc="http://schemas.openxmlformats.org/markup-compatibility/2006">
              <mc:Choice xmlns:v="urn:schemas-microsoft-com:vml" Requires="v">
                <p:oleObj spid="_x0000_s53306" name="Equation" r:id="rId8" imgW="1257300" imgH="228600" progId="Equation.3">
                  <p:embed/>
                </p:oleObj>
              </mc:Choice>
              <mc:Fallback>
                <p:oleObj name="Equation" r:id="rId8" imgW="125730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3870" y="5373216"/>
                        <a:ext cx="3960440" cy="720080"/>
                      </a:xfrm>
                      <a:prstGeom prst="rect">
                        <a:avLst/>
                      </a:prstGeom>
                      <a:noFill/>
                    </p:spPr>
                  </p:pic>
                </p:oleObj>
              </mc:Fallback>
            </mc:AlternateContent>
          </a:graphicData>
        </a:graphic>
      </p:graphicFrame>
      <p:sp>
        <p:nvSpPr>
          <p:cNvPr id="10" name="Dia számának helye 9"/>
          <p:cNvSpPr>
            <a:spLocks noGrp="1"/>
          </p:cNvSpPr>
          <p:nvPr>
            <p:ph type="sldNum" sz="quarter" idx="12"/>
          </p:nvPr>
        </p:nvSpPr>
        <p:spPr/>
        <p:txBody>
          <a:bodyPr/>
          <a:lstStyle/>
          <a:p>
            <a:fld id="{42275A63-3E4B-4569-BF04-D6C210DC9A48}" type="slidenum">
              <a:rPr lang="hu-HU" smtClean="0"/>
              <a:pPr/>
              <a:t>133</a:t>
            </a:fld>
            <a:endParaRPr lang="hu-HU" dirty="0"/>
          </a:p>
        </p:txBody>
      </p:sp>
    </p:spTree>
    <p:extLst>
      <p:ext uri="{BB962C8B-B14F-4D97-AF65-F5344CB8AC3E}">
        <p14:creationId xmlns:p14="http://schemas.microsoft.com/office/powerpoint/2010/main" val="315968014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Algorithm</a:t>
            </a:r>
            <a:endParaRPr lang="hu-HU" dirty="0"/>
          </a:p>
        </p:txBody>
      </p:sp>
      <p:sp>
        <p:nvSpPr>
          <p:cNvPr id="3" name="Tartalom helye 2"/>
          <p:cNvSpPr>
            <a:spLocks noGrp="1"/>
          </p:cNvSpPr>
          <p:nvPr>
            <p:ph idx="1"/>
          </p:nvPr>
        </p:nvSpPr>
        <p:spPr/>
        <p:txBody>
          <a:bodyPr>
            <a:normAutofit fontScale="85000" lnSpcReduction="20000"/>
          </a:bodyPr>
          <a:lstStyle/>
          <a:p>
            <a:pPr lvl="0"/>
            <a:r>
              <a:rPr lang="en-US" sz="2800" dirty="0"/>
              <a:t>In each antecedent dimension</a:t>
            </a:r>
            <a:endParaRPr lang="hu-HU" sz="2800" dirty="0"/>
          </a:p>
          <a:p>
            <a:pPr lvl="1"/>
            <a:r>
              <a:rPr lang="en-US" dirty="0"/>
              <a:t>Calculate </a:t>
            </a:r>
            <a:r>
              <a:rPr lang="en-US" i="1" dirty="0"/>
              <a:t>d</a:t>
            </a:r>
            <a:r>
              <a:rPr lang="en-US" i="1" baseline="-25000" dirty="0"/>
              <a:t>1</a:t>
            </a:r>
            <a:r>
              <a:rPr lang="en-US" dirty="0"/>
              <a:t>, </a:t>
            </a:r>
            <a:r>
              <a:rPr lang="en-US" i="1" dirty="0" err="1"/>
              <a:t>w</a:t>
            </a:r>
            <a:r>
              <a:rPr lang="en-US" i="1" baseline="-25000" dirty="0" err="1"/>
              <a:t>c</a:t>
            </a:r>
            <a:r>
              <a:rPr lang="en-US" dirty="0"/>
              <a:t>, and </a:t>
            </a:r>
            <a:r>
              <a:rPr lang="en-US" i="1" dirty="0" err="1"/>
              <a:t>w</a:t>
            </a:r>
            <a:r>
              <a:rPr lang="en-US" i="1" baseline="-25000" dirty="0" err="1"/>
              <a:t>s</a:t>
            </a:r>
            <a:r>
              <a:rPr lang="en-US" dirty="0"/>
              <a:t>.</a:t>
            </a:r>
            <a:endParaRPr lang="hu-HU" dirty="0"/>
          </a:p>
          <a:p>
            <a:pPr lvl="1"/>
            <a:r>
              <a:rPr lang="en-US" dirty="0"/>
              <a:t>Create partition.</a:t>
            </a:r>
            <a:endParaRPr lang="hu-HU" dirty="0"/>
          </a:p>
          <a:p>
            <a:pPr lvl="0"/>
            <a:r>
              <a:rPr lang="en-US" sz="2800" dirty="0"/>
              <a:t>In the consequent dimension</a:t>
            </a:r>
            <a:endParaRPr lang="hu-HU" sz="2800" dirty="0"/>
          </a:p>
          <a:p>
            <a:pPr lvl="1"/>
            <a:r>
              <a:rPr lang="en-US" dirty="0"/>
              <a:t>Calculate </a:t>
            </a:r>
            <a:r>
              <a:rPr lang="en-US" i="1" dirty="0"/>
              <a:t>d</a:t>
            </a:r>
            <a:r>
              <a:rPr lang="en-US" i="1" baseline="-25000" dirty="0"/>
              <a:t>1</a:t>
            </a:r>
            <a:r>
              <a:rPr lang="en-US" dirty="0"/>
              <a:t>, </a:t>
            </a:r>
            <a:r>
              <a:rPr lang="en-US" i="1" dirty="0" err="1"/>
              <a:t>w</a:t>
            </a:r>
            <a:r>
              <a:rPr lang="en-US" i="1" baseline="-25000" dirty="0" err="1"/>
              <a:t>c</a:t>
            </a:r>
            <a:r>
              <a:rPr lang="en-US" dirty="0"/>
              <a:t>, and </a:t>
            </a:r>
            <a:r>
              <a:rPr lang="en-US" i="1" dirty="0" err="1"/>
              <a:t>w</a:t>
            </a:r>
            <a:r>
              <a:rPr lang="en-US" i="1" baseline="-25000" dirty="0" err="1"/>
              <a:t>s</a:t>
            </a:r>
            <a:r>
              <a:rPr lang="en-US" dirty="0"/>
              <a:t>.</a:t>
            </a:r>
            <a:endParaRPr lang="hu-HU" dirty="0"/>
          </a:p>
          <a:p>
            <a:pPr lvl="1"/>
            <a:r>
              <a:rPr lang="en-US" dirty="0"/>
              <a:t>Create partition.</a:t>
            </a:r>
            <a:endParaRPr lang="hu-HU" dirty="0"/>
          </a:p>
          <a:p>
            <a:pPr lvl="0"/>
            <a:r>
              <a:rPr lang="en-US" sz="2800" dirty="0"/>
              <a:t>For each possible antecedent set combination (</a:t>
            </a:r>
            <a:r>
              <a:rPr lang="en-US" sz="2800" i="1" dirty="0"/>
              <a:t>N</a:t>
            </a:r>
            <a:r>
              <a:rPr lang="en-US" sz="2800" i="1" baseline="-25000" dirty="0"/>
              <a:t>R</a:t>
            </a:r>
            <a:r>
              <a:rPr lang="en-US" sz="2800" dirty="0"/>
              <a:t>)</a:t>
            </a:r>
            <a:endParaRPr lang="hu-HU" sz="2800" dirty="0"/>
          </a:p>
          <a:p>
            <a:pPr lvl="1"/>
            <a:r>
              <a:rPr lang="en-US" dirty="0"/>
              <a:t>Select the data rows from the sample that fall inside the hypercube defined by the supports of the related fuzzy sets.</a:t>
            </a:r>
            <a:endParaRPr lang="hu-HU" dirty="0"/>
          </a:p>
          <a:p>
            <a:pPr lvl="1"/>
            <a:r>
              <a:rPr lang="en-US" dirty="0"/>
              <a:t>In case of each selected data row find the consequent set(s) where the output of the data row falls inside the support.</a:t>
            </a:r>
            <a:endParaRPr lang="hu-HU" dirty="0"/>
          </a:p>
          <a:p>
            <a:pPr lvl="1"/>
            <a:r>
              <a:rPr lang="en-US" dirty="0"/>
              <a:t>Select the consequent set with the most data rows.</a:t>
            </a:r>
            <a:endParaRPr lang="hu-HU" dirty="0"/>
          </a:p>
          <a:p>
            <a:pPr lvl="1"/>
            <a:r>
              <a:rPr lang="en-US" dirty="0"/>
              <a:t>Create a rule with the selected consequent set.</a:t>
            </a:r>
            <a:endParaRPr lang="hu-HU" dirty="0"/>
          </a:p>
          <a:p>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134</a:t>
            </a:fld>
            <a:endParaRPr lang="hu-HU" dirty="0"/>
          </a:p>
        </p:txBody>
      </p:sp>
    </p:spTree>
    <p:extLst>
      <p:ext uri="{BB962C8B-B14F-4D97-AF65-F5344CB8AC3E}">
        <p14:creationId xmlns:p14="http://schemas.microsoft.com/office/powerpoint/2010/main" val="169439757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err="1" smtClean="0"/>
              <a:t>Graphical</a:t>
            </a:r>
            <a:r>
              <a:rPr lang="hu-HU" dirty="0" smtClean="0"/>
              <a:t> </a:t>
            </a:r>
            <a:r>
              <a:rPr lang="hu-HU" dirty="0" err="1"/>
              <a:t>r</a:t>
            </a:r>
            <a:r>
              <a:rPr lang="hu-HU" dirty="0" err="1" smtClean="0"/>
              <a:t>epresentation</a:t>
            </a:r>
            <a:endParaRPr lang="hu-HU" dirty="0"/>
          </a:p>
        </p:txBody>
      </p:sp>
      <p:pic>
        <p:nvPicPr>
          <p:cNvPr id="8194" name="Picture 2" descr="Grid_Consequent_Part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6832"/>
            <a:ext cx="4427984" cy="269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Antecedent_Space_2n2_Rules"/>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427984" y="3800884"/>
            <a:ext cx="4716016" cy="305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a számának helye 2"/>
          <p:cNvSpPr>
            <a:spLocks noGrp="1"/>
          </p:cNvSpPr>
          <p:nvPr>
            <p:ph type="sldNum" sz="quarter" idx="12"/>
          </p:nvPr>
        </p:nvSpPr>
        <p:spPr/>
        <p:txBody>
          <a:bodyPr/>
          <a:lstStyle/>
          <a:p>
            <a:fld id="{42275A63-3E4B-4569-BF04-D6C210DC9A48}" type="slidenum">
              <a:rPr lang="hu-HU" smtClean="0"/>
              <a:pPr/>
              <a:t>135</a:t>
            </a:fld>
            <a:endParaRPr lang="hu-HU" dirty="0"/>
          </a:p>
        </p:txBody>
      </p:sp>
    </p:spTree>
    <p:extLst>
      <p:ext uri="{BB962C8B-B14F-4D97-AF65-F5344CB8AC3E}">
        <p14:creationId xmlns:p14="http://schemas.microsoft.com/office/powerpoint/2010/main" val="16068474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3D </a:t>
            </a:r>
            <a:r>
              <a:rPr lang="hu-HU" dirty="0" err="1" smtClean="0"/>
              <a:t>representation</a:t>
            </a:r>
            <a:r>
              <a:rPr lang="hu-HU" dirty="0" smtClean="0"/>
              <a:t> of a </a:t>
            </a:r>
            <a:r>
              <a:rPr lang="hu-HU" dirty="0" err="1" smtClean="0"/>
              <a:t>rule</a:t>
            </a:r>
            <a:r>
              <a:rPr lang="hu-HU" dirty="0" smtClean="0"/>
              <a:t> </a:t>
            </a:r>
            <a:r>
              <a:rPr lang="hu-HU" dirty="0" err="1" smtClean="0"/>
              <a:t>base</a:t>
            </a:r>
            <a:endParaRPr lang="hu-HU" dirty="0"/>
          </a:p>
        </p:txBody>
      </p:sp>
      <p:sp>
        <p:nvSpPr>
          <p:cNvPr id="3" name="Tartalom helye 2"/>
          <p:cNvSpPr>
            <a:spLocks noGrp="1"/>
          </p:cNvSpPr>
          <p:nvPr>
            <p:ph idx="1"/>
          </p:nvPr>
        </p:nvSpPr>
        <p:spPr/>
        <p:txBody>
          <a:bodyPr/>
          <a:lstStyle/>
          <a:p>
            <a:endParaRPr lang="hu-HU"/>
          </a:p>
        </p:txBody>
      </p:sp>
      <p:pic>
        <p:nvPicPr>
          <p:cNvPr id="4" name="Picture 3" descr="Clustering_3D_Rule_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534" y="2420888"/>
            <a:ext cx="5038835" cy="309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a számának helye 4"/>
          <p:cNvSpPr>
            <a:spLocks noGrp="1"/>
          </p:cNvSpPr>
          <p:nvPr>
            <p:ph type="sldNum" sz="quarter" idx="12"/>
          </p:nvPr>
        </p:nvSpPr>
        <p:spPr/>
        <p:txBody>
          <a:bodyPr/>
          <a:lstStyle/>
          <a:p>
            <a:fld id="{42275A63-3E4B-4569-BF04-D6C210DC9A48}" type="slidenum">
              <a:rPr lang="hu-HU" smtClean="0"/>
              <a:pPr/>
              <a:t>136</a:t>
            </a:fld>
            <a:endParaRPr lang="hu-HU" dirty="0"/>
          </a:p>
        </p:txBody>
      </p:sp>
    </p:spTree>
    <p:extLst>
      <p:ext uri="{BB962C8B-B14F-4D97-AF65-F5344CB8AC3E}">
        <p14:creationId xmlns:p14="http://schemas.microsoft.com/office/powerpoint/2010/main" val="193788818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en-US" dirty="0" smtClean="0"/>
              <a:t>INTERNAL </a:t>
            </a:r>
            <a:r>
              <a:rPr lang="en-US" dirty="0"/>
              <a:t>REPRESENTATION OF THE GENERATED FUZZY SYSTEM</a:t>
            </a:r>
            <a:endParaRPr lang="hu-HU" dirty="0"/>
          </a:p>
        </p:txBody>
      </p:sp>
      <p:sp>
        <p:nvSpPr>
          <p:cNvPr id="3" name="Tartalom helye 2"/>
          <p:cNvSpPr>
            <a:spLocks noGrp="1"/>
          </p:cNvSpPr>
          <p:nvPr>
            <p:ph idx="1"/>
          </p:nvPr>
        </p:nvSpPr>
        <p:spPr/>
        <p:txBody>
          <a:bodyPr>
            <a:noAutofit/>
          </a:bodyPr>
          <a:lstStyle/>
          <a:p>
            <a:pPr marL="0" indent="0">
              <a:buNone/>
            </a:pPr>
            <a:r>
              <a:rPr lang="en-US" sz="1200" dirty="0" err="1"/>
              <a:t>fis</a:t>
            </a:r>
            <a:r>
              <a:rPr lang="en-US" sz="1200" dirty="0"/>
              <a:t>--name</a:t>
            </a:r>
            <a:endParaRPr lang="hu-HU" sz="1200" dirty="0"/>
          </a:p>
          <a:p>
            <a:pPr marL="0" indent="0">
              <a:buNone/>
            </a:pPr>
            <a:r>
              <a:rPr lang="en-US" sz="1200" dirty="0"/>
              <a:t>   |-type</a:t>
            </a:r>
            <a:endParaRPr lang="hu-HU" sz="1200" dirty="0"/>
          </a:p>
          <a:p>
            <a:pPr marL="0" indent="0">
              <a:buNone/>
            </a:pPr>
            <a:r>
              <a:rPr lang="en-US" sz="1200" dirty="0"/>
              <a:t>   |-...</a:t>
            </a:r>
            <a:endParaRPr lang="hu-HU" sz="1200" dirty="0"/>
          </a:p>
          <a:p>
            <a:pPr marL="0" indent="0">
              <a:buNone/>
            </a:pPr>
            <a:r>
              <a:rPr lang="en-US" sz="1200" dirty="0"/>
              <a:t>   |-</a:t>
            </a:r>
            <a:r>
              <a:rPr lang="en-US" sz="1200" dirty="0" err="1"/>
              <a:t>refType</a:t>
            </a:r>
            <a:endParaRPr lang="hu-HU" sz="1200" dirty="0"/>
          </a:p>
          <a:p>
            <a:pPr marL="0" indent="0">
              <a:buNone/>
            </a:pPr>
            <a:r>
              <a:rPr lang="en-US" sz="1200" dirty="0"/>
              <a:t>   |</a:t>
            </a:r>
            <a:endParaRPr lang="hu-HU" sz="1200" dirty="0"/>
          </a:p>
          <a:p>
            <a:pPr marL="0" indent="0">
              <a:buNone/>
            </a:pPr>
            <a:r>
              <a:rPr lang="en-US" sz="1200" dirty="0"/>
              <a:t>   |-input(</a:t>
            </a:r>
            <a:r>
              <a:rPr lang="en-US" sz="1200" dirty="0" err="1"/>
              <a:t>i</a:t>
            </a:r>
            <a:r>
              <a:rPr lang="en-US" sz="1200" dirty="0"/>
              <a:t>)--name</a:t>
            </a:r>
            <a:endParaRPr lang="hu-HU" sz="1200" dirty="0"/>
          </a:p>
          <a:p>
            <a:pPr marL="0" indent="0">
              <a:buNone/>
            </a:pPr>
            <a:r>
              <a:rPr lang="en-US" sz="1200" dirty="0"/>
              <a:t>   |         |-range(</a:t>
            </a:r>
            <a:r>
              <a:rPr lang="en-US" sz="1200" dirty="0" err="1"/>
              <a:t>i</a:t>
            </a:r>
            <a:r>
              <a:rPr lang="en-US" sz="1200" dirty="0"/>
              <a:t>)</a:t>
            </a:r>
            <a:endParaRPr lang="hu-HU" sz="1200" dirty="0"/>
          </a:p>
          <a:p>
            <a:pPr marL="0" indent="0">
              <a:buNone/>
            </a:pPr>
            <a:r>
              <a:rPr lang="en-US" sz="1200" dirty="0"/>
              <a:t>   |         |-mf(</a:t>
            </a:r>
            <a:r>
              <a:rPr lang="en-US" sz="1200" dirty="0" err="1"/>
              <a:t>i</a:t>
            </a:r>
            <a:r>
              <a:rPr lang="en-US" sz="1200" dirty="0"/>
              <a:t>)--name</a:t>
            </a:r>
            <a:endParaRPr lang="hu-HU" sz="1200" dirty="0"/>
          </a:p>
          <a:p>
            <a:pPr marL="0" indent="0">
              <a:buNone/>
            </a:pPr>
            <a:r>
              <a:rPr lang="en-US" sz="1200" dirty="0"/>
              <a:t>   |                |-type</a:t>
            </a:r>
            <a:endParaRPr lang="hu-HU" sz="1200" dirty="0"/>
          </a:p>
          <a:p>
            <a:pPr marL="0" indent="0">
              <a:buNone/>
            </a:pPr>
            <a:r>
              <a:rPr lang="en-US" sz="1200" dirty="0"/>
              <a:t>   |                |-</a:t>
            </a:r>
            <a:r>
              <a:rPr lang="en-US" sz="1200" dirty="0" err="1"/>
              <a:t>params</a:t>
            </a:r>
            <a:r>
              <a:rPr lang="en-US" sz="1200" dirty="0"/>
              <a:t>(</a:t>
            </a:r>
            <a:r>
              <a:rPr lang="en-US" sz="1200" dirty="0" err="1"/>
              <a:t>i</a:t>
            </a:r>
            <a:r>
              <a:rPr lang="en-US" sz="1200" dirty="0"/>
              <a:t>)</a:t>
            </a:r>
            <a:endParaRPr lang="hu-HU" sz="1200" dirty="0"/>
          </a:p>
          <a:p>
            <a:pPr marL="0" indent="0">
              <a:buNone/>
            </a:pPr>
            <a:r>
              <a:rPr lang="en-US" sz="1200" dirty="0"/>
              <a:t>   |                |-</a:t>
            </a:r>
            <a:r>
              <a:rPr lang="en-US" sz="1200" dirty="0" err="1"/>
              <a:t>paramsy</a:t>
            </a:r>
            <a:r>
              <a:rPr lang="en-US" sz="1200" dirty="0"/>
              <a:t>(</a:t>
            </a:r>
            <a:r>
              <a:rPr lang="en-US" sz="1200" dirty="0" err="1"/>
              <a:t>i</a:t>
            </a:r>
            <a:r>
              <a:rPr lang="en-US" sz="1200" dirty="0"/>
              <a:t>)</a:t>
            </a:r>
            <a:endParaRPr lang="hu-HU" sz="1200" dirty="0"/>
          </a:p>
          <a:p>
            <a:pPr marL="0" indent="0">
              <a:buNone/>
            </a:pPr>
            <a:r>
              <a:rPr lang="en-US" sz="1200" dirty="0"/>
              <a:t>   |</a:t>
            </a:r>
            <a:endParaRPr lang="hu-HU" sz="1200" dirty="0"/>
          </a:p>
          <a:p>
            <a:pPr marL="0" indent="0">
              <a:buNone/>
            </a:pPr>
            <a:r>
              <a:rPr lang="en-US" sz="1200" dirty="0"/>
              <a:t>   |-output(</a:t>
            </a:r>
            <a:r>
              <a:rPr lang="en-US" sz="1200" dirty="0" err="1"/>
              <a:t>i</a:t>
            </a:r>
            <a:r>
              <a:rPr lang="en-US" sz="1200" dirty="0"/>
              <a:t>)--name</a:t>
            </a:r>
            <a:endParaRPr lang="hu-HU" sz="1200" dirty="0"/>
          </a:p>
          <a:p>
            <a:pPr marL="0" indent="0">
              <a:buNone/>
            </a:pPr>
            <a:r>
              <a:rPr lang="en-US" sz="1200" dirty="0"/>
              <a:t>   |          |-range(</a:t>
            </a:r>
            <a:r>
              <a:rPr lang="en-US" sz="1200" dirty="0" err="1"/>
              <a:t>i</a:t>
            </a:r>
            <a:r>
              <a:rPr lang="en-US" sz="1200" dirty="0"/>
              <a:t>)</a:t>
            </a:r>
            <a:endParaRPr lang="hu-HU" sz="1200" dirty="0"/>
          </a:p>
          <a:p>
            <a:pPr marL="0" indent="0">
              <a:buNone/>
            </a:pPr>
            <a:r>
              <a:rPr lang="en-US" sz="1200" dirty="0"/>
              <a:t>   |          |-mf(</a:t>
            </a:r>
            <a:r>
              <a:rPr lang="en-US" sz="1200" dirty="0" err="1"/>
              <a:t>i</a:t>
            </a:r>
            <a:r>
              <a:rPr lang="en-US" sz="1200" dirty="0"/>
              <a:t>)--name</a:t>
            </a:r>
            <a:endParaRPr lang="hu-HU" sz="1200" dirty="0"/>
          </a:p>
          <a:p>
            <a:pPr marL="0" indent="0">
              <a:buNone/>
            </a:pPr>
            <a:r>
              <a:rPr lang="en-US" sz="1200" dirty="0"/>
              <a:t>   |                 |-type</a:t>
            </a:r>
            <a:endParaRPr lang="hu-HU" sz="1200" dirty="0"/>
          </a:p>
          <a:p>
            <a:pPr marL="0" indent="0">
              <a:buNone/>
            </a:pPr>
            <a:r>
              <a:rPr lang="en-US" sz="1200" dirty="0"/>
              <a:t>   |                 |-</a:t>
            </a:r>
            <a:r>
              <a:rPr lang="en-US" sz="1200" dirty="0" err="1"/>
              <a:t>params</a:t>
            </a:r>
            <a:r>
              <a:rPr lang="en-US" sz="1200" dirty="0"/>
              <a:t>(</a:t>
            </a:r>
            <a:r>
              <a:rPr lang="en-US" sz="1200" dirty="0" err="1"/>
              <a:t>i</a:t>
            </a:r>
            <a:r>
              <a:rPr lang="en-US" sz="1200" dirty="0"/>
              <a:t>)</a:t>
            </a:r>
            <a:endParaRPr lang="hu-HU" sz="1200" dirty="0"/>
          </a:p>
          <a:p>
            <a:pPr marL="0" indent="0">
              <a:buNone/>
            </a:pPr>
            <a:r>
              <a:rPr lang="en-US" sz="1200" dirty="0"/>
              <a:t>   |                 |-</a:t>
            </a:r>
            <a:r>
              <a:rPr lang="en-US" sz="1200" dirty="0" err="1"/>
              <a:t>paramsy</a:t>
            </a:r>
            <a:r>
              <a:rPr lang="en-US" sz="1200" dirty="0"/>
              <a:t>(</a:t>
            </a:r>
            <a:r>
              <a:rPr lang="en-US" sz="1200" dirty="0" err="1"/>
              <a:t>i</a:t>
            </a:r>
            <a:r>
              <a:rPr lang="en-US" sz="1200" dirty="0"/>
              <a:t>)</a:t>
            </a:r>
            <a:endParaRPr lang="hu-HU" sz="1200" dirty="0"/>
          </a:p>
          <a:p>
            <a:pPr marL="0" indent="0">
              <a:buNone/>
            </a:pPr>
            <a:r>
              <a:rPr lang="en-US" sz="1200" dirty="0"/>
              <a:t>   |</a:t>
            </a:r>
            <a:endParaRPr lang="hu-HU" sz="1200" dirty="0"/>
          </a:p>
          <a:p>
            <a:pPr marL="0" indent="0">
              <a:buNone/>
            </a:pPr>
            <a:r>
              <a:rPr lang="en-US" sz="1200" dirty="0"/>
              <a:t>   |-rule(</a:t>
            </a:r>
            <a:r>
              <a:rPr lang="en-US" sz="1200" dirty="0" err="1"/>
              <a:t>i</a:t>
            </a:r>
            <a:r>
              <a:rPr lang="en-US" sz="1200" dirty="0"/>
              <a:t>)—antecedent(</a:t>
            </a:r>
            <a:r>
              <a:rPr lang="en-US" sz="1200" dirty="0" err="1"/>
              <a:t>i</a:t>
            </a:r>
            <a:r>
              <a:rPr lang="en-US" sz="1200" dirty="0"/>
              <a:t>)</a:t>
            </a:r>
            <a:endParaRPr lang="hu-HU" sz="1200" dirty="0"/>
          </a:p>
          <a:p>
            <a:pPr marL="0" indent="0">
              <a:buNone/>
            </a:pPr>
            <a:r>
              <a:rPr lang="en-US" sz="1200" dirty="0"/>
              <a:t>            |-consequent(</a:t>
            </a:r>
            <a:r>
              <a:rPr lang="en-US" sz="1200" dirty="0" err="1"/>
              <a:t>i</a:t>
            </a:r>
            <a:r>
              <a:rPr lang="en-US" sz="1200" dirty="0"/>
              <a:t>)</a:t>
            </a:r>
            <a:endParaRPr lang="hu-HU" sz="1200" dirty="0"/>
          </a:p>
          <a:p>
            <a:pPr marL="0" indent="0">
              <a:buNone/>
            </a:pPr>
            <a:r>
              <a:rPr lang="en-US" sz="1200" dirty="0"/>
              <a:t>            |-weight</a:t>
            </a:r>
            <a:endParaRPr lang="hu-HU" sz="1200" dirty="0"/>
          </a:p>
          <a:p>
            <a:pPr marL="0" indent="0">
              <a:buNone/>
            </a:pPr>
            <a:r>
              <a:rPr lang="en-US" sz="1200" dirty="0"/>
              <a:t>            |-connection</a:t>
            </a:r>
            <a:endParaRPr lang="hu-HU" sz="1100" dirty="0"/>
          </a:p>
        </p:txBody>
      </p:sp>
      <p:sp>
        <p:nvSpPr>
          <p:cNvPr id="4" name="Dia számának helye 3"/>
          <p:cNvSpPr>
            <a:spLocks noGrp="1"/>
          </p:cNvSpPr>
          <p:nvPr>
            <p:ph type="sldNum" sz="quarter" idx="12"/>
          </p:nvPr>
        </p:nvSpPr>
        <p:spPr/>
        <p:txBody>
          <a:bodyPr/>
          <a:lstStyle/>
          <a:p>
            <a:fld id="{42275A63-3E4B-4569-BF04-D6C210DC9A48}" type="slidenum">
              <a:rPr lang="hu-HU" smtClean="0"/>
              <a:pPr/>
              <a:t>137</a:t>
            </a:fld>
            <a:endParaRPr lang="hu-HU" dirty="0"/>
          </a:p>
        </p:txBody>
      </p:sp>
    </p:spTree>
    <p:extLst>
      <p:ext uri="{BB962C8B-B14F-4D97-AF65-F5344CB8AC3E}">
        <p14:creationId xmlns:p14="http://schemas.microsoft.com/office/powerpoint/2010/main" val="199418330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err="1" smtClean="0"/>
              <a:t>Parameter</a:t>
            </a:r>
            <a:r>
              <a:rPr lang="hu-HU" dirty="0" smtClean="0"/>
              <a:t> </a:t>
            </a:r>
            <a:r>
              <a:rPr lang="hu-HU" dirty="0" err="1" smtClean="0"/>
              <a:t>Tuning</a:t>
            </a:r>
            <a:endParaRPr lang="hu-HU" dirty="0"/>
          </a:p>
        </p:txBody>
      </p:sp>
      <p:sp>
        <p:nvSpPr>
          <p:cNvPr id="6" name="Szöveg helye 5"/>
          <p:cNvSpPr>
            <a:spLocks noGrp="1"/>
          </p:cNvSpPr>
          <p:nvPr>
            <p:ph type="body" idx="1"/>
          </p:nvPr>
        </p:nvSpPr>
        <p:spPr/>
        <p:txBody>
          <a:bodyPr/>
          <a:lstStyle/>
          <a:p>
            <a:endParaRPr lang="hu-HU"/>
          </a:p>
        </p:txBody>
      </p:sp>
      <p:sp>
        <p:nvSpPr>
          <p:cNvPr id="4" name="Dia számának helye 3"/>
          <p:cNvSpPr>
            <a:spLocks noGrp="1"/>
          </p:cNvSpPr>
          <p:nvPr>
            <p:ph type="sldNum" sz="quarter" idx="12"/>
          </p:nvPr>
        </p:nvSpPr>
        <p:spPr/>
        <p:txBody>
          <a:bodyPr/>
          <a:lstStyle/>
          <a:p>
            <a:fld id="{42275A63-3E4B-4569-BF04-D6C210DC9A48}" type="slidenum">
              <a:rPr lang="hu-HU" smtClean="0"/>
              <a:pPr/>
              <a:t>138</a:t>
            </a:fld>
            <a:endParaRPr lang="hu-HU" dirty="0"/>
          </a:p>
        </p:txBody>
      </p:sp>
    </p:spTree>
    <p:extLst>
      <p:ext uri="{BB962C8B-B14F-4D97-AF65-F5344CB8AC3E}">
        <p14:creationId xmlns:p14="http://schemas.microsoft.com/office/powerpoint/2010/main" val="326974157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t>Tuning</a:t>
            </a:r>
            <a:r>
              <a:rPr lang="hu-HU" dirty="0" smtClean="0"/>
              <a:t> of </a:t>
            </a:r>
            <a:r>
              <a:rPr lang="hu-HU" dirty="0" err="1" smtClean="0"/>
              <a:t>the</a:t>
            </a:r>
            <a:r>
              <a:rPr lang="hu-HU" dirty="0" smtClean="0"/>
              <a:t> </a:t>
            </a:r>
            <a:r>
              <a:rPr lang="hu-HU" dirty="0" err="1" smtClean="0"/>
              <a:t>Rule</a:t>
            </a:r>
            <a:r>
              <a:rPr lang="hu-HU" dirty="0" smtClean="0"/>
              <a:t> </a:t>
            </a:r>
            <a:r>
              <a:rPr lang="hu-HU" dirty="0" err="1" smtClean="0"/>
              <a:t>Base</a:t>
            </a:r>
            <a:r>
              <a:rPr lang="hu-HU" dirty="0" smtClean="0"/>
              <a:t> </a:t>
            </a:r>
            <a:r>
              <a:rPr lang="hu-HU" dirty="0" err="1" smtClean="0"/>
              <a:t>Parameters</a:t>
            </a:r>
            <a:endParaRPr lang="hu-HU" dirty="0"/>
          </a:p>
        </p:txBody>
      </p:sp>
      <p:sp>
        <p:nvSpPr>
          <p:cNvPr id="3" name="Tartalom helye 2"/>
          <p:cNvSpPr>
            <a:spLocks noGrp="1"/>
          </p:cNvSpPr>
          <p:nvPr>
            <p:ph idx="1"/>
          </p:nvPr>
        </p:nvSpPr>
        <p:spPr/>
        <p:txBody>
          <a:bodyPr/>
          <a:lstStyle/>
          <a:p>
            <a:r>
              <a:rPr lang="hu-HU" dirty="0" smtClean="0"/>
              <a:t>Hill </a:t>
            </a:r>
            <a:r>
              <a:rPr lang="hu-HU" dirty="0" err="1" smtClean="0"/>
              <a:t>climbing</a:t>
            </a:r>
            <a:r>
              <a:rPr lang="hu-HU" dirty="0" smtClean="0"/>
              <a:t> (ACP)</a:t>
            </a:r>
          </a:p>
          <a:p>
            <a:r>
              <a:rPr lang="hu-HU" dirty="0" smtClean="0"/>
              <a:t>Hill </a:t>
            </a:r>
            <a:r>
              <a:rPr lang="hu-HU" dirty="0" err="1" smtClean="0"/>
              <a:t>climbing</a:t>
            </a:r>
            <a:r>
              <a:rPr lang="hu-HU" dirty="0" smtClean="0"/>
              <a:t> + </a:t>
            </a:r>
            <a:r>
              <a:rPr lang="hu-HU" dirty="0" err="1" smtClean="0"/>
              <a:t>new</a:t>
            </a:r>
            <a:r>
              <a:rPr lang="hu-HU" dirty="0" smtClean="0"/>
              <a:t> </a:t>
            </a:r>
            <a:r>
              <a:rPr lang="hu-HU" dirty="0" err="1" smtClean="0"/>
              <a:t>rules</a:t>
            </a:r>
            <a:r>
              <a:rPr lang="hu-HU" dirty="0" smtClean="0"/>
              <a:t> (</a:t>
            </a:r>
            <a:r>
              <a:rPr lang="hu-HU" b="1" dirty="0" smtClean="0">
                <a:effectLst>
                  <a:outerShdw blurRad="38100" dist="38100" dir="2700000" algn="tl">
                    <a:srgbClr val="000000">
                      <a:alpha val="43137"/>
                    </a:srgbClr>
                  </a:outerShdw>
                </a:effectLst>
              </a:rPr>
              <a:t>RBE-DSS + RBE-SI</a:t>
            </a:r>
            <a:r>
              <a:rPr lang="hu-HU" dirty="0" smtClean="0"/>
              <a:t>)</a:t>
            </a:r>
          </a:p>
          <a:p>
            <a:r>
              <a:rPr lang="hu-HU" b="1" dirty="0" err="1" smtClean="0">
                <a:effectLst>
                  <a:outerShdw blurRad="38100" dist="38100" dir="2700000" algn="tl">
                    <a:srgbClr val="000000">
                      <a:alpha val="43137"/>
                    </a:srgbClr>
                  </a:outerShdw>
                </a:effectLst>
              </a:rPr>
              <a:t>Clonal</a:t>
            </a:r>
            <a:r>
              <a:rPr lang="hu-HU" b="1" dirty="0" smtClean="0">
                <a:effectLst>
                  <a:outerShdw blurRad="38100" dist="38100" dir="2700000" algn="tl">
                    <a:srgbClr val="000000">
                      <a:alpha val="43137"/>
                    </a:srgbClr>
                  </a:outerShdw>
                </a:effectLst>
              </a:rPr>
              <a:t> </a:t>
            </a:r>
            <a:r>
              <a:rPr lang="hu-HU" b="1" dirty="0" err="1" smtClean="0">
                <a:effectLst>
                  <a:outerShdw blurRad="38100" dist="38100" dir="2700000" algn="tl">
                    <a:srgbClr val="000000">
                      <a:alpha val="43137"/>
                    </a:srgbClr>
                  </a:outerShdw>
                </a:effectLst>
              </a:rPr>
              <a:t>selection</a:t>
            </a:r>
            <a:endParaRPr lang="hu-HU" b="1" dirty="0" smtClean="0">
              <a:effectLst>
                <a:outerShdw blurRad="38100" dist="38100" dir="2700000" algn="tl">
                  <a:srgbClr val="000000">
                    <a:alpha val="43137"/>
                  </a:srgbClr>
                </a:outerShdw>
              </a:effectLst>
            </a:endParaRPr>
          </a:p>
          <a:p>
            <a:r>
              <a:rPr lang="hu-HU" dirty="0" err="1" smtClean="0"/>
              <a:t>Direct</a:t>
            </a:r>
            <a:r>
              <a:rPr lang="hu-HU" dirty="0" smtClean="0"/>
              <a:t> local </a:t>
            </a:r>
            <a:r>
              <a:rPr lang="hu-HU" dirty="0" err="1" smtClean="0"/>
              <a:t>search</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139</a:t>
            </a:fld>
            <a:endParaRPr lang="hu-HU" dirty="0"/>
          </a:p>
        </p:txBody>
      </p:sp>
    </p:spTree>
    <p:extLst>
      <p:ext uri="{BB962C8B-B14F-4D97-AF65-F5344CB8AC3E}">
        <p14:creationId xmlns:p14="http://schemas.microsoft.com/office/powerpoint/2010/main" val="34444872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Autofit/>
          </a:bodyPr>
          <a:lstStyle/>
          <a:p>
            <a:pPr algn="l"/>
            <a:r>
              <a:rPr lang="hu-HU" sz="3600" b="1" dirty="0" err="1" smtClean="0"/>
              <a:t>Dual</a:t>
            </a:r>
            <a:r>
              <a:rPr lang="hu-HU" sz="3600" b="1" dirty="0" smtClean="0"/>
              <a:t> System</a:t>
            </a:r>
            <a:endParaRPr lang="hu-HU" sz="3600" b="1" dirty="0"/>
          </a:p>
        </p:txBody>
      </p:sp>
      <p:sp>
        <p:nvSpPr>
          <p:cNvPr id="3" name="Tartalom helye 2"/>
          <p:cNvSpPr>
            <a:spLocks noGrp="1"/>
          </p:cNvSpPr>
          <p:nvPr>
            <p:ph idx="1"/>
          </p:nvPr>
        </p:nvSpPr>
        <p:spPr/>
        <p:txBody>
          <a:bodyPr/>
          <a:lstStyle/>
          <a:p>
            <a:r>
              <a:rPr lang="hu-HU" dirty="0" err="1" smtClean="0"/>
              <a:t>Cooperation</a:t>
            </a:r>
            <a:r>
              <a:rPr lang="hu-HU" dirty="0" smtClean="0"/>
              <a:t> </a:t>
            </a:r>
            <a:r>
              <a:rPr lang="hu-HU" dirty="0" err="1" smtClean="0"/>
              <a:t>with</a:t>
            </a:r>
            <a:r>
              <a:rPr lang="hu-HU" dirty="0" smtClean="0"/>
              <a:t> </a:t>
            </a:r>
            <a:r>
              <a:rPr lang="hu-HU" dirty="0" err="1" smtClean="0"/>
              <a:t>the</a:t>
            </a:r>
            <a:r>
              <a:rPr lang="hu-HU" dirty="0" smtClean="0"/>
              <a:t> </a:t>
            </a:r>
            <a:r>
              <a:rPr lang="hu-HU" dirty="0" err="1" smtClean="0"/>
              <a:t>Industry</a:t>
            </a:r>
            <a:r>
              <a:rPr lang="hu-HU" dirty="0" smtClean="0"/>
              <a:t> (</a:t>
            </a:r>
            <a:r>
              <a:rPr lang="hu-HU" dirty="0" err="1" smtClean="0"/>
              <a:t>Daimler</a:t>
            </a:r>
            <a:r>
              <a:rPr lang="hu-HU" dirty="0" smtClean="0"/>
              <a:t> AG MBMH Kft., </a:t>
            </a:r>
            <a:r>
              <a:rPr lang="hu-HU" dirty="0" err="1" smtClean="0"/>
              <a:t>Knorr-Bremse</a:t>
            </a:r>
            <a:r>
              <a:rPr lang="hu-HU" dirty="0" smtClean="0"/>
              <a:t> Fékrendszerek Kft., etc.)</a:t>
            </a:r>
            <a:endParaRPr lang="hu-HU" dirty="0"/>
          </a:p>
          <a:p>
            <a:r>
              <a:rPr lang="hu-HU" dirty="0" err="1" smtClean="0"/>
              <a:t>Practice-oriented</a:t>
            </a:r>
            <a:r>
              <a:rPr lang="hu-HU" dirty="0" smtClean="0"/>
              <a:t> </a:t>
            </a:r>
            <a:r>
              <a:rPr lang="hu-HU" dirty="0" err="1" smtClean="0"/>
              <a:t>Training</a:t>
            </a:r>
            <a:endParaRPr lang="hu-HU" dirty="0"/>
          </a:p>
        </p:txBody>
      </p:sp>
      <p:pic>
        <p:nvPicPr>
          <p:cNvPr id="1027" name="Picture 3"/>
          <p:cNvPicPr>
            <a:picLocks noChangeAspect="1" noChangeArrowheads="1"/>
          </p:cNvPicPr>
          <p:nvPr/>
        </p:nvPicPr>
        <p:blipFill>
          <a:blip r:embed="rId3" cstate="print"/>
          <a:srcRect/>
          <a:stretch>
            <a:fillRect/>
          </a:stretch>
        </p:blipFill>
        <p:spPr bwMode="auto">
          <a:xfrm>
            <a:off x="827584" y="4087088"/>
            <a:ext cx="3672408" cy="566048"/>
          </a:xfrm>
          <a:prstGeom prst="rect">
            <a:avLst/>
          </a:prstGeom>
          <a:noFill/>
          <a:ln w="9525">
            <a:noFill/>
            <a:miter lim="800000"/>
            <a:headEnd/>
            <a:tailEnd/>
          </a:ln>
        </p:spPr>
      </p:pic>
      <p:pic>
        <p:nvPicPr>
          <p:cNvPr id="1030" name="Picture 6" descr="D:\img_1352.jpg"/>
          <p:cNvPicPr>
            <a:picLocks noChangeAspect="1" noChangeArrowheads="1"/>
          </p:cNvPicPr>
          <p:nvPr/>
        </p:nvPicPr>
        <p:blipFill>
          <a:blip r:embed="rId4" cstate="print"/>
          <a:srcRect/>
          <a:stretch>
            <a:fillRect/>
          </a:stretch>
        </p:blipFill>
        <p:spPr bwMode="auto">
          <a:xfrm>
            <a:off x="5148064" y="3476981"/>
            <a:ext cx="3276401" cy="2184267"/>
          </a:xfrm>
          <a:prstGeom prst="rect">
            <a:avLst/>
          </a:prstGeom>
          <a:noFill/>
        </p:spPr>
      </p:pic>
      <p:sp>
        <p:nvSpPr>
          <p:cNvPr id="4" name="Dia számának helye 3"/>
          <p:cNvSpPr>
            <a:spLocks noGrp="1"/>
          </p:cNvSpPr>
          <p:nvPr>
            <p:ph type="sldNum" sz="quarter" idx="12"/>
          </p:nvPr>
        </p:nvSpPr>
        <p:spPr/>
        <p:txBody>
          <a:bodyPr/>
          <a:lstStyle/>
          <a:p>
            <a:fld id="{42275A63-3E4B-4569-BF04-D6C210DC9A48}" type="slidenum">
              <a:rPr lang="hu-HU" smtClean="0"/>
              <a:pPr/>
              <a:t>14</a:t>
            </a:fld>
            <a:endParaRPr lang="hu-HU" dirty="0"/>
          </a:p>
        </p:txBody>
      </p:sp>
    </p:spTree>
    <p:extLst>
      <p:ext uri="{BB962C8B-B14F-4D97-AF65-F5344CB8AC3E}">
        <p14:creationId xmlns:p14="http://schemas.microsoft.com/office/powerpoint/2010/main" val="229744995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hu-HU" dirty="0" err="1" smtClean="0"/>
              <a:t>Parameterization</a:t>
            </a:r>
            <a:endParaRPr lang="hu-HU" dirty="0"/>
          </a:p>
        </p:txBody>
      </p:sp>
      <p:sp>
        <p:nvSpPr>
          <p:cNvPr id="81923" name="Rectangle 3"/>
          <p:cNvSpPr>
            <a:spLocks noGrp="1" noChangeArrowheads="1"/>
          </p:cNvSpPr>
          <p:nvPr>
            <p:ph type="body" idx="1"/>
          </p:nvPr>
        </p:nvSpPr>
        <p:spPr/>
        <p:txBody>
          <a:bodyPr/>
          <a:lstStyle/>
          <a:p>
            <a:endParaRPr lang="hu-HU" dirty="0"/>
          </a:p>
        </p:txBody>
      </p:sp>
      <p:pic>
        <p:nvPicPr>
          <p:cNvPr id="819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992" y="1843984"/>
            <a:ext cx="4252912"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844824"/>
            <a:ext cx="4252912"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a számának helye 1"/>
          <p:cNvSpPr>
            <a:spLocks noGrp="1"/>
          </p:cNvSpPr>
          <p:nvPr>
            <p:ph type="sldNum" sz="quarter" idx="12"/>
          </p:nvPr>
        </p:nvSpPr>
        <p:spPr/>
        <p:txBody>
          <a:bodyPr/>
          <a:lstStyle/>
          <a:p>
            <a:fld id="{42275A63-3E4B-4569-BF04-D6C210DC9A48}" type="slidenum">
              <a:rPr lang="hu-HU" smtClean="0"/>
              <a:pPr/>
              <a:t>140</a:t>
            </a:fld>
            <a:endParaRPr lang="hu-HU" dirty="0"/>
          </a:p>
        </p:txBody>
      </p:sp>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 y="4154488"/>
            <a:ext cx="4922837"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82316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normAutofit/>
          </a:bodyPr>
          <a:lstStyle/>
          <a:p>
            <a:r>
              <a:rPr lang="en-US" sz="3600" dirty="0" smtClean="0"/>
              <a:t>Rule </a:t>
            </a:r>
            <a:r>
              <a:rPr lang="en-US" sz="3600" dirty="0"/>
              <a:t>Base Extension</a:t>
            </a:r>
            <a:r>
              <a:rPr lang="hu-HU" sz="3600" dirty="0"/>
              <a:t> </a:t>
            </a:r>
            <a:r>
              <a:rPr lang="hu-HU" sz="3600" dirty="0" smtClean="0"/>
              <a:t/>
            </a:r>
            <a:br>
              <a:rPr lang="hu-HU" sz="3600" dirty="0" smtClean="0"/>
            </a:br>
            <a:endParaRPr lang="hu-HU" sz="3600" dirty="0"/>
          </a:p>
        </p:txBody>
      </p:sp>
      <p:sp>
        <p:nvSpPr>
          <p:cNvPr id="116739" name="Rectangle 3"/>
          <p:cNvSpPr>
            <a:spLocks noGrp="1" noChangeArrowheads="1"/>
          </p:cNvSpPr>
          <p:nvPr>
            <p:ph type="body" idx="1"/>
          </p:nvPr>
        </p:nvSpPr>
        <p:spPr>
          <a:xfrm>
            <a:off x="609601" y="2272506"/>
            <a:ext cx="5257800" cy="3747294"/>
          </a:xfrm>
        </p:spPr>
        <p:txBody>
          <a:bodyPr/>
          <a:lstStyle/>
          <a:p>
            <a:pPr>
              <a:lnSpc>
                <a:spcPct val="90000"/>
              </a:lnSpc>
            </a:pPr>
            <a:r>
              <a:rPr lang="hu-HU" sz="2400" dirty="0" err="1" smtClean="0"/>
              <a:t>Tune</a:t>
            </a:r>
            <a:r>
              <a:rPr lang="hu-HU" sz="2400" dirty="0" smtClean="0"/>
              <a:t> </a:t>
            </a:r>
            <a:r>
              <a:rPr lang="hu-HU" sz="2400" dirty="0" err="1" smtClean="0"/>
              <a:t>the</a:t>
            </a:r>
            <a:r>
              <a:rPr lang="hu-HU" sz="2400" dirty="0" smtClean="0"/>
              <a:t> i</a:t>
            </a:r>
            <a:r>
              <a:rPr lang="en-US" sz="2400" dirty="0" err="1" smtClean="0"/>
              <a:t>nitial</a:t>
            </a:r>
            <a:r>
              <a:rPr lang="en-US" sz="2400" dirty="0" smtClean="0"/>
              <a:t> rule</a:t>
            </a:r>
            <a:r>
              <a:rPr lang="hu-HU" sz="2400" dirty="0" smtClean="0"/>
              <a:t> </a:t>
            </a:r>
            <a:r>
              <a:rPr lang="hu-HU" sz="2400" dirty="0" err="1" smtClean="0"/>
              <a:t>base</a:t>
            </a:r>
            <a:endParaRPr lang="en-US" sz="2400" dirty="0"/>
          </a:p>
          <a:p>
            <a:pPr>
              <a:lnSpc>
                <a:spcPct val="90000"/>
              </a:lnSpc>
            </a:pPr>
            <a:r>
              <a:rPr lang="en-US" sz="2400" dirty="0"/>
              <a:t>Create new rule when the step becomes too small</a:t>
            </a:r>
            <a:endParaRPr lang="hu-HU" sz="2400" dirty="0"/>
          </a:p>
          <a:p>
            <a:pPr>
              <a:lnSpc>
                <a:spcPct val="90000"/>
              </a:lnSpc>
            </a:pPr>
            <a:r>
              <a:rPr lang="hu-HU" sz="2400" dirty="0" err="1"/>
              <a:t>Position</a:t>
            </a:r>
            <a:r>
              <a:rPr lang="hu-HU" sz="2400" dirty="0"/>
              <a:t>: </a:t>
            </a:r>
            <a:r>
              <a:rPr lang="en-US" sz="2400" dirty="0"/>
              <a:t>where the difference between the sample output and </a:t>
            </a:r>
            <a:r>
              <a:rPr lang="hu-HU" sz="2400" dirty="0"/>
              <a:t/>
            </a:r>
            <a:br>
              <a:rPr lang="hu-HU" sz="2400" dirty="0"/>
            </a:br>
            <a:r>
              <a:rPr lang="en-US" sz="2400" dirty="0"/>
              <a:t>the calculated output is maximal</a:t>
            </a:r>
            <a:endParaRPr lang="hu-HU" sz="2400" dirty="0"/>
          </a:p>
          <a:p>
            <a:pPr>
              <a:lnSpc>
                <a:spcPct val="90000"/>
              </a:lnSpc>
            </a:pPr>
            <a:r>
              <a:rPr lang="hu-HU" sz="2400" dirty="0" smtClean="0"/>
              <a:t>RBE-DSS &amp; RBE-SI</a:t>
            </a:r>
            <a:endParaRPr lang="hu-HU" sz="2400" dirty="0"/>
          </a:p>
        </p:txBody>
      </p:sp>
      <p:pic>
        <p:nvPicPr>
          <p:cNvPr id="1167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484313"/>
            <a:ext cx="3016250"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105150"/>
            <a:ext cx="301625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a számának helye 1"/>
          <p:cNvSpPr>
            <a:spLocks noGrp="1"/>
          </p:cNvSpPr>
          <p:nvPr>
            <p:ph type="sldNum" sz="quarter" idx="12"/>
          </p:nvPr>
        </p:nvSpPr>
        <p:spPr/>
        <p:txBody>
          <a:bodyPr/>
          <a:lstStyle/>
          <a:p>
            <a:fld id="{42275A63-3E4B-4569-BF04-D6C210DC9A48}" type="slidenum">
              <a:rPr lang="hu-HU" smtClean="0"/>
              <a:pPr/>
              <a:t>141</a:t>
            </a:fld>
            <a:endParaRPr lang="hu-HU" dirty="0"/>
          </a:p>
        </p:txBody>
      </p:sp>
    </p:spTree>
    <p:extLst>
      <p:ext uri="{BB962C8B-B14F-4D97-AF65-F5344CB8AC3E}">
        <p14:creationId xmlns:p14="http://schemas.microsoft.com/office/powerpoint/2010/main" val="368237681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hu-HU" dirty="0" err="1" smtClean="0"/>
              <a:t>Tuning</a:t>
            </a:r>
            <a:r>
              <a:rPr lang="hu-HU" dirty="0" smtClean="0"/>
              <a:t> </a:t>
            </a:r>
            <a:r>
              <a:rPr lang="hu-HU" dirty="0" err="1" smtClean="0"/>
              <a:t>with</a:t>
            </a:r>
            <a:r>
              <a:rPr lang="hu-HU" dirty="0" smtClean="0"/>
              <a:t> RBE (DSS &amp; SI)</a:t>
            </a:r>
            <a:endParaRPr lang="hu-HU" dirty="0"/>
          </a:p>
        </p:txBody>
      </p:sp>
      <p:sp>
        <p:nvSpPr>
          <p:cNvPr id="112643" name="Rectangle 3"/>
          <p:cNvSpPr>
            <a:spLocks noGrp="1" noChangeArrowheads="1"/>
          </p:cNvSpPr>
          <p:nvPr>
            <p:ph type="body" sz="half" idx="1"/>
          </p:nvPr>
        </p:nvSpPr>
        <p:spPr>
          <a:xfrm>
            <a:off x="762000" y="1524000"/>
            <a:ext cx="7697788" cy="4495800"/>
          </a:xfrm>
        </p:spPr>
        <p:txBody>
          <a:bodyPr/>
          <a:lstStyle/>
          <a:p>
            <a:pPr>
              <a:lnSpc>
                <a:spcPct val="90000"/>
              </a:lnSpc>
            </a:pPr>
            <a:r>
              <a:rPr lang="hu-HU" sz="2800"/>
              <a:t>Hill climbing approach</a:t>
            </a:r>
          </a:p>
          <a:p>
            <a:pPr>
              <a:lnSpc>
                <a:spcPct val="90000"/>
              </a:lnSpc>
            </a:pPr>
            <a:r>
              <a:rPr lang="hu-HU" sz="2800"/>
              <a:t>Performance indices (error measures)</a:t>
            </a:r>
          </a:p>
          <a:p>
            <a:pPr>
              <a:lnSpc>
                <a:spcPct val="90000"/>
              </a:lnSpc>
              <a:buFont typeface="Wingdings" pitchFamily="2" charset="2"/>
              <a:buNone/>
            </a:pPr>
            <a:r>
              <a:rPr lang="hu-HU" sz="2800"/>
              <a:t>Algorithm:</a:t>
            </a:r>
          </a:p>
          <a:p>
            <a:pPr>
              <a:lnSpc>
                <a:spcPct val="90000"/>
              </a:lnSpc>
            </a:pPr>
            <a:r>
              <a:rPr lang="hu-HU" sz="2800"/>
              <a:t>While PI&gt;PI</a:t>
            </a:r>
            <a:r>
              <a:rPr lang="hu-HU" sz="2800" baseline="-25000"/>
              <a:t>tr</a:t>
            </a:r>
            <a:r>
              <a:rPr lang="hu-HU" sz="2800"/>
              <a:t> and N</a:t>
            </a:r>
            <a:r>
              <a:rPr lang="hu-HU" sz="2800" baseline="-25000"/>
              <a:t>iter</a:t>
            </a:r>
            <a:r>
              <a:rPr lang="hu-HU" sz="2800"/>
              <a:t>&lt;N</a:t>
            </a:r>
            <a:r>
              <a:rPr lang="hu-HU" sz="2800" baseline="-25000"/>
              <a:t>max </a:t>
            </a:r>
            <a:r>
              <a:rPr lang="hu-HU" sz="2800"/>
              <a:t>and st&gt;st</a:t>
            </a:r>
            <a:r>
              <a:rPr lang="hu-HU" sz="2800" baseline="-25000"/>
              <a:t>min</a:t>
            </a:r>
          </a:p>
          <a:p>
            <a:pPr lvl="1">
              <a:lnSpc>
                <a:spcPct val="90000"/>
              </a:lnSpc>
            </a:pPr>
            <a:r>
              <a:rPr lang="hu-HU" sz="2600"/>
              <a:t>For each dimension</a:t>
            </a:r>
          </a:p>
          <a:p>
            <a:pPr lvl="2">
              <a:lnSpc>
                <a:spcPct val="90000"/>
              </a:lnSpc>
            </a:pPr>
            <a:r>
              <a:rPr lang="hu-HU" sz="2200"/>
              <a:t>For each parameter</a:t>
            </a:r>
          </a:p>
          <a:p>
            <a:pPr lvl="3">
              <a:lnSpc>
                <a:spcPct val="90000"/>
              </a:lnSpc>
            </a:pPr>
            <a:r>
              <a:rPr lang="hu-HU" sz="1800"/>
              <a:t>One step right evaluate the system</a:t>
            </a:r>
          </a:p>
          <a:p>
            <a:pPr lvl="3">
              <a:lnSpc>
                <a:spcPct val="90000"/>
              </a:lnSpc>
            </a:pPr>
            <a:r>
              <a:rPr lang="hu-HU" sz="1800"/>
              <a:t>One step left evaluate the system</a:t>
            </a:r>
          </a:p>
          <a:p>
            <a:pPr lvl="3">
              <a:lnSpc>
                <a:spcPct val="90000"/>
              </a:lnSpc>
            </a:pPr>
            <a:r>
              <a:rPr lang="hu-HU" sz="1800"/>
              <a:t>Keep the best</a:t>
            </a:r>
          </a:p>
          <a:p>
            <a:pPr lvl="1">
              <a:lnSpc>
                <a:spcPct val="90000"/>
              </a:lnSpc>
            </a:pPr>
            <a:r>
              <a:rPr lang="hu-HU" sz="2600"/>
              <a:t>If PI does not improve  halve the step</a:t>
            </a:r>
          </a:p>
          <a:p>
            <a:pPr lvl="1">
              <a:lnSpc>
                <a:spcPct val="90000"/>
              </a:lnSpc>
            </a:pPr>
            <a:r>
              <a:rPr lang="hu-HU" sz="2600"/>
              <a:t>If the step is too small generate a new rule</a:t>
            </a:r>
          </a:p>
        </p:txBody>
      </p:sp>
      <p:graphicFrame>
        <p:nvGraphicFramePr>
          <p:cNvPr id="112644" name="Object 4"/>
          <p:cNvGraphicFramePr>
            <a:graphicFrameLocks noGrp="1" noChangeAspect="1"/>
          </p:cNvGraphicFramePr>
          <p:nvPr>
            <p:ph sz="half" idx="2"/>
            <p:extLst>
              <p:ext uri="{D42A27DB-BD31-4B8C-83A1-F6EECF244321}">
                <p14:modId xmlns:p14="http://schemas.microsoft.com/office/powerpoint/2010/main" val="3519302294"/>
              </p:ext>
            </p:extLst>
          </p:nvPr>
        </p:nvGraphicFramePr>
        <p:xfrm>
          <a:off x="6427788" y="1412776"/>
          <a:ext cx="2079625" cy="625475"/>
        </p:xfrm>
        <a:graphic>
          <a:graphicData uri="http://schemas.openxmlformats.org/presentationml/2006/ole">
            <mc:AlternateContent xmlns:mc="http://schemas.openxmlformats.org/markup-compatibility/2006">
              <mc:Choice xmlns:v="urn:schemas-microsoft-com:vml" Requires="v">
                <p:oleObj spid="_x0000_s37918" name="Egyenlet" r:id="rId4" imgW="1459866" imgH="469696" progId="Equation.3">
                  <p:embed/>
                </p:oleObj>
              </mc:Choice>
              <mc:Fallback>
                <p:oleObj name="Egyenlet" r:id="rId4" imgW="1459866" imgH="469696"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7788" y="1412776"/>
                        <a:ext cx="2079625" cy="625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Dia számának helye 1"/>
          <p:cNvSpPr>
            <a:spLocks noGrp="1"/>
          </p:cNvSpPr>
          <p:nvPr>
            <p:ph type="sldNum" sz="quarter" idx="12"/>
          </p:nvPr>
        </p:nvSpPr>
        <p:spPr/>
        <p:txBody>
          <a:bodyPr/>
          <a:lstStyle/>
          <a:p>
            <a:fld id="{27A880AD-2DA1-4E45-AEA2-249BB3D68971}" type="slidenum">
              <a:rPr lang="hu-HU" smtClean="0"/>
              <a:pPr/>
              <a:t>142</a:t>
            </a:fld>
            <a:endParaRPr lang="hu-HU"/>
          </a:p>
        </p:txBody>
      </p:sp>
    </p:spTree>
    <p:extLst>
      <p:ext uri="{BB962C8B-B14F-4D97-AF65-F5344CB8AC3E}">
        <p14:creationId xmlns:p14="http://schemas.microsoft.com/office/powerpoint/2010/main" val="397558683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a számának helye 5"/>
          <p:cNvSpPr>
            <a:spLocks noGrp="1"/>
          </p:cNvSpPr>
          <p:nvPr>
            <p:ph type="sldNum" sz="quarter" idx="12"/>
          </p:nvPr>
        </p:nvSpPr>
        <p:spPr/>
        <p:txBody>
          <a:bodyPr/>
          <a:lstStyle/>
          <a:p>
            <a:fld id="{F7BD1E33-565A-4FC9-B88C-8FE85F172A34}" type="slidenum">
              <a:rPr lang="hu-HU"/>
              <a:pPr/>
              <a:t>143</a:t>
            </a:fld>
            <a:endParaRPr lang="hu-HU"/>
          </a:p>
        </p:txBody>
      </p:sp>
      <p:sp>
        <p:nvSpPr>
          <p:cNvPr id="245762" name="Rectangle 2"/>
          <p:cNvSpPr>
            <a:spLocks noGrp="1" noChangeArrowheads="1"/>
          </p:cNvSpPr>
          <p:nvPr>
            <p:ph type="title"/>
          </p:nvPr>
        </p:nvSpPr>
        <p:spPr/>
        <p:txBody>
          <a:bodyPr/>
          <a:lstStyle/>
          <a:p>
            <a:r>
              <a:rPr lang="en-US"/>
              <a:t>Performance Index</a:t>
            </a:r>
          </a:p>
        </p:txBody>
      </p:sp>
      <p:sp>
        <p:nvSpPr>
          <p:cNvPr id="245763" name="Rectangle 3"/>
          <p:cNvSpPr>
            <a:spLocks noGrp="1" noChangeArrowheads="1"/>
          </p:cNvSpPr>
          <p:nvPr>
            <p:ph type="body" idx="1"/>
          </p:nvPr>
        </p:nvSpPr>
        <p:spPr/>
        <p:txBody>
          <a:bodyPr/>
          <a:lstStyle/>
          <a:p>
            <a:pPr>
              <a:buFont typeface="Wingdings" pitchFamily="2" charset="2"/>
              <a:buNone/>
            </a:pPr>
            <a:endParaRPr lang="hu-HU"/>
          </a:p>
        </p:txBody>
      </p:sp>
      <p:sp>
        <p:nvSpPr>
          <p:cNvPr id="245765" name="Rectangle 5"/>
          <p:cNvSpPr>
            <a:spLocks noChangeArrowheads="1"/>
          </p:cNvSpPr>
          <p:nvPr/>
        </p:nvSpPr>
        <p:spPr bwMode="auto">
          <a:xfrm>
            <a:off x="0" y="3090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graphicFrame>
        <p:nvGraphicFramePr>
          <p:cNvPr id="245764" name="Object 4"/>
          <p:cNvGraphicFramePr>
            <a:graphicFrameLocks noChangeAspect="1"/>
          </p:cNvGraphicFramePr>
          <p:nvPr/>
        </p:nvGraphicFramePr>
        <p:xfrm>
          <a:off x="2082800" y="1935163"/>
          <a:ext cx="3743325" cy="1681162"/>
        </p:xfrm>
        <a:graphic>
          <a:graphicData uri="http://schemas.openxmlformats.org/presentationml/2006/ole">
            <mc:AlternateContent xmlns:mc="http://schemas.openxmlformats.org/markup-compatibility/2006">
              <mc:Choice xmlns:v="urn:schemas-microsoft-com:vml" Requires="v">
                <p:oleObj spid="_x0000_s54308" name="Egyenlet" r:id="rId4" imgW="1497950" imgH="672808" progId="Equation.3">
                  <p:embed/>
                </p:oleObj>
              </mc:Choice>
              <mc:Fallback>
                <p:oleObj name="Egyenlet" r:id="rId4" imgW="1497950" imgH="672808"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800" y="1935163"/>
                        <a:ext cx="3743325" cy="1681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5767" name="Rectangle 7"/>
          <p:cNvSpPr>
            <a:spLocks noChangeArrowheads="1"/>
          </p:cNvSpPr>
          <p:nvPr/>
        </p:nvSpPr>
        <p:spPr bwMode="auto">
          <a:xfrm>
            <a:off x="0" y="3195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graphicFrame>
        <p:nvGraphicFramePr>
          <p:cNvPr id="245766" name="Object 6"/>
          <p:cNvGraphicFramePr>
            <a:graphicFrameLocks noChangeAspect="1"/>
          </p:cNvGraphicFramePr>
          <p:nvPr/>
        </p:nvGraphicFramePr>
        <p:xfrm>
          <a:off x="2082800" y="4624388"/>
          <a:ext cx="3648075" cy="1173162"/>
        </p:xfrm>
        <a:graphic>
          <a:graphicData uri="http://schemas.openxmlformats.org/presentationml/2006/ole">
            <mc:AlternateContent xmlns:mc="http://schemas.openxmlformats.org/markup-compatibility/2006">
              <mc:Choice xmlns:v="urn:schemas-microsoft-com:vml" Requires="v">
                <p:oleObj spid="_x0000_s54309" name="Egyenlet" r:id="rId6" imgW="1459866" imgH="469696" progId="Equation.3">
                  <p:embed/>
                </p:oleObj>
              </mc:Choice>
              <mc:Fallback>
                <p:oleObj name="Egyenlet" r:id="rId6" imgW="1459866" imgH="469696"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2800" y="4624388"/>
                        <a:ext cx="3648075" cy="1173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5769" name="Rectangle 9"/>
          <p:cNvSpPr>
            <a:spLocks noChangeArrowheads="1"/>
          </p:cNvSpPr>
          <p:nvPr/>
        </p:nvSpPr>
        <p:spPr bwMode="auto">
          <a:xfrm>
            <a:off x="0" y="3186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spTree>
    <p:extLst>
      <p:ext uri="{BB962C8B-B14F-4D97-AF65-F5344CB8AC3E}">
        <p14:creationId xmlns:p14="http://schemas.microsoft.com/office/powerpoint/2010/main" val="371727299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 számának helye 5"/>
          <p:cNvSpPr>
            <a:spLocks noGrp="1"/>
          </p:cNvSpPr>
          <p:nvPr>
            <p:ph type="sldNum" sz="quarter" idx="12"/>
          </p:nvPr>
        </p:nvSpPr>
        <p:spPr/>
        <p:txBody>
          <a:bodyPr/>
          <a:lstStyle/>
          <a:p>
            <a:fld id="{B1C59C7D-E2F3-48E8-8FCF-8D4F6DEBC512}" type="slidenum">
              <a:rPr lang="hu-HU"/>
              <a:pPr/>
              <a:t>144</a:t>
            </a:fld>
            <a:endParaRPr lang="hu-HU"/>
          </a:p>
        </p:txBody>
      </p:sp>
      <p:sp>
        <p:nvSpPr>
          <p:cNvPr id="253954" name="Rectangle 2"/>
          <p:cNvSpPr>
            <a:spLocks noGrp="1" noChangeArrowheads="1"/>
          </p:cNvSpPr>
          <p:nvPr>
            <p:ph type="title"/>
          </p:nvPr>
        </p:nvSpPr>
        <p:spPr/>
        <p:txBody>
          <a:bodyPr/>
          <a:lstStyle/>
          <a:p>
            <a:r>
              <a:rPr lang="en-US"/>
              <a:t>Tuning</a:t>
            </a:r>
            <a:r>
              <a:rPr lang="hu-HU"/>
              <a:t> Algorithm</a:t>
            </a:r>
            <a:r>
              <a:rPr lang="hu-HU" baseline="-25000"/>
              <a:t>1</a:t>
            </a:r>
            <a:endParaRPr lang="hu-HU"/>
          </a:p>
        </p:txBody>
      </p:sp>
      <p:sp>
        <p:nvSpPr>
          <p:cNvPr id="253955" name="Rectangle 3"/>
          <p:cNvSpPr>
            <a:spLocks noGrp="1" noChangeArrowheads="1"/>
          </p:cNvSpPr>
          <p:nvPr>
            <p:ph type="body" idx="1"/>
          </p:nvPr>
        </p:nvSpPr>
        <p:spPr/>
        <p:txBody>
          <a:bodyPr/>
          <a:lstStyle/>
          <a:p>
            <a:pPr>
              <a:lnSpc>
                <a:spcPct val="80000"/>
              </a:lnSpc>
              <a:buFont typeface="Wingdings" pitchFamily="2" charset="2"/>
              <a:buNone/>
            </a:pPr>
            <a:r>
              <a:rPr lang="en-US" sz="1400"/>
              <a:t>Evaluate the raw system with the training data</a:t>
            </a:r>
          </a:p>
          <a:p>
            <a:pPr>
              <a:lnSpc>
                <a:spcPct val="80000"/>
              </a:lnSpc>
              <a:buFont typeface="Wingdings" pitchFamily="2" charset="2"/>
              <a:buNone/>
            </a:pPr>
            <a:r>
              <a:rPr lang="en-US" sz="1400"/>
              <a:t>Store RMSE as RMSE minimum</a:t>
            </a:r>
          </a:p>
          <a:p>
            <a:pPr>
              <a:lnSpc>
                <a:spcPct val="80000"/>
              </a:lnSpc>
              <a:buFont typeface="Wingdings" pitchFamily="2" charset="2"/>
              <a:buNone/>
            </a:pPr>
            <a:r>
              <a:rPr lang="en-US" sz="1400"/>
              <a:t>Do iteration until the maximal number of iterations is reached</a:t>
            </a:r>
          </a:p>
          <a:p>
            <a:pPr>
              <a:lnSpc>
                <a:spcPct val="80000"/>
              </a:lnSpc>
              <a:buFont typeface="Wingdings" pitchFamily="2" charset="2"/>
              <a:buNone/>
            </a:pPr>
            <a:r>
              <a:rPr lang="en-US" sz="1400"/>
              <a:t>	For each input and for the output dimension</a:t>
            </a:r>
          </a:p>
          <a:p>
            <a:pPr>
              <a:lnSpc>
                <a:spcPct val="80000"/>
              </a:lnSpc>
              <a:buFont typeface="Wingdings" pitchFamily="2" charset="2"/>
              <a:buNone/>
            </a:pPr>
            <a:r>
              <a:rPr lang="en-US" sz="1400"/>
              <a:t>		Calculate modification step</a:t>
            </a:r>
          </a:p>
          <a:p>
            <a:pPr>
              <a:lnSpc>
                <a:spcPct val="80000"/>
              </a:lnSpc>
              <a:buFont typeface="Wingdings" pitchFamily="2" charset="2"/>
              <a:buNone/>
            </a:pPr>
            <a:r>
              <a:rPr lang="en-US" sz="1400"/>
              <a:t>		For each parameter being adjusted</a:t>
            </a:r>
          </a:p>
          <a:p>
            <a:pPr>
              <a:lnSpc>
                <a:spcPct val="80000"/>
              </a:lnSpc>
              <a:buFont typeface="Wingdings" pitchFamily="2" charset="2"/>
              <a:buNone/>
            </a:pPr>
            <a:r>
              <a:rPr lang="en-US" sz="1400"/>
              <a:t>			For both modification directions</a:t>
            </a:r>
          </a:p>
          <a:p>
            <a:pPr>
              <a:lnSpc>
                <a:spcPct val="80000"/>
              </a:lnSpc>
              <a:buFont typeface="Wingdings" pitchFamily="2" charset="2"/>
              <a:buNone/>
            </a:pPr>
            <a:r>
              <a:rPr lang="en-US" sz="1400"/>
              <a:t>				Calculate the modified value of the parameter</a:t>
            </a:r>
          </a:p>
          <a:p>
            <a:pPr>
              <a:lnSpc>
                <a:spcPct val="80000"/>
              </a:lnSpc>
              <a:buFont typeface="Wingdings" pitchFamily="2" charset="2"/>
              <a:buNone/>
            </a:pPr>
            <a:r>
              <a:rPr lang="en-US" sz="1400"/>
              <a:t>				Apply constraints</a:t>
            </a:r>
          </a:p>
          <a:p>
            <a:pPr>
              <a:lnSpc>
                <a:spcPct val="80000"/>
              </a:lnSpc>
              <a:buFont typeface="Wingdings" pitchFamily="2" charset="2"/>
              <a:buNone/>
            </a:pPr>
            <a:r>
              <a:rPr lang="en-US" sz="1400"/>
              <a:t>				Evaluate the system with the training data</a:t>
            </a:r>
          </a:p>
          <a:p>
            <a:pPr>
              <a:lnSpc>
                <a:spcPct val="80000"/>
              </a:lnSpc>
              <a:buFont typeface="Wingdings" pitchFamily="2" charset="2"/>
              <a:buNone/>
            </a:pPr>
            <a:r>
              <a:rPr lang="en-US" sz="1400"/>
              <a:t>				If RMSE actual &lt; RMSE minimum</a:t>
            </a:r>
          </a:p>
          <a:p>
            <a:pPr>
              <a:lnSpc>
                <a:spcPct val="80000"/>
              </a:lnSpc>
              <a:buFont typeface="Wingdings" pitchFamily="2" charset="2"/>
              <a:buNone/>
            </a:pPr>
            <a:r>
              <a:rPr lang="en-US" sz="1400"/>
              <a:t>					Store adjusted parameter value</a:t>
            </a:r>
          </a:p>
          <a:p>
            <a:pPr>
              <a:lnSpc>
                <a:spcPct val="80000"/>
              </a:lnSpc>
              <a:buFont typeface="Wingdings" pitchFamily="2" charset="2"/>
              <a:buNone/>
            </a:pPr>
            <a:r>
              <a:rPr lang="en-US" sz="1400"/>
              <a:t>					Store RMSE actual as RMSE minimum</a:t>
            </a:r>
          </a:p>
          <a:p>
            <a:pPr>
              <a:lnSpc>
                <a:spcPct val="80000"/>
              </a:lnSpc>
              <a:buFont typeface="Wingdings" pitchFamily="2" charset="2"/>
              <a:buNone/>
            </a:pPr>
            <a:r>
              <a:rPr lang="en-US" sz="1400"/>
              <a:t>				EndIf</a:t>
            </a:r>
          </a:p>
          <a:p>
            <a:pPr>
              <a:lnSpc>
                <a:spcPct val="80000"/>
              </a:lnSpc>
              <a:buFont typeface="Wingdings" pitchFamily="2" charset="2"/>
              <a:buNone/>
            </a:pPr>
            <a:r>
              <a:rPr lang="en-US" sz="1400"/>
              <a:t>			EndFor</a:t>
            </a:r>
          </a:p>
          <a:p>
            <a:pPr>
              <a:lnSpc>
                <a:spcPct val="80000"/>
              </a:lnSpc>
              <a:buFont typeface="Wingdings" pitchFamily="2" charset="2"/>
              <a:buNone/>
            </a:pPr>
            <a:r>
              <a:rPr lang="en-US" sz="1400"/>
              <a:t>		EndFor</a:t>
            </a:r>
          </a:p>
          <a:p>
            <a:pPr>
              <a:lnSpc>
                <a:spcPct val="80000"/>
              </a:lnSpc>
              <a:buFont typeface="Wingdings" pitchFamily="2" charset="2"/>
              <a:buNone/>
            </a:pPr>
            <a:r>
              <a:rPr lang="en-US" sz="1400"/>
              <a:t>	EndFor</a:t>
            </a:r>
          </a:p>
          <a:p>
            <a:pPr>
              <a:lnSpc>
                <a:spcPct val="80000"/>
              </a:lnSpc>
              <a:buFont typeface="Wingdings" pitchFamily="2" charset="2"/>
              <a:buNone/>
            </a:pPr>
            <a:r>
              <a:rPr lang="en-US" sz="1400"/>
              <a:t>	</a:t>
            </a:r>
            <a:endParaRPr lang="hu-HU" sz="1400"/>
          </a:p>
        </p:txBody>
      </p:sp>
    </p:spTree>
    <p:extLst>
      <p:ext uri="{BB962C8B-B14F-4D97-AF65-F5344CB8AC3E}">
        <p14:creationId xmlns:p14="http://schemas.microsoft.com/office/powerpoint/2010/main" val="408710303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 számának helye 5"/>
          <p:cNvSpPr>
            <a:spLocks noGrp="1"/>
          </p:cNvSpPr>
          <p:nvPr>
            <p:ph type="sldNum" sz="quarter" idx="12"/>
          </p:nvPr>
        </p:nvSpPr>
        <p:spPr/>
        <p:txBody>
          <a:bodyPr/>
          <a:lstStyle/>
          <a:p>
            <a:fld id="{71D0488A-F75C-44CA-A7A6-094B2BAAEBFA}" type="slidenum">
              <a:rPr lang="hu-HU"/>
              <a:pPr/>
              <a:t>145</a:t>
            </a:fld>
            <a:endParaRPr lang="hu-HU"/>
          </a:p>
        </p:txBody>
      </p:sp>
      <p:sp>
        <p:nvSpPr>
          <p:cNvPr id="254978" name="Rectangle 2"/>
          <p:cNvSpPr>
            <a:spLocks noGrp="1" noChangeArrowheads="1"/>
          </p:cNvSpPr>
          <p:nvPr>
            <p:ph type="title"/>
          </p:nvPr>
        </p:nvSpPr>
        <p:spPr/>
        <p:txBody>
          <a:bodyPr/>
          <a:lstStyle/>
          <a:p>
            <a:r>
              <a:rPr lang="en-US"/>
              <a:t>Tuning</a:t>
            </a:r>
            <a:r>
              <a:rPr lang="hu-HU"/>
              <a:t> Algorithm</a:t>
            </a:r>
            <a:r>
              <a:rPr lang="hu-HU" baseline="-25000"/>
              <a:t>2</a:t>
            </a:r>
            <a:endParaRPr lang="hu-HU"/>
          </a:p>
        </p:txBody>
      </p:sp>
      <p:sp>
        <p:nvSpPr>
          <p:cNvPr id="254979" name="Rectangle 3"/>
          <p:cNvSpPr>
            <a:spLocks noGrp="1" noChangeArrowheads="1"/>
          </p:cNvSpPr>
          <p:nvPr>
            <p:ph type="body" idx="1"/>
          </p:nvPr>
        </p:nvSpPr>
        <p:spPr/>
        <p:txBody>
          <a:bodyPr/>
          <a:lstStyle/>
          <a:p>
            <a:pPr>
              <a:lnSpc>
                <a:spcPct val="90000"/>
              </a:lnSpc>
              <a:buFont typeface="Wingdings" pitchFamily="2" charset="2"/>
              <a:buNone/>
            </a:pPr>
            <a:r>
              <a:rPr lang="en-US" sz="2000"/>
              <a:t>If RMSE did not change in course of one iteration</a:t>
            </a:r>
          </a:p>
          <a:p>
            <a:pPr>
              <a:lnSpc>
                <a:spcPct val="90000"/>
              </a:lnSpc>
              <a:buFont typeface="Wingdings" pitchFamily="2" charset="2"/>
              <a:buNone/>
            </a:pPr>
            <a:r>
              <a:rPr lang="en-US" sz="2000"/>
              <a:t>	If Coefficient is equal to the minimum allowed value</a:t>
            </a:r>
          </a:p>
          <a:p>
            <a:pPr>
              <a:lnSpc>
                <a:spcPct val="90000"/>
              </a:lnSpc>
              <a:buFont typeface="Wingdings" pitchFamily="2" charset="2"/>
              <a:buNone/>
            </a:pPr>
            <a:r>
              <a:rPr lang="hu-HU" sz="2000"/>
              <a:t>			Generate new rule</a:t>
            </a:r>
            <a:r>
              <a:rPr lang="en-US" sz="2000"/>
              <a:t>			</a:t>
            </a:r>
            <a:endParaRPr lang="hu-HU" sz="2000"/>
          </a:p>
          <a:p>
            <a:pPr>
              <a:lnSpc>
                <a:spcPct val="90000"/>
              </a:lnSpc>
              <a:buFont typeface="Wingdings" pitchFamily="2" charset="2"/>
              <a:buNone/>
            </a:pPr>
            <a:r>
              <a:rPr lang="en-US" sz="2000"/>
              <a:t>		Else</a:t>
            </a:r>
          </a:p>
          <a:p>
            <a:pPr>
              <a:lnSpc>
                <a:spcPct val="90000"/>
              </a:lnSpc>
              <a:buFont typeface="Wingdings" pitchFamily="2" charset="2"/>
              <a:buNone/>
            </a:pPr>
            <a:r>
              <a:rPr lang="en-US" sz="2000"/>
              <a:t>			Halve Coefficient</a:t>
            </a:r>
          </a:p>
          <a:p>
            <a:pPr>
              <a:lnSpc>
                <a:spcPct val="90000"/>
              </a:lnSpc>
              <a:buFont typeface="Wingdings" pitchFamily="2" charset="2"/>
              <a:buNone/>
            </a:pPr>
            <a:r>
              <a:rPr lang="en-US" sz="2000"/>
              <a:t>		EndIf</a:t>
            </a:r>
          </a:p>
          <a:p>
            <a:pPr>
              <a:lnSpc>
                <a:spcPct val="90000"/>
              </a:lnSpc>
              <a:buFont typeface="Wingdings" pitchFamily="2" charset="2"/>
              <a:buNone/>
            </a:pPr>
            <a:r>
              <a:rPr lang="en-US" sz="2000"/>
              <a:t>	EndIf</a:t>
            </a:r>
          </a:p>
          <a:p>
            <a:pPr>
              <a:lnSpc>
                <a:spcPct val="90000"/>
              </a:lnSpc>
              <a:buFont typeface="Wingdings" pitchFamily="2" charset="2"/>
              <a:buNone/>
            </a:pPr>
            <a:r>
              <a:rPr lang="en-US" sz="2000"/>
              <a:t>	If RMSE decreased more than a threshold</a:t>
            </a:r>
          </a:p>
          <a:p>
            <a:pPr>
              <a:lnSpc>
                <a:spcPct val="90000"/>
              </a:lnSpc>
              <a:buFont typeface="Wingdings" pitchFamily="2" charset="2"/>
              <a:buNone/>
            </a:pPr>
            <a:r>
              <a:rPr lang="en-US" sz="2000"/>
              <a:t>		Double Coefficient</a:t>
            </a:r>
          </a:p>
          <a:p>
            <a:pPr>
              <a:lnSpc>
                <a:spcPct val="90000"/>
              </a:lnSpc>
              <a:buFont typeface="Wingdings" pitchFamily="2" charset="2"/>
              <a:buNone/>
            </a:pPr>
            <a:r>
              <a:rPr lang="en-US" sz="2000"/>
              <a:t>	EndIf</a:t>
            </a:r>
          </a:p>
          <a:p>
            <a:pPr>
              <a:lnSpc>
                <a:spcPct val="90000"/>
              </a:lnSpc>
              <a:buFont typeface="Wingdings" pitchFamily="2" charset="2"/>
              <a:buNone/>
            </a:pPr>
            <a:r>
              <a:rPr lang="en-US" sz="2000"/>
              <a:t>End</a:t>
            </a:r>
            <a:endParaRPr lang="hu-HU" sz="2000"/>
          </a:p>
          <a:p>
            <a:pPr>
              <a:lnSpc>
                <a:spcPct val="90000"/>
              </a:lnSpc>
              <a:buFont typeface="Wingdings" pitchFamily="2" charset="2"/>
              <a:buNone/>
            </a:pPr>
            <a:endParaRPr lang="hu-HU" sz="2200"/>
          </a:p>
        </p:txBody>
      </p:sp>
    </p:spTree>
    <p:extLst>
      <p:ext uri="{BB962C8B-B14F-4D97-AF65-F5344CB8AC3E}">
        <p14:creationId xmlns:p14="http://schemas.microsoft.com/office/powerpoint/2010/main" val="362591048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6" name="Rectangle 4"/>
          <p:cNvSpPr>
            <a:spLocks noGrp="1" noChangeArrowheads="1"/>
          </p:cNvSpPr>
          <p:nvPr>
            <p:ph type="title"/>
          </p:nvPr>
        </p:nvSpPr>
        <p:spPr/>
        <p:txBody>
          <a:bodyPr/>
          <a:lstStyle/>
          <a:p>
            <a:r>
              <a:rPr lang="en-US"/>
              <a:t>Experiments</a:t>
            </a:r>
          </a:p>
        </p:txBody>
      </p:sp>
      <p:sp>
        <p:nvSpPr>
          <p:cNvPr id="2" name="Tartalom helye 1"/>
          <p:cNvSpPr>
            <a:spLocks noGrp="1"/>
          </p:cNvSpPr>
          <p:nvPr>
            <p:ph idx="1"/>
          </p:nvPr>
        </p:nvSpPr>
        <p:spPr/>
        <p:txBody>
          <a:bodyPr/>
          <a:lstStyle/>
          <a:p>
            <a:endParaRPr lang="hu-HU"/>
          </a:p>
        </p:txBody>
      </p:sp>
      <p:graphicFrame>
        <p:nvGraphicFramePr>
          <p:cNvPr id="264199" name="Object 7"/>
          <p:cNvGraphicFramePr>
            <a:graphicFrameLocks noChangeAspect="1"/>
          </p:cNvGraphicFramePr>
          <p:nvPr/>
        </p:nvGraphicFramePr>
        <p:xfrm>
          <a:off x="1379538" y="4403725"/>
          <a:ext cx="6218237" cy="801688"/>
        </p:xfrm>
        <a:graphic>
          <a:graphicData uri="http://schemas.openxmlformats.org/presentationml/2006/ole">
            <mc:AlternateContent xmlns:mc="http://schemas.openxmlformats.org/markup-compatibility/2006">
              <mc:Choice xmlns:v="urn:schemas-microsoft-com:vml" Requires="v">
                <p:oleObj spid="_x0000_s55334" name="Egyenlet" r:id="rId4" imgW="2070100" imgH="266700" progId="Equation.3">
                  <p:embed/>
                </p:oleObj>
              </mc:Choice>
              <mc:Fallback>
                <p:oleObj name="Egyenlet" r:id="rId4" imgW="2070100" imgH="266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9538" y="4403725"/>
                        <a:ext cx="6218237" cy="801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4201" name="Rectangle 9"/>
          <p:cNvSpPr>
            <a:spLocks noChangeArrowheads="1"/>
          </p:cNvSpPr>
          <p:nvPr/>
        </p:nvSpPr>
        <p:spPr bwMode="auto">
          <a:xfrm>
            <a:off x="0" y="3319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graphicFrame>
        <p:nvGraphicFramePr>
          <p:cNvPr id="264200" name="Object 8"/>
          <p:cNvGraphicFramePr>
            <a:graphicFrameLocks noChangeAspect="1"/>
          </p:cNvGraphicFramePr>
          <p:nvPr/>
        </p:nvGraphicFramePr>
        <p:xfrm>
          <a:off x="1419225" y="3271838"/>
          <a:ext cx="3260725" cy="539750"/>
        </p:xfrm>
        <a:graphic>
          <a:graphicData uri="http://schemas.openxmlformats.org/presentationml/2006/ole">
            <mc:AlternateContent xmlns:mc="http://schemas.openxmlformats.org/markup-compatibility/2006">
              <mc:Choice xmlns:v="urn:schemas-microsoft-com:vml" Requires="v">
                <p:oleObj spid="_x0000_s55335" name="Egyenlet" r:id="rId6" imgW="1320227" imgH="215806" progId="Equation.3">
                  <p:embed/>
                </p:oleObj>
              </mc:Choice>
              <mc:Fallback>
                <p:oleObj name="Egyenlet" r:id="rId6" imgW="1320227" imgH="215806"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9225" y="3271838"/>
                        <a:ext cx="32607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64202" name="Picture 10" descr="Fig_x_s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5850" y="2647950"/>
            <a:ext cx="297815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20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187950"/>
            <a:ext cx="31940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a számának helye 2"/>
          <p:cNvSpPr>
            <a:spLocks noGrp="1"/>
          </p:cNvSpPr>
          <p:nvPr>
            <p:ph type="sldNum" sz="quarter" idx="12"/>
          </p:nvPr>
        </p:nvSpPr>
        <p:spPr/>
        <p:txBody>
          <a:bodyPr/>
          <a:lstStyle/>
          <a:p>
            <a:fld id="{42275A63-3E4B-4569-BF04-D6C210DC9A48}" type="slidenum">
              <a:rPr lang="hu-HU" smtClean="0"/>
              <a:pPr/>
              <a:t>146</a:t>
            </a:fld>
            <a:endParaRPr lang="hu-HU" dirty="0"/>
          </a:p>
        </p:txBody>
      </p:sp>
    </p:spTree>
    <p:extLst>
      <p:ext uri="{BB962C8B-B14F-4D97-AF65-F5344CB8AC3E}">
        <p14:creationId xmlns:p14="http://schemas.microsoft.com/office/powerpoint/2010/main" val="106249907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a számának helye 5"/>
          <p:cNvSpPr>
            <a:spLocks noGrp="1"/>
          </p:cNvSpPr>
          <p:nvPr>
            <p:ph type="sldNum" sz="quarter" idx="12"/>
          </p:nvPr>
        </p:nvSpPr>
        <p:spPr/>
        <p:txBody>
          <a:bodyPr/>
          <a:lstStyle/>
          <a:p>
            <a:fld id="{1080F9B1-99D2-4F7B-A28E-94DB243332C8}" type="slidenum">
              <a:rPr lang="hu-HU"/>
              <a:pPr/>
              <a:t>147</a:t>
            </a:fld>
            <a:endParaRPr lang="hu-HU"/>
          </a:p>
        </p:txBody>
      </p:sp>
      <p:sp>
        <p:nvSpPr>
          <p:cNvPr id="258051" name="Rectangle 3"/>
          <p:cNvSpPr>
            <a:spLocks noGrp="1" noChangeArrowheads="1"/>
          </p:cNvSpPr>
          <p:nvPr>
            <p:ph type="body" idx="1"/>
          </p:nvPr>
        </p:nvSpPr>
        <p:spPr/>
        <p:txBody>
          <a:bodyPr/>
          <a:lstStyle/>
          <a:p>
            <a:pPr algn="ctr">
              <a:buFont typeface="Wingdings" pitchFamily="2" charset="2"/>
              <a:buNone/>
            </a:pPr>
            <a:r>
              <a:rPr lang="en-US"/>
              <a:t>RMSE in course of the tuning of the first system for LESFRI with both methods</a:t>
            </a:r>
            <a:r>
              <a:rPr lang="hu-HU"/>
              <a:t> </a:t>
            </a:r>
          </a:p>
        </p:txBody>
      </p:sp>
      <p:sp>
        <p:nvSpPr>
          <p:cNvPr id="25805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pic>
        <p:nvPicPr>
          <p:cNvPr id="258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900" y="2544763"/>
            <a:ext cx="7129463"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8056" name="Object 8"/>
          <p:cNvGraphicFramePr>
            <a:graphicFrameLocks noGrp="1" noChangeAspect="1"/>
          </p:cNvGraphicFramePr>
          <p:nvPr>
            <p:ph type="title"/>
          </p:nvPr>
        </p:nvGraphicFramePr>
        <p:xfrm>
          <a:off x="3333750" y="765175"/>
          <a:ext cx="3303588" cy="539750"/>
        </p:xfrm>
        <a:graphic>
          <a:graphicData uri="http://schemas.openxmlformats.org/presentationml/2006/ole">
            <mc:AlternateContent xmlns:mc="http://schemas.openxmlformats.org/markup-compatibility/2006">
              <mc:Choice xmlns:v="urn:schemas-microsoft-com:vml" Requires="v">
                <p:oleObj spid="_x0000_s56339" name="Egyenlet" r:id="rId5" imgW="1320227" imgH="215806" progId="Equation.3">
                  <p:embed/>
                </p:oleObj>
              </mc:Choice>
              <mc:Fallback>
                <p:oleObj name="Egyenlet" r:id="rId5" imgW="1320227" imgH="21580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3750" y="765175"/>
                        <a:ext cx="3303588" cy="53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48973314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 számának helye 5"/>
          <p:cNvSpPr>
            <a:spLocks noGrp="1"/>
          </p:cNvSpPr>
          <p:nvPr>
            <p:ph type="sldNum" sz="quarter" idx="12"/>
          </p:nvPr>
        </p:nvSpPr>
        <p:spPr/>
        <p:txBody>
          <a:bodyPr/>
          <a:lstStyle/>
          <a:p>
            <a:fld id="{7BC2A8BE-EBFE-44E0-8413-0854E8E53266}" type="slidenum">
              <a:rPr lang="hu-HU"/>
              <a:pPr/>
              <a:t>148</a:t>
            </a:fld>
            <a:endParaRPr lang="hu-HU"/>
          </a:p>
        </p:txBody>
      </p:sp>
      <p:sp>
        <p:nvSpPr>
          <p:cNvPr id="296963" name="Rectangle 3"/>
          <p:cNvSpPr>
            <a:spLocks noGrp="1" noChangeArrowheads="1"/>
          </p:cNvSpPr>
          <p:nvPr>
            <p:ph type="body" idx="1"/>
          </p:nvPr>
        </p:nvSpPr>
        <p:spPr/>
        <p:txBody>
          <a:bodyPr/>
          <a:lstStyle/>
          <a:p>
            <a:r>
              <a:rPr lang="en-US"/>
              <a:t>RMSE in course of the tuning of the first system for FRIPOC with both methods</a:t>
            </a:r>
            <a:r>
              <a:rPr lang="hu-HU"/>
              <a:t> </a:t>
            </a:r>
          </a:p>
        </p:txBody>
      </p:sp>
      <p:pic>
        <p:nvPicPr>
          <p:cNvPr id="2969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1638" y="3219450"/>
            <a:ext cx="5780087"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6965" name="Object 5"/>
          <p:cNvGraphicFramePr>
            <a:graphicFrameLocks noGrp="1" noChangeAspect="1"/>
          </p:cNvGraphicFramePr>
          <p:nvPr>
            <p:ph type="title"/>
          </p:nvPr>
        </p:nvGraphicFramePr>
        <p:xfrm>
          <a:off x="3373438" y="765175"/>
          <a:ext cx="3303587" cy="539750"/>
        </p:xfrm>
        <a:graphic>
          <a:graphicData uri="http://schemas.openxmlformats.org/presentationml/2006/ole">
            <mc:AlternateContent xmlns:mc="http://schemas.openxmlformats.org/markup-compatibility/2006">
              <mc:Choice xmlns:v="urn:schemas-microsoft-com:vml" Requires="v">
                <p:oleObj spid="_x0000_s57363" name="Egyenlet" r:id="rId5" imgW="1320227" imgH="215806" progId="Equation.3">
                  <p:embed/>
                </p:oleObj>
              </mc:Choice>
              <mc:Fallback>
                <p:oleObj name="Egyenlet" r:id="rId5" imgW="1320227" imgH="21580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3438" y="765175"/>
                        <a:ext cx="3303587" cy="53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00847677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a számának helye 5"/>
          <p:cNvSpPr>
            <a:spLocks noGrp="1"/>
          </p:cNvSpPr>
          <p:nvPr>
            <p:ph type="sldNum" sz="quarter" idx="12"/>
          </p:nvPr>
        </p:nvSpPr>
        <p:spPr/>
        <p:txBody>
          <a:bodyPr/>
          <a:lstStyle/>
          <a:p>
            <a:fld id="{74B45605-6FA8-42BC-9376-05AF9088EB50}" type="slidenum">
              <a:rPr lang="hu-HU"/>
              <a:pPr/>
              <a:t>149</a:t>
            </a:fld>
            <a:endParaRPr lang="hu-HU"/>
          </a:p>
        </p:txBody>
      </p:sp>
      <p:sp>
        <p:nvSpPr>
          <p:cNvPr id="297986" name="Rectangle 2"/>
          <p:cNvSpPr>
            <a:spLocks noGrp="1" noChangeArrowheads="1"/>
          </p:cNvSpPr>
          <p:nvPr>
            <p:ph type="title"/>
          </p:nvPr>
        </p:nvSpPr>
        <p:spPr/>
        <p:txBody>
          <a:bodyPr/>
          <a:lstStyle/>
          <a:p>
            <a:r>
              <a:rPr lang="hu-HU"/>
              <a:t>Rule antecedents</a:t>
            </a:r>
          </a:p>
        </p:txBody>
      </p:sp>
      <p:sp>
        <p:nvSpPr>
          <p:cNvPr id="297987" name="Rectangle 3"/>
          <p:cNvSpPr>
            <a:spLocks noGrp="1" noChangeArrowheads="1"/>
          </p:cNvSpPr>
          <p:nvPr>
            <p:ph type="body" idx="1"/>
          </p:nvPr>
        </p:nvSpPr>
        <p:spPr/>
        <p:txBody>
          <a:bodyPr/>
          <a:lstStyle/>
          <a:p>
            <a:r>
              <a:rPr lang="hu-HU"/>
              <a:t>B</a:t>
            </a:r>
            <a:r>
              <a:rPr lang="en-US"/>
              <a:t>est performing system tuned for the first function   with the RBE-DSS method and the LESFRI inference technique</a:t>
            </a:r>
            <a:endParaRPr lang="hu-HU"/>
          </a:p>
        </p:txBody>
      </p:sp>
      <p:pic>
        <p:nvPicPr>
          <p:cNvPr id="297988" name="Picture 4" descr="Fig_07_rule_base_sin_b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0338" y="3810000"/>
            <a:ext cx="6413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89" name="Picture 5" descr="Fig_x_s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0013" y="0"/>
            <a:ext cx="2693987"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425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Cím 1"/>
          <p:cNvSpPr>
            <a:spLocks noGrp="1"/>
          </p:cNvSpPr>
          <p:nvPr>
            <p:ph type="title"/>
          </p:nvPr>
        </p:nvSpPr>
        <p:spPr>
          <a:xfrm>
            <a:off x="457200" y="274638"/>
            <a:ext cx="8229600" cy="868362"/>
          </a:xfrm>
        </p:spPr>
        <p:txBody>
          <a:bodyPr/>
          <a:lstStyle/>
          <a:p>
            <a:pPr algn="l" eaLnBrk="1" hangingPunct="1"/>
            <a:r>
              <a:rPr lang="hu-HU" sz="3600" b="1" dirty="0" err="1" smtClean="0">
                <a:solidFill>
                  <a:srgbClr val="468A7F"/>
                </a:solidFill>
              </a:rPr>
              <a:t>Student</a:t>
            </a:r>
            <a:r>
              <a:rPr lang="hu-HU" sz="3600" b="1" dirty="0" smtClean="0">
                <a:solidFill>
                  <a:srgbClr val="468A7F"/>
                </a:solidFill>
              </a:rPr>
              <a:t> </a:t>
            </a:r>
            <a:r>
              <a:rPr lang="hu-HU" sz="3600" b="1" dirty="0" err="1" smtClean="0">
                <a:solidFill>
                  <a:srgbClr val="468A7F"/>
                </a:solidFill>
              </a:rPr>
              <a:t>projects</a:t>
            </a:r>
            <a:endParaRPr lang="hu-HU" sz="3600" b="1" dirty="0" smtClean="0">
              <a:solidFill>
                <a:srgbClr val="468A7F"/>
              </a:solidFill>
            </a:endParaRPr>
          </a:p>
        </p:txBody>
      </p:sp>
      <p:pic>
        <p:nvPicPr>
          <p:cNvPr id="7170" name="Picture 2" descr="C:\Users\Balage\AppData\Local\Microsoft\Windows Live Mail\WLMDSS.tmp\WLM52D1.tmp\TDK_2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268760"/>
            <a:ext cx="3816424" cy="2536332"/>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4139952" y="1474597"/>
            <a:ext cx="2232248" cy="1015663"/>
          </a:xfrm>
          <a:prstGeom prst="rect">
            <a:avLst/>
          </a:prstGeom>
          <a:noFill/>
        </p:spPr>
        <p:txBody>
          <a:bodyPr wrap="square" rtlCol="0">
            <a:spAutoFit/>
          </a:bodyPr>
          <a:lstStyle/>
          <a:p>
            <a:r>
              <a:rPr lang="hu-HU" sz="2000" dirty="0" err="1" smtClean="0">
                <a:latin typeface="+mn-lt"/>
              </a:rPr>
              <a:t>Czuprák</a:t>
            </a:r>
            <a:r>
              <a:rPr lang="hu-HU" sz="2000" dirty="0" smtClean="0">
                <a:latin typeface="+mn-lt"/>
              </a:rPr>
              <a:t> Zsolt</a:t>
            </a:r>
          </a:p>
          <a:p>
            <a:r>
              <a:rPr lang="hu-HU" sz="2000" dirty="0" smtClean="0">
                <a:latin typeface="+mn-lt"/>
              </a:rPr>
              <a:t>Éva Róbert</a:t>
            </a:r>
          </a:p>
          <a:p>
            <a:r>
              <a:rPr lang="hu-HU" sz="2000" dirty="0" smtClean="0">
                <a:latin typeface="+mn-lt"/>
              </a:rPr>
              <a:t>Abonyi Gergő</a:t>
            </a:r>
            <a:endParaRPr lang="hu-HU" sz="2000" dirty="0">
              <a:latin typeface="+mn-lt"/>
            </a:endParaRPr>
          </a:p>
        </p:txBody>
      </p:sp>
      <p:sp>
        <p:nvSpPr>
          <p:cNvPr id="3" name="Szövegdoboz 2"/>
          <p:cNvSpPr txBox="1"/>
          <p:nvPr/>
        </p:nvSpPr>
        <p:spPr>
          <a:xfrm>
            <a:off x="1259070" y="6065377"/>
            <a:ext cx="2448272" cy="400110"/>
          </a:xfrm>
          <a:prstGeom prst="rect">
            <a:avLst/>
          </a:prstGeom>
          <a:solidFill>
            <a:schemeClr val="bg1"/>
          </a:solidFill>
        </p:spPr>
        <p:txBody>
          <a:bodyPr wrap="square" rtlCol="0">
            <a:spAutoFit/>
          </a:bodyPr>
          <a:lstStyle/>
          <a:p>
            <a:r>
              <a:rPr lang="hu-HU" sz="2000" dirty="0" err="1" smtClean="0">
                <a:latin typeface="+mn-lt"/>
              </a:rPr>
              <a:t>Zsupányi</a:t>
            </a:r>
            <a:r>
              <a:rPr lang="hu-HU" sz="2000" dirty="0" smtClean="0">
                <a:latin typeface="+mn-lt"/>
              </a:rPr>
              <a:t> Krisztián</a:t>
            </a:r>
            <a:endParaRPr lang="hu-HU" sz="2000" dirty="0">
              <a:latin typeface="+mn-lt"/>
            </a:endParaRPr>
          </a:p>
        </p:txBody>
      </p:sp>
      <p:sp>
        <p:nvSpPr>
          <p:cNvPr id="4" name="Dia számának helye 3"/>
          <p:cNvSpPr>
            <a:spLocks noGrp="1"/>
          </p:cNvSpPr>
          <p:nvPr>
            <p:ph type="sldNum" sz="quarter" idx="12"/>
          </p:nvPr>
        </p:nvSpPr>
        <p:spPr/>
        <p:txBody>
          <a:bodyPr/>
          <a:lstStyle/>
          <a:p>
            <a:fld id="{42275A63-3E4B-4569-BF04-D6C210DC9A48}" type="slidenum">
              <a:rPr lang="hu-HU" smtClean="0"/>
              <a:pPr/>
              <a:t>15</a:t>
            </a:fld>
            <a:endParaRPr lang="hu-HU" dirty="0"/>
          </a:p>
        </p:txBody>
      </p:sp>
      <p:pic>
        <p:nvPicPr>
          <p:cNvPr id="727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4009889"/>
            <a:ext cx="5041122" cy="2844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13775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Dia számának helye 6"/>
          <p:cNvSpPr>
            <a:spLocks noGrp="1"/>
          </p:cNvSpPr>
          <p:nvPr>
            <p:ph type="sldNum" sz="quarter" idx="12"/>
          </p:nvPr>
        </p:nvSpPr>
        <p:spPr/>
        <p:txBody>
          <a:bodyPr/>
          <a:lstStyle/>
          <a:p>
            <a:fld id="{B5D9E702-89ED-4FD3-B85D-576F2CEB479A}" type="slidenum">
              <a:rPr lang="hu-HU"/>
              <a:pPr/>
              <a:t>150</a:t>
            </a:fld>
            <a:endParaRPr lang="hu-HU"/>
          </a:p>
        </p:txBody>
      </p:sp>
      <p:sp>
        <p:nvSpPr>
          <p:cNvPr id="299014" name="Rectangle 6"/>
          <p:cNvSpPr>
            <a:spLocks noGrp="1" noChangeArrowheads="1"/>
          </p:cNvSpPr>
          <p:nvPr>
            <p:ph type="title"/>
          </p:nvPr>
        </p:nvSpPr>
        <p:spPr/>
        <p:txBody>
          <a:bodyPr/>
          <a:lstStyle/>
          <a:p>
            <a:endParaRPr lang="hu-HU"/>
          </a:p>
        </p:txBody>
      </p:sp>
      <p:sp>
        <p:nvSpPr>
          <p:cNvPr id="299011" name="Rectangle 3"/>
          <p:cNvSpPr>
            <a:spLocks noGrp="1" noChangeArrowheads="1"/>
          </p:cNvSpPr>
          <p:nvPr>
            <p:ph type="body" sz="half" idx="1"/>
          </p:nvPr>
        </p:nvSpPr>
        <p:spPr>
          <a:xfrm>
            <a:off x="1370013" y="1827213"/>
            <a:ext cx="7158037" cy="1490662"/>
          </a:xfrm>
        </p:spPr>
        <p:txBody>
          <a:bodyPr/>
          <a:lstStyle/>
          <a:p>
            <a:r>
              <a:rPr lang="en-US" sz="2500"/>
              <a:t>RMSE in course of the tuning of the second system for LESFRI with both methods</a:t>
            </a:r>
            <a:r>
              <a:rPr lang="hu-HU" sz="2500"/>
              <a:t> </a:t>
            </a:r>
          </a:p>
        </p:txBody>
      </p:sp>
      <p:pic>
        <p:nvPicPr>
          <p:cNvPr id="2990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550" y="3379788"/>
            <a:ext cx="5399088"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9013" name="Object 5"/>
          <p:cNvGraphicFramePr>
            <a:graphicFrameLocks noGrp="1" noChangeAspect="1"/>
          </p:cNvGraphicFramePr>
          <p:nvPr>
            <p:ph sz="half" idx="2"/>
          </p:nvPr>
        </p:nvGraphicFramePr>
        <p:xfrm>
          <a:off x="2120900" y="809625"/>
          <a:ext cx="5167313" cy="665163"/>
        </p:xfrm>
        <a:graphic>
          <a:graphicData uri="http://schemas.openxmlformats.org/presentationml/2006/ole">
            <mc:AlternateContent xmlns:mc="http://schemas.openxmlformats.org/markup-compatibility/2006">
              <mc:Choice xmlns:v="urn:schemas-microsoft-com:vml" Requires="v">
                <p:oleObj spid="_x0000_s58387" name="Egyenlet" r:id="rId5" imgW="2070100" imgH="266700" progId="Equation.3">
                  <p:embed/>
                </p:oleObj>
              </mc:Choice>
              <mc:Fallback>
                <p:oleObj name="Egyenlet" r:id="rId5" imgW="2070100" imgH="266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0900" y="809625"/>
                        <a:ext cx="5167313" cy="665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606656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Dia számának helye 5"/>
          <p:cNvSpPr>
            <a:spLocks noGrp="1"/>
          </p:cNvSpPr>
          <p:nvPr>
            <p:ph type="sldNum" sz="quarter" idx="12"/>
          </p:nvPr>
        </p:nvSpPr>
        <p:spPr/>
        <p:txBody>
          <a:bodyPr/>
          <a:lstStyle/>
          <a:p>
            <a:fld id="{66545E95-67EB-4126-B594-AC5B4B903253}" type="slidenum">
              <a:rPr lang="hu-HU"/>
              <a:pPr/>
              <a:t>151</a:t>
            </a:fld>
            <a:endParaRPr lang="hu-HU"/>
          </a:p>
        </p:txBody>
      </p:sp>
      <p:sp>
        <p:nvSpPr>
          <p:cNvPr id="301059" name="Rectangle 3"/>
          <p:cNvSpPr>
            <a:spLocks noGrp="1" noChangeArrowheads="1"/>
          </p:cNvSpPr>
          <p:nvPr>
            <p:ph type="body" idx="1"/>
          </p:nvPr>
        </p:nvSpPr>
        <p:spPr>
          <a:xfrm>
            <a:off x="1370013" y="1827213"/>
            <a:ext cx="7313612" cy="1530350"/>
          </a:xfrm>
        </p:spPr>
        <p:txBody>
          <a:bodyPr/>
          <a:lstStyle/>
          <a:p>
            <a:r>
              <a:rPr lang="en-US"/>
              <a:t>RMSE in course of the tuning of the second system for FRIPOC with both methods</a:t>
            </a:r>
            <a:r>
              <a:rPr lang="hu-HU"/>
              <a:t> </a:t>
            </a:r>
          </a:p>
        </p:txBody>
      </p:sp>
      <p:pic>
        <p:nvPicPr>
          <p:cNvPr id="301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525" y="3379788"/>
            <a:ext cx="5322888"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1061" name="Object 5"/>
          <p:cNvGraphicFramePr>
            <a:graphicFrameLocks noGrp="1" noChangeAspect="1"/>
          </p:cNvGraphicFramePr>
          <p:nvPr>
            <p:ph type="title"/>
          </p:nvPr>
        </p:nvGraphicFramePr>
        <p:xfrm>
          <a:off x="2003425" y="501650"/>
          <a:ext cx="5167313" cy="665163"/>
        </p:xfrm>
        <a:graphic>
          <a:graphicData uri="http://schemas.openxmlformats.org/presentationml/2006/ole">
            <mc:AlternateContent xmlns:mc="http://schemas.openxmlformats.org/markup-compatibility/2006">
              <mc:Choice xmlns:v="urn:schemas-microsoft-com:vml" Requires="v">
                <p:oleObj spid="_x0000_s59411" name="Egyenlet" r:id="rId4" imgW="2070100" imgH="266700" progId="Equation.3">
                  <p:embed/>
                </p:oleObj>
              </mc:Choice>
              <mc:Fallback>
                <p:oleObj name="Egyenlet" r:id="rId4" imgW="2070100" imgH="266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3425" y="501650"/>
                        <a:ext cx="5167313" cy="665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329515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Dia számának helye 5"/>
          <p:cNvSpPr>
            <a:spLocks noGrp="1"/>
          </p:cNvSpPr>
          <p:nvPr>
            <p:ph type="sldNum" sz="quarter" idx="12"/>
          </p:nvPr>
        </p:nvSpPr>
        <p:spPr/>
        <p:txBody>
          <a:bodyPr/>
          <a:lstStyle/>
          <a:p>
            <a:fld id="{BA018ABD-F165-4134-A1A9-2B4B014B4FEC}" type="slidenum">
              <a:rPr lang="hu-HU"/>
              <a:pPr/>
              <a:t>152</a:t>
            </a:fld>
            <a:endParaRPr lang="hu-HU"/>
          </a:p>
        </p:txBody>
      </p:sp>
      <p:sp>
        <p:nvSpPr>
          <p:cNvPr id="302082" name="Rectangle 2"/>
          <p:cNvSpPr>
            <a:spLocks noGrp="1" noChangeArrowheads="1"/>
          </p:cNvSpPr>
          <p:nvPr>
            <p:ph type="title"/>
          </p:nvPr>
        </p:nvSpPr>
        <p:spPr/>
        <p:txBody>
          <a:bodyPr/>
          <a:lstStyle/>
          <a:p>
            <a:r>
              <a:rPr lang="hu-HU"/>
              <a:t>Rule antecedents</a:t>
            </a:r>
          </a:p>
        </p:txBody>
      </p:sp>
      <p:sp>
        <p:nvSpPr>
          <p:cNvPr id="302083" name="Rectangle 3"/>
          <p:cNvSpPr>
            <a:spLocks noGrp="1" noChangeArrowheads="1"/>
          </p:cNvSpPr>
          <p:nvPr>
            <p:ph type="body" idx="1"/>
          </p:nvPr>
        </p:nvSpPr>
        <p:spPr/>
        <p:txBody>
          <a:bodyPr/>
          <a:lstStyle/>
          <a:p>
            <a:r>
              <a:rPr lang="en-US"/>
              <a:t>Antecedent space of the system tuned for the second function with the RBE-SI method and LESFRI inference technique</a:t>
            </a:r>
            <a:r>
              <a:rPr lang="hu-HU"/>
              <a:t> </a:t>
            </a:r>
          </a:p>
        </p:txBody>
      </p:sp>
      <p:pic>
        <p:nvPicPr>
          <p:cNvPr id="302084" name="Picture 4" descr="Fig_10_antecedent_space_yuj_b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6638" y="3657600"/>
            <a:ext cx="43307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641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Fuzzy </a:t>
            </a:r>
            <a:r>
              <a:rPr lang="hu-HU" dirty="0" err="1" smtClean="0"/>
              <a:t>Model</a:t>
            </a:r>
            <a:r>
              <a:rPr lang="hu-HU" dirty="0" smtClean="0"/>
              <a:t> </a:t>
            </a:r>
            <a:r>
              <a:rPr lang="hu-HU" dirty="0" err="1" smtClean="0"/>
              <a:t>Identification</a:t>
            </a:r>
            <a:endParaRPr lang="hu-HU" dirty="0"/>
          </a:p>
        </p:txBody>
      </p:sp>
      <p:sp>
        <p:nvSpPr>
          <p:cNvPr id="3" name="Tartalom helye 2"/>
          <p:cNvSpPr>
            <a:spLocks noGrp="1"/>
          </p:cNvSpPr>
          <p:nvPr>
            <p:ph idx="1"/>
          </p:nvPr>
        </p:nvSpPr>
        <p:spPr/>
        <p:txBody>
          <a:bodyPr>
            <a:normAutofit lnSpcReduction="10000"/>
          </a:bodyPr>
          <a:lstStyle/>
          <a:p>
            <a:r>
              <a:rPr lang="hu-HU" dirty="0" err="1" smtClean="0"/>
              <a:t>Initial</a:t>
            </a:r>
            <a:r>
              <a:rPr lang="hu-HU" dirty="0" smtClean="0"/>
              <a:t> </a:t>
            </a:r>
            <a:r>
              <a:rPr lang="hu-HU" dirty="0" err="1" smtClean="0"/>
              <a:t>rule</a:t>
            </a:r>
            <a:r>
              <a:rPr lang="hu-HU" dirty="0" smtClean="0"/>
              <a:t> </a:t>
            </a:r>
            <a:r>
              <a:rPr lang="hu-HU" dirty="0" err="1" smtClean="0"/>
              <a:t>base</a:t>
            </a:r>
            <a:endParaRPr lang="hu-HU" dirty="0"/>
          </a:p>
          <a:p>
            <a:pPr lvl="1"/>
            <a:r>
              <a:rPr lang="hu-HU" dirty="0" smtClean="0"/>
              <a:t>E</a:t>
            </a:r>
            <a:r>
              <a:rPr lang="en-US" dirty="0" err="1" smtClean="0"/>
              <a:t>mploying</a:t>
            </a:r>
            <a:r>
              <a:rPr lang="en-US" dirty="0" smtClean="0"/>
              <a:t> </a:t>
            </a:r>
            <a:r>
              <a:rPr lang="en-US" dirty="0"/>
              <a:t>human experts, </a:t>
            </a:r>
            <a:endParaRPr lang="hu-HU" dirty="0" smtClean="0"/>
          </a:p>
          <a:p>
            <a:pPr lvl="1"/>
            <a:r>
              <a:rPr lang="hu-HU" dirty="0" smtClean="0"/>
              <a:t>F</a:t>
            </a:r>
            <a:r>
              <a:rPr lang="en-US" dirty="0" err="1" smtClean="0"/>
              <a:t>uzzy</a:t>
            </a:r>
            <a:r>
              <a:rPr lang="en-US" dirty="0" smtClean="0"/>
              <a:t> </a:t>
            </a:r>
            <a:r>
              <a:rPr lang="en-US" dirty="0"/>
              <a:t>clustering, </a:t>
            </a:r>
            <a:r>
              <a:rPr lang="hu-HU" dirty="0" smtClean="0"/>
              <a:t>G</a:t>
            </a:r>
            <a:r>
              <a:rPr lang="en-US" dirty="0" smtClean="0"/>
              <a:t>rid </a:t>
            </a:r>
            <a:r>
              <a:rPr lang="en-US" dirty="0"/>
              <a:t>partitioning, </a:t>
            </a:r>
            <a:endParaRPr lang="hu-HU" dirty="0" smtClean="0"/>
          </a:p>
          <a:p>
            <a:pPr lvl="1"/>
            <a:r>
              <a:rPr lang="hu-HU" dirty="0" smtClean="0"/>
              <a:t>F</a:t>
            </a:r>
            <a:r>
              <a:rPr lang="en-US" dirty="0" err="1" smtClean="0"/>
              <a:t>inding</a:t>
            </a:r>
            <a:r>
              <a:rPr lang="en-US" dirty="0" smtClean="0"/>
              <a:t> </a:t>
            </a:r>
            <a:r>
              <a:rPr lang="en-US" dirty="0"/>
              <a:t>the extreme values of the modeled functional </a:t>
            </a:r>
            <a:r>
              <a:rPr lang="en-US" dirty="0" smtClean="0"/>
              <a:t>relation</a:t>
            </a:r>
            <a:endParaRPr lang="hu-HU" dirty="0" smtClean="0"/>
          </a:p>
          <a:p>
            <a:pPr lvl="1"/>
            <a:r>
              <a:rPr lang="hu-HU" dirty="0" err="1" smtClean="0"/>
              <a:t>etc</a:t>
            </a:r>
            <a:endParaRPr lang="hu-HU" dirty="0" smtClean="0"/>
          </a:p>
          <a:p>
            <a:r>
              <a:rPr lang="hu-HU" dirty="0" err="1" smtClean="0"/>
              <a:t>Parameter</a:t>
            </a:r>
            <a:r>
              <a:rPr lang="hu-HU" dirty="0" smtClean="0"/>
              <a:t> </a:t>
            </a:r>
            <a:r>
              <a:rPr lang="hu-HU" dirty="0" err="1" smtClean="0"/>
              <a:t>tuning</a:t>
            </a:r>
            <a:endParaRPr lang="hu-HU" dirty="0" smtClean="0"/>
          </a:p>
          <a:p>
            <a:pPr lvl="1"/>
            <a:r>
              <a:rPr lang="hu-HU" dirty="0" smtClean="0"/>
              <a:t>Global </a:t>
            </a:r>
            <a:r>
              <a:rPr lang="hu-HU" dirty="0" err="1" smtClean="0"/>
              <a:t>search</a:t>
            </a:r>
            <a:endParaRPr lang="hu-HU" dirty="0" smtClean="0"/>
          </a:p>
          <a:p>
            <a:pPr lvl="1"/>
            <a:r>
              <a:rPr lang="hu-HU" dirty="0" smtClean="0"/>
              <a:t>Local </a:t>
            </a:r>
            <a:r>
              <a:rPr lang="hu-HU" dirty="0" err="1" smtClean="0"/>
              <a:t>search</a:t>
            </a:r>
            <a:endParaRPr lang="hu-HU" dirty="0" smtClean="0"/>
          </a:p>
          <a:p>
            <a:pPr lvl="1"/>
            <a:r>
              <a:rPr lang="hu-HU" dirty="0" err="1" smtClean="0"/>
              <a:t>Hybrid</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153</a:t>
            </a:fld>
            <a:endParaRPr lang="hu-HU" dirty="0"/>
          </a:p>
        </p:txBody>
      </p:sp>
    </p:spTree>
    <p:extLst>
      <p:ext uri="{BB962C8B-B14F-4D97-AF65-F5344CB8AC3E}">
        <p14:creationId xmlns:p14="http://schemas.microsoft.com/office/powerpoint/2010/main" val="212415151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Clonal</a:t>
            </a:r>
            <a:r>
              <a:rPr lang="hu-HU" dirty="0"/>
              <a:t> </a:t>
            </a:r>
            <a:r>
              <a:rPr lang="hu-HU" dirty="0" err="1"/>
              <a:t>Selection</a:t>
            </a:r>
            <a:r>
              <a:rPr lang="hu-HU" dirty="0"/>
              <a:t> </a:t>
            </a:r>
            <a:r>
              <a:rPr lang="hu-HU" dirty="0" err="1" smtClean="0"/>
              <a:t>Algorithm</a:t>
            </a:r>
            <a:endParaRPr lang="hu-HU" dirty="0"/>
          </a:p>
        </p:txBody>
      </p:sp>
      <p:sp>
        <p:nvSpPr>
          <p:cNvPr id="3" name="Tartalom helye 2"/>
          <p:cNvSpPr>
            <a:spLocks noGrp="1"/>
          </p:cNvSpPr>
          <p:nvPr>
            <p:ph idx="1"/>
          </p:nvPr>
        </p:nvSpPr>
        <p:spPr/>
        <p:txBody>
          <a:bodyPr/>
          <a:lstStyle/>
          <a:p>
            <a:r>
              <a:rPr lang="en-US" dirty="0"/>
              <a:t>Clonal Selection </a:t>
            </a:r>
            <a:r>
              <a:rPr lang="en-US" dirty="0" smtClean="0"/>
              <a:t>Principle</a:t>
            </a:r>
            <a:endParaRPr lang="hu-HU" dirty="0" smtClean="0"/>
          </a:p>
          <a:p>
            <a:pPr lvl="1"/>
            <a:r>
              <a:rPr lang="hu-HU" dirty="0" smtClean="0"/>
              <a:t>C</a:t>
            </a:r>
            <a:r>
              <a:rPr lang="en-US" dirty="0" err="1" smtClean="0"/>
              <a:t>lonal</a:t>
            </a:r>
            <a:r>
              <a:rPr lang="en-US" dirty="0" smtClean="0"/>
              <a:t> selection </a:t>
            </a:r>
            <a:endParaRPr lang="hu-HU" dirty="0" smtClean="0"/>
          </a:p>
          <a:p>
            <a:pPr lvl="1"/>
            <a:r>
              <a:rPr lang="hu-HU" dirty="0" smtClean="0"/>
              <a:t>C</a:t>
            </a:r>
            <a:r>
              <a:rPr lang="en-US" dirty="0" err="1" smtClean="0"/>
              <a:t>lonal</a:t>
            </a:r>
            <a:r>
              <a:rPr lang="en-US" dirty="0" smtClean="0"/>
              <a:t> expansion</a:t>
            </a:r>
            <a:endParaRPr lang="hu-HU" dirty="0" smtClean="0"/>
          </a:p>
          <a:p>
            <a:pPr lvl="1"/>
            <a:r>
              <a:rPr lang="hu-HU" dirty="0" smtClean="0"/>
              <a:t>S</a:t>
            </a:r>
            <a:r>
              <a:rPr lang="en-US" dirty="0" err="1" smtClean="0"/>
              <a:t>omatic</a:t>
            </a:r>
            <a:r>
              <a:rPr lang="en-US" dirty="0" smtClean="0"/>
              <a:t> </a:t>
            </a:r>
            <a:r>
              <a:rPr lang="en-US" dirty="0" err="1" smtClean="0"/>
              <a:t>hypermutation</a:t>
            </a:r>
            <a:endParaRPr lang="hu-HU" dirty="0" smtClean="0"/>
          </a:p>
          <a:p>
            <a:r>
              <a:rPr lang="hu-HU" dirty="0" err="1" smtClean="0"/>
              <a:t>Variants</a:t>
            </a:r>
            <a:r>
              <a:rPr lang="hu-HU" dirty="0"/>
              <a:t>: CLONALG </a:t>
            </a:r>
            <a:r>
              <a:rPr lang="hu-HU" dirty="0" err="1"/>
              <a:t>by</a:t>
            </a:r>
            <a:r>
              <a:rPr lang="hu-HU" dirty="0"/>
              <a:t> </a:t>
            </a:r>
            <a:r>
              <a:rPr lang="hu-HU" dirty="0" smtClean="0"/>
              <a:t>(de </a:t>
            </a:r>
            <a:r>
              <a:rPr lang="hu-HU" dirty="0"/>
              <a:t>Castro and Von </a:t>
            </a:r>
            <a:r>
              <a:rPr lang="hu-HU" dirty="0" err="1" smtClean="0"/>
              <a:t>Zuben</a:t>
            </a:r>
            <a:r>
              <a:rPr lang="hu-HU" dirty="0" smtClean="0"/>
              <a:t>), </a:t>
            </a:r>
            <a:r>
              <a:rPr lang="hu-HU" dirty="0"/>
              <a:t>CLONALG1 and CLONALG2 </a:t>
            </a:r>
            <a:r>
              <a:rPr lang="hu-HU" dirty="0" smtClean="0"/>
              <a:t>(</a:t>
            </a:r>
            <a:r>
              <a:rPr lang="hu-HU" dirty="0" err="1" smtClean="0"/>
              <a:t>Cutello</a:t>
            </a:r>
            <a:r>
              <a:rPr lang="hu-HU" dirty="0" smtClean="0"/>
              <a:t> </a:t>
            </a:r>
            <a:r>
              <a:rPr lang="hu-HU" dirty="0"/>
              <a:t>et </a:t>
            </a:r>
            <a:r>
              <a:rPr lang="hu-HU" dirty="0" err="1"/>
              <a:t>al</a:t>
            </a:r>
            <a:r>
              <a:rPr lang="hu-HU" dirty="0" smtClean="0"/>
              <a:t>.), </a:t>
            </a:r>
            <a:r>
              <a:rPr lang="hu-HU" dirty="0"/>
              <a:t>MOCSA </a:t>
            </a:r>
            <a:r>
              <a:rPr lang="hu-HU" dirty="0" smtClean="0"/>
              <a:t>(</a:t>
            </a:r>
            <a:r>
              <a:rPr lang="hu-HU" dirty="0" err="1" smtClean="0"/>
              <a:t>Campelo</a:t>
            </a:r>
            <a:r>
              <a:rPr lang="hu-HU" dirty="0" smtClean="0"/>
              <a:t> </a:t>
            </a:r>
            <a:r>
              <a:rPr lang="hu-HU" dirty="0"/>
              <a:t>et </a:t>
            </a:r>
            <a:r>
              <a:rPr lang="hu-HU" dirty="0" err="1"/>
              <a:t>al</a:t>
            </a:r>
            <a:r>
              <a:rPr lang="hu-HU" dirty="0" smtClean="0"/>
              <a:t>.), </a:t>
            </a:r>
            <a:r>
              <a:rPr lang="hu-HU" dirty="0"/>
              <a:t>AIRS </a:t>
            </a:r>
            <a:r>
              <a:rPr lang="hu-HU" dirty="0" smtClean="0"/>
              <a:t>(</a:t>
            </a:r>
            <a:r>
              <a:rPr lang="hu-HU" dirty="0" err="1" smtClean="0"/>
              <a:t>Watkins</a:t>
            </a:r>
            <a:r>
              <a:rPr lang="hu-HU" dirty="0" smtClean="0"/>
              <a:t>), </a:t>
            </a:r>
            <a:r>
              <a:rPr lang="hu-HU" dirty="0"/>
              <a:t>BCA </a:t>
            </a:r>
            <a:r>
              <a:rPr lang="hu-HU" dirty="0" smtClean="0"/>
              <a:t>(</a:t>
            </a:r>
            <a:r>
              <a:rPr lang="hu-HU" dirty="0" err="1" smtClean="0"/>
              <a:t>Kelsey</a:t>
            </a:r>
            <a:r>
              <a:rPr lang="hu-HU" dirty="0" smtClean="0"/>
              <a:t> </a:t>
            </a:r>
            <a:r>
              <a:rPr lang="hu-HU" dirty="0"/>
              <a:t>and </a:t>
            </a:r>
            <a:r>
              <a:rPr lang="hu-HU" dirty="0" err="1" smtClean="0"/>
              <a:t>Timmis</a:t>
            </a:r>
            <a:r>
              <a:rPr lang="hu-HU" dirty="0" smtClean="0"/>
              <a:t>), </a:t>
            </a:r>
            <a:r>
              <a:rPr lang="hu-HU" dirty="0"/>
              <a:t>SIA </a:t>
            </a:r>
            <a:r>
              <a:rPr lang="hu-HU" dirty="0" smtClean="0"/>
              <a:t>(</a:t>
            </a:r>
            <a:r>
              <a:rPr lang="hu-HU" dirty="0" err="1" smtClean="0"/>
              <a:t>Cutelo</a:t>
            </a:r>
            <a:r>
              <a:rPr lang="hu-HU" dirty="0" smtClean="0"/>
              <a:t> </a:t>
            </a:r>
            <a:r>
              <a:rPr lang="hu-HU" dirty="0"/>
              <a:t>and </a:t>
            </a:r>
            <a:r>
              <a:rPr lang="hu-HU" dirty="0" smtClean="0"/>
              <a:t>Nicosia), MISA (</a:t>
            </a:r>
            <a:r>
              <a:rPr lang="hu-HU" dirty="0" err="1" smtClean="0"/>
              <a:t>Coello</a:t>
            </a:r>
            <a:r>
              <a:rPr lang="hu-HU" dirty="0" smtClean="0"/>
              <a:t> </a:t>
            </a:r>
            <a:r>
              <a:rPr lang="hu-HU" dirty="0"/>
              <a:t>et </a:t>
            </a:r>
            <a:r>
              <a:rPr lang="hu-HU" dirty="0" err="1"/>
              <a:t>al</a:t>
            </a:r>
            <a:r>
              <a:rPr lang="hu-HU" dirty="0" smtClean="0"/>
              <a:t>.)</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154</a:t>
            </a:fld>
            <a:endParaRPr lang="hu-HU" dirty="0"/>
          </a:p>
        </p:txBody>
      </p:sp>
    </p:spTree>
    <p:extLst>
      <p:ext uri="{BB962C8B-B14F-4D97-AF65-F5344CB8AC3E}">
        <p14:creationId xmlns:p14="http://schemas.microsoft.com/office/powerpoint/2010/main" val="87344598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The </a:t>
            </a:r>
            <a:r>
              <a:rPr lang="hu-HU" dirty="0" err="1" smtClean="0"/>
              <a:t>Applied</a:t>
            </a:r>
            <a:r>
              <a:rPr lang="hu-HU" dirty="0" smtClean="0"/>
              <a:t> </a:t>
            </a:r>
            <a:r>
              <a:rPr lang="hu-HU" dirty="0" err="1" smtClean="0"/>
              <a:t>Algorithm</a:t>
            </a:r>
            <a:endParaRPr lang="hu-HU" dirty="0"/>
          </a:p>
        </p:txBody>
      </p:sp>
      <p:sp>
        <p:nvSpPr>
          <p:cNvPr id="3" name="Tartalom helye 2"/>
          <p:cNvSpPr>
            <a:spLocks noGrp="1"/>
          </p:cNvSpPr>
          <p:nvPr>
            <p:ph idx="1"/>
          </p:nvPr>
        </p:nvSpPr>
        <p:spPr/>
        <p:txBody>
          <a:bodyPr>
            <a:normAutofit fontScale="62500" lnSpcReduction="20000"/>
          </a:bodyPr>
          <a:lstStyle/>
          <a:p>
            <a:pPr marL="273050" indent="-273050">
              <a:buFont typeface="+mj-lt"/>
              <a:buAutoNum type="arabicPeriod"/>
            </a:pPr>
            <a:r>
              <a:rPr lang="en-US" dirty="0"/>
              <a:t>Create</a:t>
            </a:r>
            <a:r>
              <a:rPr lang="hu-HU" dirty="0"/>
              <a:t> starting </a:t>
            </a:r>
            <a:r>
              <a:rPr lang="hu-HU" dirty="0" err="1"/>
              <a:t>repertoire</a:t>
            </a:r>
            <a:r>
              <a:rPr lang="hu-HU" dirty="0"/>
              <a:t> of </a:t>
            </a:r>
            <a:r>
              <a:rPr lang="hu-HU" dirty="0" err="1"/>
              <a:t>antibodies</a:t>
            </a:r>
            <a:endParaRPr lang="hu-HU" dirty="0"/>
          </a:p>
          <a:p>
            <a:pPr lvl="1"/>
            <a:r>
              <a:rPr lang="en-US" sz="2500" dirty="0" smtClean="0"/>
              <a:t>Generate</a:t>
            </a:r>
            <a:r>
              <a:rPr lang="hu-HU" sz="2500" dirty="0" smtClean="0"/>
              <a:t> (random)</a:t>
            </a:r>
            <a:r>
              <a:rPr lang="en-US" sz="2500" dirty="0" smtClean="0"/>
              <a:t> </a:t>
            </a:r>
            <a:r>
              <a:rPr lang="en-US" sz="2500" dirty="0"/>
              <a:t>antibodies: </a:t>
            </a:r>
            <a:r>
              <a:rPr lang="en-US" sz="2500" i="1" dirty="0"/>
              <a:t>N x</a:t>
            </a:r>
            <a:r>
              <a:rPr lang="en-US" sz="2500" dirty="0"/>
              <a:t> (</a:t>
            </a:r>
            <a:r>
              <a:rPr lang="en-US" sz="2500" dirty="0" err="1"/>
              <a:t>BitArray</a:t>
            </a:r>
            <a:r>
              <a:rPr lang="en-US" sz="2500" dirty="0"/>
              <a:t> of length </a:t>
            </a:r>
            <a:r>
              <a:rPr lang="en-US" sz="2500" i="1" dirty="0"/>
              <a:t>L</a:t>
            </a:r>
            <a:r>
              <a:rPr lang="en-US" sz="2500" dirty="0"/>
              <a:t>)</a:t>
            </a:r>
            <a:endParaRPr lang="hu-HU" sz="2500" dirty="0"/>
          </a:p>
          <a:p>
            <a:pPr lvl="1"/>
            <a:r>
              <a:rPr lang="en-US" sz="2500" dirty="0"/>
              <a:t>Measure antibody affinity</a:t>
            </a:r>
          </a:p>
          <a:p>
            <a:pPr marL="273050" indent="-273050">
              <a:buFont typeface="+mj-lt"/>
              <a:buAutoNum type="arabicPeriod"/>
            </a:pPr>
            <a:r>
              <a:rPr lang="hu-HU" dirty="0" err="1" smtClean="0"/>
              <a:t>Create</a:t>
            </a:r>
            <a:r>
              <a:rPr lang="hu-HU" dirty="0" smtClean="0"/>
              <a:t> </a:t>
            </a:r>
            <a:r>
              <a:rPr lang="hu-HU" dirty="0" err="1" smtClean="0"/>
              <a:t>clones</a:t>
            </a:r>
            <a:endParaRPr lang="hu-HU" dirty="0" smtClean="0"/>
          </a:p>
          <a:p>
            <a:pPr lvl="1"/>
            <a:r>
              <a:rPr lang="en-US" sz="2600" dirty="0"/>
              <a:t>Sort antibodies based on affinity in descending order</a:t>
            </a:r>
          </a:p>
          <a:p>
            <a:pPr lvl="1"/>
            <a:r>
              <a:rPr lang="en-US" sz="2600" dirty="0"/>
              <a:t>Select first n instances</a:t>
            </a:r>
          </a:p>
          <a:p>
            <a:pPr lvl="1"/>
            <a:r>
              <a:rPr lang="en-US" sz="2600" dirty="0"/>
              <a:t>Clone selected instances (</a:t>
            </a:r>
            <a:r>
              <a:rPr lang="en-US" sz="2600" i="1" dirty="0" err="1"/>
              <a:t>Nc</a:t>
            </a:r>
            <a:r>
              <a:rPr lang="en-US" sz="2600" dirty="0"/>
              <a:t> copies of each instance)</a:t>
            </a:r>
          </a:p>
          <a:p>
            <a:pPr marL="273050" indent="-273050">
              <a:buFont typeface="+mj-lt"/>
              <a:buAutoNum type="arabicPeriod"/>
            </a:pPr>
            <a:r>
              <a:rPr lang="en-US" dirty="0"/>
              <a:t>Do </a:t>
            </a:r>
            <a:r>
              <a:rPr lang="en-US" dirty="0" err="1"/>
              <a:t>hypermutation</a:t>
            </a:r>
            <a:r>
              <a:rPr lang="en-US" dirty="0"/>
              <a:t> (antibody maturation)</a:t>
            </a:r>
            <a:endParaRPr lang="hu-HU" dirty="0"/>
          </a:p>
          <a:p>
            <a:pPr lvl="1"/>
            <a:r>
              <a:rPr lang="en-US" sz="2500" dirty="0"/>
              <a:t>Mutation controlled by </a:t>
            </a:r>
            <a:r>
              <a:rPr lang="en-US" sz="2500" i="1" dirty="0"/>
              <a:t>p</a:t>
            </a:r>
            <a:endParaRPr lang="hu-HU" sz="2500" i="1" dirty="0"/>
          </a:p>
          <a:p>
            <a:pPr lvl="1"/>
            <a:r>
              <a:rPr lang="en-US" sz="2500" dirty="0"/>
              <a:t>Measure antibody affinity (mutated antibodies)</a:t>
            </a:r>
            <a:endParaRPr lang="hu-HU" sz="2500" dirty="0"/>
          </a:p>
          <a:p>
            <a:pPr marL="273050" indent="-273050">
              <a:buFont typeface="+mj-lt"/>
              <a:buAutoNum type="arabicPeriod"/>
            </a:pPr>
            <a:r>
              <a:rPr lang="hu-HU" dirty="0" err="1" smtClean="0"/>
              <a:t>Extend</a:t>
            </a:r>
            <a:r>
              <a:rPr lang="hu-HU" dirty="0" smtClean="0"/>
              <a:t> </a:t>
            </a:r>
            <a:r>
              <a:rPr lang="hu-HU" dirty="0" err="1" smtClean="0"/>
              <a:t>repertoire</a:t>
            </a:r>
            <a:r>
              <a:rPr lang="hu-HU" dirty="0" smtClean="0"/>
              <a:t> </a:t>
            </a:r>
            <a:r>
              <a:rPr lang="hu-HU" dirty="0"/>
              <a:t>of </a:t>
            </a:r>
            <a:r>
              <a:rPr lang="hu-HU" dirty="0" err="1"/>
              <a:t>antibodies</a:t>
            </a:r>
            <a:endParaRPr lang="hu-HU" dirty="0"/>
          </a:p>
          <a:p>
            <a:pPr lvl="1"/>
            <a:r>
              <a:rPr lang="hu-HU" sz="2500" dirty="0" err="1"/>
              <a:t>Attache</a:t>
            </a:r>
            <a:r>
              <a:rPr lang="hu-HU" sz="2500" dirty="0"/>
              <a:t> </a:t>
            </a:r>
            <a:r>
              <a:rPr lang="hu-HU" sz="2500" dirty="0" err="1"/>
              <a:t>clones</a:t>
            </a:r>
            <a:r>
              <a:rPr lang="hu-HU" sz="2500" dirty="0"/>
              <a:t> </a:t>
            </a:r>
            <a:r>
              <a:rPr lang="hu-HU" sz="2500" dirty="0" err="1"/>
              <a:t>to</a:t>
            </a:r>
            <a:r>
              <a:rPr lang="hu-HU" sz="2500" dirty="0"/>
              <a:t> </a:t>
            </a:r>
            <a:r>
              <a:rPr lang="hu-HU" sz="2500" dirty="0" err="1"/>
              <a:t>the</a:t>
            </a:r>
            <a:r>
              <a:rPr lang="hu-HU" sz="2500" dirty="0"/>
              <a:t> </a:t>
            </a:r>
            <a:r>
              <a:rPr lang="hu-HU" sz="2500" dirty="0" err="1"/>
              <a:t>original</a:t>
            </a:r>
            <a:r>
              <a:rPr lang="hu-HU" sz="2500" dirty="0"/>
              <a:t> </a:t>
            </a:r>
            <a:r>
              <a:rPr lang="hu-HU" sz="2500" dirty="0" err="1"/>
              <a:t>pool</a:t>
            </a:r>
            <a:r>
              <a:rPr lang="hu-HU" sz="2500" dirty="0"/>
              <a:t> of </a:t>
            </a:r>
            <a:r>
              <a:rPr lang="hu-HU" sz="2500" dirty="0" err="1"/>
              <a:t>antibodies</a:t>
            </a:r>
            <a:endParaRPr lang="hu-HU" sz="2500" dirty="0"/>
          </a:p>
          <a:p>
            <a:pPr marL="273050" indent="-273050">
              <a:buFont typeface="+mj-lt"/>
              <a:buAutoNum type="arabicPeriod"/>
            </a:pPr>
            <a:r>
              <a:rPr lang="en-US" dirty="0" smtClean="0"/>
              <a:t>Create</a:t>
            </a:r>
            <a:r>
              <a:rPr lang="hu-HU" dirty="0" smtClean="0"/>
              <a:t> </a:t>
            </a:r>
            <a:r>
              <a:rPr lang="hu-HU" dirty="0" err="1"/>
              <a:t>next</a:t>
            </a:r>
            <a:r>
              <a:rPr lang="hu-HU" dirty="0"/>
              <a:t> </a:t>
            </a:r>
            <a:r>
              <a:rPr lang="hu-HU" dirty="0" err="1"/>
              <a:t>generation</a:t>
            </a:r>
            <a:r>
              <a:rPr lang="hu-HU" dirty="0"/>
              <a:t> </a:t>
            </a:r>
            <a:r>
              <a:rPr lang="hu-HU" dirty="0" err="1"/>
              <a:t>repertoire</a:t>
            </a:r>
            <a:r>
              <a:rPr lang="hu-HU" dirty="0"/>
              <a:t> of </a:t>
            </a:r>
            <a:r>
              <a:rPr lang="hu-HU" dirty="0" err="1" smtClean="0"/>
              <a:t>antibodies</a:t>
            </a:r>
            <a:endParaRPr lang="hu-HU" dirty="0" smtClean="0"/>
          </a:p>
          <a:p>
            <a:pPr lvl="1"/>
            <a:r>
              <a:rPr lang="en-US" sz="2500" dirty="0"/>
              <a:t>Sort antibodies based on affinity in descending </a:t>
            </a:r>
            <a:r>
              <a:rPr lang="en-US" sz="2500" dirty="0" smtClean="0"/>
              <a:t>order</a:t>
            </a:r>
            <a:endParaRPr lang="hu-HU" sz="2500" dirty="0" smtClean="0"/>
          </a:p>
          <a:p>
            <a:pPr lvl="1"/>
            <a:r>
              <a:rPr lang="hu-HU" sz="2500" dirty="0" err="1" smtClean="0"/>
              <a:t>Select</a:t>
            </a:r>
            <a:r>
              <a:rPr lang="hu-HU" sz="2500" dirty="0" smtClean="0"/>
              <a:t> </a:t>
            </a:r>
            <a:r>
              <a:rPr lang="hu-HU" sz="2500" dirty="0" err="1" smtClean="0"/>
              <a:t>first</a:t>
            </a:r>
            <a:r>
              <a:rPr lang="hu-HU" sz="2500" dirty="0" smtClean="0"/>
              <a:t> </a:t>
            </a:r>
            <a:r>
              <a:rPr lang="hu-HU" sz="2500" i="1" dirty="0" err="1" smtClean="0"/>
              <a:t>N-d</a:t>
            </a:r>
            <a:r>
              <a:rPr lang="hu-HU" sz="2500" dirty="0" smtClean="0"/>
              <a:t> </a:t>
            </a:r>
            <a:r>
              <a:rPr lang="hu-HU" sz="2500" dirty="0" err="1" smtClean="0"/>
              <a:t>instances</a:t>
            </a:r>
            <a:r>
              <a:rPr lang="hu-HU" sz="2500" dirty="0" smtClean="0"/>
              <a:t> (</a:t>
            </a:r>
            <a:r>
              <a:rPr lang="hu-HU" sz="2500" dirty="0" err="1" smtClean="0"/>
              <a:t>drop</a:t>
            </a:r>
            <a:r>
              <a:rPr lang="hu-HU" sz="2500" dirty="0" smtClean="0"/>
              <a:t> </a:t>
            </a:r>
            <a:r>
              <a:rPr lang="hu-HU" sz="2500" dirty="0" err="1" smtClean="0"/>
              <a:t>the</a:t>
            </a:r>
            <a:r>
              <a:rPr lang="hu-HU" sz="2500" dirty="0" smtClean="0"/>
              <a:t> rest)</a:t>
            </a:r>
          </a:p>
          <a:p>
            <a:pPr lvl="1"/>
            <a:r>
              <a:rPr lang="en-US" sz="2500" dirty="0" smtClean="0"/>
              <a:t>Generate</a:t>
            </a:r>
            <a:r>
              <a:rPr lang="hu-HU" sz="2500" dirty="0" smtClean="0"/>
              <a:t> </a:t>
            </a:r>
            <a:r>
              <a:rPr lang="hu-HU" sz="2500" dirty="0" err="1" smtClean="0"/>
              <a:t>new</a:t>
            </a:r>
            <a:r>
              <a:rPr lang="hu-HU" sz="2500" dirty="0" smtClean="0"/>
              <a:t> </a:t>
            </a:r>
            <a:r>
              <a:rPr lang="hu-HU" sz="2500" dirty="0"/>
              <a:t>(random)</a:t>
            </a:r>
            <a:r>
              <a:rPr lang="en-US" sz="2500" dirty="0"/>
              <a:t> antibodies: </a:t>
            </a:r>
            <a:r>
              <a:rPr lang="hu-HU" sz="2500" i="1" dirty="0" smtClean="0"/>
              <a:t>d</a:t>
            </a:r>
            <a:r>
              <a:rPr lang="en-US" sz="2500" i="1" dirty="0" smtClean="0"/>
              <a:t> </a:t>
            </a:r>
            <a:r>
              <a:rPr lang="en-US" sz="2500" i="1" dirty="0"/>
              <a:t>x</a:t>
            </a:r>
            <a:r>
              <a:rPr lang="en-US" sz="2500" dirty="0"/>
              <a:t> (</a:t>
            </a:r>
            <a:r>
              <a:rPr lang="en-US" sz="2500" dirty="0" err="1"/>
              <a:t>BitArray</a:t>
            </a:r>
            <a:r>
              <a:rPr lang="en-US" sz="2500" dirty="0"/>
              <a:t> of length </a:t>
            </a:r>
            <a:r>
              <a:rPr lang="en-US" sz="2500" i="1" dirty="0"/>
              <a:t>L</a:t>
            </a:r>
            <a:r>
              <a:rPr lang="en-US" sz="2500" dirty="0" smtClean="0"/>
              <a:t>)</a:t>
            </a:r>
            <a:endParaRPr lang="hu-HU" dirty="0"/>
          </a:p>
          <a:p>
            <a:pPr marL="457200" lvl="1" indent="-457200">
              <a:buClr>
                <a:schemeClr val="accent3"/>
              </a:buClr>
              <a:buSzPct val="95000"/>
              <a:buFont typeface="+mj-lt"/>
              <a:buAutoNum type="arabicPeriod"/>
            </a:pPr>
            <a:endParaRPr lang="en-US" dirty="0"/>
          </a:p>
          <a:p>
            <a:pPr marL="457200" lvl="1" indent="-457200">
              <a:buClr>
                <a:schemeClr val="accent3"/>
              </a:buClr>
              <a:buSzPct val="95000"/>
              <a:buFont typeface="+mj-lt"/>
              <a:buAutoNum type="arabicPeriod"/>
            </a:pPr>
            <a:endParaRPr lang="hu-HU" dirty="0" smtClean="0"/>
          </a:p>
          <a:p>
            <a:pPr marL="274320" lvl="1" indent="-274320">
              <a:buClr>
                <a:schemeClr val="accent3"/>
              </a:buClr>
              <a:buSzPct val="95000"/>
            </a:pPr>
            <a:endParaRPr lang="en-US" dirty="0" smtClean="0"/>
          </a:p>
          <a:p>
            <a:endParaRPr lang="hu-HU" dirty="0" smtClean="0"/>
          </a:p>
          <a:p>
            <a:endParaRPr lang="hu-HU"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graphicFrame>
        <p:nvGraphicFramePr>
          <p:cNvPr id="5" name="Objektum 4"/>
          <p:cNvGraphicFramePr>
            <a:graphicFrameLocks noChangeAspect="1"/>
          </p:cNvGraphicFramePr>
          <p:nvPr>
            <p:extLst>
              <p:ext uri="{D42A27DB-BD31-4B8C-83A1-F6EECF244321}">
                <p14:modId xmlns:p14="http://schemas.microsoft.com/office/powerpoint/2010/main" val="785757857"/>
              </p:ext>
            </p:extLst>
          </p:nvPr>
        </p:nvGraphicFramePr>
        <p:xfrm>
          <a:off x="5868144" y="3356992"/>
          <a:ext cx="1860207" cy="360040"/>
        </p:xfrm>
        <a:graphic>
          <a:graphicData uri="http://schemas.openxmlformats.org/presentationml/2006/ole">
            <mc:AlternateContent xmlns:mc="http://schemas.openxmlformats.org/markup-compatibility/2006">
              <mc:Choice xmlns:v="urn:schemas-microsoft-com:vml" Requires="v">
                <p:oleObj spid="_x0000_s39990" name="Equation" r:id="rId4" imgW="1181100" imgH="228600" progId="Equation.3">
                  <p:embed/>
                </p:oleObj>
              </mc:Choice>
              <mc:Fallback>
                <p:oleObj name="Equation" r:id="rId4" imgW="11811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3356992"/>
                        <a:ext cx="1860207" cy="3600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graphicFrame>
        <p:nvGraphicFramePr>
          <p:cNvPr id="7" name="Objektum 6"/>
          <p:cNvGraphicFramePr>
            <a:graphicFrameLocks noChangeAspect="1"/>
          </p:cNvGraphicFramePr>
          <p:nvPr>
            <p:extLst>
              <p:ext uri="{D42A27DB-BD31-4B8C-83A1-F6EECF244321}">
                <p14:modId xmlns:p14="http://schemas.microsoft.com/office/powerpoint/2010/main" val="1225023253"/>
              </p:ext>
            </p:extLst>
          </p:nvPr>
        </p:nvGraphicFramePr>
        <p:xfrm>
          <a:off x="5868144" y="3789040"/>
          <a:ext cx="864096" cy="562348"/>
        </p:xfrm>
        <a:graphic>
          <a:graphicData uri="http://schemas.openxmlformats.org/presentationml/2006/ole">
            <mc:AlternateContent xmlns:mc="http://schemas.openxmlformats.org/markup-compatibility/2006">
              <mc:Choice xmlns:v="urn:schemas-microsoft-com:vml" Requires="v">
                <p:oleObj spid="_x0000_s39991" name="Equation" r:id="rId6" imgW="596641" imgH="393529" progId="Equation.3">
                  <p:embed/>
                </p:oleObj>
              </mc:Choice>
              <mc:Fallback>
                <p:oleObj name="Equation" r:id="rId6" imgW="596641" imgH="39352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8144" y="3789040"/>
                        <a:ext cx="864096" cy="5623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églalap 15"/>
          <p:cNvSpPr/>
          <p:nvPr/>
        </p:nvSpPr>
        <p:spPr>
          <a:xfrm>
            <a:off x="3347864" y="5877272"/>
            <a:ext cx="7200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Téglalap 16"/>
          <p:cNvSpPr/>
          <p:nvPr/>
        </p:nvSpPr>
        <p:spPr>
          <a:xfrm>
            <a:off x="251520" y="6453336"/>
            <a:ext cx="3168352"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8" name="Téglalap 17"/>
          <p:cNvSpPr/>
          <p:nvPr/>
        </p:nvSpPr>
        <p:spPr>
          <a:xfrm>
            <a:off x="251520" y="2780928"/>
            <a:ext cx="72008" cy="3744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9" name="Jobbra nyíl 18"/>
          <p:cNvSpPr/>
          <p:nvPr/>
        </p:nvSpPr>
        <p:spPr>
          <a:xfrm>
            <a:off x="251520" y="2708920"/>
            <a:ext cx="21602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Dia számának helye 7"/>
          <p:cNvSpPr>
            <a:spLocks noGrp="1"/>
          </p:cNvSpPr>
          <p:nvPr>
            <p:ph type="sldNum" sz="quarter" idx="12"/>
          </p:nvPr>
        </p:nvSpPr>
        <p:spPr/>
        <p:txBody>
          <a:bodyPr/>
          <a:lstStyle/>
          <a:p>
            <a:fld id="{42275A63-3E4B-4569-BF04-D6C210DC9A48}" type="slidenum">
              <a:rPr lang="hu-HU" smtClean="0"/>
              <a:pPr/>
              <a:t>155</a:t>
            </a:fld>
            <a:endParaRPr lang="hu-HU" dirty="0"/>
          </a:p>
        </p:txBody>
      </p:sp>
    </p:spTree>
    <p:extLst>
      <p:ext uri="{BB962C8B-B14F-4D97-AF65-F5344CB8AC3E}">
        <p14:creationId xmlns:p14="http://schemas.microsoft.com/office/powerpoint/2010/main" val="190217918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Stopping</a:t>
            </a:r>
            <a:r>
              <a:rPr lang="hu-HU" dirty="0" smtClean="0"/>
              <a:t> </a:t>
            </a:r>
            <a:r>
              <a:rPr lang="hu-HU" dirty="0" err="1" smtClean="0"/>
              <a:t>conditions</a:t>
            </a:r>
            <a:endParaRPr lang="hu-HU" dirty="0"/>
          </a:p>
        </p:txBody>
      </p:sp>
      <p:sp>
        <p:nvSpPr>
          <p:cNvPr id="3" name="Tartalom helye 2"/>
          <p:cNvSpPr>
            <a:spLocks noGrp="1"/>
          </p:cNvSpPr>
          <p:nvPr>
            <p:ph idx="1"/>
          </p:nvPr>
        </p:nvSpPr>
        <p:spPr/>
        <p:txBody>
          <a:bodyPr/>
          <a:lstStyle/>
          <a:p>
            <a:endParaRPr lang="hu-HU" dirty="0" smtClean="0"/>
          </a:p>
          <a:p>
            <a:r>
              <a:rPr lang="hu-HU" i="1" dirty="0" err="1" smtClean="0"/>
              <a:t>n</a:t>
            </a:r>
            <a:r>
              <a:rPr lang="hu-HU" i="1" baseline="-25000" dirty="0" err="1" smtClean="0"/>
              <a:t>af</a:t>
            </a:r>
            <a:r>
              <a:rPr lang="hu-HU" dirty="0" smtClean="0"/>
              <a:t>	</a:t>
            </a:r>
            <a:r>
              <a:rPr lang="en-US" dirty="0" smtClean="0"/>
              <a:t>the </a:t>
            </a:r>
            <a:r>
              <a:rPr lang="en-US" dirty="0"/>
              <a:t>number of affinity evaluations </a:t>
            </a:r>
            <a:endParaRPr lang="hu-HU" dirty="0" smtClean="0"/>
          </a:p>
          <a:p>
            <a:r>
              <a:rPr lang="en-US" i="1" dirty="0" err="1" smtClean="0"/>
              <a:t>n</a:t>
            </a:r>
            <a:r>
              <a:rPr lang="en-US" i="1" baseline="-25000" dirty="0" err="1" smtClean="0"/>
              <a:t>g</a:t>
            </a:r>
            <a:r>
              <a:rPr lang="en-US" i="1" dirty="0" smtClean="0"/>
              <a:t> </a:t>
            </a:r>
            <a:r>
              <a:rPr lang="en-US" dirty="0"/>
              <a:t>	the number of </a:t>
            </a:r>
            <a:r>
              <a:rPr lang="en-US" dirty="0" smtClean="0"/>
              <a:t>generations</a:t>
            </a:r>
            <a:endParaRPr lang="en-US" dirty="0"/>
          </a:p>
          <a:p>
            <a:r>
              <a:rPr lang="en-US" i="1" dirty="0" err="1" smtClean="0"/>
              <a:t>PI</a:t>
            </a:r>
            <a:r>
              <a:rPr lang="en-US" i="1" baseline="-25000" dirty="0" err="1" smtClean="0"/>
              <a:t>tr</a:t>
            </a:r>
            <a:r>
              <a:rPr lang="en-US" dirty="0"/>
              <a:t>	an upper threshold value for the </a:t>
            </a:r>
            <a:r>
              <a:rPr lang="en-US" dirty="0" smtClean="0"/>
              <a:t>affinity</a:t>
            </a:r>
            <a:endParaRPr lang="en-US" dirty="0"/>
          </a:p>
          <a:p>
            <a:r>
              <a:rPr lang="en-US" i="1" dirty="0" err="1" smtClean="0"/>
              <a:t>n</a:t>
            </a:r>
            <a:r>
              <a:rPr lang="en-US" i="1" baseline="-25000" dirty="0" err="1" smtClean="0"/>
              <a:t>ni</a:t>
            </a:r>
            <a:r>
              <a:rPr lang="en-US" dirty="0"/>
              <a:t>	the number of consecutive generations </a:t>
            </a:r>
            <a:r>
              <a:rPr lang="en-US" dirty="0" smtClean="0"/>
              <a:t>without</a:t>
            </a:r>
            <a:r>
              <a:rPr lang="hu-HU" dirty="0" smtClean="0"/>
              <a:t/>
            </a:r>
            <a:br>
              <a:rPr lang="hu-HU" dirty="0" smtClean="0"/>
            </a:br>
            <a:r>
              <a:rPr lang="hu-HU" dirty="0" smtClean="0"/>
              <a:t>	</a:t>
            </a:r>
            <a:r>
              <a:rPr lang="en-US" dirty="0" smtClean="0"/>
              <a:t>any</a:t>
            </a:r>
            <a:r>
              <a:rPr lang="hu-HU" dirty="0" smtClean="0"/>
              <a:t> </a:t>
            </a:r>
            <a:r>
              <a:rPr lang="hu-HU" dirty="0" err="1" smtClean="0"/>
              <a:t>significant</a:t>
            </a:r>
            <a:r>
              <a:rPr lang="en-US" dirty="0" smtClean="0"/>
              <a:t> </a:t>
            </a:r>
            <a:r>
              <a:rPr lang="en-US" dirty="0"/>
              <a:t>improvement regarding the best </a:t>
            </a:r>
            <a:r>
              <a:rPr lang="hu-HU" dirty="0" smtClean="0"/>
              <a:t/>
            </a:r>
            <a:br>
              <a:rPr lang="hu-HU" dirty="0" smtClean="0"/>
            </a:br>
            <a:r>
              <a:rPr lang="hu-HU" dirty="0" smtClean="0"/>
              <a:t>        </a:t>
            </a:r>
            <a:r>
              <a:rPr lang="en-US" dirty="0" smtClean="0"/>
              <a:t>affinity value</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156</a:t>
            </a:fld>
            <a:endParaRPr lang="hu-HU" dirty="0"/>
          </a:p>
        </p:txBody>
      </p:sp>
    </p:spTree>
    <p:extLst>
      <p:ext uri="{BB962C8B-B14F-4D97-AF65-F5344CB8AC3E}">
        <p14:creationId xmlns:p14="http://schemas.microsoft.com/office/powerpoint/2010/main" val="327939522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Encoding</a:t>
            </a:r>
            <a:r>
              <a:rPr lang="hu-HU" dirty="0" smtClean="0"/>
              <a:t> </a:t>
            </a:r>
            <a:r>
              <a:rPr lang="hu-HU" dirty="0" err="1" smtClean="0"/>
              <a:t>Scheme</a:t>
            </a:r>
            <a:endParaRPr lang="hu-HU" dirty="0"/>
          </a:p>
        </p:txBody>
      </p:sp>
      <p:sp>
        <p:nvSpPr>
          <p:cNvPr id="3" name="Tartalom helye 2"/>
          <p:cNvSpPr>
            <a:spLocks noGrp="1"/>
          </p:cNvSpPr>
          <p:nvPr>
            <p:ph idx="1"/>
          </p:nvPr>
        </p:nvSpPr>
        <p:spPr/>
        <p:txBody>
          <a:bodyPr/>
          <a:lstStyle/>
          <a:p>
            <a:endParaRPr lang="hu-HU"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44824"/>
            <a:ext cx="4312940" cy="28803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4630" y="3429000"/>
            <a:ext cx="5259712" cy="3420652"/>
          </a:xfrm>
          <a:prstGeom prst="rect">
            <a:avLst/>
          </a:prstGeom>
          <a:noFill/>
          <a:extLst>
            <a:ext uri="{909E8E84-426E-40DD-AFC4-6F175D3DCCD1}">
              <a14:hiddenFill xmlns:a14="http://schemas.microsoft.com/office/drawing/2010/main">
                <a:solidFill>
                  <a:srgbClr val="FFFFFF"/>
                </a:solidFill>
              </a14:hiddenFill>
            </a:ext>
          </a:extLst>
        </p:spPr>
      </p:pic>
      <p:sp>
        <p:nvSpPr>
          <p:cNvPr id="4" name="Dia számának helye 3"/>
          <p:cNvSpPr>
            <a:spLocks noGrp="1"/>
          </p:cNvSpPr>
          <p:nvPr>
            <p:ph type="sldNum" sz="quarter" idx="12"/>
          </p:nvPr>
        </p:nvSpPr>
        <p:spPr/>
        <p:txBody>
          <a:bodyPr/>
          <a:lstStyle/>
          <a:p>
            <a:fld id="{42275A63-3E4B-4569-BF04-D6C210DC9A48}" type="slidenum">
              <a:rPr lang="hu-HU" smtClean="0"/>
              <a:pPr/>
              <a:t>157</a:t>
            </a:fld>
            <a:endParaRPr lang="hu-HU" dirty="0"/>
          </a:p>
        </p:txBody>
      </p:sp>
    </p:spTree>
    <p:extLst>
      <p:ext uri="{BB962C8B-B14F-4D97-AF65-F5344CB8AC3E}">
        <p14:creationId xmlns:p14="http://schemas.microsoft.com/office/powerpoint/2010/main" val="119579725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Experiments</a:t>
            </a:r>
            <a:endParaRPr lang="hu-HU" dirty="0"/>
          </a:p>
        </p:txBody>
      </p:sp>
      <p:sp>
        <p:nvSpPr>
          <p:cNvPr id="3" name="Tartalom helye 2"/>
          <p:cNvSpPr>
            <a:spLocks noGrp="1"/>
          </p:cNvSpPr>
          <p:nvPr>
            <p:ph idx="1"/>
          </p:nvPr>
        </p:nvSpPr>
        <p:spPr/>
        <p:txBody>
          <a:bodyPr/>
          <a:lstStyle/>
          <a:p>
            <a:endParaRPr lang="hu-HU"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844824"/>
            <a:ext cx="4104456" cy="238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graphicFrame>
        <p:nvGraphicFramePr>
          <p:cNvPr id="5" name="Objektum 4"/>
          <p:cNvGraphicFramePr>
            <a:graphicFrameLocks noChangeAspect="1"/>
          </p:cNvGraphicFramePr>
          <p:nvPr>
            <p:extLst>
              <p:ext uri="{D42A27DB-BD31-4B8C-83A1-F6EECF244321}">
                <p14:modId xmlns:p14="http://schemas.microsoft.com/office/powerpoint/2010/main" val="367399171"/>
              </p:ext>
            </p:extLst>
          </p:nvPr>
        </p:nvGraphicFramePr>
        <p:xfrm>
          <a:off x="899592" y="4252523"/>
          <a:ext cx="2952328" cy="488515"/>
        </p:xfrm>
        <a:graphic>
          <a:graphicData uri="http://schemas.openxmlformats.org/presentationml/2006/ole">
            <mc:AlternateContent xmlns:mc="http://schemas.openxmlformats.org/markup-compatibility/2006">
              <mc:Choice xmlns:v="urn:schemas-microsoft-com:vml" Requires="v">
                <p:oleObj spid="_x0000_s41012" name="Equation" r:id="rId4" imgW="1320227" imgH="215806" progId="Equation.3">
                  <p:embed/>
                </p:oleObj>
              </mc:Choice>
              <mc:Fallback>
                <p:oleObj name="Equation" r:id="rId4" imgW="1320227" imgH="215806"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4252523"/>
                        <a:ext cx="2952328" cy="4885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17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9992" y="4112856"/>
            <a:ext cx="4508922" cy="2647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graphicFrame>
        <p:nvGraphicFramePr>
          <p:cNvPr id="7" name="Objektum 6"/>
          <p:cNvGraphicFramePr>
            <a:graphicFrameLocks noChangeAspect="1"/>
          </p:cNvGraphicFramePr>
          <p:nvPr>
            <p:extLst>
              <p:ext uri="{D42A27DB-BD31-4B8C-83A1-F6EECF244321}">
                <p14:modId xmlns:p14="http://schemas.microsoft.com/office/powerpoint/2010/main" val="767108868"/>
              </p:ext>
            </p:extLst>
          </p:nvPr>
        </p:nvGraphicFramePr>
        <p:xfrm>
          <a:off x="4644009" y="3693591"/>
          <a:ext cx="4177370" cy="539015"/>
        </p:xfrm>
        <a:graphic>
          <a:graphicData uri="http://schemas.openxmlformats.org/presentationml/2006/ole">
            <mc:AlternateContent xmlns:mc="http://schemas.openxmlformats.org/markup-compatibility/2006">
              <mc:Choice xmlns:v="urn:schemas-microsoft-com:vml" Requires="v">
                <p:oleObj spid="_x0000_s41013" name="Equation" r:id="rId7" imgW="2070100" imgH="266700" progId="Equation.3">
                  <p:embed/>
                </p:oleObj>
              </mc:Choice>
              <mc:Fallback>
                <p:oleObj name="Equation" r:id="rId7" imgW="2070100" imgH="266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4009" y="3693591"/>
                        <a:ext cx="4177370" cy="5390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Dia számának helye 7"/>
          <p:cNvSpPr>
            <a:spLocks noGrp="1"/>
          </p:cNvSpPr>
          <p:nvPr>
            <p:ph type="sldNum" sz="quarter" idx="12"/>
          </p:nvPr>
        </p:nvSpPr>
        <p:spPr/>
        <p:txBody>
          <a:bodyPr/>
          <a:lstStyle/>
          <a:p>
            <a:fld id="{42275A63-3E4B-4569-BF04-D6C210DC9A48}" type="slidenum">
              <a:rPr lang="hu-HU" smtClean="0"/>
              <a:pPr/>
              <a:t>158</a:t>
            </a:fld>
            <a:endParaRPr lang="hu-HU" dirty="0"/>
          </a:p>
        </p:txBody>
      </p:sp>
    </p:spTree>
    <p:extLst>
      <p:ext uri="{BB962C8B-B14F-4D97-AF65-F5344CB8AC3E}">
        <p14:creationId xmlns:p14="http://schemas.microsoft.com/office/powerpoint/2010/main" val="143266772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Experiments</a:t>
            </a:r>
            <a:r>
              <a:rPr lang="hu-HU" dirty="0" smtClean="0"/>
              <a:t> and </a:t>
            </a:r>
            <a:r>
              <a:rPr lang="hu-HU" dirty="0" err="1" smtClean="0"/>
              <a:t>evaluation</a:t>
            </a:r>
            <a:endParaRPr lang="hu-HU" dirty="0"/>
          </a:p>
        </p:txBody>
      </p:sp>
      <p:sp>
        <p:nvSpPr>
          <p:cNvPr id="3" name="Tartalom helye 2"/>
          <p:cNvSpPr>
            <a:spLocks noGrp="1"/>
          </p:cNvSpPr>
          <p:nvPr>
            <p:ph idx="1"/>
          </p:nvPr>
        </p:nvSpPr>
        <p:spPr/>
        <p:txBody>
          <a:bodyPr/>
          <a:lstStyle/>
          <a:p>
            <a:r>
              <a:rPr lang="hu-HU" dirty="0" err="1" smtClean="0"/>
              <a:t>Reference</a:t>
            </a:r>
            <a:r>
              <a:rPr lang="hu-HU" dirty="0" smtClean="0"/>
              <a:t> </a:t>
            </a:r>
            <a:r>
              <a:rPr lang="hu-HU" dirty="0" err="1" smtClean="0"/>
              <a:t>point</a:t>
            </a:r>
            <a:r>
              <a:rPr lang="hu-HU" dirty="0" smtClean="0"/>
              <a:t> </a:t>
            </a:r>
            <a:r>
              <a:rPr lang="hu-HU" dirty="0" err="1" smtClean="0"/>
              <a:t>based</a:t>
            </a:r>
            <a:r>
              <a:rPr lang="hu-HU" dirty="0" smtClean="0"/>
              <a:t> </a:t>
            </a:r>
            <a:r>
              <a:rPr lang="hu-HU" dirty="0" err="1" smtClean="0"/>
              <a:t>parameterization</a:t>
            </a:r>
            <a:endParaRPr lang="hu-HU" dirty="0" smtClean="0"/>
          </a:p>
          <a:p>
            <a:r>
              <a:rPr lang="en-US" i="1" dirty="0"/>
              <a:t>N</a:t>
            </a:r>
            <a:r>
              <a:rPr lang="en-US" dirty="0"/>
              <a:t>=30, </a:t>
            </a:r>
            <a:r>
              <a:rPr lang="el-GR" i="1" dirty="0" smtClean="0"/>
              <a:t>β</a:t>
            </a:r>
            <a:r>
              <a:rPr lang="en-US" dirty="0" smtClean="0"/>
              <a:t>=0.1</a:t>
            </a:r>
            <a:r>
              <a:rPr lang="en-US" dirty="0"/>
              <a:t>, </a:t>
            </a:r>
            <a:r>
              <a:rPr lang="en-US" i="1" dirty="0"/>
              <a:t>n</a:t>
            </a:r>
            <a:r>
              <a:rPr lang="en-US" dirty="0"/>
              <a:t>=15, </a:t>
            </a:r>
            <a:r>
              <a:rPr lang="en-US" i="1" dirty="0"/>
              <a:t>d</a:t>
            </a:r>
            <a:r>
              <a:rPr lang="en-US" dirty="0"/>
              <a:t>=5, </a:t>
            </a:r>
            <a:r>
              <a:rPr lang="en-US" dirty="0">
                <a:sym typeface="Symbol"/>
              </a:rPr>
              <a:t></a:t>
            </a:r>
            <a:r>
              <a:rPr lang="en-US" dirty="0"/>
              <a:t>=</a:t>
            </a:r>
            <a:r>
              <a:rPr lang="en-US" dirty="0" smtClean="0"/>
              <a:t>0.3</a:t>
            </a:r>
            <a:endParaRPr lang="hu-HU" dirty="0" smtClean="0"/>
          </a:p>
          <a:p>
            <a:r>
              <a:rPr lang="hu-HU" dirty="0" smtClean="0"/>
              <a:t>A. </a:t>
            </a:r>
            <a:r>
              <a:rPr lang="hu-HU" dirty="0" err="1" smtClean="0"/>
              <a:t>Initial</a:t>
            </a:r>
            <a:r>
              <a:rPr lang="hu-HU" dirty="0" smtClean="0"/>
              <a:t> </a:t>
            </a:r>
            <a:r>
              <a:rPr lang="hu-HU" dirty="0" err="1" smtClean="0"/>
              <a:t>repertoire</a:t>
            </a:r>
            <a:r>
              <a:rPr lang="hu-HU" dirty="0" smtClean="0"/>
              <a:t> </a:t>
            </a:r>
            <a:r>
              <a:rPr lang="hu-HU" dirty="0" err="1" smtClean="0"/>
              <a:t>with</a:t>
            </a:r>
            <a:r>
              <a:rPr lang="hu-HU" dirty="0" smtClean="0"/>
              <a:t> </a:t>
            </a:r>
            <a:r>
              <a:rPr lang="hu-HU" dirty="0" err="1" smtClean="0"/>
              <a:t>randomly</a:t>
            </a:r>
            <a:r>
              <a:rPr lang="hu-HU" dirty="0" smtClean="0"/>
              <a:t> </a:t>
            </a:r>
            <a:r>
              <a:rPr lang="hu-HU" dirty="0" err="1" smtClean="0"/>
              <a:t>generated</a:t>
            </a:r>
            <a:r>
              <a:rPr lang="hu-HU" dirty="0" smtClean="0"/>
              <a:t> </a:t>
            </a:r>
            <a:r>
              <a:rPr lang="hu-HU" dirty="0" err="1" smtClean="0"/>
              <a:t>antibodies</a:t>
            </a:r>
            <a:endParaRPr lang="hu-HU" dirty="0" smtClean="0"/>
          </a:p>
          <a:p>
            <a:r>
              <a:rPr lang="hu-HU" dirty="0" smtClean="0"/>
              <a:t>B. </a:t>
            </a:r>
            <a:r>
              <a:rPr lang="hu-HU" dirty="0" err="1" smtClean="0"/>
              <a:t>Initial</a:t>
            </a:r>
            <a:r>
              <a:rPr lang="hu-HU" dirty="0" smtClean="0"/>
              <a:t> </a:t>
            </a:r>
            <a:r>
              <a:rPr lang="hu-HU" dirty="0" err="1"/>
              <a:t>repertoire</a:t>
            </a:r>
            <a:r>
              <a:rPr lang="hu-HU" dirty="0"/>
              <a:t> </a:t>
            </a:r>
            <a:r>
              <a:rPr lang="hu-HU" dirty="0" err="1" smtClean="0"/>
              <a:t>with</a:t>
            </a:r>
            <a:r>
              <a:rPr lang="hu-HU" dirty="0" smtClean="0"/>
              <a:t> </a:t>
            </a:r>
            <a:r>
              <a:rPr lang="hu-HU" dirty="0" err="1" smtClean="0"/>
              <a:t>one</a:t>
            </a:r>
            <a:r>
              <a:rPr lang="hu-HU" dirty="0" smtClean="0"/>
              <a:t> </a:t>
            </a:r>
            <a:r>
              <a:rPr lang="hu-HU" dirty="0" err="1" smtClean="0"/>
              <a:t>initial</a:t>
            </a:r>
            <a:r>
              <a:rPr lang="hu-HU" dirty="0" smtClean="0"/>
              <a:t> </a:t>
            </a:r>
            <a:r>
              <a:rPr lang="hu-HU" dirty="0" err="1" smtClean="0"/>
              <a:t>antibody</a:t>
            </a:r>
            <a:r>
              <a:rPr lang="hu-HU" dirty="0" smtClean="0"/>
              <a:t> (fuzzy </a:t>
            </a:r>
            <a:r>
              <a:rPr lang="hu-HU" dirty="0" err="1" smtClean="0"/>
              <a:t>system</a:t>
            </a:r>
            <a:r>
              <a:rPr lang="hu-HU" dirty="0" smtClean="0"/>
              <a:t> </a:t>
            </a:r>
            <a:r>
              <a:rPr lang="hu-HU" dirty="0" err="1" smtClean="0"/>
              <a:t>generated</a:t>
            </a:r>
            <a:r>
              <a:rPr lang="hu-HU" dirty="0" smtClean="0"/>
              <a:t> </a:t>
            </a:r>
            <a:r>
              <a:rPr lang="hu-HU" dirty="0" err="1" smtClean="0"/>
              <a:t>based</a:t>
            </a:r>
            <a:r>
              <a:rPr lang="hu-HU" dirty="0" smtClean="0"/>
              <a:t> </a:t>
            </a:r>
            <a:r>
              <a:rPr lang="hu-HU" dirty="0" err="1" smtClean="0"/>
              <a:t>on</a:t>
            </a:r>
            <a:r>
              <a:rPr lang="hu-HU" dirty="0" smtClean="0"/>
              <a:t> </a:t>
            </a:r>
            <a:r>
              <a:rPr lang="hu-HU" dirty="0" err="1" smtClean="0"/>
              <a:t>fuzzy</a:t>
            </a:r>
            <a:r>
              <a:rPr lang="hu-HU" dirty="0" smtClean="0"/>
              <a:t> </a:t>
            </a:r>
            <a:r>
              <a:rPr lang="hu-HU" dirty="0" err="1" smtClean="0"/>
              <a:t>clustering</a:t>
            </a:r>
            <a:r>
              <a:rPr lang="hu-HU" dirty="0" smtClean="0"/>
              <a:t>) + </a:t>
            </a:r>
            <a:r>
              <a:rPr lang="hu-HU" dirty="0" err="1" smtClean="0"/>
              <a:t>hypermutation</a:t>
            </a:r>
            <a:endParaRPr lang="hu-HU" dirty="0" smtClean="0"/>
          </a:p>
          <a:p>
            <a:r>
              <a:rPr lang="hu-HU" dirty="0"/>
              <a:t>P</a:t>
            </a:r>
            <a:r>
              <a:rPr lang="hu-HU" dirty="0" smtClean="0"/>
              <a:t>erformance </a:t>
            </a:r>
            <a:r>
              <a:rPr lang="hu-HU" dirty="0" err="1" smtClean="0"/>
              <a:t>indicator</a:t>
            </a:r>
            <a:r>
              <a:rPr lang="hu-HU" dirty="0" smtClean="0"/>
              <a:t> (</a:t>
            </a:r>
            <a:r>
              <a:rPr lang="hu-HU" dirty="0" err="1" smtClean="0"/>
              <a:t>affinity</a:t>
            </a:r>
            <a:r>
              <a:rPr lang="hu-HU" dirty="0" smtClean="0"/>
              <a:t> of </a:t>
            </a:r>
            <a:r>
              <a:rPr lang="hu-HU" dirty="0" err="1" smtClean="0"/>
              <a:t>the</a:t>
            </a:r>
            <a:r>
              <a:rPr lang="hu-HU" dirty="0" smtClean="0"/>
              <a:t> </a:t>
            </a:r>
            <a:r>
              <a:rPr lang="hu-HU" dirty="0" err="1" smtClean="0"/>
              <a:t>antibody</a:t>
            </a:r>
            <a:r>
              <a:rPr lang="hu-HU" dirty="0" smtClean="0"/>
              <a:t>)</a:t>
            </a:r>
            <a:endParaRPr lang="hu-HU"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graphicFrame>
        <p:nvGraphicFramePr>
          <p:cNvPr id="5" name="Objektum 4"/>
          <p:cNvGraphicFramePr>
            <a:graphicFrameLocks noChangeAspect="1"/>
          </p:cNvGraphicFramePr>
          <p:nvPr>
            <p:extLst>
              <p:ext uri="{D42A27DB-BD31-4B8C-83A1-F6EECF244321}">
                <p14:modId xmlns:p14="http://schemas.microsoft.com/office/powerpoint/2010/main" val="4078920383"/>
              </p:ext>
            </p:extLst>
          </p:nvPr>
        </p:nvGraphicFramePr>
        <p:xfrm>
          <a:off x="827584" y="5445224"/>
          <a:ext cx="4104456" cy="1275001"/>
        </p:xfrm>
        <a:graphic>
          <a:graphicData uri="http://schemas.openxmlformats.org/presentationml/2006/ole">
            <mc:AlternateContent xmlns:mc="http://schemas.openxmlformats.org/markup-compatibility/2006">
              <mc:Choice xmlns:v="urn:schemas-microsoft-com:vml" Requires="v">
                <p:oleObj spid="_x0000_s42011" name="Equation" r:id="rId3" imgW="2235200" imgH="698500" progId="Equation.3">
                  <p:embed/>
                </p:oleObj>
              </mc:Choice>
              <mc:Fallback>
                <p:oleObj name="Equation" r:id="rId3" imgW="2235200" imgH="698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5445224"/>
                        <a:ext cx="4104456" cy="12750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Dia számának helye 5"/>
          <p:cNvSpPr>
            <a:spLocks noGrp="1"/>
          </p:cNvSpPr>
          <p:nvPr>
            <p:ph type="sldNum" sz="quarter" idx="12"/>
          </p:nvPr>
        </p:nvSpPr>
        <p:spPr/>
        <p:txBody>
          <a:bodyPr/>
          <a:lstStyle/>
          <a:p>
            <a:fld id="{42275A63-3E4B-4569-BF04-D6C210DC9A48}" type="slidenum">
              <a:rPr lang="hu-HU" smtClean="0"/>
              <a:pPr/>
              <a:t>159</a:t>
            </a:fld>
            <a:endParaRPr lang="hu-HU" dirty="0"/>
          </a:p>
        </p:txBody>
      </p:sp>
    </p:spTree>
    <p:extLst>
      <p:ext uri="{BB962C8B-B14F-4D97-AF65-F5344CB8AC3E}">
        <p14:creationId xmlns:p14="http://schemas.microsoft.com/office/powerpoint/2010/main" val="6014640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Cím 1"/>
          <p:cNvSpPr>
            <a:spLocks noGrp="1"/>
          </p:cNvSpPr>
          <p:nvPr>
            <p:ph type="title"/>
          </p:nvPr>
        </p:nvSpPr>
        <p:spPr>
          <a:xfrm>
            <a:off x="468313" y="260350"/>
            <a:ext cx="8229600" cy="868363"/>
          </a:xfrm>
        </p:spPr>
        <p:txBody>
          <a:bodyPr>
            <a:normAutofit fontScale="90000"/>
          </a:bodyPr>
          <a:lstStyle/>
          <a:p>
            <a:pPr algn="l" eaLnBrk="1" hangingPunct="1"/>
            <a:r>
              <a:rPr lang="hu-HU" sz="6000" b="1" dirty="0" err="1" smtClean="0">
                <a:solidFill>
                  <a:srgbClr val="468A7F"/>
                </a:solidFill>
              </a:rPr>
              <a:t>Partners</a:t>
            </a:r>
            <a:endParaRPr lang="hu-HU" sz="3600" b="1" dirty="0">
              <a:solidFill>
                <a:srgbClr val="468A7F"/>
              </a:solidFill>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484784"/>
            <a:ext cx="8620125"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a számának helye 1"/>
          <p:cNvSpPr>
            <a:spLocks noGrp="1"/>
          </p:cNvSpPr>
          <p:nvPr>
            <p:ph type="sldNum" sz="quarter" idx="12"/>
          </p:nvPr>
        </p:nvSpPr>
        <p:spPr/>
        <p:txBody>
          <a:bodyPr/>
          <a:lstStyle/>
          <a:p>
            <a:fld id="{42275A63-3E4B-4569-BF04-D6C210DC9A48}" type="slidenum">
              <a:rPr lang="hu-HU" smtClean="0"/>
              <a:pPr/>
              <a:t>16</a:t>
            </a:fld>
            <a:endParaRPr lang="hu-HU" dirty="0"/>
          </a:p>
        </p:txBody>
      </p:sp>
      <p:sp>
        <p:nvSpPr>
          <p:cNvPr id="4" name="AutoShape 2" descr="mailbox://D:/Johanyak/Mail/mail.siliciumkft.hu/2010.07.18-2012.12.31.sbd/Informatika%20szakfelel%F5s?number=583591456&amp;part=1&amp;type=image/jpeg&amp;filename=SF-logo-fekvo.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5" name="AutoShape 4" descr="mailbox://D:/Johanyak/Mail/mail.siliciumkft.hu/2010.07.18-2012.12.31.sbd/Informatika%20szakfelel%F5s?number=583591456&amp;part=1&amp;type=image/jpeg&amp;filename=SF-logo-fekvo.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6" name="AutoShape 6" descr="mailbox://D:/Johanyak/Mail/mail.siliciumkft.hu/2010.07.18-2012.12.31.sbd/Informatika%20szakfelel%F5s?number=583591456&amp;part=1&amp;type=image/jpeg&amp;filename=SF-logo-fekvo.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7" name="AutoShape 8" descr="mailbox://D:/Johanyak/Mail/mail.siliciumkft.hu/2010.07.18-2012.12.31.sbd/Informatika%20szakfelel%F5s?number=583591456&amp;part=1&amp;type=image/jpeg&amp;filename=SF-logo-fekvo.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Tree>
    <p:extLst>
      <p:ext uri="{BB962C8B-B14F-4D97-AF65-F5344CB8AC3E}">
        <p14:creationId xmlns:p14="http://schemas.microsoft.com/office/powerpoint/2010/main" val="10230055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Experiments</a:t>
            </a:r>
            <a:endParaRPr lang="hu-HU" dirty="0"/>
          </a:p>
        </p:txBody>
      </p:sp>
      <p:sp>
        <p:nvSpPr>
          <p:cNvPr id="3" name="Tartalom helye 2"/>
          <p:cNvSpPr>
            <a:spLocks noGrp="1"/>
          </p:cNvSpPr>
          <p:nvPr>
            <p:ph idx="1"/>
          </p:nvPr>
        </p:nvSpPr>
        <p:spPr/>
        <p:txBody>
          <a:bodyPr/>
          <a:lstStyle/>
          <a:p>
            <a:r>
              <a:rPr lang="hu-HU" dirty="0" smtClean="0"/>
              <a:t>Data </a:t>
            </a:r>
            <a:r>
              <a:rPr lang="hu-HU" dirty="0" err="1" smtClean="0"/>
              <a:t>sample</a:t>
            </a:r>
            <a:r>
              <a:rPr lang="hu-HU" dirty="0" smtClean="0"/>
              <a:t> </a:t>
            </a:r>
            <a:r>
              <a:rPr lang="hu-HU" dirty="0" err="1" smtClean="0"/>
              <a:t>size</a:t>
            </a:r>
            <a:endParaRPr lang="hu-HU" dirty="0" smtClean="0"/>
          </a:p>
          <a:p>
            <a:pPr lvl="1"/>
            <a:r>
              <a:rPr lang="hu-HU" dirty="0" err="1" smtClean="0"/>
              <a:t>Training</a:t>
            </a:r>
            <a:r>
              <a:rPr lang="hu-HU" dirty="0" smtClean="0"/>
              <a:t> </a:t>
            </a:r>
            <a:r>
              <a:rPr lang="en-US" i="1" dirty="0" err="1" smtClean="0"/>
              <a:t>n</a:t>
            </a:r>
            <a:r>
              <a:rPr lang="en-US" i="1" baseline="-25000" dirty="0" err="1" smtClean="0"/>
              <a:t>str</a:t>
            </a:r>
            <a:r>
              <a:rPr lang="en-US" dirty="0" smtClean="0"/>
              <a:t>=120</a:t>
            </a:r>
            <a:endParaRPr lang="hu-HU" dirty="0" smtClean="0"/>
          </a:p>
          <a:p>
            <a:pPr lvl="1"/>
            <a:r>
              <a:rPr lang="hu-HU" dirty="0" smtClean="0"/>
              <a:t>Test </a:t>
            </a:r>
            <a:r>
              <a:rPr lang="en-US" i="1" dirty="0" err="1" smtClean="0"/>
              <a:t>n</a:t>
            </a:r>
            <a:r>
              <a:rPr lang="en-US" i="1" baseline="-25000" dirty="0" err="1" smtClean="0"/>
              <a:t>ste</a:t>
            </a:r>
            <a:r>
              <a:rPr lang="en-US" dirty="0" smtClean="0"/>
              <a:t>=60 </a:t>
            </a:r>
            <a:endParaRPr lang="hu-HU" dirty="0" smtClean="0"/>
          </a:p>
          <a:p>
            <a:r>
              <a:rPr lang="hu-HU" dirty="0" err="1" smtClean="0"/>
              <a:t>Stopping</a:t>
            </a:r>
            <a:r>
              <a:rPr lang="hu-HU" dirty="0" smtClean="0"/>
              <a:t> </a:t>
            </a:r>
            <a:r>
              <a:rPr lang="hu-HU" dirty="0" err="1" smtClean="0"/>
              <a:t>criteria</a:t>
            </a:r>
            <a:endParaRPr lang="hu-HU" dirty="0" smtClean="0"/>
          </a:p>
          <a:p>
            <a:pPr lvl="1"/>
            <a:r>
              <a:rPr lang="hu-HU" dirty="0" smtClean="0"/>
              <a:t>N</a:t>
            </a:r>
            <a:r>
              <a:rPr lang="en-US" dirty="0" smtClean="0"/>
              <a:t>umber </a:t>
            </a:r>
            <a:r>
              <a:rPr lang="en-US" dirty="0"/>
              <a:t>of generations </a:t>
            </a:r>
            <a:r>
              <a:rPr lang="en-US" i="1" dirty="0" err="1" smtClean="0"/>
              <a:t>n</a:t>
            </a:r>
            <a:r>
              <a:rPr lang="en-US" i="1" baseline="-25000" dirty="0" err="1" smtClean="0"/>
              <a:t>g</a:t>
            </a:r>
            <a:r>
              <a:rPr lang="en-US" dirty="0" smtClean="0"/>
              <a:t>=20</a:t>
            </a:r>
            <a:endParaRPr lang="hu-HU" dirty="0" smtClean="0"/>
          </a:p>
          <a:p>
            <a:r>
              <a:rPr lang="hu-HU" dirty="0" err="1" smtClean="0"/>
              <a:t>Results</a:t>
            </a:r>
            <a:endParaRPr lang="hu-HU" dirty="0"/>
          </a:p>
        </p:txBody>
      </p:sp>
      <p:graphicFrame>
        <p:nvGraphicFramePr>
          <p:cNvPr id="4" name="Táblázat 3"/>
          <p:cNvGraphicFramePr>
            <a:graphicFrameLocks noGrp="1"/>
          </p:cNvGraphicFramePr>
          <p:nvPr>
            <p:extLst>
              <p:ext uri="{D42A27DB-BD31-4B8C-83A1-F6EECF244321}">
                <p14:modId xmlns:p14="http://schemas.microsoft.com/office/powerpoint/2010/main" val="3898166418"/>
              </p:ext>
            </p:extLst>
          </p:nvPr>
        </p:nvGraphicFramePr>
        <p:xfrm>
          <a:off x="827584" y="4653136"/>
          <a:ext cx="7488830" cy="1584176"/>
        </p:xfrm>
        <a:graphic>
          <a:graphicData uri="http://schemas.openxmlformats.org/drawingml/2006/table">
            <a:tbl>
              <a:tblPr firstRow="1" firstCol="1" bandRow="1">
                <a:tableStyleId>{5C22544A-7EE6-4342-B048-85BDC9FD1C3A}</a:tableStyleId>
              </a:tblPr>
              <a:tblGrid>
                <a:gridCol w="1359570"/>
                <a:gridCol w="1532315"/>
                <a:gridCol w="1532315"/>
                <a:gridCol w="1532315"/>
                <a:gridCol w="1532315"/>
              </a:tblGrid>
              <a:tr h="396044">
                <a:tc>
                  <a:txBody>
                    <a:bodyPr/>
                    <a:lstStyle/>
                    <a:p>
                      <a:pPr indent="128270" algn="just">
                        <a:lnSpc>
                          <a:spcPct val="92000"/>
                        </a:lnSpc>
                        <a:spcAft>
                          <a:spcPts val="250"/>
                        </a:spcAft>
                      </a:pPr>
                      <a:r>
                        <a:rPr lang="en-US" sz="2000" spc="-5" dirty="0">
                          <a:effectLst/>
                        </a:rPr>
                        <a:t> </a:t>
                      </a:r>
                      <a:endParaRPr lang="hu-HU" sz="2800" spc="-5" dirty="0">
                        <a:effectLst/>
                        <a:latin typeface="Times New Roman"/>
                        <a:ea typeface="Times New Roman"/>
                      </a:endParaRPr>
                    </a:p>
                  </a:txBody>
                  <a:tcPr marL="68580" marR="68580" marT="0" marB="0"/>
                </a:tc>
                <a:tc gridSpan="2">
                  <a:txBody>
                    <a:bodyPr/>
                    <a:lstStyle/>
                    <a:p>
                      <a:pPr indent="128270" algn="ctr">
                        <a:lnSpc>
                          <a:spcPct val="92000"/>
                        </a:lnSpc>
                        <a:spcAft>
                          <a:spcPts val="250"/>
                        </a:spcAft>
                      </a:pPr>
                      <a:r>
                        <a:rPr lang="en-US" sz="2000" spc="-5" dirty="0">
                          <a:effectLst/>
                        </a:rPr>
                        <a:t>Training data</a:t>
                      </a:r>
                      <a:endParaRPr lang="hu-HU" sz="2800" spc="-5" dirty="0">
                        <a:effectLst/>
                        <a:latin typeface="Times New Roman"/>
                        <a:ea typeface="Times New Roman"/>
                      </a:endParaRPr>
                    </a:p>
                  </a:txBody>
                  <a:tcPr marL="68580" marR="68580" marT="0" marB="0"/>
                </a:tc>
                <a:tc hMerge="1">
                  <a:txBody>
                    <a:bodyPr/>
                    <a:lstStyle/>
                    <a:p>
                      <a:endParaRPr lang="hu-HU"/>
                    </a:p>
                  </a:txBody>
                  <a:tcPr/>
                </a:tc>
                <a:tc gridSpan="2">
                  <a:txBody>
                    <a:bodyPr/>
                    <a:lstStyle/>
                    <a:p>
                      <a:pPr indent="128270" algn="ctr">
                        <a:lnSpc>
                          <a:spcPct val="92000"/>
                        </a:lnSpc>
                        <a:spcAft>
                          <a:spcPts val="250"/>
                        </a:spcAft>
                      </a:pPr>
                      <a:r>
                        <a:rPr lang="en-US" sz="2000" spc="-5">
                          <a:effectLst/>
                        </a:rPr>
                        <a:t>Test data</a:t>
                      </a:r>
                      <a:endParaRPr lang="hu-HU" sz="2800" spc="-5">
                        <a:effectLst/>
                        <a:latin typeface="Times New Roman"/>
                        <a:ea typeface="Times New Roman"/>
                      </a:endParaRPr>
                    </a:p>
                  </a:txBody>
                  <a:tcPr marL="68580" marR="68580" marT="0" marB="0"/>
                </a:tc>
                <a:tc hMerge="1">
                  <a:txBody>
                    <a:bodyPr/>
                    <a:lstStyle/>
                    <a:p>
                      <a:endParaRPr lang="hu-HU"/>
                    </a:p>
                  </a:txBody>
                  <a:tcPr/>
                </a:tc>
              </a:tr>
              <a:tr h="396044">
                <a:tc>
                  <a:txBody>
                    <a:bodyPr/>
                    <a:lstStyle/>
                    <a:p>
                      <a:pPr indent="128270" algn="just">
                        <a:lnSpc>
                          <a:spcPct val="92000"/>
                        </a:lnSpc>
                        <a:spcAft>
                          <a:spcPts val="250"/>
                        </a:spcAft>
                      </a:pPr>
                      <a:r>
                        <a:rPr lang="en-US" sz="2000" spc="-5">
                          <a:effectLst/>
                        </a:rPr>
                        <a:t> </a:t>
                      </a:r>
                      <a:endParaRPr lang="hu-HU" sz="2800" spc="-5">
                        <a:effectLst/>
                        <a:latin typeface="Times New Roman"/>
                        <a:ea typeface="Times New Roman"/>
                      </a:endParaRPr>
                    </a:p>
                  </a:txBody>
                  <a:tcPr marL="68580" marR="68580" marT="0" marB="0"/>
                </a:tc>
                <a:tc>
                  <a:txBody>
                    <a:bodyPr/>
                    <a:lstStyle/>
                    <a:p>
                      <a:pPr indent="128270" algn="ctr">
                        <a:lnSpc>
                          <a:spcPct val="92000"/>
                        </a:lnSpc>
                        <a:spcAft>
                          <a:spcPts val="250"/>
                        </a:spcAft>
                      </a:pPr>
                      <a:r>
                        <a:rPr lang="en-US" sz="2000" spc="-5" dirty="0">
                          <a:effectLst/>
                        </a:rPr>
                        <a:t>A</a:t>
                      </a:r>
                      <a:endParaRPr lang="hu-HU" sz="2800" spc="-5" dirty="0">
                        <a:effectLst/>
                        <a:latin typeface="Times New Roman"/>
                        <a:ea typeface="Times New Roman"/>
                      </a:endParaRPr>
                    </a:p>
                  </a:txBody>
                  <a:tcPr marL="68580" marR="68580" marT="0" marB="0"/>
                </a:tc>
                <a:tc>
                  <a:txBody>
                    <a:bodyPr/>
                    <a:lstStyle/>
                    <a:p>
                      <a:pPr indent="128270" algn="ctr">
                        <a:lnSpc>
                          <a:spcPct val="92000"/>
                        </a:lnSpc>
                        <a:spcAft>
                          <a:spcPts val="250"/>
                        </a:spcAft>
                      </a:pPr>
                      <a:r>
                        <a:rPr lang="en-US" sz="2000" spc="-5" dirty="0">
                          <a:effectLst/>
                        </a:rPr>
                        <a:t>B</a:t>
                      </a:r>
                      <a:endParaRPr lang="hu-HU" sz="2800" spc="-5" dirty="0">
                        <a:effectLst/>
                        <a:latin typeface="Times New Roman"/>
                        <a:ea typeface="Times New Roman"/>
                      </a:endParaRPr>
                    </a:p>
                  </a:txBody>
                  <a:tcPr marL="68580" marR="68580" marT="0" marB="0"/>
                </a:tc>
                <a:tc>
                  <a:txBody>
                    <a:bodyPr/>
                    <a:lstStyle/>
                    <a:p>
                      <a:pPr indent="128270" algn="ctr">
                        <a:lnSpc>
                          <a:spcPct val="92000"/>
                        </a:lnSpc>
                        <a:spcAft>
                          <a:spcPts val="250"/>
                        </a:spcAft>
                      </a:pPr>
                      <a:r>
                        <a:rPr lang="en-US" sz="2000" spc="-5" dirty="0">
                          <a:effectLst/>
                        </a:rPr>
                        <a:t>A</a:t>
                      </a:r>
                      <a:endParaRPr lang="hu-HU" sz="2800" spc="-5" dirty="0">
                        <a:effectLst/>
                        <a:latin typeface="Times New Roman"/>
                        <a:ea typeface="Times New Roman"/>
                      </a:endParaRPr>
                    </a:p>
                  </a:txBody>
                  <a:tcPr marL="68580" marR="68580" marT="0" marB="0"/>
                </a:tc>
                <a:tc>
                  <a:txBody>
                    <a:bodyPr/>
                    <a:lstStyle/>
                    <a:p>
                      <a:pPr indent="128270" algn="ctr">
                        <a:lnSpc>
                          <a:spcPct val="92000"/>
                        </a:lnSpc>
                        <a:spcAft>
                          <a:spcPts val="250"/>
                        </a:spcAft>
                      </a:pPr>
                      <a:r>
                        <a:rPr lang="en-US" sz="2000" spc="-5">
                          <a:effectLst/>
                        </a:rPr>
                        <a:t>B</a:t>
                      </a:r>
                      <a:endParaRPr lang="hu-HU" sz="2800" spc="-5">
                        <a:effectLst/>
                        <a:latin typeface="Times New Roman"/>
                        <a:ea typeface="Times New Roman"/>
                      </a:endParaRPr>
                    </a:p>
                  </a:txBody>
                  <a:tcPr marL="68580" marR="68580" marT="0" marB="0"/>
                </a:tc>
              </a:tr>
              <a:tr h="396044">
                <a:tc>
                  <a:txBody>
                    <a:bodyPr/>
                    <a:lstStyle/>
                    <a:p>
                      <a:pPr indent="128270" algn="just">
                        <a:lnSpc>
                          <a:spcPct val="92000"/>
                        </a:lnSpc>
                        <a:spcAft>
                          <a:spcPts val="250"/>
                        </a:spcAft>
                      </a:pPr>
                      <a:r>
                        <a:rPr lang="en-US" sz="2000" spc="-5">
                          <a:effectLst/>
                        </a:rPr>
                        <a:t>SISO</a:t>
                      </a:r>
                      <a:endParaRPr lang="hu-HU" sz="2800" spc="-5">
                        <a:effectLst/>
                        <a:latin typeface="Times New Roman"/>
                        <a:ea typeface="Times New Roman"/>
                      </a:endParaRPr>
                    </a:p>
                  </a:txBody>
                  <a:tcPr marL="68580" marR="68580" marT="0" marB="0"/>
                </a:tc>
                <a:tc>
                  <a:txBody>
                    <a:bodyPr/>
                    <a:lstStyle/>
                    <a:p>
                      <a:pPr indent="128270" algn="ctr">
                        <a:lnSpc>
                          <a:spcPct val="92000"/>
                        </a:lnSpc>
                        <a:spcAft>
                          <a:spcPts val="250"/>
                        </a:spcAft>
                      </a:pPr>
                      <a:r>
                        <a:rPr lang="en-US" sz="2000" spc="-5">
                          <a:effectLst/>
                        </a:rPr>
                        <a:t>0.90</a:t>
                      </a:r>
                      <a:endParaRPr lang="hu-HU" sz="2800" spc="-5">
                        <a:effectLst/>
                        <a:latin typeface="Times New Roman"/>
                        <a:ea typeface="Times New Roman"/>
                      </a:endParaRPr>
                    </a:p>
                  </a:txBody>
                  <a:tcPr marL="68580" marR="68580" marT="0" marB="0"/>
                </a:tc>
                <a:tc>
                  <a:txBody>
                    <a:bodyPr/>
                    <a:lstStyle/>
                    <a:p>
                      <a:pPr indent="128270" algn="ctr">
                        <a:lnSpc>
                          <a:spcPct val="92000"/>
                        </a:lnSpc>
                        <a:spcAft>
                          <a:spcPts val="250"/>
                        </a:spcAft>
                      </a:pPr>
                      <a:r>
                        <a:rPr lang="en-US" sz="2000" spc="-5" dirty="0">
                          <a:effectLst/>
                        </a:rPr>
                        <a:t>0.95</a:t>
                      </a:r>
                      <a:endParaRPr lang="hu-HU" sz="2800" spc="-5" dirty="0">
                        <a:effectLst/>
                        <a:latin typeface="Times New Roman"/>
                        <a:ea typeface="Times New Roman"/>
                      </a:endParaRPr>
                    </a:p>
                  </a:txBody>
                  <a:tcPr marL="68580" marR="68580" marT="0" marB="0"/>
                </a:tc>
                <a:tc>
                  <a:txBody>
                    <a:bodyPr/>
                    <a:lstStyle/>
                    <a:p>
                      <a:pPr indent="128270" algn="ctr">
                        <a:lnSpc>
                          <a:spcPct val="92000"/>
                        </a:lnSpc>
                        <a:spcAft>
                          <a:spcPts val="250"/>
                        </a:spcAft>
                      </a:pPr>
                      <a:r>
                        <a:rPr lang="en-US" sz="2000" spc="-5" dirty="0">
                          <a:effectLst/>
                        </a:rPr>
                        <a:t>0.82</a:t>
                      </a:r>
                      <a:endParaRPr lang="hu-HU" sz="2800" spc="-5" dirty="0">
                        <a:effectLst/>
                        <a:latin typeface="Times New Roman"/>
                        <a:ea typeface="Times New Roman"/>
                      </a:endParaRPr>
                    </a:p>
                  </a:txBody>
                  <a:tcPr marL="68580" marR="68580" marT="0" marB="0"/>
                </a:tc>
                <a:tc>
                  <a:txBody>
                    <a:bodyPr/>
                    <a:lstStyle/>
                    <a:p>
                      <a:pPr indent="128270" algn="ctr">
                        <a:lnSpc>
                          <a:spcPct val="92000"/>
                        </a:lnSpc>
                        <a:spcAft>
                          <a:spcPts val="250"/>
                        </a:spcAft>
                      </a:pPr>
                      <a:r>
                        <a:rPr lang="en-US" sz="2000" spc="-5" dirty="0">
                          <a:effectLst/>
                        </a:rPr>
                        <a:t>0.85</a:t>
                      </a:r>
                      <a:endParaRPr lang="hu-HU" sz="2800" spc="-5" dirty="0">
                        <a:effectLst/>
                        <a:latin typeface="Times New Roman"/>
                        <a:ea typeface="Times New Roman"/>
                      </a:endParaRPr>
                    </a:p>
                  </a:txBody>
                  <a:tcPr marL="68580" marR="68580" marT="0" marB="0"/>
                </a:tc>
              </a:tr>
              <a:tr h="396044">
                <a:tc>
                  <a:txBody>
                    <a:bodyPr/>
                    <a:lstStyle/>
                    <a:p>
                      <a:pPr indent="128270" algn="just">
                        <a:lnSpc>
                          <a:spcPct val="92000"/>
                        </a:lnSpc>
                        <a:spcAft>
                          <a:spcPts val="250"/>
                        </a:spcAft>
                      </a:pPr>
                      <a:r>
                        <a:rPr lang="en-US" sz="2000" spc="-5">
                          <a:effectLst/>
                        </a:rPr>
                        <a:t>MISO</a:t>
                      </a:r>
                      <a:endParaRPr lang="hu-HU" sz="2800" spc="-5">
                        <a:effectLst/>
                        <a:latin typeface="Times New Roman"/>
                        <a:ea typeface="Times New Roman"/>
                      </a:endParaRPr>
                    </a:p>
                  </a:txBody>
                  <a:tcPr marL="68580" marR="68580" marT="0" marB="0"/>
                </a:tc>
                <a:tc>
                  <a:txBody>
                    <a:bodyPr/>
                    <a:lstStyle/>
                    <a:p>
                      <a:pPr indent="128270" algn="ctr">
                        <a:lnSpc>
                          <a:spcPct val="92000"/>
                        </a:lnSpc>
                        <a:spcAft>
                          <a:spcPts val="250"/>
                        </a:spcAft>
                      </a:pPr>
                      <a:r>
                        <a:rPr lang="en-US" sz="2000" spc="-5">
                          <a:effectLst/>
                        </a:rPr>
                        <a:t>0.87</a:t>
                      </a:r>
                      <a:endParaRPr lang="hu-HU" sz="2800" spc="-5">
                        <a:effectLst/>
                        <a:latin typeface="Times New Roman"/>
                        <a:ea typeface="Times New Roman"/>
                      </a:endParaRPr>
                    </a:p>
                  </a:txBody>
                  <a:tcPr marL="68580" marR="68580" marT="0" marB="0"/>
                </a:tc>
                <a:tc>
                  <a:txBody>
                    <a:bodyPr/>
                    <a:lstStyle/>
                    <a:p>
                      <a:pPr indent="128270" algn="ctr">
                        <a:lnSpc>
                          <a:spcPct val="92000"/>
                        </a:lnSpc>
                        <a:spcAft>
                          <a:spcPts val="250"/>
                        </a:spcAft>
                      </a:pPr>
                      <a:r>
                        <a:rPr lang="en-US" sz="2000" spc="-5">
                          <a:effectLst/>
                        </a:rPr>
                        <a:t>0.93</a:t>
                      </a:r>
                      <a:endParaRPr lang="hu-HU" sz="2800" spc="-5">
                        <a:effectLst/>
                        <a:latin typeface="Times New Roman"/>
                        <a:ea typeface="Times New Roman"/>
                      </a:endParaRPr>
                    </a:p>
                  </a:txBody>
                  <a:tcPr marL="68580" marR="68580" marT="0" marB="0"/>
                </a:tc>
                <a:tc>
                  <a:txBody>
                    <a:bodyPr/>
                    <a:lstStyle/>
                    <a:p>
                      <a:pPr indent="128270" algn="ctr">
                        <a:lnSpc>
                          <a:spcPct val="92000"/>
                        </a:lnSpc>
                        <a:spcAft>
                          <a:spcPts val="250"/>
                        </a:spcAft>
                      </a:pPr>
                      <a:r>
                        <a:rPr lang="en-US" sz="2000" spc="-5" dirty="0">
                          <a:effectLst/>
                        </a:rPr>
                        <a:t>0.81</a:t>
                      </a:r>
                      <a:endParaRPr lang="hu-HU" sz="2800" spc="-5" dirty="0">
                        <a:effectLst/>
                        <a:latin typeface="Times New Roman"/>
                        <a:ea typeface="Times New Roman"/>
                      </a:endParaRPr>
                    </a:p>
                  </a:txBody>
                  <a:tcPr marL="68580" marR="68580" marT="0" marB="0"/>
                </a:tc>
                <a:tc>
                  <a:txBody>
                    <a:bodyPr/>
                    <a:lstStyle/>
                    <a:p>
                      <a:pPr indent="128270" algn="ctr">
                        <a:lnSpc>
                          <a:spcPct val="92000"/>
                        </a:lnSpc>
                        <a:spcAft>
                          <a:spcPts val="250"/>
                        </a:spcAft>
                      </a:pPr>
                      <a:r>
                        <a:rPr lang="en-US" sz="2000" spc="-5" dirty="0">
                          <a:effectLst/>
                        </a:rPr>
                        <a:t>0.87</a:t>
                      </a:r>
                      <a:endParaRPr lang="hu-HU" sz="2800" spc="-5" dirty="0">
                        <a:effectLst/>
                        <a:latin typeface="Times New Roman"/>
                        <a:ea typeface="Times New Roman"/>
                      </a:endParaRPr>
                    </a:p>
                  </a:txBody>
                  <a:tcPr marL="68580" marR="68580" marT="0" marB="0"/>
                </a:tc>
              </a:tr>
            </a:tbl>
          </a:graphicData>
        </a:graphic>
      </p:graphicFrame>
      <p:sp>
        <p:nvSpPr>
          <p:cNvPr id="5" name="Dia számának helye 4"/>
          <p:cNvSpPr>
            <a:spLocks noGrp="1"/>
          </p:cNvSpPr>
          <p:nvPr>
            <p:ph type="sldNum" sz="quarter" idx="12"/>
          </p:nvPr>
        </p:nvSpPr>
        <p:spPr/>
        <p:txBody>
          <a:bodyPr/>
          <a:lstStyle/>
          <a:p>
            <a:fld id="{42275A63-3E4B-4569-BF04-D6C210DC9A48}" type="slidenum">
              <a:rPr lang="hu-HU" smtClean="0"/>
              <a:pPr/>
              <a:t>160</a:t>
            </a:fld>
            <a:endParaRPr lang="hu-HU" dirty="0"/>
          </a:p>
        </p:txBody>
      </p:sp>
    </p:spTree>
    <p:extLst>
      <p:ext uri="{BB962C8B-B14F-4D97-AF65-F5344CB8AC3E}">
        <p14:creationId xmlns:p14="http://schemas.microsoft.com/office/powerpoint/2010/main" val="111196563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SFMI </a:t>
            </a:r>
            <a:r>
              <a:rPr lang="hu-HU" dirty="0" err="1" smtClean="0"/>
              <a:t>toolbox</a:t>
            </a:r>
            <a:r>
              <a:rPr lang="hu-HU" dirty="0" smtClean="0"/>
              <a:t> GUI</a:t>
            </a:r>
            <a:endParaRPr lang="hu-HU" dirty="0"/>
          </a:p>
        </p:txBody>
      </p:sp>
      <p:sp>
        <p:nvSpPr>
          <p:cNvPr id="3" name="Szöveg helye 2"/>
          <p:cNvSpPr>
            <a:spLocks noGrp="1"/>
          </p:cNvSpPr>
          <p:nvPr>
            <p:ph type="body" idx="1"/>
          </p:nvPr>
        </p:nvSpPr>
        <p:spPr/>
        <p:txBody>
          <a:bodyPr/>
          <a:lstStyle/>
          <a:p>
            <a:endParaRPr lang="hu-HU"/>
          </a:p>
        </p:txBody>
      </p:sp>
      <p:sp>
        <p:nvSpPr>
          <p:cNvPr id="4" name="Dia számának helye 3"/>
          <p:cNvSpPr>
            <a:spLocks noGrp="1"/>
          </p:cNvSpPr>
          <p:nvPr>
            <p:ph type="sldNum" sz="quarter" idx="12"/>
          </p:nvPr>
        </p:nvSpPr>
        <p:spPr/>
        <p:txBody>
          <a:bodyPr/>
          <a:lstStyle/>
          <a:p>
            <a:fld id="{42275A63-3E4B-4569-BF04-D6C210DC9A48}" type="slidenum">
              <a:rPr lang="hu-HU" smtClean="0"/>
              <a:t>161</a:t>
            </a:fld>
            <a:endParaRPr lang="hu-HU"/>
          </a:p>
        </p:txBody>
      </p:sp>
    </p:spTree>
    <p:extLst>
      <p:ext uri="{BB962C8B-B14F-4D97-AF65-F5344CB8AC3E}">
        <p14:creationId xmlns:p14="http://schemas.microsoft.com/office/powerpoint/2010/main" val="257594946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hu-HU"/>
              <a:t>GUI program</a:t>
            </a:r>
          </a:p>
        </p:txBody>
      </p:sp>
      <p:sp>
        <p:nvSpPr>
          <p:cNvPr id="128003" name="Rectangle 3"/>
          <p:cNvSpPr>
            <a:spLocks noGrp="1" noChangeArrowheads="1"/>
          </p:cNvSpPr>
          <p:nvPr>
            <p:ph type="body" idx="1"/>
          </p:nvPr>
        </p:nvSpPr>
        <p:spPr/>
        <p:txBody>
          <a:bodyPr/>
          <a:lstStyle/>
          <a:p>
            <a:endParaRPr lang="hu-HU"/>
          </a:p>
        </p:txBody>
      </p:sp>
      <p:pic>
        <p:nvPicPr>
          <p:cNvPr id="1280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988840"/>
            <a:ext cx="6985000" cy="470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a számának helye 1"/>
          <p:cNvSpPr>
            <a:spLocks noGrp="1"/>
          </p:cNvSpPr>
          <p:nvPr>
            <p:ph type="sldNum" sz="quarter" idx="12"/>
          </p:nvPr>
        </p:nvSpPr>
        <p:spPr/>
        <p:txBody>
          <a:bodyPr/>
          <a:lstStyle/>
          <a:p>
            <a:fld id="{42275A63-3E4B-4569-BF04-D6C210DC9A48}" type="slidenum">
              <a:rPr lang="hu-HU" smtClean="0"/>
              <a:pPr/>
              <a:t>162</a:t>
            </a:fld>
            <a:endParaRPr lang="hu-HU" dirty="0"/>
          </a:p>
        </p:txBody>
      </p:sp>
    </p:spTree>
    <p:extLst>
      <p:ext uri="{BB962C8B-B14F-4D97-AF65-F5344CB8AC3E}">
        <p14:creationId xmlns:p14="http://schemas.microsoft.com/office/powerpoint/2010/main" val="305442836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hu-HU"/>
              <a:t>GUI program</a:t>
            </a:r>
          </a:p>
        </p:txBody>
      </p:sp>
      <p:sp>
        <p:nvSpPr>
          <p:cNvPr id="120835" name="Rectangle 3"/>
          <p:cNvSpPr>
            <a:spLocks noGrp="1" noChangeArrowheads="1"/>
          </p:cNvSpPr>
          <p:nvPr>
            <p:ph type="body" idx="1"/>
          </p:nvPr>
        </p:nvSpPr>
        <p:spPr>
          <a:xfrm>
            <a:off x="762000" y="1916832"/>
            <a:ext cx="5178425" cy="2540868"/>
          </a:xfrm>
        </p:spPr>
        <p:txBody>
          <a:bodyPr/>
          <a:lstStyle/>
          <a:p>
            <a:r>
              <a:rPr lang="hu-HU" dirty="0"/>
              <a:t>R</a:t>
            </a:r>
            <a:r>
              <a:rPr lang="en-US" dirty="0"/>
              <a:t>aw fuzzy system generation from the sample data</a:t>
            </a:r>
            <a:r>
              <a:rPr lang="hu-HU" dirty="0"/>
              <a:t> </a:t>
            </a:r>
          </a:p>
          <a:p>
            <a:pPr lvl="1"/>
            <a:r>
              <a:rPr lang="hu-HU" dirty="0"/>
              <a:t>S</a:t>
            </a:r>
            <a:r>
              <a:rPr lang="en-US" dirty="0" err="1"/>
              <a:t>eparate</a:t>
            </a:r>
            <a:r>
              <a:rPr lang="en-US" dirty="0"/>
              <a:t> raw system for each output dimension</a:t>
            </a:r>
            <a:r>
              <a:rPr lang="hu-HU" dirty="0"/>
              <a:t> </a:t>
            </a:r>
          </a:p>
          <a:p>
            <a:pPr lvl="1"/>
            <a:r>
              <a:rPr lang="hu-HU" dirty="0" err="1"/>
              <a:t>Graphical</a:t>
            </a:r>
            <a:r>
              <a:rPr lang="hu-HU" dirty="0"/>
              <a:t> </a:t>
            </a:r>
            <a:r>
              <a:rPr lang="hu-HU" dirty="0" err="1"/>
              <a:t>repr</a:t>
            </a:r>
            <a:r>
              <a:rPr lang="hu-HU" dirty="0"/>
              <a:t>.</a:t>
            </a:r>
          </a:p>
        </p:txBody>
      </p:sp>
      <p:sp>
        <p:nvSpPr>
          <p:cNvPr id="120837" name="Rectangle 5"/>
          <p:cNvSpPr>
            <a:spLocks noChangeArrowheads="1"/>
          </p:cNvSpPr>
          <p:nvPr/>
        </p:nvSpPr>
        <p:spPr bwMode="auto">
          <a:xfrm>
            <a:off x="0" y="2405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graphicFrame>
        <p:nvGraphicFramePr>
          <p:cNvPr id="120836" name="Object 4"/>
          <p:cNvGraphicFramePr>
            <a:graphicFrameLocks noChangeAspect="1"/>
          </p:cNvGraphicFramePr>
          <p:nvPr/>
        </p:nvGraphicFramePr>
        <p:xfrm>
          <a:off x="6084888" y="260350"/>
          <a:ext cx="2762250" cy="2047875"/>
        </p:xfrm>
        <a:graphic>
          <a:graphicData uri="http://schemas.openxmlformats.org/presentationml/2006/ole">
            <mc:AlternateContent xmlns:mc="http://schemas.openxmlformats.org/markup-compatibility/2006">
              <mc:Choice xmlns:v="urn:schemas-microsoft-com:vml" Requires="v">
                <p:oleObj spid="_x0000_s60437" name="Bitkép" r:id="rId4" imgW="2505425" imgH="1857143" progId="Paint.Picture">
                  <p:embed/>
                </p:oleObj>
              </mc:Choice>
              <mc:Fallback>
                <p:oleObj name="Bitkép" r:id="rId4" imgW="2505425" imgH="1857143"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260350"/>
                        <a:ext cx="2762250" cy="2047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083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8400" y="4797425"/>
            <a:ext cx="5197475" cy="1789113"/>
          </a:xfrm>
          <a:prstGeom prst="rect">
            <a:avLst/>
          </a:prstGeom>
          <a:noFill/>
          <a:extLst>
            <a:ext uri="{909E8E84-426E-40DD-AFC4-6F175D3DCCD1}">
              <a14:hiddenFill xmlns:a14="http://schemas.microsoft.com/office/drawing/2010/main">
                <a:solidFill>
                  <a:srgbClr val="FFFFFF"/>
                </a:solidFill>
              </a14:hiddenFill>
            </a:ext>
          </a:extLst>
        </p:spPr>
      </p:pic>
      <p:pic>
        <p:nvPicPr>
          <p:cNvPr id="1208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4941888"/>
            <a:ext cx="31051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4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2492375"/>
            <a:ext cx="3071813" cy="1965325"/>
          </a:xfrm>
          <a:prstGeom prst="rect">
            <a:avLst/>
          </a:prstGeom>
          <a:noFill/>
          <a:extLst>
            <a:ext uri="{909E8E84-426E-40DD-AFC4-6F175D3DCCD1}">
              <a14:hiddenFill xmlns:a14="http://schemas.microsoft.com/office/drawing/2010/main">
                <a:solidFill>
                  <a:srgbClr val="FFFFFF"/>
                </a:solidFill>
              </a14:hiddenFill>
            </a:ext>
          </a:extLst>
        </p:spPr>
      </p:pic>
      <p:sp>
        <p:nvSpPr>
          <p:cNvPr id="2" name="Dia számának helye 1"/>
          <p:cNvSpPr>
            <a:spLocks noGrp="1"/>
          </p:cNvSpPr>
          <p:nvPr>
            <p:ph type="sldNum" sz="quarter" idx="12"/>
          </p:nvPr>
        </p:nvSpPr>
        <p:spPr/>
        <p:txBody>
          <a:bodyPr/>
          <a:lstStyle/>
          <a:p>
            <a:fld id="{42275A63-3E4B-4569-BF04-D6C210DC9A48}" type="slidenum">
              <a:rPr lang="hu-HU" smtClean="0"/>
              <a:pPr/>
              <a:t>163</a:t>
            </a:fld>
            <a:endParaRPr lang="hu-HU" dirty="0"/>
          </a:p>
        </p:txBody>
      </p:sp>
    </p:spTree>
    <p:extLst>
      <p:ext uri="{BB962C8B-B14F-4D97-AF65-F5344CB8AC3E}">
        <p14:creationId xmlns:p14="http://schemas.microsoft.com/office/powerpoint/2010/main" val="316498241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err="1" smtClean="0"/>
              <a:t>Applications</a:t>
            </a:r>
            <a:endParaRPr lang="hu-HU" dirty="0"/>
          </a:p>
        </p:txBody>
      </p:sp>
      <p:sp>
        <p:nvSpPr>
          <p:cNvPr id="6" name="Szöveg helye 5"/>
          <p:cNvSpPr>
            <a:spLocks noGrp="1"/>
          </p:cNvSpPr>
          <p:nvPr>
            <p:ph type="body" idx="1"/>
          </p:nvPr>
        </p:nvSpPr>
        <p:spPr>
          <a:xfrm>
            <a:off x="1371600" y="3212976"/>
            <a:ext cx="7772400" cy="1509712"/>
          </a:xfrm>
        </p:spPr>
        <p:txBody>
          <a:bodyPr>
            <a:normAutofit/>
          </a:bodyPr>
          <a:lstStyle/>
          <a:p>
            <a:endParaRPr lang="hu-HU" sz="3600" dirty="0"/>
          </a:p>
        </p:txBody>
      </p:sp>
      <p:sp>
        <p:nvSpPr>
          <p:cNvPr id="2" name="Dia számának helye 1"/>
          <p:cNvSpPr>
            <a:spLocks noGrp="1"/>
          </p:cNvSpPr>
          <p:nvPr>
            <p:ph type="sldNum" sz="quarter" idx="12"/>
          </p:nvPr>
        </p:nvSpPr>
        <p:spPr/>
        <p:txBody>
          <a:bodyPr/>
          <a:lstStyle/>
          <a:p>
            <a:fld id="{42275A63-3E4B-4569-BF04-D6C210DC9A48}" type="slidenum">
              <a:rPr lang="hu-HU" smtClean="0"/>
              <a:t>164</a:t>
            </a:fld>
            <a:endParaRPr lang="hu-HU"/>
          </a:p>
        </p:txBody>
      </p:sp>
    </p:spTree>
    <p:extLst>
      <p:ext uri="{BB962C8B-B14F-4D97-AF65-F5344CB8AC3E}">
        <p14:creationId xmlns:p14="http://schemas.microsoft.com/office/powerpoint/2010/main" val="309788425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hu-HU"/>
              <a:t>Practical applications</a:t>
            </a:r>
          </a:p>
        </p:txBody>
      </p:sp>
      <p:sp>
        <p:nvSpPr>
          <p:cNvPr id="34819" name="Rectangle 3"/>
          <p:cNvSpPr>
            <a:spLocks noGrp="1" noChangeArrowheads="1"/>
          </p:cNvSpPr>
          <p:nvPr>
            <p:ph type="body" idx="1"/>
          </p:nvPr>
        </p:nvSpPr>
        <p:spPr/>
        <p:txBody>
          <a:bodyPr/>
          <a:lstStyle/>
          <a:p>
            <a:pPr>
              <a:lnSpc>
                <a:spcPct val="90000"/>
              </a:lnSpc>
            </a:pPr>
            <a:r>
              <a:rPr lang="hu-HU" sz="2500" dirty="0"/>
              <a:t>Fuzzy </a:t>
            </a:r>
            <a:r>
              <a:rPr lang="hu-HU" sz="2500" dirty="0" err="1"/>
              <a:t>control</a:t>
            </a:r>
            <a:endParaRPr lang="hu-HU" sz="2500" dirty="0"/>
          </a:p>
          <a:p>
            <a:pPr lvl="1">
              <a:lnSpc>
                <a:spcPct val="90000"/>
              </a:lnSpc>
            </a:pPr>
            <a:r>
              <a:rPr lang="hu-HU" sz="2100" dirty="0"/>
              <a:t>A</a:t>
            </a:r>
            <a:r>
              <a:rPr lang="en-US" sz="2100" dirty="0" err="1"/>
              <a:t>utomated</a:t>
            </a:r>
            <a:r>
              <a:rPr lang="en-US" sz="2100" dirty="0"/>
              <a:t> guided vehicle</a:t>
            </a:r>
            <a:endParaRPr lang="hu-HU" sz="2100" dirty="0"/>
          </a:p>
          <a:p>
            <a:pPr lvl="1">
              <a:lnSpc>
                <a:spcPct val="90000"/>
              </a:lnSpc>
            </a:pPr>
            <a:r>
              <a:rPr lang="en-US" sz="2100" dirty="0"/>
              <a:t>Automat</a:t>
            </a:r>
            <a:r>
              <a:rPr lang="hu-HU" sz="2100" dirty="0" err="1"/>
              <a:t>ed</a:t>
            </a:r>
            <a:r>
              <a:rPr lang="en-US" sz="2100" dirty="0"/>
              <a:t> mobile robot room surveillance navigation control</a:t>
            </a:r>
            <a:endParaRPr lang="hu-HU" sz="2100" dirty="0"/>
          </a:p>
          <a:p>
            <a:pPr>
              <a:lnSpc>
                <a:spcPct val="90000"/>
              </a:lnSpc>
            </a:pPr>
            <a:r>
              <a:rPr lang="en-US" sz="2500" dirty="0"/>
              <a:t>Fuzzy modeling</a:t>
            </a:r>
            <a:endParaRPr lang="hu-HU" sz="2500" dirty="0"/>
          </a:p>
          <a:p>
            <a:pPr lvl="1">
              <a:lnSpc>
                <a:spcPct val="90000"/>
              </a:lnSpc>
            </a:pPr>
            <a:r>
              <a:rPr lang="hu-HU" sz="2100" dirty="0"/>
              <a:t>P</a:t>
            </a:r>
            <a:r>
              <a:rPr lang="en-US" sz="2100" dirty="0" err="1"/>
              <a:t>etrophysical</a:t>
            </a:r>
            <a:r>
              <a:rPr lang="en-US" sz="2100" dirty="0"/>
              <a:t> properties prediction</a:t>
            </a:r>
            <a:endParaRPr lang="hu-HU" sz="2100" dirty="0"/>
          </a:p>
          <a:p>
            <a:pPr lvl="1">
              <a:lnSpc>
                <a:spcPct val="90000"/>
              </a:lnSpc>
            </a:pPr>
            <a:r>
              <a:rPr lang="hu-HU" sz="2100" dirty="0"/>
              <a:t>Fuzzy </a:t>
            </a:r>
            <a:r>
              <a:rPr lang="hu-HU" sz="2100" dirty="0" err="1"/>
              <a:t>modeling</a:t>
            </a:r>
            <a:r>
              <a:rPr lang="hu-HU" sz="2100" dirty="0"/>
              <a:t> of an anaerob </a:t>
            </a:r>
            <a:r>
              <a:rPr lang="hu-HU" sz="2100" dirty="0" err="1"/>
              <a:t>tapered</a:t>
            </a:r>
            <a:r>
              <a:rPr lang="hu-HU" sz="2100" dirty="0"/>
              <a:t> </a:t>
            </a:r>
            <a:r>
              <a:rPr lang="hu-HU" sz="2100" dirty="0" err="1"/>
              <a:t>fluidized</a:t>
            </a:r>
            <a:r>
              <a:rPr lang="hu-HU" sz="2100" dirty="0"/>
              <a:t> </a:t>
            </a:r>
            <a:r>
              <a:rPr lang="hu-HU" sz="2100" dirty="0" err="1"/>
              <a:t>bed</a:t>
            </a:r>
            <a:r>
              <a:rPr lang="hu-HU" sz="2100" dirty="0"/>
              <a:t> </a:t>
            </a:r>
            <a:r>
              <a:rPr lang="hu-HU" sz="2100" dirty="0" err="1"/>
              <a:t>reactor</a:t>
            </a:r>
            <a:endParaRPr lang="hu-HU" sz="2100" dirty="0"/>
          </a:p>
          <a:p>
            <a:pPr lvl="1">
              <a:lnSpc>
                <a:spcPct val="90000"/>
              </a:lnSpc>
            </a:pPr>
            <a:r>
              <a:rPr lang="hu-HU" sz="2100" dirty="0" err="1"/>
              <a:t>Tool</a:t>
            </a:r>
            <a:r>
              <a:rPr lang="hu-HU" sz="2100" dirty="0"/>
              <a:t> life </a:t>
            </a:r>
            <a:r>
              <a:rPr lang="hu-HU" sz="2100" dirty="0" err="1" smtClean="0"/>
              <a:t>prediction</a:t>
            </a:r>
            <a:endParaRPr lang="hu-HU" sz="2100" dirty="0" smtClean="0"/>
          </a:p>
          <a:p>
            <a:pPr lvl="1">
              <a:lnSpc>
                <a:spcPct val="90000"/>
              </a:lnSpc>
            </a:pPr>
            <a:r>
              <a:rPr lang="en-US" sz="2100" dirty="0"/>
              <a:t>Mechanical properties of composite </a:t>
            </a:r>
            <a:r>
              <a:rPr lang="en-US" sz="2100" dirty="0" smtClean="0"/>
              <a:t>materials</a:t>
            </a:r>
            <a:endParaRPr lang="hu-HU" sz="2100" dirty="0" smtClean="0"/>
          </a:p>
          <a:p>
            <a:pPr lvl="1">
              <a:lnSpc>
                <a:spcPct val="90000"/>
              </a:lnSpc>
            </a:pPr>
            <a:r>
              <a:rPr lang="hu-HU" sz="2100" dirty="0" err="1" smtClean="0"/>
              <a:t>Prediction</a:t>
            </a:r>
            <a:r>
              <a:rPr lang="hu-HU" sz="2100" dirty="0" smtClean="0"/>
              <a:t> of </a:t>
            </a:r>
            <a:r>
              <a:rPr lang="hu-HU" sz="2100" dirty="0" err="1" smtClean="0"/>
              <a:t>the</a:t>
            </a:r>
            <a:r>
              <a:rPr lang="hu-HU" sz="2100" dirty="0" smtClean="0"/>
              <a:t> </a:t>
            </a:r>
            <a:r>
              <a:rPr lang="hu-HU" sz="2100" dirty="0" err="1" smtClean="0"/>
              <a:t>student</a:t>
            </a:r>
            <a:r>
              <a:rPr lang="hu-HU" sz="2100" dirty="0" smtClean="0"/>
              <a:t> </a:t>
            </a:r>
            <a:r>
              <a:rPr lang="hu-HU" sz="2100" dirty="0" err="1" smtClean="0"/>
              <a:t>enrollment</a:t>
            </a:r>
            <a:r>
              <a:rPr lang="hu-HU" sz="2100" dirty="0" smtClean="0"/>
              <a:t> </a:t>
            </a:r>
            <a:r>
              <a:rPr lang="hu-HU" sz="2100" dirty="0" err="1" smtClean="0"/>
              <a:t>number</a:t>
            </a:r>
            <a:endParaRPr lang="hu-HU" sz="2100" dirty="0" smtClean="0"/>
          </a:p>
          <a:p>
            <a:pPr>
              <a:lnSpc>
                <a:spcPct val="90000"/>
              </a:lnSpc>
            </a:pPr>
            <a:r>
              <a:rPr lang="hu-HU" sz="2500" dirty="0" smtClean="0"/>
              <a:t>Fuzzy </a:t>
            </a:r>
            <a:r>
              <a:rPr lang="hu-HU" sz="2500" dirty="0" err="1"/>
              <a:t>expert</a:t>
            </a:r>
            <a:r>
              <a:rPr lang="hu-HU" sz="2500" dirty="0"/>
              <a:t> </a:t>
            </a:r>
            <a:r>
              <a:rPr lang="hu-HU" sz="2500" dirty="0" err="1"/>
              <a:t>system</a:t>
            </a:r>
            <a:endParaRPr lang="hu-HU" sz="2500" dirty="0"/>
          </a:p>
          <a:p>
            <a:pPr lvl="1">
              <a:lnSpc>
                <a:spcPct val="90000"/>
              </a:lnSpc>
            </a:pPr>
            <a:r>
              <a:rPr lang="hu-HU" sz="2100" dirty="0" err="1"/>
              <a:t>Student</a:t>
            </a:r>
            <a:r>
              <a:rPr lang="hu-HU" sz="2100" dirty="0"/>
              <a:t> </a:t>
            </a:r>
            <a:r>
              <a:rPr lang="hu-HU" sz="2100" dirty="0" err="1"/>
              <a:t>evaluation</a:t>
            </a:r>
            <a:endParaRPr lang="hu-HU" sz="2100" dirty="0"/>
          </a:p>
        </p:txBody>
      </p:sp>
      <p:sp>
        <p:nvSpPr>
          <p:cNvPr id="2" name="Dia számának helye 1"/>
          <p:cNvSpPr>
            <a:spLocks noGrp="1"/>
          </p:cNvSpPr>
          <p:nvPr>
            <p:ph type="sldNum" sz="quarter" idx="12"/>
          </p:nvPr>
        </p:nvSpPr>
        <p:spPr/>
        <p:txBody>
          <a:bodyPr/>
          <a:lstStyle/>
          <a:p>
            <a:fld id="{42275A63-3E4B-4569-BF04-D6C210DC9A48}" type="slidenum">
              <a:rPr lang="hu-HU" smtClean="0"/>
              <a:pPr/>
              <a:t>165</a:t>
            </a:fld>
            <a:endParaRPr lang="hu-HU" dirty="0"/>
          </a:p>
        </p:txBody>
      </p:sp>
    </p:spTree>
    <p:extLst>
      <p:ext uri="{BB962C8B-B14F-4D97-AF65-F5344CB8AC3E}">
        <p14:creationId xmlns:p14="http://schemas.microsoft.com/office/powerpoint/2010/main" val="310625646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b="1"/>
              <a:t>Fuzzy Control</a:t>
            </a:r>
            <a:r>
              <a:rPr lang="hu-HU" b="1" baseline="-25000"/>
              <a:t>1</a:t>
            </a:r>
            <a:r>
              <a:rPr lang="hu-HU"/>
              <a:t> </a:t>
            </a:r>
          </a:p>
        </p:txBody>
      </p:sp>
      <p:sp>
        <p:nvSpPr>
          <p:cNvPr id="28675" name="Rectangle 3"/>
          <p:cNvSpPr>
            <a:spLocks noGrp="1" noChangeArrowheads="1"/>
          </p:cNvSpPr>
          <p:nvPr>
            <p:ph type="body" idx="1"/>
          </p:nvPr>
        </p:nvSpPr>
        <p:spPr>
          <a:xfrm>
            <a:off x="1370013" y="1827213"/>
            <a:ext cx="3706812" cy="4114800"/>
          </a:xfrm>
        </p:spPr>
        <p:txBody>
          <a:bodyPr/>
          <a:lstStyle/>
          <a:p>
            <a:r>
              <a:rPr lang="hu-HU" sz="2500" b="1"/>
              <a:t>A</a:t>
            </a:r>
            <a:r>
              <a:rPr lang="en-US" sz="2500" b="1"/>
              <a:t>utomated guided vehicle</a:t>
            </a:r>
            <a:endParaRPr lang="hu-HU" sz="2500" b="1"/>
          </a:p>
          <a:p>
            <a:r>
              <a:rPr lang="en-US" sz="2500"/>
              <a:t>main goal</a:t>
            </a:r>
            <a:r>
              <a:rPr lang="hu-HU" sz="2500"/>
              <a:t>s:</a:t>
            </a:r>
            <a:r>
              <a:rPr lang="en-US" sz="2500"/>
              <a:t> path tracking and collision avoidance </a:t>
            </a:r>
            <a:r>
              <a:rPr lang="hu-HU" sz="2500"/>
              <a:t> </a:t>
            </a:r>
          </a:p>
          <a:p>
            <a:r>
              <a:rPr lang="hu-HU" sz="2500"/>
              <a:t>FIVE</a:t>
            </a:r>
          </a:p>
          <a:p>
            <a:r>
              <a:rPr lang="en-US" sz="2500"/>
              <a:t>12 rules for steering </a:t>
            </a:r>
            <a:endParaRPr lang="hu-HU" sz="2500"/>
          </a:p>
          <a:p>
            <a:r>
              <a:rPr lang="en-US" sz="2500"/>
              <a:t>5 </a:t>
            </a:r>
            <a:r>
              <a:rPr lang="hu-HU" sz="2500"/>
              <a:t>rules </a:t>
            </a:r>
            <a:r>
              <a:rPr lang="en-US" sz="2500"/>
              <a:t>for speed</a:t>
            </a:r>
            <a:r>
              <a:rPr lang="hu-HU" sz="2500"/>
              <a:t> </a:t>
            </a:r>
          </a:p>
        </p:txBody>
      </p:sp>
      <p:pic>
        <p:nvPicPr>
          <p:cNvPr id="28679" name="Picture 7" descr="a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25" y="1600200"/>
            <a:ext cx="3925888"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a számának helye 1"/>
          <p:cNvSpPr>
            <a:spLocks noGrp="1"/>
          </p:cNvSpPr>
          <p:nvPr>
            <p:ph type="sldNum" sz="quarter" idx="12"/>
          </p:nvPr>
        </p:nvSpPr>
        <p:spPr/>
        <p:txBody>
          <a:bodyPr/>
          <a:lstStyle/>
          <a:p>
            <a:fld id="{42275A63-3E4B-4569-BF04-D6C210DC9A48}" type="slidenum">
              <a:rPr lang="hu-HU" smtClean="0"/>
              <a:pPr/>
              <a:t>166</a:t>
            </a:fld>
            <a:endParaRPr lang="hu-HU" dirty="0"/>
          </a:p>
        </p:txBody>
      </p:sp>
    </p:spTree>
    <p:extLst>
      <p:ext uri="{BB962C8B-B14F-4D97-AF65-F5344CB8AC3E}">
        <p14:creationId xmlns:p14="http://schemas.microsoft.com/office/powerpoint/2010/main" val="118895247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b="1"/>
              <a:t>Fuzzy Control</a:t>
            </a:r>
            <a:r>
              <a:rPr lang="hu-HU" b="1" baseline="-25000"/>
              <a:t>2</a:t>
            </a:r>
          </a:p>
        </p:txBody>
      </p:sp>
      <p:sp>
        <p:nvSpPr>
          <p:cNvPr id="29699" name="Rectangle 3"/>
          <p:cNvSpPr>
            <a:spLocks noGrp="1" noChangeArrowheads="1"/>
          </p:cNvSpPr>
          <p:nvPr>
            <p:ph type="body" idx="1"/>
          </p:nvPr>
        </p:nvSpPr>
        <p:spPr>
          <a:xfrm>
            <a:off x="1331913" y="2205038"/>
            <a:ext cx="7234237" cy="4032250"/>
          </a:xfrm>
        </p:spPr>
        <p:txBody>
          <a:bodyPr/>
          <a:lstStyle/>
          <a:p>
            <a:r>
              <a:rPr lang="en-US" b="1"/>
              <a:t>Automat</a:t>
            </a:r>
            <a:r>
              <a:rPr lang="hu-HU" b="1"/>
              <a:t>ed</a:t>
            </a:r>
            <a:r>
              <a:rPr lang="en-US" b="1"/>
              <a:t> mobile robot room surveillance navigation control</a:t>
            </a:r>
          </a:p>
          <a:p>
            <a:r>
              <a:rPr lang="en-US"/>
              <a:t>Task: go through the "waypoints" 1..4, avoid the collisions (obstacles, walls)</a:t>
            </a:r>
          </a:p>
          <a:p>
            <a:r>
              <a:rPr lang="en-US"/>
              <a:t>FIVE</a:t>
            </a:r>
          </a:p>
          <a:p>
            <a:r>
              <a:rPr lang="en-US"/>
              <a:t>Full rule base: 1040 rules</a:t>
            </a:r>
          </a:p>
          <a:p>
            <a:r>
              <a:rPr lang="en-US"/>
              <a:t>Applied sparse rule: 51 rules</a:t>
            </a:r>
          </a:p>
        </p:txBody>
      </p:sp>
      <p:pic>
        <p:nvPicPr>
          <p:cNvPr id="29700" name="Picture 4" descr="rob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0"/>
            <a:ext cx="4067175" cy="2170113"/>
          </a:xfrm>
          <a:prstGeom prst="rect">
            <a:avLst/>
          </a:prstGeom>
          <a:solidFill>
            <a:schemeClr val="bg1"/>
          </a:solidFill>
        </p:spPr>
      </p:pic>
      <p:sp>
        <p:nvSpPr>
          <p:cNvPr id="2" name="Dia számának helye 1"/>
          <p:cNvSpPr>
            <a:spLocks noGrp="1"/>
          </p:cNvSpPr>
          <p:nvPr>
            <p:ph type="sldNum" sz="quarter" idx="12"/>
          </p:nvPr>
        </p:nvSpPr>
        <p:spPr/>
        <p:txBody>
          <a:bodyPr/>
          <a:lstStyle/>
          <a:p>
            <a:fld id="{42275A63-3E4B-4569-BF04-D6C210DC9A48}" type="slidenum">
              <a:rPr lang="hu-HU" smtClean="0"/>
              <a:pPr/>
              <a:t>167</a:t>
            </a:fld>
            <a:endParaRPr lang="hu-HU" dirty="0"/>
          </a:p>
        </p:txBody>
      </p:sp>
    </p:spTree>
    <p:extLst>
      <p:ext uri="{BB962C8B-B14F-4D97-AF65-F5344CB8AC3E}">
        <p14:creationId xmlns:p14="http://schemas.microsoft.com/office/powerpoint/2010/main" val="220808333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83234" y="773832"/>
            <a:ext cx="8229600" cy="1143000"/>
          </a:xfrm>
        </p:spPr>
        <p:txBody>
          <a:bodyPr>
            <a:normAutofit fontScale="90000"/>
          </a:bodyPr>
          <a:lstStyle/>
          <a:p>
            <a:r>
              <a:rPr lang="hu-HU" dirty="0" err="1" smtClean="0"/>
              <a:t>Prediction</a:t>
            </a:r>
            <a:r>
              <a:rPr lang="hu-HU" dirty="0" smtClean="0"/>
              <a:t> of </a:t>
            </a:r>
            <a:r>
              <a:rPr lang="hu-HU" dirty="0" err="1" smtClean="0"/>
              <a:t>some</a:t>
            </a:r>
            <a:r>
              <a:rPr lang="hu-HU" dirty="0" smtClean="0"/>
              <a:t> </a:t>
            </a:r>
            <a:r>
              <a:rPr lang="hu-HU" dirty="0" err="1" smtClean="0"/>
              <a:t>Composites</a:t>
            </a:r>
            <a:r>
              <a:rPr lang="hu-HU" dirty="0" smtClean="0"/>
              <a:t>’ </a:t>
            </a:r>
            <a:r>
              <a:rPr lang="hu-HU" dirty="0" err="1" smtClean="0"/>
              <a:t>Mechanical</a:t>
            </a:r>
            <a:r>
              <a:rPr lang="hu-HU" dirty="0" smtClean="0"/>
              <a:t> </a:t>
            </a:r>
            <a:r>
              <a:rPr lang="hu-HU" dirty="0" err="1" smtClean="0"/>
              <a:t>Properties</a:t>
            </a:r>
            <a:endParaRPr lang="hu-HU" dirty="0"/>
          </a:p>
        </p:txBody>
      </p:sp>
      <p:sp>
        <p:nvSpPr>
          <p:cNvPr id="3" name="Tartalom helye 2"/>
          <p:cNvSpPr>
            <a:spLocks noGrp="1"/>
          </p:cNvSpPr>
          <p:nvPr>
            <p:ph idx="1"/>
          </p:nvPr>
        </p:nvSpPr>
        <p:spPr>
          <a:xfrm>
            <a:off x="457200" y="2276872"/>
            <a:ext cx="4834880" cy="4047728"/>
          </a:xfrm>
        </p:spPr>
        <p:txBody>
          <a:bodyPr/>
          <a:lstStyle/>
          <a:p>
            <a:pPr>
              <a:lnSpc>
                <a:spcPct val="80000"/>
              </a:lnSpc>
            </a:pPr>
            <a:r>
              <a:rPr lang="hu-HU" sz="2400" dirty="0"/>
              <a:t>T</a:t>
            </a:r>
            <a:r>
              <a:rPr lang="en-US" sz="2400" dirty="0" err="1"/>
              <a:t>hermoplastic</a:t>
            </a:r>
            <a:r>
              <a:rPr lang="en-US" sz="2400" dirty="0"/>
              <a:t> composites</a:t>
            </a:r>
            <a:r>
              <a:rPr lang="hu-HU" sz="2400" dirty="0"/>
              <a:t>’</a:t>
            </a:r>
            <a:r>
              <a:rPr lang="en-US" sz="2400" dirty="0"/>
              <a:t> </a:t>
            </a:r>
            <a:r>
              <a:rPr lang="hu-HU" sz="2400" dirty="0"/>
              <a:t>y</a:t>
            </a:r>
            <a:r>
              <a:rPr lang="en-US" sz="2400" dirty="0" err="1"/>
              <a:t>ield</a:t>
            </a:r>
            <a:r>
              <a:rPr lang="en-US" sz="2400" dirty="0"/>
              <a:t> </a:t>
            </a:r>
            <a:r>
              <a:rPr lang="en-US" sz="2400" dirty="0" smtClean="0"/>
              <a:t>strength</a:t>
            </a:r>
            <a:r>
              <a:rPr lang="hu-HU" sz="2400" dirty="0" smtClean="0"/>
              <a:t> and </a:t>
            </a:r>
            <a:r>
              <a:rPr lang="hu-HU" sz="2400" dirty="0" err="1" smtClean="0"/>
              <a:t>Charpy</a:t>
            </a:r>
            <a:r>
              <a:rPr lang="en-US" sz="2400" dirty="0" smtClean="0"/>
              <a:t> </a:t>
            </a:r>
            <a:r>
              <a:rPr lang="hu-HU" sz="2400" dirty="0" err="1" smtClean="0"/>
              <a:t>impact</a:t>
            </a:r>
            <a:r>
              <a:rPr lang="hu-HU" sz="2400" dirty="0" smtClean="0"/>
              <a:t> </a:t>
            </a:r>
            <a:r>
              <a:rPr lang="hu-HU" sz="2400" dirty="0" err="1" smtClean="0"/>
              <a:t>strength</a:t>
            </a:r>
            <a:r>
              <a:rPr lang="hu-HU" sz="2400" dirty="0" smtClean="0"/>
              <a:t> </a:t>
            </a:r>
            <a:r>
              <a:rPr lang="hu-HU" sz="2400" dirty="0" err="1" smtClean="0"/>
              <a:t>prediction</a:t>
            </a:r>
            <a:r>
              <a:rPr lang="en-US" sz="2400" dirty="0" smtClean="0"/>
              <a:t> </a:t>
            </a:r>
            <a:r>
              <a:rPr lang="en-US" sz="2400" dirty="0"/>
              <a:t>as a function of the percent amount of the components</a:t>
            </a:r>
            <a:endParaRPr lang="hu-HU" sz="2400" dirty="0"/>
          </a:p>
          <a:p>
            <a:pPr lvl="1">
              <a:lnSpc>
                <a:spcPct val="80000"/>
              </a:lnSpc>
            </a:pPr>
            <a:r>
              <a:rPr lang="en-US" sz="2000" dirty="0"/>
              <a:t>Multiwall Carbon </a:t>
            </a:r>
            <a:r>
              <a:rPr lang="hu-HU" sz="2000" dirty="0"/>
              <a:t>N</a:t>
            </a:r>
            <a:r>
              <a:rPr lang="en-US" sz="2000" dirty="0" err="1"/>
              <a:t>anotube</a:t>
            </a:r>
            <a:r>
              <a:rPr lang="en-US" sz="2000" dirty="0"/>
              <a:t> (MB-6015-00</a:t>
            </a:r>
            <a:r>
              <a:rPr lang="hu-HU" sz="2000" dirty="0"/>
              <a:t>)</a:t>
            </a:r>
          </a:p>
          <a:p>
            <a:pPr lvl="1">
              <a:lnSpc>
                <a:spcPct val="80000"/>
              </a:lnSpc>
            </a:pPr>
            <a:r>
              <a:rPr lang="en-US" sz="2000" dirty="0"/>
              <a:t>ABS</a:t>
            </a:r>
            <a:r>
              <a:rPr lang="hu-HU" sz="2000" dirty="0"/>
              <a:t> </a:t>
            </a:r>
            <a:r>
              <a:rPr lang="en-US" sz="2000" dirty="0"/>
              <a:t>(POLYMAN HH 3)</a:t>
            </a:r>
            <a:endParaRPr lang="hu-HU" sz="2000" dirty="0"/>
          </a:p>
          <a:p>
            <a:pPr lvl="1">
              <a:lnSpc>
                <a:spcPct val="80000"/>
              </a:lnSpc>
            </a:pPr>
            <a:r>
              <a:rPr lang="hu-HU" sz="2000" dirty="0"/>
              <a:t>P</a:t>
            </a:r>
            <a:r>
              <a:rPr lang="en-US" sz="2000" dirty="0" err="1"/>
              <a:t>olycarbonate</a:t>
            </a:r>
            <a:endParaRPr lang="hu-HU" sz="2000" dirty="0"/>
          </a:p>
          <a:p>
            <a:endParaRPr lang="hu-HU"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5196" y="1916832"/>
            <a:ext cx="2687638"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zövegdoboz 7"/>
          <p:cNvSpPr txBox="1">
            <a:spLocks noChangeArrowheads="1"/>
          </p:cNvSpPr>
          <p:nvPr/>
        </p:nvSpPr>
        <p:spPr bwMode="auto">
          <a:xfrm>
            <a:off x="5155259" y="6021288"/>
            <a:ext cx="3457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r>
              <a:rPr lang="hu-HU" sz="900" dirty="0"/>
              <a:t>http://www.umi.surrey.ac.uk/people/profiles/postgrads?s_id=315</a:t>
            </a:r>
          </a:p>
        </p:txBody>
      </p:sp>
      <p:sp>
        <p:nvSpPr>
          <p:cNvPr id="6" name="Dia számának helye 5"/>
          <p:cNvSpPr>
            <a:spLocks noGrp="1"/>
          </p:cNvSpPr>
          <p:nvPr>
            <p:ph type="sldNum" sz="quarter" idx="12"/>
          </p:nvPr>
        </p:nvSpPr>
        <p:spPr/>
        <p:txBody>
          <a:bodyPr/>
          <a:lstStyle/>
          <a:p>
            <a:fld id="{42275A63-3E4B-4569-BF04-D6C210DC9A48}" type="slidenum">
              <a:rPr lang="hu-HU" smtClean="0"/>
              <a:t>168</a:t>
            </a:fld>
            <a:endParaRPr lang="hu-HU"/>
          </a:p>
        </p:txBody>
      </p:sp>
    </p:spTree>
    <p:extLst>
      <p:ext uri="{BB962C8B-B14F-4D97-AF65-F5344CB8AC3E}">
        <p14:creationId xmlns:p14="http://schemas.microsoft.com/office/powerpoint/2010/main" val="842258663"/>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a:t>Introduction</a:t>
            </a:r>
          </a:p>
        </p:txBody>
      </p:sp>
      <p:sp>
        <p:nvSpPr>
          <p:cNvPr id="135171" name="Rectangle 3"/>
          <p:cNvSpPr>
            <a:spLocks noGrp="1" noChangeArrowheads="1"/>
          </p:cNvSpPr>
          <p:nvPr>
            <p:ph type="body" idx="1"/>
          </p:nvPr>
        </p:nvSpPr>
        <p:spPr/>
        <p:txBody>
          <a:bodyPr/>
          <a:lstStyle/>
          <a:p>
            <a:r>
              <a:rPr lang="en-US" sz="2800"/>
              <a:t>Polymers</a:t>
            </a:r>
          </a:p>
          <a:p>
            <a:pPr lvl="1"/>
            <a:r>
              <a:rPr lang="en-US" sz="2400"/>
              <a:t>In some cases there is no pure material to fulfill all the requirements</a:t>
            </a:r>
          </a:p>
          <a:p>
            <a:pPr lvl="1"/>
            <a:r>
              <a:rPr lang="en-US" sz="2400"/>
              <a:t>Mixing pure polymeric materials with fullerenes</a:t>
            </a:r>
          </a:p>
          <a:p>
            <a:r>
              <a:rPr lang="en-US" sz="2800"/>
              <a:t>Carbon nanotube-polymer composites </a:t>
            </a:r>
          </a:p>
          <a:p>
            <a:pPr lvl="1"/>
            <a:r>
              <a:rPr lang="en-US" sz="2400"/>
              <a:t>Increase of the polymer’s conductivity</a:t>
            </a:r>
          </a:p>
          <a:p>
            <a:pPr lvl="1"/>
            <a:r>
              <a:rPr lang="en-US" sz="2400"/>
              <a:t>Decrease of its resistance</a:t>
            </a:r>
          </a:p>
          <a:p>
            <a:pPr lvl="1"/>
            <a:r>
              <a:rPr lang="en-US" sz="2400" b="1"/>
              <a:t>Enhanced mechanical properties</a:t>
            </a:r>
            <a:r>
              <a:rPr lang="en-US" sz="2400"/>
              <a:t> </a:t>
            </a:r>
          </a:p>
          <a:p>
            <a:pPr lvl="1"/>
            <a:r>
              <a:rPr lang="en-US" sz="2400"/>
              <a:t>Improved thermal stability and fire resistance </a:t>
            </a:r>
          </a:p>
        </p:txBody>
      </p:sp>
      <p:sp>
        <p:nvSpPr>
          <p:cNvPr id="2" name="Dia számának helye 1"/>
          <p:cNvSpPr>
            <a:spLocks noGrp="1"/>
          </p:cNvSpPr>
          <p:nvPr>
            <p:ph type="sldNum" sz="quarter" idx="12"/>
          </p:nvPr>
        </p:nvSpPr>
        <p:spPr/>
        <p:txBody>
          <a:bodyPr/>
          <a:lstStyle/>
          <a:p>
            <a:fld id="{42275A63-3E4B-4569-BF04-D6C210DC9A48}" type="slidenum">
              <a:rPr lang="hu-HU" smtClean="0"/>
              <a:pPr/>
              <a:t>169</a:t>
            </a:fld>
            <a:endParaRPr lang="hu-HU" dirty="0"/>
          </a:p>
        </p:txBody>
      </p:sp>
    </p:spTree>
    <p:extLst>
      <p:ext uri="{BB962C8B-B14F-4D97-AF65-F5344CB8AC3E}">
        <p14:creationId xmlns:p14="http://schemas.microsoft.com/office/powerpoint/2010/main" val="3339330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Research </a:t>
            </a:r>
            <a:r>
              <a:rPr lang="hu-HU" dirty="0" err="1" smtClean="0"/>
              <a:t>at</a:t>
            </a:r>
            <a:r>
              <a:rPr lang="hu-HU" dirty="0" smtClean="0"/>
              <a:t> </a:t>
            </a:r>
            <a:r>
              <a:rPr lang="hu-HU" dirty="0" err="1" smtClean="0"/>
              <a:t>our</a:t>
            </a:r>
            <a:r>
              <a:rPr lang="hu-HU" dirty="0" smtClean="0"/>
              <a:t> </a:t>
            </a:r>
            <a:r>
              <a:rPr lang="hu-HU" dirty="0" err="1" smtClean="0"/>
              <a:t>Department</a:t>
            </a:r>
            <a:endParaRPr lang="hu-HU" dirty="0"/>
          </a:p>
        </p:txBody>
      </p:sp>
      <p:sp>
        <p:nvSpPr>
          <p:cNvPr id="5" name="Szöveg helye 4"/>
          <p:cNvSpPr>
            <a:spLocks noGrp="1"/>
          </p:cNvSpPr>
          <p:nvPr>
            <p:ph type="body" idx="1"/>
          </p:nvPr>
        </p:nvSpPr>
        <p:spPr/>
        <p:txBody>
          <a:bodyPr/>
          <a:lstStyle/>
          <a:p>
            <a:endParaRPr lang="hu-HU"/>
          </a:p>
        </p:txBody>
      </p:sp>
      <p:sp>
        <p:nvSpPr>
          <p:cNvPr id="4" name="Dia számának helye 3"/>
          <p:cNvSpPr>
            <a:spLocks noGrp="1"/>
          </p:cNvSpPr>
          <p:nvPr>
            <p:ph type="sldNum" sz="quarter" idx="12"/>
          </p:nvPr>
        </p:nvSpPr>
        <p:spPr/>
        <p:txBody>
          <a:bodyPr/>
          <a:lstStyle/>
          <a:p>
            <a:fld id="{42275A63-3E4B-4569-BF04-D6C210DC9A48}" type="slidenum">
              <a:rPr lang="hu-HU" smtClean="0"/>
              <a:pPr/>
              <a:t>17</a:t>
            </a:fld>
            <a:endParaRPr lang="hu-HU" dirty="0"/>
          </a:p>
        </p:txBody>
      </p:sp>
    </p:spTree>
    <p:extLst>
      <p:ext uri="{BB962C8B-B14F-4D97-AF65-F5344CB8AC3E}">
        <p14:creationId xmlns:p14="http://schemas.microsoft.com/office/powerpoint/2010/main" val="212374488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hu-HU"/>
              <a:t>Experiments</a:t>
            </a:r>
          </a:p>
        </p:txBody>
      </p:sp>
      <p:sp>
        <p:nvSpPr>
          <p:cNvPr id="141315" name="Rectangle 3"/>
          <p:cNvSpPr>
            <a:spLocks noGrp="1" noChangeArrowheads="1"/>
          </p:cNvSpPr>
          <p:nvPr>
            <p:ph type="body" idx="1"/>
          </p:nvPr>
        </p:nvSpPr>
        <p:spPr/>
        <p:txBody>
          <a:bodyPr/>
          <a:lstStyle/>
          <a:p>
            <a:pPr>
              <a:lnSpc>
                <a:spcPct val="90000"/>
              </a:lnSpc>
            </a:pPr>
            <a:r>
              <a:rPr lang="hu-HU" sz="2800"/>
              <a:t>I</a:t>
            </a:r>
            <a:r>
              <a:rPr lang="en-US" sz="2800"/>
              <a:t>ncomplete full factorial experimental design</a:t>
            </a:r>
            <a:r>
              <a:rPr lang="hu-HU" sz="2800"/>
              <a:t> </a:t>
            </a:r>
          </a:p>
          <a:p>
            <a:pPr>
              <a:lnSpc>
                <a:spcPct val="90000"/>
              </a:lnSpc>
            </a:pPr>
            <a:r>
              <a:rPr lang="hu-HU" sz="2800"/>
              <a:t>T</a:t>
            </a:r>
            <a:r>
              <a:rPr lang="en-US" sz="2800"/>
              <a:t>he sum of the component’s percent amount had to be 100%</a:t>
            </a:r>
            <a:r>
              <a:rPr lang="hu-HU" sz="2800"/>
              <a:t> (NT+ABS+PC=100)</a:t>
            </a:r>
          </a:p>
          <a:p>
            <a:pPr>
              <a:lnSpc>
                <a:spcPct val="90000"/>
              </a:lnSpc>
            </a:pPr>
            <a:r>
              <a:rPr lang="hu-HU" sz="2800"/>
              <a:t>Nanotube levels:  </a:t>
            </a:r>
            <a:r>
              <a:rPr lang="en-US" sz="2800"/>
              <a:t>0%, 1%</a:t>
            </a:r>
            <a:r>
              <a:rPr lang="hu-HU" sz="2800"/>
              <a:t>,</a:t>
            </a:r>
            <a:r>
              <a:rPr lang="en-US" sz="2800"/>
              <a:t> 1.5%</a:t>
            </a:r>
            <a:r>
              <a:rPr lang="hu-HU" sz="2800"/>
              <a:t> </a:t>
            </a:r>
          </a:p>
          <a:p>
            <a:pPr>
              <a:lnSpc>
                <a:spcPct val="90000"/>
              </a:lnSpc>
            </a:pPr>
            <a:r>
              <a:rPr lang="hu-HU" sz="2800"/>
              <a:t>ABS levels: 0%, 10%, 20%, 30%, 40%, 50%, 60%, 70%, 80%, 90%, 100%</a:t>
            </a:r>
          </a:p>
          <a:p>
            <a:pPr>
              <a:lnSpc>
                <a:spcPct val="90000"/>
              </a:lnSpc>
            </a:pPr>
            <a:r>
              <a:rPr lang="hu-HU" sz="2800"/>
              <a:t>Polycarbonate: dependent variable</a:t>
            </a:r>
          </a:p>
          <a:p>
            <a:pPr>
              <a:lnSpc>
                <a:spcPct val="90000"/>
              </a:lnSpc>
            </a:pPr>
            <a:r>
              <a:rPr lang="hu-HU" sz="2800"/>
              <a:t>Experimental settings: 30</a:t>
            </a:r>
          </a:p>
          <a:p>
            <a:pPr>
              <a:lnSpc>
                <a:spcPct val="90000"/>
              </a:lnSpc>
            </a:pPr>
            <a:r>
              <a:rPr lang="hu-HU" sz="2800"/>
              <a:t>Replications: 10</a:t>
            </a:r>
          </a:p>
        </p:txBody>
      </p:sp>
      <p:sp>
        <p:nvSpPr>
          <p:cNvPr id="2" name="Dia számának helye 1"/>
          <p:cNvSpPr>
            <a:spLocks noGrp="1"/>
          </p:cNvSpPr>
          <p:nvPr>
            <p:ph type="sldNum" sz="quarter" idx="12"/>
          </p:nvPr>
        </p:nvSpPr>
        <p:spPr/>
        <p:txBody>
          <a:bodyPr/>
          <a:lstStyle/>
          <a:p>
            <a:fld id="{42275A63-3E4B-4569-BF04-D6C210DC9A48}" type="slidenum">
              <a:rPr lang="hu-HU" smtClean="0"/>
              <a:pPr/>
              <a:t>170</a:t>
            </a:fld>
            <a:endParaRPr lang="hu-HU" dirty="0"/>
          </a:p>
        </p:txBody>
      </p:sp>
    </p:spTree>
    <p:extLst>
      <p:ext uri="{BB962C8B-B14F-4D97-AF65-F5344CB8AC3E}">
        <p14:creationId xmlns:p14="http://schemas.microsoft.com/office/powerpoint/2010/main" val="2783923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hu-HU"/>
              <a:t>Technical details</a:t>
            </a:r>
          </a:p>
        </p:txBody>
      </p:sp>
      <p:sp>
        <p:nvSpPr>
          <p:cNvPr id="142339" name="Rectangle 3"/>
          <p:cNvSpPr>
            <a:spLocks noGrp="1" noChangeArrowheads="1"/>
          </p:cNvSpPr>
          <p:nvPr>
            <p:ph type="body" idx="1"/>
          </p:nvPr>
        </p:nvSpPr>
        <p:spPr/>
        <p:txBody>
          <a:bodyPr/>
          <a:lstStyle/>
          <a:p>
            <a:pPr>
              <a:lnSpc>
                <a:spcPct val="80000"/>
              </a:lnSpc>
            </a:pPr>
            <a:r>
              <a:rPr lang="hu-HU" sz="2800"/>
              <a:t>M</a:t>
            </a:r>
            <a:r>
              <a:rPr lang="en-US" sz="2800"/>
              <a:t>ixing of polymers in melt </a:t>
            </a:r>
            <a:r>
              <a:rPr lang="hu-HU" sz="2800"/>
              <a:t>- </a:t>
            </a:r>
            <a:r>
              <a:rPr lang="en-US" sz="2800"/>
              <a:t>Infinitely Variable Dynamic Shear Mixer</a:t>
            </a:r>
            <a:r>
              <a:rPr lang="hu-HU" sz="2800"/>
              <a:t> </a:t>
            </a:r>
          </a:p>
          <a:p>
            <a:pPr>
              <a:lnSpc>
                <a:spcPct val="80000"/>
              </a:lnSpc>
            </a:pPr>
            <a:r>
              <a:rPr lang="hu-HU" sz="2800"/>
              <a:t>E</a:t>
            </a:r>
            <a:r>
              <a:rPr lang="en-US" sz="2800"/>
              <a:t>xtruder is a Collin Teach-Line E20T</a:t>
            </a:r>
            <a:r>
              <a:rPr lang="hu-HU" sz="2800"/>
              <a:t> </a:t>
            </a:r>
          </a:p>
          <a:p>
            <a:pPr>
              <a:lnSpc>
                <a:spcPct val="80000"/>
              </a:lnSpc>
            </a:pPr>
            <a:r>
              <a:rPr lang="hu-HU" sz="2800"/>
              <a:t>T</a:t>
            </a:r>
            <a:r>
              <a:rPr lang="en-US" sz="2800"/>
              <a:t>est pieces were injection molded by ARBURG Allrounder 270 U 350-70</a:t>
            </a:r>
            <a:r>
              <a:rPr lang="hu-HU" sz="2800"/>
              <a:t> </a:t>
            </a:r>
          </a:p>
          <a:p>
            <a:pPr>
              <a:lnSpc>
                <a:spcPct val="80000"/>
              </a:lnSpc>
            </a:pPr>
            <a:r>
              <a:rPr lang="hu-HU" sz="2800"/>
              <a:t>M</a:t>
            </a:r>
            <a:r>
              <a:rPr lang="en-US" sz="2800"/>
              <a:t>elt temperature 260º C</a:t>
            </a:r>
            <a:r>
              <a:rPr lang="hu-HU" sz="2800"/>
              <a:t> </a:t>
            </a:r>
          </a:p>
          <a:p>
            <a:pPr>
              <a:lnSpc>
                <a:spcPct val="80000"/>
              </a:lnSpc>
            </a:pPr>
            <a:r>
              <a:rPr lang="hu-HU" sz="2800"/>
              <a:t>M</a:t>
            </a:r>
            <a:r>
              <a:rPr lang="en-US" sz="2800"/>
              <a:t>ould temperature 40º C</a:t>
            </a:r>
            <a:r>
              <a:rPr lang="hu-HU" sz="2800"/>
              <a:t> </a:t>
            </a:r>
          </a:p>
          <a:p>
            <a:pPr>
              <a:lnSpc>
                <a:spcPct val="80000"/>
              </a:lnSpc>
            </a:pPr>
            <a:r>
              <a:rPr lang="hu-HU" sz="2800"/>
              <a:t>Y</a:t>
            </a:r>
            <a:r>
              <a:rPr lang="en-US" sz="2800"/>
              <a:t>ield strength determined by INSTRON 4482</a:t>
            </a:r>
            <a:r>
              <a:rPr lang="hu-HU" sz="2800"/>
              <a:t> </a:t>
            </a:r>
          </a:p>
          <a:p>
            <a:pPr>
              <a:lnSpc>
                <a:spcPct val="80000"/>
              </a:lnSpc>
            </a:pPr>
            <a:r>
              <a:rPr lang="en-US" sz="2800"/>
              <a:t>Charpy impact strength determined </a:t>
            </a:r>
            <a:r>
              <a:rPr lang="hu-HU" sz="2800"/>
              <a:t>by </a:t>
            </a:r>
            <a:r>
              <a:rPr lang="en-US" sz="2800"/>
              <a:t>Charpy pendulum</a:t>
            </a:r>
            <a:r>
              <a:rPr lang="hu-HU" sz="2800"/>
              <a:t> </a:t>
            </a:r>
          </a:p>
        </p:txBody>
      </p:sp>
      <p:sp>
        <p:nvSpPr>
          <p:cNvPr id="2" name="Dia számának helye 1"/>
          <p:cNvSpPr>
            <a:spLocks noGrp="1"/>
          </p:cNvSpPr>
          <p:nvPr>
            <p:ph type="sldNum" sz="quarter" idx="12"/>
          </p:nvPr>
        </p:nvSpPr>
        <p:spPr/>
        <p:txBody>
          <a:bodyPr/>
          <a:lstStyle/>
          <a:p>
            <a:fld id="{42275A63-3E4B-4569-BF04-D6C210DC9A48}" type="slidenum">
              <a:rPr lang="hu-HU" smtClean="0"/>
              <a:pPr/>
              <a:t>171</a:t>
            </a:fld>
            <a:endParaRPr lang="hu-HU" dirty="0"/>
          </a:p>
        </p:txBody>
      </p:sp>
    </p:spTree>
    <p:extLst>
      <p:ext uri="{BB962C8B-B14F-4D97-AF65-F5344CB8AC3E}">
        <p14:creationId xmlns:p14="http://schemas.microsoft.com/office/powerpoint/2010/main" val="30118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57200" y="704088"/>
            <a:ext cx="8229600" cy="636680"/>
          </a:xfrm>
        </p:spPr>
        <p:txBody>
          <a:bodyPr>
            <a:normAutofit fontScale="90000"/>
          </a:bodyPr>
          <a:lstStyle/>
          <a:p>
            <a:r>
              <a:rPr lang="en-US" dirty="0" err="1"/>
              <a:t>Charpy</a:t>
            </a:r>
            <a:r>
              <a:rPr lang="en-US" dirty="0"/>
              <a:t> impact strength</a:t>
            </a:r>
            <a:endParaRPr lang="hu-HU" dirty="0"/>
          </a:p>
        </p:txBody>
      </p:sp>
      <p:sp>
        <p:nvSpPr>
          <p:cNvPr id="162819" name="Rectangle 3"/>
          <p:cNvSpPr>
            <a:spLocks noGrp="1" noChangeArrowheads="1"/>
          </p:cNvSpPr>
          <p:nvPr>
            <p:ph type="body" idx="1"/>
          </p:nvPr>
        </p:nvSpPr>
        <p:spPr>
          <a:xfrm>
            <a:off x="4356100" y="1600200"/>
            <a:ext cx="4392613" cy="1973263"/>
          </a:xfrm>
        </p:spPr>
        <p:txBody>
          <a:bodyPr/>
          <a:lstStyle/>
          <a:p>
            <a:pPr>
              <a:lnSpc>
                <a:spcPct val="90000"/>
              </a:lnSpc>
            </a:pPr>
            <a:r>
              <a:rPr lang="hu-HU"/>
              <a:t>Training: </a:t>
            </a:r>
            <a:r>
              <a:rPr lang="en-US"/>
              <a:t>RMSEP</a:t>
            </a:r>
            <a:r>
              <a:rPr lang="hu-HU"/>
              <a:t>	</a:t>
            </a:r>
            <a:r>
              <a:rPr lang="en-US"/>
              <a:t>2.1594 %</a:t>
            </a:r>
            <a:endParaRPr lang="hu-HU"/>
          </a:p>
          <a:p>
            <a:pPr>
              <a:lnSpc>
                <a:spcPct val="90000"/>
              </a:lnSpc>
            </a:pPr>
            <a:r>
              <a:rPr lang="hu-HU"/>
              <a:t>Test: </a:t>
            </a:r>
            <a:r>
              <a:rPr lang="en-US"/>
              <a:t>RMSEP</a:t>
            </a:r>
            <a:r>
              <a:rPr lang="hu-HU"/>
              <a:t>	</a:t>
            </a:r>
            <a:r>
              <a:rPr lang="en-US"/>
              <a:t>2.</a:t>
            </a:r>
            <a:r>
              <a:rPr lang="hu-HU"/>
              <a:t>9305</a:t>
            </a:r>
            <a:r>
              <a:rPr lang="en-US"/>
              <a:t> %</a:t>
            </a:r>
            <a:endParaRPr lang="hu-HU"/>
          </a:p>
        </p:txBody>
      </p:sp>
      <p:pic>
        <p:nvPicPr>
          <p:cNvPr id="162820" name="Picture 4" descr="Rule_Base_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628775"/>
            <a:ext cx="3673475"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716338"/>
            <a:ext cx="40322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2" name="Rectangle 6"/>
          <p:cNvSpPr>
            <a:spLocks noChangeArrowheads="1"/>
          </p:cNvSpPr>
          <p:nvPr/>
        </p:nvSpPr>
        <p:spPr bwMode="auto">
          <a:xfrm>
            <a:off x="539750" y="4149725"/>
            <a:ext cx="3095625"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80000"/>
              <a:buFont typeface="Wingdings" pitchFamily="2" charset="2"/>
              <a:buChar char="l"/>
            </a:pPr>
            <a:r>
              <a:rPr lang="hu-HU" sz="3200"/>
              <a:t>S</a:t>
            </a:r>
            <a:r>
              <a:rPr lang="en-US" sz="3200"/>
              <a:t>ize reduction of the rule base </a:t>
            </a:r>
            <a:r>
              <a:rPr lang="hu-HU" sz="3200"/>
              <a:t>2</a:t>
            </a:r>
            <a:r>
              <a:rPr lang="en-US" sz="3200"/>
              <a:t>7.27 % </a:t>
            </a:r>
            <a:endParaRPr lang="hu-HU" sz="3200"/>
          </a:p>
        </p:txBody>
      </p:sp>
      <p:sp>
        <p:nvSpPr>
          <p:cNvPr id="2" name="Dia számának helye 1"/>
          <p:cNvSpPr>
            <a:spLocks noGrp="1"/>
          </p:cNvSpPr>
          <p:nvPr>
            <p:ph type="sldNum" sz="quarter" idx="12"/>
          </p:nvPr>
        </p:nvSpPr>
        <p:spPr/>
        <p:txBody>
          <a:bodyPr/>
          <a:lstStyle/>
          <a:p>
            <a:fld id="{42275A63-3E4B-4569-BF04-D6C210DC9A48}" type="slidenum">
              <a:rPr lang="hu-HU" smtClean="0"/>
              <a:pPr/>
              <a:t>172</a:t>
            </a:fld>
            <a:endParaRPr lang="hu-HU" dirty="0"/>
          </a:p>
        </p:txBody>
      </p:sp>
    </p:spTree>
    <p:extLst>
      <p:ext uri="{BB962C8B-B14F-4D97-AF65-F5344CB8AC3E}">
        <p14:creationId xmlns:p14="http://schemas.microsoft.com/office/powerpoint/2010/main" val="20527742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57200" y="704088"/>
            <a:ext cx="8229600" cy="853250"/>
          </a:xfrm>
        </p:spPr>
        <p:txBody>
          <a:bodyPr/>
          <a:lstStyle/>
          <a:p>
            <a:r>
              <a:rPr lang="hu-HU" dirty="0"/>
              <a:t>Y</a:t>
            </a:r>
            <a:r>
              <a:rPr lang="en-US" dirty="0" err="1"/>
              <a:t>ield</a:t>
            </a:r>
            <a:r>
              <a:rPr lang="en-US" dirty="0"/>
              <a:t> strength</a:t>
            </a:r>
            <a:r>
              <a:rPr lang="hu-HU" dirty="0"/>
              <a:t> </a:t>
            </a:r>
          </a:p>
        </p:txBody>
      </p:sp>
      <p:sp>
        <p:nvSpPr>
          <p:cNvPr id="163843" name="Rectangle 3"/>
          <p:cNvSpPr>
            <a:spLocks noGrp="1" noChangeArrowheads="1"/>
          </p:cNvSpPr>
          <p:nvPr>
            <p:ph type="body" idx="1"/>
          </p:nvPr>
        </p:nvSpPr>
        <p:spPr>
          <a:xfrm>
            <a:off x="4427538" y="1600200"/>
            <a:ext cx="4716462" cy="2044700"/>
          </a:xfrm>
        </p:spPr>
        <p:txBody>
          <a:bodyPr/>
          <a:lstStyle/>
          <a:p>
            <a:pPr>
              <a:lnSpc>
                <a:spcPct val="90000"/>
              </a:lnSpc>
            </a:pPr>
            <a:r>
              <a:rPr lang="hu-HU"/>
              <a:t>Training: </a:t>
            </a:r>
            <a:r>
              <a:rPr lang="en-US"/>
              <a:t>RMSEP</a:t>
            </a:r>
            <a:r>
              <a:rPr lang="hu-HU"/>
              <a:t>	</a:t>
            </a:r>
            <a:r>
              <a:rPr lang="en-US"/>
              <a:t>0.4795 %</a:t>
            </a:r>
            <a:endParaRPr lang="hu-HU"/>
          </a:p>
          <a:p>
            <a:pPr>
              <a:lnSpc>
                <a:spcPct val="90000"/>
              </a:lnSpc>
            </a:pPr>
            <a:r>
              <a:rPr lang="hu-HU"/>
              <a:t>Test: </a:t>
            </a:r>
            <a:r>
              <a:rPr lang="en-US"/>
              <a:t>RMSEP</a:t>
            </a:r>
            <a:r>
              <a:rPr lang="hu-HU"/>
              <a:t>	</a:t>
            </a:r>
            <a:r>
              <a:rPr lang="en-US"/>
              <a:t>0.</a:t>
            </a:r>
            <a:r>
              <a:rPr lang="hu-HU"/>
              <a:t>7</a:t>
            </a:r>
            <a:r>
              <a:rPr lang="en-US"/>
              <a:t>7</a:t>
            </a:r>
            <a:r>
              <a:rPr lang="hu-HU"/>
              <a:t>32</a:t>
            </a:r>
            <a:r>
              <a:rPr lang="en-US"/>
              <a:t> %</a:t>
            </a:r>
            <a:endParaRPr lang="hu-HU"/>
          </a:p>
        </p:txBody>
      </p:sp>
      <p:pic>
        <p:nvPicPr>
          <p:cNvPr id="163844" name="Picture 4" descr="Rule_Base_3D_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557338"/>
            <a:ext cx="40322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3789363"/>
            <a:ext cx="4195762"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6" name="Rectangle 6"/>
          <p:cNvSpPr>
            <a:spLocks noChangeArrowheads="1"/>
          </p:cNvSpPr>
          <p:nvPr/>
        </p:nvSpPr>
        <p:spPr bwMode="auto">
          <a:xfrm>
            <a:off x="539750" y="4149725"/>
            <a:ext cx="3095625"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80000"/>
              <a:buFont typeface="Wingdings" pitchFamily="2" charset="2"/>
              <a:buChar char="l"/>
            </a:pPr>
            <a:r>
              <a:rPr lang="hu-HU" sz="3200"/>
              <a:t>S</a:t>
            </a:r>
            <a:r>
              <a:rPr lang="en-US" sz="3200"/>
              <a:t>ize reduction of the rule base </a:t>
            </a:r>
            <a:r>
              <a:rPr lang="hu-HU" sz="3200"/>
              <a:t>31.82</a:t>
            </a:r>
            <a:r>
              <a:rPr lang="en-US" sz="3200"/>
              <a:t> % </a:t>
            </a:r>
            <a:endParaRPr lang="hu-HU" sz="3200"/>
          </a:p>
        </p:txBody>
      </p:sp>
      <p:sp>
        <p:nvSpPr>
          <p:cNvPr id="2" name="Dia számának helye 1"/>
          <p:cNvSpPr>
            <a:spLocks noGrp="1"/>
          </p:cNvSpPr>
          <p:nvPr>
            <p:ph type="sldNum" sz="quarter" idx="12"/>
          </p:nvPr>
        </p:nvSpPr>
        <p:spPr/>
        <p:txBody>
          <a:bodyPr/>
          <a:lstStyle/>
          <a:p>
            <a:fld id="{42275A63-3E4B-4569-BF04-D6C210DC9A48}" type="slidenum">
              <a:rPr lang="hu-HU" smtClean="0"/>
              <a:pPr/>
              <a:t>173</a:t>
            </a:fld>
            <a:endParaRPr lang="hu-HU" dirty="0"/>
          </a:p>
        </p:txBody>
      </p:sp>
    </p:spTree>
    <p:extLst>
      <p:ext uri="{BB962C8B-B14F-4D97-AF65-F5344CB8AC3E}">
        <p14:creationId xmlns:p14="http://schemas.microsoft.com/office/powerpoint/2010/main" val="14987976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Furniture</a:t>
            </a:r>
            <a:r>
              <a:rPr lang="hu-HU" dirty="0" smtClean="0"/>
              <a:t> </a:t>
            </a:r>
            <a:r>
              <a:rPr lang="hu-HU" dirty="0" err="1" smtClean="0"/>
              <a:t>selection</a:t>
            </a:r>
            <a:endParaRPr lang="hu-HU" dirty="0"/>
          </a:p>
        </p:txBody>
      </p:sp>
      <p:sp>
        <p:nvSpPr>
          <p:cNvPr id="3" name="Tartalom helye 2"/>
          <p:cNvSpPr>
            <a:spLocks noGrp="1"/>
          </p:cNvSpPr>
          <p:nvPr>
            <p:ph idx="1"/>
          </p:nvPr>
        </p:nvSpPr>
        <p:spPr/>
        <p:txBody>
          <a:bodyPr/>
          <a:lstStyle/>
          <a:p>
            <a:endParaRPr lang="hu-HU"/>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060848"/>
            <a:ext cx="6133219" cy="4398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a számának helye 3"/>
          <p:cNvSpPr>
            <a:spLocks noGrp="1"/>
          </p:cNvSpPr>
          <p:nvPr>
            <p:ph type="sldNum" sz="quarter" idx="12"/>
          </p:nvPr>
        </p:nvSpPr>
        <p:spPr/>
        <p:txBody>
          <a:bodyPr/>
          <a:lstStyle/>
          <a:p>
            <a:fld id="{42275A63-3E4B-4569-BF04-D6C210DC9A48}" type="slidenum">
              <a:rPr lang="hu-HU" smtClean="0"/>
              <a:t>174</a:t>
            </a:fld>
            <a:endParaRPr lang="hu-HU"/>
          </a:p>
        </p:txBody>
      </p:sp>
    </p:spTree>
    <p:extLst>
      <p:ext uri="{BB962C8B-B14F-4D97-AF65-F5344CB8AC3E}">
        <p14:creationId xmlns:p14="http://schemas.microsoft.com/office/powerpoint/2010/main" val="197598956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Autofit/>
          </a:bodyPr>
          <a:lstStyle/>
          <a:p>
            <a:r>
              <a:rPr lang="hu-HU" sz="3200" b="1" dirty="0">
                <a:effectLst>
                  <a:outerShdw blurRad="38100" dist="38100" dir="2700000" algn="tl">
                    <a:srgbClr val="000000">
                      <a:alpha val="43137"/>
                    </a:srgbClr>
                  </a:outerShdw>
                </a:effectLst>
              </a:rPr>
              <a:t>Fuzzy </a:t>
            </a:r>
            <a:r>
              <a:rPr lang="hu-HU" sz="3200" b="1" dirty="0" err="1">
                <a:effectLst>
                  <a:outerShdw blurRad="38100" dist="38100" dir="2700000" algn="tl">
                    <a:srgbClr val="000000">
                      <a:alpha val="43137"/>
                    </a:srgbClr>
                  </a:outerShdw>
                </a:effectLst>
              </a:rPr>
              <a:t>modeling</a:t>
            </a:r>
            <a:r>
              <a:rPr lang="hu-HU" sz="3200" b="1" dirty="0">
                <a:effectLst>
                  <a:outerShdw blurRad="38100" dist="38100" dir="2700000" algn="tl">
                    <a:srgbClr val="000000">
                      <a:alpha val="43137"/>
                    </a:srgbClr>
                  </a:outerShdw>
                </a:effectLst>
              </a:rPr>
              <a:t> of an anaerob </a:t>
            </a:r>
            <a:r>
              <a:rPr lang="hu-HU" sz="3200" b="1" dirty="0" err="1">
                <a:effectLst>
                  <a:outerShdw blurRad="38100" dist="38100" dir="2700000" algn="tl">
                    <a:srgbClr val="000000">
                      <a:alpha val="43137"/>
                    </a:srgbClr>
                  </a:outerShdw>
                </a:effectLst>
              </a:rPr>
              <a:t>tapered</a:t>
            </a:r>
            <a:r>
              <a:rPr lang="hu-HU" sz="3200" b="1" dirty="0">
                <a:effectLst>
                  <a:outerShdw blurRad="38100" dist="38100" dir="2700000" algn="tl">
                    <a:srgbClr val="000000">
                      <a:alpha val="43137"/>
                    </a:srgbClr>
                  </a:outerShdw>
                </a:effectLst>
              </a:rPr>
              <a:t> </a:t>
            </a:r>
            <a:r>
              <a:rPr lang="hu-HU" sz="3200" b="1" dirty="0" err="1">
                <a:effectLst>
                  <a:outerShdw blurRad="38100" dist="38100" dir="2700000" algn="tl">
                    <a:srgbClr val="000000">
                      <a:alpha val="43137"/>
                    </a:srgbClr>
                  </a:outerShdw>
                </a:effectLst>
              </a:rPr>
              <a:t>fluidized</a:t>
            </a:r>
            <a:r>
              <a:rPr lang="hu-HU" sz="3200" b="1" dirty="0">
                <a:effectLst>
                  <a:outerShdw blurRad="38100" dist="38100" dir="2700000" algn="tl">
                    <a:srgbClr val="000000">
                      <a:alpha val="43137"/>
                    </a:srgbClr>
                  </a:outerShdw>
                </a:effectLst>
              </a:rPr>
              <a:t> </a:t>
            </a:r>
            <a:r>
              <a:rPr lang="hu-HU" sz="3200" b="1" dirty="0" err="1">
                <a:effectLst>
                  <a:outerShdw blurRad="38100" dist="38100" dir="2700000" algn="tl">
                    <a:srgbClr val="000000">
                      <a:alpha val="43137"/>
                    </a:srgbClr>
                  </a:outerShdw>
                </a:effectLst>
              </a:rPr>
              <a:t>bed</a:t>
            </a:r>
            <a:r>
              <a:rPr lang="hu-HU" sz="3200" b="1" dirty="0">
                <a:effectLst>
                  <a:outerShdw blurRad="38100" dist="38100" dir="2700000" algn="tl">
                    <a:srgbClr val="000000">
                      <a:alpha val="43137"/>
                    </a:srgbClr>
                  </a:outerShdw>
                </a:effectLst>
              </a:rPr>
              <a:t> </a:t>
            </a:r>
            <a:r>
              <a:rPr lang="hu-HU" sz="3200" b="1" dirty="0" err="1">
                <a:effectLst>
                  <a:outerShdw blurRad="38100" dist="38100" dir="2700000" algn="tl">
                    <a:srgbClr val="000000">
                      <a:alpha val="43137"/>
                    </a:srgbClr>
                  </a:outerShdw>
                </a:effectLst>
              </a:rPr>
              <a:t>reactor</a:t>
            </a:r>
            <a:r>
              <a:rPr lang="hu-HU" sz="4800" b="1" dirty="0">
                <a:effectLst>
                  <a:outerShdw blurRad="38100" dist="38100" dir="2700000" algn="tl">
                    <a:srgbClr val="000000">
                      <a:alpha val="43137"/>
                    </a:srgbClr>
                  </a:outerShdw>
                </a:effectLst>
              </a:rPr>
              <a:t> </a:t>
            </a:r>
          </a:p>
        </p:txBody>
      </p:sp>
      <p:sp>
        <p:nvSpPr>
          <p:cNvPr id="31747" name="Rectangle 3"/>
          <p:cNvSpPr>
            <a:spLocks noGrp="1" noChangeArrowheads="1"/>
          </p:cNvSpPr>
          <p:nvPr>
            <p:ph type="body" sz="half" idx="1"/>
          </p:nvPr>
        </p:nvSpPr>
        <p:spPr>
          <a:xfrm>
            <a:off x="2987675" y="1557338"/>
            <a:ext cx="3886200" cy="647700"/>
          </a:xfrm>
        </p:spPr>
        <p:txBody>
          <a:bodyPr/>
          <a:lstStyle/>
          <a:p>
            <a:r>
              <a:rPr lang="hu-HU" sz="2500"/>
              <a:t>4 inputs 5 outputs</a:t>
            </a:r>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88" y="1557338"/>
            <a:ext cx="19272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749" name="Group 5"/>
          <p:cNvGraphicFramePr>
            <a:graphicFrameLocks noGrp="1"/>
          </p:cNvGraphicFramePr>
          <p:nvPr>
            <p:ph sz="half" idx="2"/>
          </p:nvPr>
        </p:nvGraphicFramePr>
        <p:xfrm>
          <a:off x="2700338" y="2420938"/>
          <a:ext cx="2924175" cy="3371852"/>
        </p:xfrm>
        <a:graphic>
          <a:graphicData uri="http://schemas.openxmlformats.org/drawingml/2006/table">
            <a:tbl>
              <a:tblPr/>
              <a:tblGrid>
                <a:gridCol w="1592262"/>
                <a:gridCol w="1331913"/>
              </a:tblGrid>
              <a:tr h="42386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Kimenet</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PI</a:t>
                      </a:r>
                      <a:r>
                        <a:rPr kumimoji="0" lang="hu-HU" sz="2100" b="0" i="0" u="none" strike="noStrike" cap="none" normalizeH="0" baseline="-30000" smtClean="0">
                          <a:ln>
                            <a:noFill/>
                          </a:ln>
                          <a:solidFill>
                            <a:schemeClr val="tx1"/>
                          </a:solidFill>
                          <a:effectLst/>
                          <a:latin typeface="Times New Roman" pitchFamily="18" charset="0"/>
                          <a:cs typeface="Times New Roman" pitchFamily="18" charset="0"/>
                        </a:rPr>
                        <a:t>RMSE</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63182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COD</a:t>
                      </a:r>
                      <a:r>
                        <a:rPr kumimoji="0" lang="hu-HU" sz="2100" b="0" i="0" u="none" strike="noStrike" cap="none" normalizeH="0" baseline="-30000" smtClean="0">
                          <a:ln>
                            <a:noFill/>
                          </a:ln>
                          <a:solidFill>
                            <a:schemeClr val="tx1"/>
                          </a:solidFill>
                          <a:effectLst/>
                          <a:latin typeface="Times New Roman" pitchFamily="18" charset="0"/>
                          <a:cs typeface="Times New Roman" pitchFamily="18" charset="0"/>
                        </a:rPr>
                        <a:t>out</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30,1954</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6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Biogas</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0,8012</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023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VFA</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18,2828</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182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Alkalinity</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76,0786</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023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BOD</a:t>
                      </a:r>
                      <a:r>
                        <a:rPr kumimoji="0" lang="hu-HU" sz="2100" b="0" i="0" u="none" strike="noStrike" cap="none" normalizeH="0" baseline="-30000" smtClean="0">
                          <a:ln>
                            <a:noFill/>
                          </a:ln>
                          <a:solidFill>
                            <a:schemeClr val="tx1"/>
                          </a:solidFill>
                          <a:effectLst/>
                          <a:latin typeface="Times New Roman" pitchFamily="18" charset="0"/>
                          <a:cs typeface="Times New Roman" pitchFamily="18" charset="0"/>
                        </a:rPr>
                        <a:t>out</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2100" b="0" i="0" u="none" strike="noStrike" cap="none" normalizeH="0" baseline="0" smtClean="0">
                          <a:ln>
                            <a:noFill/>
                          </a:ln>
                          <a:solidFill>
                            <a:schemeClr val="tx1"/>
                          </a:solidFill>
                          <a:effectLst/>
                          <a:latin typeface="Times New Roman" pitchFamily="18" charset="0"/>
                          <a:cs typeface="Times New Roman" pitchFamily="18" charset="0"/>
                        </a:rPr>
                        <a:t>88,4201</a:t>
                      </a:r>
                      <a:endParaRPr kumimoji="0" lang="hu-HU" sz="2100" b="0" i="0" u="none" strike="noStrike" cap="none" normalizeH="0" baseline="0" smtClean="0">
                        <a:ln>
                          <a:noFill/>
                        </a:ln>
                        <a:solidFill>
                          <a:schemeClr val="tx1"/>
                        </a:solidFill>
                        <a:effectLst/>
                        <a:latin typeface="Verdan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31772"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3113" y="2060575"/>
            <a:ext cx="3040062"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3"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789363"/>
            <a:ext cx="3040063"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a számának helye 1"/>
          <p:cNvSpPr>
            <a:spLocks noGrp="1"/>
          </p:cNvSpPr>
          <p:nvPr>
            <p:ph type="sldNum" sz="quarter" idx="12"/>
          </p:nvPr>
        </p:nvSpPr>
        <p:spPr/>
        <p:txBody>
          <a:bodyPr/>
          <a:lstStyle/>
          <a:p>
            <a:fld id="{27A880AD-2DA1-4E45-AEA2-249BB3D68971}" type="slidenum">
              <a:rPr lang="hu-HU" smtClean="0"/>
              <a:pPr/>
              <a:t>175</a:t>
            </a:fld>
            <a:endParaRPr lang="hu-HU"/>
          </a:p>
        </p:txBody>
      </p:sp>
    </p:spTree>
    <p:extLst>
      <p:ext uri="{BB962C8B-B14F-4D97-AF65-F5344CB8AC3E}">
        <p14:creationId xmlns:p14="http://schemas.microsoft.com/office/powerpoint/2010/main" val="331646745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fontScale="90000"/>
          </a:bodyPr>
          <a:lstStyle/>
          <a:p>
            <a:r>
              <a:rPr lang="hu-HU" sz="3200" b="1"/>
              <a:t>P</a:t>
            </a:r>
            <a:r>
              <a:rPr lang="en-US" sz="3200" b="1"/>
              <a:t>etrophysical properties prediction</a:t>
            </a:r>
            <a:r>
              <a:rPr lang="hu-HU" sz="3200"/>
              <a:t> - </a:t>
            </a:r>
            <a:r>
              <a:rPr lang="en-US" sz="3200"/>
              <a:t>analysis of petroleum well log data</a:t>
            </a:r>
            <a:endParaRPr lang="hu-HU" sz="3200"/>
          </a:p>
        </p:txBody>
      </p:sp>
      <p:sp>
        <p:nvSpPr>
          <p:cNvPr id="32771" name="Rectangle 3"/>
          <p:cNvSpPr>
            <a:spLocks noGrp="1" noChangeArrowheads="1"/>
          </p:cNvSpPr>
          <p:nvPr>
            <p:ph type="body" sz="half" idx="1"/>
          </p:nvPr>
        </p:nvSpPr>
        <p:spPr>
          <a:xfrm>
            <a:off x="1370013" y="1827213"/>
            <a:ext cx="2859087" cy="1836737"/>
          </a:xfrm>
        </p:spPr>
        <p:txBody>
          <a:bodyPr/>
          <a:lstStyle/>
          <a:p>
            <a:pPr>
              <a:lnSpc>
                <a:spcPct val="80000"/>
              </a:lnSpc>
            </a:pPr>
            <a:r>
              <a:rPr lang="hu-HU" sz="1500"/>
              <a:t>3 inputs 1 output</a:t>
            </a:r>
          </a:p>
          <a:p>
            <a:pPr>
              <a:lnSpc>
                <a:spcPct val="80000"/>
              </a:lnSpc>
            </a:pPr>
            <a:r>
              <a:rPr lang="hu-HU" sz="1500"/>
              <a:t>PHI=f(GR,ILD,DT)</a:t>
            </a:r>
          </a:p>
          <a:p>
            <a:pPr>
              <a:lnSpc>
                <a:spcPct val="80000"/>
              </a:lnSpc>
            </a:pPr>
            <a:r>
              <a:rPr lang="hu-HU" sz="1500"/>
              <a:t>GR - gamma rediation </a:t>
            </a:r>
          </a:p>
          <a:p>
            <a:pPr>
              <a:lnSpc>
                <a:spcPct val="80000"/>
              </a:lnSpc>
            </a:pPr>
            <a:r>
              <a:rPr lang="hu-HU" sz="1500"/>
              <a:t>ILD - deep induction resistivity</a:t>
            </a:r>
          </a:p>
          <a:p>
            <a:pPr>
              <a:lnSpc>
                <a:spcPct val="80000"/>
              </a:lnSpc>
            </a:pPr>
            <a:r>
              <a:rPr lang="hu-HU" sz="1500"/>
              <a:t>DT – acustic travel time</a:t>
            </a:r>
          </a:p>
          <a:p>
            <a:pPr>
              <a:lnSpc>
                <a:spcPct val="80000"/>
              </a:lnSpc>
            </a:pPr>
            <a:r>
              <a:rPr lang="hu-HU" sz="1500"/>
              <a:t>PHI - porosity</a:t>
            </a:r>
          </a:p>
        </p:txBody>
      </p:sp>
      <p:graphicFrame>
        <p:nvGraphicFramePr>
          <p:cNvPr id="32810" name="Group 42"/>
          <p:cNvGraphicFramePr>
            <a:graphicFrameLocks noGrp="1"/>
          </p:cNvGraphicFramePr>
          <p:nvPr>
            <p:ph sz="half" idx="2"/>
          </p:nvPr>
        </p:nvGraphicFramePr>
        <p:xfrm>
          <a:off x="1438275" y="3730625"/>
          <a:ext cx="7110413" cy="2524126"/>
        </p:xfrm>
        <a:graphic>
          <a:graphicData uri="http://schemas.openxmlformats.org/drawingml/2006/table">
            <a:tbl>
              <a:tblPr/>
              <a:tblGrid>
                <a:gridCol w="2119313"/>
                <a:gridCol w="1863725"/>
                <a:gridCol w="1758950"/>
                <a:gridCol w="1368425"/>
              </a:tblGrid>
              <a:tr h="433388">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Applied method</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Correlation c.</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D9D9D9"/>
                    </a:solidFill>
                  </a:tcPr>
                </a:tc>
                <a:tc hMerge="1">
                  <a:txBody>
                    <a:bodyPr/>
                    <a:lstStyle/>
                    <a:p>
                      <a:endParaRPr lang="hu-HU"/>
                    </a:p>
                  </a:txBody>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hu-HU" sz="1900" b="0" i="0" u="none" strike="noStrike" cap="none" normalizeH="0" baseline="0" smtClean="0">
                        <a:ln>
                          <a:noFill/>
                        </a:ln>
                        <a:solidFill>
                          <a:schemeClr val="tx1"/>
                        </a:solidFill>
                        <a:effectLst/>
                        <a:latin typeface="Verdana" pitchFamily="34" charset="0"/>
                      </a:endParaRPr>
                    </a:p>
                  </a:txBody>
                  <a:tcPr horzOverflow="overflow">
                    <a:lnL w="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D9D9D9"/>
                    </a:solidFill>
                  </a:tcPr>
                </a:tc>
              </a:tr>
              <a:tr h="620713">
                <a:tc vMerge="1">
                  <a:txBody>
                    <a:bodyPr/>
                    <a:lstStyle/>
                    <a:p>
                      <a:endParaRPr lang="hu-HU"/>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Training data</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Test data</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Rule no.</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4286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MACI</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0,917</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0,865</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63</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r h="5207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LESFRI</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0,934</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0,890</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cs typeface="Times New Roman" pitchFamily="18" charset="0"/>
                        </a:rPr>
                        <a:t>9</a:t>
                      </a:r>
                      <a:endParaRPr kumimoji="0" lang="hu-HU" sz="1900" b="0" i="0" u="none" strike="noStrike" cap="none" normalizeH="0" baseline="0" smtClean="0">
                        <a:ln>
                          <a:noFill/>
                        </a:ln>
                        <a:solidFill>
                          <a:schemeClr val="tx1"/>
                        </a:solidFill>
                        <a:effectLst/>
                        <a:latin typeface="Verdana"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r h="5207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rPr>
                        <a:t>FRIPOC</a:t>
                      </a: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rPr>
                        <a:t>0,966</a:t>
                      </a: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rPr>
                        <a:t>0,880</a:t>
                      </a: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1900" b="0" i="0" u="none" strike="noStrike" cap="none" normalizeH="0" baseline="0" smtClean="0">
                          <a:ln>
                            <a:noFill/>
                          </a:ln>
                          <a:solidFill>
                            <a:schemeClr val="tx1"/>
                          </a:solidFill>
                          <a:effectLst/>
                          <a:latin typeface="Verdana" pitchFamily="34" charset="0"/>
                        </a:rPr>
                        <a:t>37</a:t>
                      </a: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32798"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1557338"/>
            <a:ext cx="5045075"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a számának helye 1"/>
          <p:cNvSpPr>
            <a:spLocks noGrp="1"/>
          </p:cNvSpPr>
          <p:nvPr>
            <p:ph type="sldNum" sz="quarter" idx="12"/>
          </p:nvPr>
        </p:nvSpPr>
        <p:spPr/>
        <p:txBody>
          <a:bodyPr/>
          <a:lstStyle/>
          <a:p>
            <a:fld id="{27A880AD-2DA1-4E45-AEA2-249BB3D68971}" type="slidenum">
              <a:rPr lang="hu-HU" smtClean="0"/>
              <a:pPr/>
              <a:t>176</a:t>
            </a:fld>
            <a:endParaRPr lang="hu-HU"/>
          </a:p>
        </p:txBody>
      </p:sp>
    </p:spTree>
    <p:extLst>
      <p:ext uri="{BB962C8B-B14F-4D97-AF65-F5344CB8AC3E}">
        <p14:creationId xmlns:p14="http://schemas.microsoft.com/office/powerpoint/2010/main" val="358360086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5263" y="228600"/>
            <a:ext cx="5804445" cy="914400"/>
          </a:xfrm>
        </p:spPr>
        <p:txBody>
          <a:bodyPr>
            <a:normAutofit fontScale="90000"/>
          </a:bodyPr>
          <a:lstStyle/>
          <a:p>
            <a:r>
              <a:rPr lang="hu-HU" sz="3200" dirty="0"/>
              <a:t>T</a:t>
            </a:r>
            <a:r>
              <a:rPr lang="en-US" sz="3200" dirty="0" err="1"/>
              <a:t>ool</a:t>
            </a:r>
            <a:r>
              <a:rPr lang="en-US" sz="3200" dirty="0"/>
              <a:t> life</a:t>
            </a:r>
            <a:r>
              <a:rPr lang="hu-HU" sz="3200" dirty="0"/>
              <a:t> p</a:t>
            </a:r>
            <a:r>
              <a:rPr lang="en-US" sz="3200" dirty="0" err="1"/>
              <a:t>rediction</a:t>
            </a:r>
            <a:r>
              <a:rPr lang="en-US" sz="3200" dirty="0"/>
              <a:t> </a:t>
            </a:r>
            <a:r>
              <a:rPr lang="hu-HU" sz="3200" dirty="0" err="1"/>
              <a:t>in</a:t>
            </a:r>
            <a:r>
              <a:rPr lang="hu-HU" sz="3200" dirty="0"/>
              <a:t> </a:t>
            </a:r>
            <a:r>
              <a:rPr lang="hu-HU" sz="3200" dirty="0" err="1"/>
              <a:t>case</a:t>
            </a:r>
            <a:r>
              <a:rPr lang="hu-HU" sz="3200" dirty="0"/>
              <a:t> of </a:t>
            </a:r>
            <a:r>
              <a:rPr lang="hu-HU" sz="3200" dirty="0" err="1"/>
              <a:t>machining</a:t>
            </a:r>
            <a:r>
              <a:rPr lang="hu-HU" sz="3200" dirty="0"/>
              <a:t> </a:t>
            </a:r>
            <a:r>
              <a:rPr lang="hu-HU" sz="3200" dirty="0" err="1"/>
              <a:t>operations</a:t>
            </a:r>
            <a:endParaRPr lang="hu-HU" sz="3200" dirty="0"/>
          </a:p>
        </p:txBody>
      </p:sp>
      <p:sp>
        <p:nvSpPr>
          <p:cNvPr id="33795" name="Rectangle 3"/>
          <p:cNvSpPr>
            <a:spLocks noGrp="1" noChangeArrowheads="1"/>
          </p:cNvSpPr>
          <p:nvPr>
            <p:ph type="body" sz="half" idx="1"/>
          </p:nvPr>
        </p:nvSpPr>
        <p:spPr>
          <a:xfrm>
            <a:off x="1370013" y="1827213"/>
            <a:ext cx="4629695" cy="2465387"/>
          </a:xfrm>
        </p:spPr>
        <p:txBody>
          <a:bodyPr>
            <a:normAutofit fontScale="92500"/>
          </a:bodyPr>
          <a:lstStyle/>
          <a:p>
            <a:r>
              <a:rPr lang="hu-HU" sz="2500" dirty="0"/>
              <a:t>Input: </a:t>
            </a:r>
            <a:r>
              <a:rPr lang="hu-HU" sz="2500" dirty="0" err="1"/>
              <a:t>Cutting</a:t>
            </a:r>
            <a:r>
              <a:rPr lang="hu-HU" sz="2500" dirty="0"/>
              <a:t> </a:t>
            </a:r>
            <a:r>
              <a:rPr lang="hu-HU" sz="2500" dirty="0" err="1"/>
              <a:t>speed</a:t>
            </a:r>
            <a:r>
              <a:rPr lang="hu-HU" sz="2500" dirty="0"/>
              <a:t> + </a:t>
            </a:r>
            <a:r>
              <a:rPr lang="hu-HU" sz="2500" dirty="0" err="1"/>
              <a:t>Feed</a:t>
            </a:r>
            <a:r>
              <a:rPr lang="hu-HU" sz="2500" dirty="0"/>
              <a:t> </a:t>
            </a:r>
            <a:r>
              <a:rPr lang="hu-HU" sz="2500" dirty="0" err="1"/>
              <a:t>rate</a:t>
            </a:r>
            <a:endParaRPr lang="hu-HU" sz="2500" dirty="0"/>
          </a:p>
          <a:p>
            <a:r>
              <a:rPr lang="hu-HU" sz="2500" dirty="0"/>
              <a:t>Output: </a:t>
            </a:r>
            <a:r>
              <a:rPr lang="hu-HU" sz="2500" dirty="0" err="1"/>
              <a:t>Tool</a:t>
            </a:r>
            <a:r>
              <a:rPr lang="hu-HU" sz="2500" dirty="0"/>
              <a:t> life</a:t>
            </a:r>
          </a:p>
          <a:p>
            <a:r>
              <a:rPr lang="en-US" sz="2500" dirty="0"/>
              <a:t>Traditional models: exponential, Taylor</a:t>
            </a:r>
            <a:r>
              <a:rPr lang="hu-HU" sz="2500" dirty="0"/>
              <a:t>,</a:t>
            </a:r>
            <a:r>
              <a:rPr lang="en-US" sz="2500" dirty="0"/>
              <a:t> corrected Taylor, Gilbert, </a:t>
            </a:r>
            <a:r>
              <a:rPr lang="en-US" sz="2500" dirty="0" err="1"/>
              <a:t>Kronenberg</a:t>
            </a:r>
            <a:r>
              <a:rPr lang="hu-HU" sz="2500" dirty="0"/>
              <a:t>, etc.</a:t>
            </a:r>
            <a:r>
              <a:rPr lang="en-US" sz="2500" dirty="0"/>
              <a:t> </a:t>
            </a:r>
            <a:endParaRPr lang="hu-HU" sz="2500" dirty="0"/>
          </a:p>
          <a:p>
            <a:pPr>
              <a:buFont typeface="Wingdings" pitchFamily="2" charset="2"/>
              <a:buNone/>
            </a:pPr>
            <a:endParaRPr lang="hu-HU" sz="2500" dirty="0"/>
          </a:p>
        </p:txBody>
      </p:sp>
      <p:graphicFrame>
        <p:nvGraphicFramePr>
          <p:cNvPr id="33899" name="Group 107"/>
          <p:cNvGraphicFramePr>
            <a:graphicFrameLocks noGrp="1"/>
          </p:cNvGraphicFramePr>
          <p:nvPr>
            <p:ph sz="half" idx="2"/>
          </p:nvPr>
        </p:nvGraphicFramePr>
        <p:xfrm>
          <a:off x="1187450" y="4437063"/>
          <a:ext cx="7777163" cy="1798320"/>
        </p:xfrm>
        <a:graphic>
          <a:graphicData uri="http://schemas.openxmlformats.org/drawingml/2006/table">
            <a:tbl>
              <a:tblPr/>
              <a:tblGrid>
                <a:gridCol w="1458913"/>
                <a:gridCol w="1633537"/>
                <a:gridCol w="1641475"/>
                <a:gridCol w="1360488"/>
                <a:gridCol w="1682750"/>
              </a:tblGrid>
              <a:tr h="47307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hu-HU" sz="2000" b="0" i="0" u="none" strike="noStrike" cap="none" normalizeH="0" baseline="0" smtClean="0">
                        <a:ln>
                          <a:noFill/>
                        </a:ln>
                        <a:solidFill>
                          <a:schemeClr val="tx1"/>
                        </a:solidFill>
                        <a:effectLst/>
                        <a:latin typeface="Verdana"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Exp.</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Taylor</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T. corr</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RBE-SI+</a:t>
                      </a:r>
                      <a:endParaRPr kumimoji="0" lang="hu-HU" sz="20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FRIPOC</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94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DA20</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1.1223%</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2.8816%</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4.7610%</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0.0146</a:t>
                      </a:r>
                      <a:br>
                        <a:rPr kumimoji="0" lang="en-US" sz="2000" b="0" i="0" u="none" strike="noStrike" cap="none" normalizeH="0" baseline="0" smtClean="0">
                          <a:ln>
                            <a:noFill/>
                          </a:ln>
                          <a:solidFill>
                            <a:schemeClr val="tx1"/>
                          </a:solidFill>
                          <a:effectLst/>
                          <a:latin typeface="Times New Roman" pitchFamily="18" charset="0"/>
                          <a:cs typeface="Times New Roman" pitchFamily="18" charset="0"/>
                        </a:rPr>
                      </a:b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78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DA25</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0.7045%</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3.9486%</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7.2525%</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0.0005 %</a:t>
                      </a:r>
                      <a:endParaRPr kumimoji="0" lang="en-US" sz="20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 name="Dia számának helye 1"/>
          <p:cNvSpPr>
            <a:spLocks noGrp="1"/>
          </p:cNvSpPr>
          <p:nvPr>
            <p:ph type="sldNum" sz="quarter" idx="12"/>
          </p:nvPr>
        </p:nvSpPr>
        <p:spPr/>
        <p:txBody>
          <a:bodyPr/>
          <a:lstStyle/>
          <a:p>
            <a:fld id="{27A880AD-2DA1-4E45-AEA2-249BB3D68971}" type="slidenum">
              <a:rPr lang="hu-HU" smtClean="0"/>
              <a:pPr/>
              <a:t>177</a:t>
            </a:fld>
            <a:endParaRPr lang="hu-HU"/>
          </a:p>
        </p:txBody>
      </p:sp>
      <p:pic>
        <p:nvPicPr>
          <p:cNvPr id="66562" name="Picture 2" descr="http://cfnewsads.thomasnet.com/images/large/541/5414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9708" y="-25061"/>
            <a:ext cx="3144292" cy="2373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34400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defRPr/>
            </a:pPr>
            <a:r>
              <a:rPr lang="en-US" dirty="0" smtClean="0"/>
              <a:t>Ground Level Ozone Concentration</a:t>
            </a:r>
            <a:endParaRPr lang="hu-HU" dirty="0"/>
          </a:p>
        </p:txBody>
      </p:sp>
      <p:sp>
        <p:nvSpPr>
          <p:cNvPr id="3" name="Tartalom helye 2"/>
          <p:cNvSpPr>
            <a:spLocks noGrp="1"/>
          </p:cNvSpPr>
          <p:nvPr>
            <p:ph idx="1"/>
          </p:nvPr>
        </p:nvSpPr>
        <p:spPr/>
        <p:txBody>
          <a:bodyPr/>
          <a:lstStyle/>
          <a:p>
            <a:pPr>
              <a:defRPr/>
            </a:pPr>
            <a:r>
              <a:rPr lang="hu-HU" kern="1200" dirty="0" smtClean="0"/>
              <a:t>M</a:t>
            </a:r>
            <a:r>
              <a:rPr lang="en-US" kern="1200" dirty="0" err="1" smtClean="0"/>
              <a:t>ost</a:t>
            </a:r>
            <a:r>
              <a:rPr lang="en-US" kern="1200" dirty="0" smtClean="0"/>
              <a:t> important factors</a:t>
            </a:r>
            <a:r>
              <a:rPr lang="hu-HU" kern="1200" dirty="0" smtClean="0"/>
              <a:t>:</a:t>
            </a:r>
            <a:r>
              <a:rPr lang="en-US" kern="1200" dirty="0" smtClean="0"/>
              <a:t> NO, NO2, </a:t>
            </a:r>
            <a:r>
              <a:rPr lang="en-US" kern="1200" dirty="0" err="1" smtClean="0"/>
              <a:t>NOx</a:t>
            </a:r>
            <a:r>
              <a:rPr lang="en-US" kern="1200" dirty="0" smtClean="0"/>
              <a:t>, T, RH, and O3 </a:t>
            </a:r>
            <a:endParaRPr lang="hu-HU" kern="1200" dirty="0" smtClean="0"/>
          </a:p>
          <a:p>
            <a:pPr>
              <a:defRPr/>
            </a:pPr>
            <a:r>
              <a:rPr lang="en-US" kern="1200" dirty="0" smtClean="0"/>
              <a:t>259 measurements for system training purposes</a:t>
            </a:r>
            <a:endParaRPr lang="hu-HU" kern="1200" dirty="0" smtClean="0"/>
          </a:p>
          <a:p>
            <a:pPr>
              <a:defRPr/>
            </a:pPr>
            <a:r>
              <a:rPr lang="en-US" kern="1200" dirty="0" smtClean="0"/>
              <a:t>84 measurements for testing purposes </a:t>
            </a:r>
            <a:endParaRPr lang="hu-HU" kern="1200" dirty="0" smtClean="0"/>
          </a:p>
          <a:p>
            <a:pPr>
              <a:defRPr/>
            </a:pPr>
            <a:r>
              <a:rPr lang="en-US" kern="1200" dirty="0" smtClean="0"/>
              <a:t>The test data were selected randomly from the original sample</a:t>
            </a:r>
            <a:endParaRPr lang="hu-HU" kern="1200" dirty="0" smtClean="0"/>
          </a:p>
          <a:p>
            <a:pPr marL="0" indent="0">
              <a:buFont typeface="Wingdings" pitchFamily="2" charset="2"/>
              <a:buNone/>
              <a:defRPr/>
            </a:pPr>
            <a:endParaRPr lang="hu-HU" dirty="0" smtClean="0"/>
          </a:p>
          <a:p>
            <a:pPr>
              <a:defRPr/>
            </a:pP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178</a:t>
            </a:fld>
            <a:endParaRPr lang="hu-HU" dirty="0"/>
          </a:p>
        </p:txBody>
      </p:sp>
    </p:spTree>
    <p:extLst>
      <p:ext uri="{BB962C8B-B14F-4D97-AF65-F5344CB8AC3E}">
        <p14:creationId xmlns:p14="http://schemas.microsoft.com/office/powerpoint/2010/main" val="223746807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Student</a:t>
            </a:r>
            <a:r>
              <a:rPr lang="hu-HU" dirty="0" smtClean="0"/>
              <a:t> </a:t>
            </a:r>
            <a:r>
              <a:rPr lang="hu-HU" dirty="0" err="1" smtClean="0"/>
              <a:t>evaluation</a:t>
            </a:r>
            <a:endParaRPr lang="hu-HU" dirty="0"/>
          </a:p>
        </p:txBody>
      </p:sp>
      <p:sp>
        <p:nvSpPr>
          <p:cNvPr id="3" name="Tartalom helye 2"/>
          <p:cNvSpPr>
            <a:spLocks noGrp="1"/>
          </p:cNvSpPr>
          <p:nvPr>
            <p:ph idx="1"/>
          </p:nvPr>
        </p:nvSpPr>
        <p:spPr/>
        <p:txBody>
          <a:bodyPr>
            <a:normAutofit/>
          </a:bodyPr>
          <a:lstStyle/>
          <a:p>
            <a:r>
              <a:rPr lang="hu-HU" dirty="0" smtClean="0"/>
              <a:t>E</a:t>
            </a:r>
            <a:r>
              <a:rPr lang="en-US" dirty="0" smtClean="0"/>
              <a:t>valuation </a:t>
            </a:r>
            <a:r>
              <a:rPr lang="en-US" dirty="0"/>
              <a:t>of narrative student responses </a:t>
            </a:r>
            <a:endParaRPr lang="hu-HU" dirty="0" smtClean="0"/>
          </a:p>
          <a:p>
            <a:r>
              <a:rPr lang="hu-HU" dirty="0" smtClean="0"/>
              <a:t>A</a:t>
            </a:r>
            <a:r>
              <a:rPr lang="en-US" dirty="0" err="1" smtClean="0">
                <a:latin typeface="Times New Roman" pitchFamily="18" charset="0"/>
                <a:cs typeface="Times New Roman" pitchFamily="18" charset="0"/>
              </a:rPr>
              <a:t>spects</a:t>
            </a:r>
            <a:r>
              <a:rPr lang="en-US" dirty="0" smtClean="0">
                <a:latin typeface="Times New Roman" pitchFamily="18" charset="0"/>
                <a:cs typeface="Times New Roman" pitchFamily="18" charset="0"/>
              </a:rPr>
              <a:t> of </a:t>
            </a:r>
            <a:r>
              <a:rPr lang="en-US" dirty="0">
                <a:latin typeface="Times New Roman" pitchFamily="18" charset="0"/>
                <a:cs typeface="Times New Roman" pitchFamily="18" charset="0"/>
              </a:rPr>
              <a:t>the </a:t>
            </a:r>
            <a:r>
              <a:rPr lang="en-US" dirty="0" smtClean="0">
                <a:latin typeface="Times New Roman" pitchFamily="18" charset="0"/>
                <a:cs typeface="Times New Roman" pitchFamily="18" charset="0"/>
              </a:rPr>
              <a:t>scoring</a:t>
            </a:r>
            <a:r>
              <a:rPr lang="hu-HU" dirty="0" smtClean="0">
                <a:latin typeface="Times New Roman" pitchFamily="18" charset="0"/>
                <a:cs typeface="Times New Roman" pitchFamily="18" charset="0"/>
              </a:rPr>
              <a:t> of </a:t>
            </a:r>
            <a:r>
              <a:rPr lang="hu-HU" dirty="0" err="1" smtClean="0">
                <a:latin typeface="Times New Roman" pitchFamily="18" charset="0"/>
                <a:cs typeface="Times New Roman" pitchFamily="18" charset="0"/>
              </a:rPr>
              <a:t>each</a:t>
            </a:r>
            <a:r>
              <a:rPr lang="hu-HU" dirty="0" smtClean="0">
                <a:latin typeface="Times New Roman" pitchFamily="18" charset="0"/>
                <a:cs typeface="Times New Roman" pitchFamily="18" charset="0"/>
              </a:rPr>
              <a:t> </a:t>
            </a:r>
            <a:r>
              <a:rPr lang="hu-HU" dirty="0" err="1" smtClean="0">
                <a:latin typeface="Times New Roman" pitchFamily="18" charset="0"/>
                <a:cs typeface="Times New Roman" pitchFamily="18" charset="0"/>
              </a:rPr>
              <a:t>response</a:t>
            </a:r>
            <a:endParaRPr lang="hu-HU" dirty="0" smtClean="0">
              <a:latin typeface="Times New Roman" pitchFamily="18" charset="0"/>
              <a:cs typeface="Times New Roman" pitchFamily="18" charset="0"/>
            </a:endParaRPr>
          </a:p>
          <a:p>
            <a:pPr lvl="1"/>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accuracy of the </a:t>
            </a:r>
            <a:r>
              <a:rPr lang="en-US" dirty="0" smtClean="0">
                <a:latin typeface="Times New Roman" pitchFamily="18" charset="0"/>
                <a:cs typeface="Times New Roman" pitchFamily="18" charset="0"/>
              </a:rPr>
              <a:t>response</a:t>
            </a:r>
            <a:r>
              <a:rPr lang="hu-HU" dirty="0" smtClean="0">
                <a:latin typeface="Times New Roman" pitchFamily="18" charset="0"/>
                <a:cs typeface="Times New Roman" pitchFamily="18" charset="0"/>
              </a:rPr>
              <a:t> → fuzzy </a:t>
            </a:r>
            <a:r>
              <a:rPr lang="hu-HU" dirty="0" err="1" smtClean="0">
                <a:latin typeface="Times New Roman" pitchFamily="18" charset="0"/>
                <a:cs typeface="Times New Roman" pitchFamily="18" charset="0"/>
              </a:rPr>
              <a:t>number</a:t>
            </a:r>
            <a:r>
              <a:rPr lang="hu-HU" dirty="0" smtClean="0">
                <a:latin typeface="Times New Roman" pitchFamily="18" charset="0"/>
                <a:cs typeface="Times New Roman" pitchFamily="18" charset="0"/>
              </a:rPr>
              <a:t> </a:t>
            </a:r>
            <a:r>
              <a:rPr lang="hu-HU" dirty="0">
                <a:latin typeface="Times New Roman" pitchFamily="18" charset="0"/>
                <a:cs typeface="Times New Roman" pitchFamily="18" charset="0"/>
              </a:rPr>
              <a:t>→</a:t>
            </a:r>
            <a:r>
              <a:rPr lang="hu-HU" dirty="0" smtClean="0">
                <a:latin typeface="Times New Roman" pitchFamily="18" charset="0"/>
                <a:cs typeface="Times New Roman" pitchFamily="18" charset="0"/>
              </a:rPr>
              <a:t> </a:t>
            </a:r>
            <a:r>
              <a:rPr lang="hu-HU" dirty="0" err="1" smtClean="0">
                <a:latin typeface="Times New Roman" pitchFamily="18" charset="0"/>
                <a:cs typeface="Times New Roman" pitchFamily="18" charset="0"/>
              </a:rPr>
              <a:t>average</a:t>
            </a:r>
            <a:r>
              <a:rPr lang="hu-HU" dirty="0" smtClean="0">
                <a:latin typeface="Times New Roman" pitchFamily="18" charset="0"/>
                <a:cs typeface="Times New Roman" pitchFamily="18" charset="0"/>
              </a:rPr>
              <a:t> </a:t>
            </a:r>
            <a:r>
              <a:rPr lang="hu-HU" dirty="0" err="1" smtClean="0">
                <a:latin typeface="Times New Roman" pitchFamily="18" charset="0"/>
                <a:cs typeface="Times New Roman" pitchFamily="18" charset="0"/>
              </a:rPr>
              <a:t>fuzzy</a:t>
            </a:r>
            <a:r>
              <a:rPr lang="hu-HU" dirty="0" smtClean="0">
                <a:latin typeface="Times New Roman" pitchFamily="18" charset="0"/>
                <a:cs typeface="Times New Roman" pitchFamily="18" charset="0"/>
              </a:rPr>
              <a:t> </a:t>
            </a:r>
            <a:r>
              <a:rPr lang="hu-HU" dirty="0" err="1">
                <a:latin typeface="Times New Roman" pitchFamily="18" charset="0"/>
                <a:cs typeface="Times New Roman" pitchFamily="18" charset="0"/>
              </a:rPr>
              <a:t>evaluation</a:t>
            </a:r>
            <a:r>
              <a:rPr lang="hu-HU"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lvl="1"/>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time necessary for answering the </a:t>
            </a:r>
            <a:r>
              <a:rPr lang="en-US" dirty="0" smtClean="0">
                <a:latin typeface="Times New Roman" pitchFamily="18" charset="0"/>
                <a:cs typeface="Times New Roman" pitchFamily="18" charset="0"/>
              </a:rPr>
              <a:t>questions</a:t>
            </a:r>
            <a:r>
              <a:rPr lang="hu-HU" dirty="0" smtClean="0">
                <a:latin typeface="Times New Roman" pitchFamily="18" charset="0"/>
                <a:cs typeface="Times New Roman" pitchFamily="18" charset="0"/>
              </a:rPr>
              <a:t> </a:t>
            </a:r>
            <a:r>
              <a:rPr lang="hu-HU" dirty="0">
                <a:latin typeface="Times New Roman" pitchFamily="18" charset="0"/>
                <a:cs typeface="Times New Roman" pitchFamily="18" charset="0"/>
              </a:rPr>
              <a:t>→ </a:t>
            </a:r>
            <a:r>
              <a:rPr lang="hu-HU" dirty="0" err="1" smtClean="0">
                <a:latin typeface="Times New Roman" pitchFamily="18" charset="0"/>
                <a:cs typeface="Times New Roman" pitchFamily="18" charset="0"/>
              </a:rPr>
              <a:t>crisp</a:t>
            </a:r>
            <a:r>
              <a:rPr lang="hu-HU" dirty="0" smtClean="0">
                <a:latin typeface="Times New Roman" pitchFamily="18" charset="0"/>
                <a:cs typeface="Times New Roman" pitchFamily="18" charset="0"/>
              </a:rPr>
              <a:t> </a:t>
            </a:r>
            <a:r>
              <a:rPr lang="hu-HU" dirty="0" err="1" smtClean="0">
                <a:latin typeface="Times New Roman" pitchFamily="18" charset="0"/>
                <a:cs typeface="Times New Roman" pitchFamily="18" charset="0"/>
              </a:rPr>
              <a:t>number</a:t>
            </a:r>
            <a:r>
              <a:rPr lang="hu-HU" dirty="0" smtClean="0">
                <a:latin typeface="Times New Roman" pitchFamily="18" charset="0"/>
                <a:cs typeface="Times New Roman" pitchFamily="18" charset="0"/>
              </a:rPr>
              <a:t> </a:t>
            </a:r>
            <a:r>
              <a:rPr lang="hu-HU" dirty="0">
                <a:latin typeface="Times New Roman" pitchFamily="18" charset="0"/>
                <a:cs typeface="Times New Roman" pitchFamily="18" charset="0"/>
              </a:rPr>
              <a:t> → </a:t>
            </a:r>
            <a:r>
              <a:rPr lang="hu-HU" dirty="0" smtClean="0">
                <a:latin typeface="Times New Roman" pitchFamily="18" charset="0"/>
                <a:cs typeface="Times New Roman" pitchFamily="18" charset="0"/>
              </a:rPr>
              <a:t>fuzzy </a:t>
            </a:r>
            <a:r>
              <a:rPr lang="hu-HU" dirty="0" err="1" smtClean="0">
                <a:latin typeface="Times New Roman" pitchFamily="18" charset="0"/>
                <a:cs typeface="Times New Roman" pitchFamily="18" charset="0"/>
              </a:rPr>
              <a:t>average</a:t>
            </a:r>
            <a:r>
              <a:rPr lang="hu-HU" dirty="0" smtClean="0">
                <a:latin typeface="Times New Roman" pitchFamily="18" charset="0"/>
                <a:cs typeface="Times New Roman" pitchFamily="18" charset="0"/>
              </a:rPr>
              <a:t> </a:t>
            </a:r>
            <a:r>
              <a:rPr lang="hu-HU" dirty="0" err="1" smtClean="0">
                <a:latin typeface="Times New Roman" pitchFamily="18" charset="0"/>
                <a:cs typeface="Times New Roman" pitchFamily="18" charset="0"/>
              </a:rPr>
              <a:t>time</a:t>
            </a:r>
            <a:r>
              <a:rPr lang="hu-HU"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a:p>
            <a:pPr lvl="1"/>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correct use of the technical </a:t>
            </a:r>
            <a:r>
              <a:rPr lang="en-US" dirty="0" smtClean="0">
                <a:latin typeface="Times New Roman" pitchFamily="18" charset="0"/>
                <a:cs typeface="Times New Roman" pitchFamily="18" charset="0"/>
              </a:rPr>
              <a:t>terms</a:t>
            </a:r>
            <a:r>
              <a:rPr lang="hu-HU" dirty="0" smtClean="0">
                <a:latin typeface="Times New Roman" pitchFamily="18" charset="0"/>
                <a:cs typeface="Times New Roman" pitchFamily="18" charset="0"/>
              </a:rPr>
              <a:t> </a:t>
            </a:r>
            <a:r>
              <a:rPr lang="hu-HU" dirty="0">
                <a:latin typeface="Times New Roman" pitchFamily="18" charset="0"/>
                <a:cs typeface="Times New Roman" pitchFamily="18" charset="0"/>
              </a:rPr>
              <a:t>→ fuzzy </a:t>
            </a:r>
            <a:r>
              <a:rPr lang="hu-HU" dirty="0" err="1" smtClean="0">
                <a:latin typeface="Times New Roman" pitchFamily="18" charset="0"/>
                <a:cs typeface="Times New Roman" pitchFamily="18" charset="0"/>
              </a:rPr>
              <a:t>number</a:t>
            </a:r>
            <a:r>
              <a:rPr lang="hu-HU" dirty="0" smtClean="0">
                <a:latin typeface="Times New Roman" pitchFamily="18" charset="0"/>
                <a:cs typeface="Times New Roman" pitchFamily="18" charset="0"/>
              </a:rPr>
              <a:t> </a:t>
            </a:r>
            <a:r>
              <a:rPr lang="hu-HU" dirty="0">
                <a:latin typeface="Times New Roman" pitchFamily="18" charset="0"/>
                <a:cs typeface="Times New Roman" pitchFamily="18" charset="0"/>
              </a:rPr>
              <a:t> → </a:t>
            </a:r>
            <a:r>
              <a:rPr lang="hu-HU" dirty="0" err="1">
                <a:latin typeface="Times New Roman" pitchFamily="18" charset="0"/>
                <a:cs typeface="Times New Roman" pitchFamily="18" charset="0"/>
              </a:rPr>
              <a:t>average</a:t>
            </a:r>
            <a:r>
              <a:rPr lang="hu-HU" dirty="0">
                <a:latin typeface="Times New Roman" pitchFamily="18" charset="0"/>
                <a:cs typeface="Times New Roman" pitchFamily="18" charset="0"/>
              </a:rPr>
              <a:t> </a:t>
            </a:r>
            <a:r>
              <a:rPr lang="hu-HU" dirty="0" err="1">
                <a:latin typeface="Times New Roman" pitchFamily="18" charset="0"/>
                <a:cs typeface="Times New Roman" pitchFamily="18" charset="0"/>
              </a:rPr>
              <a:t>fuzzy</a:t>
            </a:r>
            <a:r>
              <a:rPr lang="hu-HU" dirty="0">
                <a:latin typeface="Times New Roman" pitchFamily="18" charset="0"/>
                <a:cs typeface="Times New Roman" pitchFamily="18" charset="0"/>
              </a:rPr>
              <a:t> </a:t>
            </a:r>
            <a:r>
              <a:rPr lang="hu-HU" dirty="0" err="1">
                <a:latin typeface="Times New Roman" pitchFamily="18" charset="0"/>
                <a:cs typeface="Times New Roman" pitchFamily="18" charset="0"/>
              </a:rPr>
              <a:t>evaluation</a:t>
            </a:r>
            <a:r>
              <a:rPr lang="hu-HU" dirty="0">
                <a:latin typeface="Times New Roman" pitchFamily="18" charset="0"/>
                <a:cs typeface="Times New Roman" pitchFamily="18" charset="0"/>
              </a:rPr>
              <a:t> </a:t>
            </a:r>
            <a:endParaRPr lang="en-US" dirty="0">
              <a:latin typeface="Times New Roman" pitchFamily="18" charset="0"/>
              <a:cs typeface="Times New Roman" pitchFamily="18" charset="0"/>
            </a:endParaRPr>
          </a:p>
          <a:p>
            <a:r>
              <a:rPr lang="hu-HU" dirty="0" smtClean="0">
                <a:latin typeface="Times New Roman" pitchFamily="18" charset="0"/>
                <a:cs typeface="Times New Roman" pitchFamily="18" charset="0"/>
              </a:rPr>
              <a:t>G</a:t>
            </a:r>
            <a:r>
              <a:rPr lang="en-US" dirty="0" err="1" smtClean="0">
                <a:latin typeface="Times New Roman" pitchFamily="18" charset="0"/>
                <a:cs typeface="Times New Roman" pitchFamily="18" charset="0"/>
              </a:rPr>
              <a:t>eneral</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fuzzy evaluation of the student using fuzzy </a:t>
            </a:r>
            <a:r>
              <a:rPr lang="en-US" dirty="0" smtClean="0">
                <a:latin typeface="Times New Roman" pitchFamily="18" charset="0"/>
                <a:cs typeface="Times New Roman" pitchFamily="18" charset="0"/>
              </a:rPr>
              <a:t>inference</a:t>
            </a:r>
            <a:r>
              <a:rPr lang="hu-HU" dirty="0" smtClean="0">
                <a:latin typeface="Times New Roman" pitchFamily="18" charset="0"/>
                <a:cs typeface="Times New Roman" pitchFamily="18" charset="0"/>
              </a:rPr>
              <a:t> – 74 </a:t>
            </a:r>
            <a:r>
              <a:rPr lang="hu-HU" dirty="0" err="1" smtClean="0">
                <a:latin typeface="Times New Roman" pitchFamily="18" charset="0"/>
                <a:cs typeface="Times New Roman" pitchFamily="18" charset="0"/>
              </a:rPr>
              <a:t>rules</a:t>
            </a:r>
            <a:endParaRPr lang="en-US" dirty="0">
              <a:latin typeface="Times New Roman" pitchFamily="18" charset="0"/>
              <a:cs typeface="Times New Roman" pitchFamily="18" charset="0"/>
            </a:endParaRPr>
          </a:p>
          <a:p>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179</a:t>
            </a:fld>
            <a:endParaRPr lang="hu-HU" dirty="0"/>
          </a:p>
        </p:txBody>
      </p:sp>
    </p:spTree>
    <p:extLst>
      <p:ext uri="{BB962C8B-B14F-4D97-AF65-F5344CB8AC3E}">
        <p14:creationId xmlns:p14="http://schemas.microsoft.com/office/powerpoint/2010/main" val="5108129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ln/>
        </p:spPr>
        <p:txBody>
          <a:bodyPr tIns="35203">
            <a:normAutofit fontScale="90000"/>
          </a:bodyPr>
          <a:lstStyle/>
          <a:p>
            <a:pP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hu-HU" dirty="0" err="1"/>
              <a:t>Effects</a:t>
            </a:r>
            <a:r>
              <a:rPr lang="hu-HU" dirty="0"/>
              <a:t> of </a:t>
            </a:r>
            <a:r>
              <a:rPr lang="hu-HU" dirty="0" err="1"/>
              <a:t>innovative</a:t>
            </a:r>
            <a:r>
              <a:rPr lang="hu-HU" dirty="0"/>
              <a:t> </a:t>
            </a:r>
            <a:r>
              <a:rPr lang="hu-HU" dirty="0" err="1"/>
              <a:t>teaching</a:t>
            </a:r>
            <a:r>
              <a:rPr lang="hu-HU" dirty="0"/>
              <a:t> </a:t>
            </a:r>
            <a:r>
              <a:rPr lang="hu-HU" dirty="0" err="1"/>
              <a:t>methods</a:t>
            </a:r>
            <a:r>
              <a:rPr lang="hu-HU" dirty="0"/>
              <a:t> </a:t>
            </a:r>
            <a:r>
              <a:rPr lang="hu-HU" dirty="0" err="1"/>
              <a:t>in</a:t>
            </a:r>
            <a:r>
              <a:rPr lang="hu-HU" dirty="0"/>
              <a:t> IT </a:t>
            </a:r>
            <a:r>
              <a:rPr lang="hu-HU" dirty="0" err="1"/>
              <a:t>education</a:t>
            </a:r>
            <a:endParaRPr lang="hu-HU" dirty="0"/>
          </a:p>
        </p:txBody>
      </p:sp>
      <p:sp>
        <p:nvSpPr>
          <p:cNvPr id="3074" name="Rectangle 2"/>
          <p:cNvSpPr>
            <a:spLocks noGrp="1" noChangeArrowheads="1"/>
          </p:cNvSpPr>
          <p:nvPr>
            <p:ph idx="1"/>
          </p:nvPr>
        </p:nvSpPr>
        <p:spPr>
          <a:ln/>
        </p:spPr>
        <p:txBody>
          <a:bodyPr lIns="82945" tIns="41473" rIns="82945" bIns="41473"/>
          <a:lstStyle/>
          <a:p>
            <a:pPr marL="391686" indent="-293764">
              <a:buSzPct val="45000"/>
              <a:buFont typeface="StarSymbol" charset="0"/>
              <a:buChar cha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n-GB" dirty="0"/>
              <a:t>Experiments to apply innovative methods into our courses</a:t>
            </a:r>
          </a:p>
          <a:p>
            <a:pPr marL="391686" indent="-293764">
              <a:buSzPct val="45000"/>
              <a:buFont typeface="StarSymbol" charset="0"/>
              <a:buChar cha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hu-HU" dirty="0" err="1"/>
              <a:t>Possibilities</a:t>
            </a:r>
            <a:r>
              <a:rPr lang="hu-HU" dirty="0"/>
              <a:t> and </a:t>
            </a:r>
            <a:r>
              <a:rPr lang="hu-HU" dirty="0" err="1"/>
              <a:t>effectiveness</a:t>
            </a:r>
            <a:r>
              <a:rPr lang="hu-HU" dirty="0"/>
              <a:t> of </a:t>
            </a:r>
            <a:r>
              <a:rPr lang="hu-HU" dirty="0" err="1"/>
              <a:t>cooperative</a:t>
            </a:r>
            <a:r>
              <a:rPr lang="hu-HU" dirty="0"/>
              <a:t> </a:t>
            </a:r>
            <a:r>
              <a:rPr lang="hu-HU" dirty="0" err="1"/>
              <a:t>learning</a:t>
            </a:r>
            <a:r>
              <a:rPr lang="hu-HU" dirty="0"/>
              <a:t> </a:t>
            </a:r>
            <a:r>
              <a:rPr lang="hu-HU" dirty="0" err="1"/>
              <a:t>in</a:t>
            </a:r>
            <a:r>
              <a:rPr lang="hu-HU" dirty="0"/>
              <a:t> IT </a:t>
            </a:r>
            <a:r>
              <a:rPr lang="hu-HU" dirty="0" err="1"/>
              <a:t>education</a:t>
            </a:r>
            <a:endParaRPr lang="hu-HU" dirty="0"/>
          </a:p>
          <a:p>
            <a:pPr marL="391686" indent="-293764">
              <a:buSzPct val="45000"/>
              <a:buFont typeface="StarSymbol" charset="0"/>
              <a:buChar cha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n-GB" b="1" dirty="0"/>
              <a:t>Project method and model robots in teaching of programming</a:t>
            </a:r>
          </a:p>
          <a:p>
            <a:pPr marL="391686" indent="-293764" algn="r">
              <a:buClrTx/>
              <a:buSz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endParaRPr lang="hu-HU" dirty="0" smtClean="0"/>
          </a:p>
          <a:p>
            <a:pPr marL="391686" indent="-293764" algn="r">
              <a:buClrTx/>
              <a:buSz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n-GB" dirty="0" smtClean="0"/>
              <a:t>Robert </a:t>
            </a:r>
            <a:r>
              <a:rPr lang="en-GB" dirty="0"/>
              <a:t>Pap-Szigeti </a:t>
            </a:r>
          </a:p>
          <a:p>
            <a:pPr marL="391686" indent="-293764" algn="r">
              <a:buClrTx/>
              <a:buSz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n-GB" dirty="0" smtClean="0"/>
              <a:t>pap-szigeti.robert@gamf.kefo.hu</a:t>
            </a:r>
            <a:endParaRPr lang="en-GB" dirty="0"/>
          </a:p>
        </p:txBody>
      </p:sp>
      <p:sp>
        <p:nvSpPr>
          <p:cNvPr id="2" name="Dia számának helye 1"/>
          <p:cNvSpPr>
            <a:spLocks noGrp="1"/>
          </p:cNvSpPr>
          <p:nvPr>
            <p:ph type="sldNum" sz="quarter" idx="12"/>
          </p:nvPr>
        </p:nvSpPr>
        <p:spPr/>
        <p:txBody>
          <a:bodyPr/>
          <a:lstStyle/>
          <a:p>
            <a:fld id="{42275A63-3E4B-4569-BF04-D6C210DC9A48}" type="slidenum">
              <a:rPr lang="hu-HU" smtClean="0"/>
              <a:pPr/>
              <a:t>18</a:t>
            </a:fld>
            <a:endParaRPr lang="hu-HU" dirty="0"/>
          </a:p>
        </p:txBody>
      </p:sp>
    </p:spTree>
    <p:extLst>
      <p:ext uri="{BB962C8B-B14F-4D97-AF65-F5344CB8AC3E}">
        <p14:creationId xmlns:p14="http://schemas.microsoft.com/office/powerpoint/2010/main" val="18006803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Input and output </a:t>
            </a:r>
            <a:r>
              <a:rPr lang="hu-HU" dirty="0" err="1" smtClean="0"/>
              <a:t>partitions</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180</a:t>
            </a:fld>
            <a:endParaRPr lang="hu-HU" dirty="0"/>
          </a:p>
        </p:txBody>
      </p:sp>
      <p:pic>
        <p:nvPicPr>
          <p:cNvPr id="5" name="Picture 2" descr="input_parti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276872"/>
            <a:ext cx="4344652" cy="288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96173" y="3458235"/>
            <a:ext cx="4547828" cy="302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8058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t>Prediction</a:t>
            </a:r>
            <a:r>
              <a:rPr lang="hu-HU" dirty="0" smtClean="0"/>
              <a:t> of </a:t>
            </a:r>
            <a:r>
              <a:rPr lang="hu-HU" dirty="0" err="1" smtClean="0"/>
              <a:t>the</a:t>
            </a:r>
            <a:r>
              <a:rPr lang="hu-HU" dirty="0" smtClean="0"/>
              <a:t> </a:t>
            </a:r>
            <a:r>
              <a:rPr lang="hu-HU" dirty="0" err="1" smtClean="0"/>
              <a:t>student</a:t>
            </a:r>
            <a:r>
              <a:rPr lang="hu-HU" dirty="0" smtClean="0"/>
              <a:t> </a:t>
            </a:r>
            <a:r>
              <a:rPr lang="hu-HU" dirty="0" err="1" smtClean="0"/>
              <a:t>enrollment</a:t>
            </a:r>
            <a:r>
              <a:rPr lang="hu-HU" dirty="0" smtClean="0"/>
              <a:t> </a:t>
            </a:r>
            <a:r>
              <a:rPr lang="hu-HU" dirty="0" err="1" smtClean="0"/>
              <a:t>number</a:t>
            </a:r>
            <a:endParaRPr lang="hu-HU" dirty="0"/>
          </a:p>
        </p:txBody>
      </p:sp>
      <p:sp>
        <p:nvSpPr>
          <p:cNvPr id="3" name="Tartalom helye 2"/>
          <p:cNvSpPr>
            <a:spLocks noGrp="1"/>
          </p:cNvSpPr>
          <p:nvPr>
            <p:ph idx="1"/>
          </p:nvPr>
        </p:nvSpPr>
        <p:spPr/>
        <p:txBody>
          <a:bodyPr/>
          <a:lstStyle/>
          <a:p>
            <a:endParaRPr lang="hu-HU"/>
          </a:p>
        </p:txBody>
      </p:sp>
      <p:sp>
        <p:nvSpPr>
          <p:cNvPr id="4" name="Dia számának helye 3"/>
          <p:cNvSpPr>
            <a:spLocks noGrp="1"/>
          </p:cNvSpPr>
          <p:nvPr>
            <p:ph type="sldNum" sz="quarter" idx="12"/>
          </p:nvPr>
        </p:nvSpPr>
        <p:spPr/>
        <p:txBody>
          <a:bodyPr/>
          <a:lstStyle/>
          <a:p>
            <a:fld id="{42275A63-3E4B-4569-BF04-D6C210DC9A48}" type="slidenum">
              <a:rPr lang="hu-HU" smtClean="0"/>
              <a:pPr/>
              <a:t>181</a:t>
            </a:fld>
            <a:endParaRPr lang="hu-HU" dirty="0"/>
          </a:p>
        </p:txBody>
      </p:sp>
    </p:spTree>
    <p:extLst>
      <p:ext uri="{BB962C8B-B14F-4D97-AF65-F5344CB8AC3E}">
        <p14:creationId xmlns:p14="http://schemas.microsoft.com/office/powerpoint/2010/main" val="1016861511"/>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p:cNvSpPr>
            <a:spLocks noGrp="1"/>
          </p:cNvSpPr>
          <p:nvPr>
            <p:ph idx="1"/>
          </p:nvPr>
        </p:nvSpPr>
        <p:spPr/>
        <p:txBody>
          <a:bodyPr/>
          <a:lstStyle/>
          <a:p>
            <a:r>
              <a:rPr lang="hu-HU" dirty="0" err="1" smtClean="0"/>
              <a:t>Aim</a:t>
            </a:r>
            <a:r>
              <a:rPr lang="hu-HU" dirty="0" smtClean="0"/>
              <a:t>: </a:t>
            </a:r>
            <a:r>
              <a:rPr lang="hu-HU" dirty="0" err="1" smtClean="0"/>
              <a:t>predict</a:t>
            </a:r>
            <a:r>
              <a:rPr lang="hu-HU" dirty="0" smtClean="0"/>
              <a:t>  </a:t>
            </a:r>
            <a:r>
              <a:rPr lang="hu-HU" dirty="0" err="1" smtClean="0"/>
              <a:t>the</a:t>
            </a:r>
            <a:r>
              <a:rPr lang="hu-HU" dirty="0" smtClean="0"/>
              <a:t> </a:t>
            </a:r>
            <a:r>
              <a:rPr lang="hu-HU" dirty="0" err="1" smtClean="0"/>
              <a:t>number</a:t>
            </a:r>
            <a:r>
              <a:rPr lang="hu-HU" dirty="0" smtClean="0"/>
              <a:t> of </a:t>
            </a:r>
            <a:r>
              <a:rPr lang="hu-HU" dirty="0" err="1" smtClean="0"/>
              <a:t>students</a:t>
            </a:r>
            <a:r>
              <a:rPr lang="hu-HU" dirty="0" smtClean="0"/>
              <a:t> </a:t>
            </a:r>
            <a:r>
              <a:rPr lang="hu-HU" dirty="0" err="1" smtClean="0"/>
              <a:t>who</a:t>
            </a:r>
            <a:r>
              <a:rPr lang="hu-HU" dirty="0" smtClean="0"/>
              <a:t> </a:t>
            </a:r>
            <a:r>
              <a:rPr lang="hu-HU" dirty="0" err="1" smtClean="0"/>
              <a:t>will</a:t>
            </a:r>
            <a:r>
              <a:rPr lang="hu-HU" dirty="0" smtClean="0"/>
              <a:t> </a:t>
            </a:r>
            <a:r>
              <a:rPr lang="hu-HU" dirty="0" err="1" smtClean="0"/>
              <a:t>enroll</a:t>
            </a:r>
            <a:r>
              <a:rPr lang="hu-HU" dirty="0" smtClean="0"/>
              <a:t> </a:t>
            </a:r>
            <a:r>
              <a:rPr lang="hu-HU" dirty="0" err="1" smtClean="0"/>
              <a:t>into</a:t>
            </a:r>
            <a:r>
              <a:rPr lang="hu-HU" dirty="0" smtClean="0"/>
              <a:t> </a:t>
            </a:r>
            <a:r>
              <a:rPr lang="hu-HU" dirty="0" err="1" smtClean="0"/>
              <a:t>the</a:t>
            </a:r>
            <a:r>
              <a:rPr lang="hu-HU" dirty="0" smtClean="0"/>
              <a:t> Network </a:t>
            </a:r>
            <a:r>
              <a:rPr lang="hu-HU" dirty="0" err="1" smtClean="0"/>
              <a:t>Administration</a:t>
            </a:r>
            <a:r>
              <a:rPr lang="hu-HU" dirty="0" smtClean="0"/>
              <a:t> </a:t>
            </a:r>
            <a:r>
              <a:rPr lang="hu-HU" dirty="0" err="1" smtClean="0"/>
              <a:t>course</a:t>
            </a:r>
            <a:endParaRPr lang="hu-HU" dirty="0" smtClean="0"/>
          </a:p>
          <a:p>
            <a:pPr lvl="1"/>
            <a:endParaRPr lang="hu-HU" dirty="0"/>
          </a:p>
          <a:p>
            <a:pPr lvl="1"/>
            <a:r>
              <a:rPr lang="hu-HU" dirty="0" err="1" smtClean="0"/>
              <a:t>Probability</a:t>
            </a:r>
            <a:r>
              <a:rPr lang="hu-HU" dirty="0" smtClean="0"/>
              <a:t> of </a:t>
            </a:r>
            <a:r>
              <a:rPr lang="hu-HU" dirty="0" err="1" smtClean="0"/>
              <a:t>passing</a:t>
            </a:r>
            <a:r>
              <a:rPr lang="hu-HU" dirty="0" smtClean="0"/>
              <a:t> </a:t>
            </a:r>
            <a:r>
              <a:rPr lang="hu-HU" dirty="0" err="1" smtClean="0"/>
              <a:t>the</a:t>
            </a:r>
            <a:r>
              <a:rPr lang="hu-HU" dirty="0" smtClean="0"/>
              <a:t> NA </a:t>
            </a:r>
            <a:r>
              <a:rPr lang="hu-HU" dirty="0" err="1" smtClean="0"/>
              <a:t>exam</a:t>
            </a:r>
            <a:r>
              <a:rPr lang="hu-HU" dirty="0" smtClean="0"/>
              <a:t> </a:t>
            </a:r>
            <a:r>
              <a:rPr lang="hu-HU" dirty="0" err="1" smtClean="0"/>
              <a:t>for</a:t>
            </a:r>
            <a:r>
              <a:rPr lang="hu-HU" dirty="0" smtClean="0"/>
              <a:t> </a:t>
            </a:r>
            <a:r>
              <a:rPr lang="hu-HU" dirty="0" err="1" smtClean="0"/>
              <a:t>each</a:t>
            </a:r>
            <a:r>
              <a:rPr lang="hu-HU" dirty="0" smtClean="0"/>
              <a:t> </a:t>
            </a:r>
            <a:r>
              <a:rPr lang="hu-HU" dirty="0" err="1" smtClean="0"/>
              <a:t>student</a:t>
            </a:r>
            <a:endParaRPr lang="hu-HU" dirty="0" smtClean="0"/>
          </a:p>
          <a:p>
            <a:pPr lvl="1"/>
            <a:r>
              <a:rPr lang="hu-HU" dirty="0" err="1" smtClean="0"/>
              <a:t>Average</a:t>
            </a:r>
            <a:r>
              <a:rPr lang="hu-HU" dirty="0" smtClean="0"/>
              <a:t> </a:t>
            </a:r>
            <a:r>
              <a:rPr lang="hu-HU" dirty="0" err="1" smtClean="0"/>
              <a:t>probability</a:t>
            </a:r>
            <a:r>
              <a:rPr lang="hu-HU" dirty="0" smtClean="0"/>
              <a:t> </a:t>
            </a:r>
            <a:r>
              <a:rPr lang="hu-HU" dirty="0" err="1" smtClean="0"/>
              <a:t>for</a:t>
            </a:r>
            <a:r>
              <a:rPr lang="hu-HU" dirty="0" smtClean="0"/>
              <a:t> </a:t>
            </a:r>
            <a:r>
              <a:rPr lang="hu-HU" dirty="0" err="1" smtClean="0"/>
              <a:t>the</a:t>
            </a:r>
            <a:r>
              <a:rPr lang="hu-HU" dirty="0" smtClean="0"/>
              <a:t> </a:t>
            </a:r>
            <a:r>
              <a:rPr lang="hu-HU" dirty="0" err="1" smtClean="0"/>
              <a:t>whole</a:t>
            </a:r>
            <a:r>
              <a:rPr lang="hu-HU" dirty="0" smtClean="0"/>
              <a:t> </a:t>
            </a:r>
            <a:r>
              <a:rPr lang="hu-HU" dirty="0" err="1" smtClean="0"/>
              <a:t>group</a:t>
            </a:r>
            <a:endParaRPr lang="hu-HU" dirty="0" smtClean="0"/>
          </a:p>
          <a:p>
            <a:pPr lvl="1"/>
            <a:r>
              <a:rPr lang="hu-HU" dirty="0" err="1" smtClean="0"/>
              <a:t>Estimated</a:t>
            </a:r>
            <a:r>
              <a:rPr lang="hu-HU" dirty="0" smtClean="0"/>
              <a:t> </a:t>
            </a:r>
            <a:r>
              <a:rPr lang="hu-HU" dirty="0" err="1" smtClean="0"/>
              <a:t>number</a:t>
            </a:r>
            <a:r>
              <a:rPr lang="hu-HU" dirty="0" smtClean="0"/>
              <a:t> of </a:t>
            </a:r>
            <a:r>
              <a:rPr lang="hu-HU" dirty="0" err="1" smtClean="0"/>
              <a:t>the</a:t>
            </a:r>
            <a:r>
              <a:rPr lang="hu-HU" dirty="0" smtClean="0"/>
              <a:t> </a:t>
            </a:r>
            <a:r>
              <a:rPr lang="hu-HU" dirty="0" err="1" smtClean="0"/>
              <a:t>students</a:t>
            </a:r>
            <a:r>
              <a:rPr lang="hu-HU" dirty="0" smtClean="0"/>
              <a:t> </a:t>
            </a:r>
            <a:r>
              <a:rPr lang="hu-HU" dirty="0" err="1" smtClean="0"/>
              <a:t>who</a:t>
            </a:r>
            <a:r>
              <a:rPr lang="hu-HU" dirty="0" smtClean="0"/>
              <a:t> </a:t>
            </a:r>
            <a:r>
              <a:rPr lang="hu-HU" dirty="0" err="1" smtClean="0"/>
              <a:t>will</a:t>
            </a:r>
            <a:r>
              <a:rPr lang="hu-HU" dirty="0" smtClean="0"/>
              <a:t> </a:t>
            </a:r>
            <a:r>
              <a:rPr lang="hu-HU" dirty="0" err="1" smtClean="0"/>
              <a:t>pass</a:t>
            </a:r>
            <a:r>
              <a:rPr lang="hu-HU" dirty="0" smtClean="0"/>
              <a:t> </a:t>
            </a:r>
            <a:r>
              <a:rPr lang="hu-HU" dirty="0" err="1" smtClean="0"/>
              <a:t>the</a:t>
            </a:r>
            <a:r>
              <a:rPr lang="hu-HU" dirty="0" smtClean="0"/>
              <a:t> </a:t>
            </a:r>
            <a:r>
              <a:rPr lang="hu-HU" dirty="0" err="1" smtClean="0"/>
              <a:t>exam</a:t>
            </a:r>
            <a:endParaRPr lang="hu-HU" dirty="0"/>
          </a:p>
        </p:txBody>
      </p:sp>
      <p:sp>
        <p:nvSpPr>
          <p:cNvPr id="3" name="Cím 2"/>
          <p:cNvSpPr>
            <a:spLocks noGrp="1"/>
          </p:cNvSpPr>
          <p:nvPr>
            <p:ph type="title"/>
          </p:nvPr>
        </p:nvSpPr>
        <p:spPr/>
        <p:txBody>
          <a:bodyPr/>
          <a:lstStyle/>
          <a:p>
            <a:r>
              <a:rPr lang="hu-HU" dirty="0" err="1" smtClean="0"/>
              <a:t>Modeling</a:t>
            </a:r>
            <a:r>
              <a:rPr lang="hu-HU" dirty="0" smtClean="0"/>
              <a:t> </a:t>
            </a:r>
            <a:r>
              <a:rPr lang="hu-HU" dirty="0" err="1" smtClean="0"/>
              <a:t>Results</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182</a:t>
            </a:fld>
            <a:endParaRPr lang="hu-HU" dirty="0"/>
          </a:p>
        </p:txBody>
      </p:sp>
    </p:spTree>
    <p:extLst>
      <p:ext uri="{BB962C8B-B14F-4D97-AF65-F5344CB8AC3E}">
        <p14:creationId xmlns:p14="http://schemas.microsoft.com/office/powerpoint/2010/main" val="175141320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p:cNvSpPr>
            <a:spLocks noGrp="1"/>
          </p:cNvSpPr>
          <p:nvPr>
            <p:ph idx="1"/>
          </p:nvPr>
        </p:nvSpPr>
        <p:spPr>
          <a:xfrm>
            <a:off x="872067" y="1844824"/>
            <a:ext cx="7408333" cy="4281339"/>
          </a:xfrm>
        </p:spPr>
        <p:txBody>
          <a:bodyPr>
            <a:normAutofit fontScale="92500" lnSpcReduction="10000"/>
          </a:bodyPr>
          <a:lstStyle/>
          <a:p>
            <a:pPr marL="0" indent="0">
              <a:buNone/>
            </a:pPr>
            <a:r>
              <a:rPr lang="en-US" dirty="0"/>
              <a:t>Input</a:t>
            </a:r>
          </a:p>
          <a:p>
            <a:r>
              <a:rPr lang="en-US" dirty="0" smtClean="0"/>
              <a:t>What </a:t>
            </a:r>
            <a:r>
              <a:rPr lang="en-US" dirty="0"/>
              <a:t>was the result of the student’s last (successful) CNI exam</a:t>
            </a:r>
            <a:r>
              <a:rPr lang="en-US" dirty="0" smtClean="0"/>
              <a:t>?</a:t>
            </a:r>
            <a:r>
              <a:rPr lang="hu-HU" dirty="0" smtClean="0"/>
              <a:t> </a:t>
            </a:r>
            <a:r>
              <a:rPr lang="en-US" dirty="0" smtClean="0"/>
              <a:t>Variable</a:t>
            </a:r>
            <a:r>
              <a:rPr lang="en-US" dirty="0"/>
              <a:t>: N1R, possible values: 2..5.</a:t>
            </a:r>
          </a:p>
          <a:p>
            <a:r>
              <a:rPr lang="en-US" dirty="0" smtClean="0"/>
              <a:t>Is </a:t>
            </a:r>
            <a:r>
              <a:rPr lang="en-US" dirty="0"/>
              <a:t>this the 1st, 2nd, or 3rd enrolment of the student into the Network </a:t>
            </a:r>
            <a:r>
              <a:rPr lang="en-US" dirty="0" smtClean="0"/>
              <a:t>Administration </a:t>
            </a:r>
            <a:r>
              <a:rPr lang="en-US" dirty="0"/>
              <a:t>course? </a:t>
            </a:r>
            <a:r>
              <a:rPr lang="en-US" dirty="0" smtClean="0"/>
              <a:t>Variable</a:t>
            </a:r>
            <a:r>
              <a:rPr lang="en-US" dirty="0"/>
              <a:t>: NEN, possible values: 1..3.</a:t>
            </a:r>
          </a:p>
          <a:p>
            <a:r>
              <a:rPr lang="en-US" dirty="0" smtClean="0"/>
              <a:t>How </a:t>
            </a:r>
            <a:r>
              <a:rPr lang="en-US" dirty="0"/>
              <a:t>many credits has the student collected until </a:t>
            </a:r>
            <a:r>
              <a:rPr lang="en-US" dirty="0" smtClean="0"/>
              <a:t>now?</a:t>
            </a:r>
            <a:r>
              <a:rPr lang="hu-HU" dirty="0" smtClean="0"/>
              <a:t> </a:t>
            </a:r>
            <a:r>
              <a:rPr lang="en-US" dirty="0" smtClean="0"/>
              <a:t>Variable</a:t>
            </a:r>
            <a:r>
              <a:rPr lang="en-US" dirty="0"/>
              <a:t>: </a:t>
            </a:r>
            <a:r>
              <a:rPr lang="en-US" dirty="0" err="1"/>
              <a:t>NCr</a:t>
            </a:r>
            <a:r>
              <a:rPr lang="en-US" dirty="0"/>
              <a:t>, possible values: SM, AV, BG</a:t>
            </a:r>
          </a:p>
          <a:p>
            <a:pPr marL="0" indent="0">
              <a:buNone/>
            </a:pPr>
            <a:r>
              <a:rPr lang="en-US" dirty="0"/>
              <a:t>Output</a:t>
            </a:r>
          </a:p>
          <a:p>
            <a:r>
              <a:rPr lang="en-US" dirty="0" smtClean="0"/>
              <a:t>Probability </a:t>
            </a:r>
            <a:r>
              <a:rPr lang="en-US" dirty="0"/>
              <a:t>of passing the </a:t>
            </a:r>
            <a:r>
              <a:rPr lang="en-US" dirty="0" smtClean="0"/>
              <a:t>exam</a:t>
            </a:r>
            <a:r>
              <a:rPr lang="hu-HU" dirty="0" smtClean="0"/>
              <a:t>.</a:t>
            </a:r>
            <a:r>
              <a:rPr lang="en-US" dirty="0" smtClean="0"/>
              <a:t> Variable</a:t>
            </a:r>
            <a:r>
              <a:rPr lang="en-US" dirty="0"/>
              <a:t>: PS, possible values: SM, AL, AH, BG</a:t>
            </a:r>
          </a:p>
          <a:p>
            <a:endParaRPr lang="hu-HU" dirty="0"/>
          </a:p>
        </p:txBody>
      </p:sp>
      <p:sp>
        <p:nvSpPr>
          <p:cNvPr id="3" name="Cím 2"/>
          <p:cNvSpPr>
            <a:spLocks noGrp="1"/>
          </p:cNvSpPr>
          <p:nvPr>
            <p:ph type="title"/>
          </p:nvPr>
        </p:nvSpPr>
        <p:spPr/>
        <p:txBody>
          <a:bodyPr/>
          <a:lstStyle/>
          <a:p>
            <a:r>
              <a:rPr lang="hu-HU" dirty="0" smtClean="0"/>
              <a:t>Input - Output</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183</a:t>
            </a:fld>
            <a:endParaRPr lang="hu-HU" dirty="0"/>
          </a:p>
        </p:txBody>
      </p:sp>
    </p:spTree>
    <p:extLst>
      <p:ext uri="{BB962C8B-B14F-4D97-AF65-F5344CB8AC3E}">
        <p14:creationId xmlns:p14="http://schemas.microsoft.com/office/powerpoint/2010/main" val="2391908742"/>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p:cNvSpPr>
            <a:spLocks noGrp="1"/>
          </p:cNvSpPr>
          <p:nvPr>
            <p:ph idx="1"/>
          </p:nvPr>
        </p:nvSpPr>
        <p:spPr/>
        <p:txBody>
          <a:bodyPr/>
          <a:lstStyle/>
          <a:p>
            <a:endParaRPr lang="hu-HU"/>
          </a:p>
        </p:txBody>
      </p:sp>
      <p:sp>
        <p:nvSpPr>
          <p:cNvPr id="3" name="Cím 2"/>
          <p:cNvSpPr>
            <a:spLocks noGrp="1"/>
          </p:cNvSpPr>
          <p:nvPr>
            <p:ph type="title"/>
          </p:nvPr>
        </p:nvSpPr>
        <p:spPr/>
        <p:txBody>
          <a:bodyPr/>
          <a:lstStyle/>
          <a:p>
            <a:r>
              <a:rPr lang="hu-HU" dirty="0" smtClean="0"/>
              <a:t>Input </a:t>
            </a:r>
            <a:r>
              <a:rPr lang="hu-HU" dirty="0" err="1" smtClean="0"/>
              <a:t>partition</a:t>
            </a:r>
            <a:endParaRPr lang="hu-HU" dirty="0"/>
          </a:p>
        </p:txBody>
      </p:sp>
      <p:pic>
        <p:nvPicPr>
          <p:cNvPr id="4099" name="Picture 3" descr="Inp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2856"/>
            <a:ext cx="6290364" cy="472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Outp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329" y="3601768"/>
            <a:ext cx="3419872" cy="178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ia számának helye 3"/>
          <p:cNvSpPr>
            <a:spLocks noGrp="1"/>
          </p:cNvSpPr>
          <p:nvPr>
            <p:ph type="sldNum" sz="quarter" idx="12"/>
          </p:nvPr>
        </p:nvSpPr>
        <p:spPr/>
        <p:txBody>
          <a:bodyPr/>
          <a:lstStyle/>
          <a:p>
            <a:fld id="{42275A63-3E4B-4569-BF04-D6C210DC9A48}" type="slidenum">
              <a:rPr lang="hu-HU" smtClean="0"/>
              <a:pPr/>
              <a:t>184</a:t>
            </a:fld>
            <a:endParaRPr lang="hu-HU" dirty="0"/>
          </a:p>
        </p:txBody>
      </p:sp>
    </p:spTree>
    <p:extLst>
      <p:ext uri="{BB962C8B-B14F-4D97-AF65-F5344CB8AC3E}">
        <p14:creationId xmlns:p14="http://schemas.microsoft.com/office/powerpoint/2010/main" val="119736498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p:cNvSpPr>
            <a:spLocks noGrp="1"/>
          </p:cNvSpPr>
          <p:nvPr>
            <p:ph idx="1"/>
          </p:nvPr>
        </p:nvSpPr>
        <p:spPr/>
        <p:txBody>
          <a:bodyPr/>
          <a:lstStyle/>
          <a:p>
            <a:endParaRPr lang="hu-HU" dirty="0" smtClean="0"/>
          </a:p>
          <a:p>
            <a:r>
              <a:rPr lang="hu-HU" dirty="0" err="1" smtClean="0"/>
              <a:t>Original</a:t>
            </a:r>
            <a:r>
              <a:rPr lang="hu-HU" dirty="0" smtClean="0"/>
              <a:t> </a:t>
            </a:r>
            <a:r>
              <a:rPr lang="hu-HU" dirty="0" err="1" smtClean="0"/>
              <a:t>rule</a:t>
            </a:r>
            <a:r>
              <a:rPr lang="hu-HU" dirty="0" smtClean="0"/>
              <a:t> </a:t>
            </a:r>
            <a:r>
              <a:rPr lang="hu-HU" dirty="0" err="1" smtClean="0"/>
              <a:t>base</a:t>
            </a:r>
            <a:endParaRPr lang="hu-HU" dirty="0" smtClean="0"/>
          </a:p>
          <a:p>
            <a:pPr lvl="1"/>
            <a:r>
              <a:rPr lang="hu-HU" dirty="0" err="1" smtClean="0"/>
              <a:t>Training</a:t>
            </a:r>
            <a:r>
              <a:rPr lang="hu-HU" dirty="0" smtClean="0"/>
              <a:t>: </a:t>
            </a:r>
            <a:r>
              <a:rPr lang="en-US" dirty="0" smtClean="0"/>
              <a:t>PI=0.73 </a:t>
            </a:r>
            <a:r>
              <a:rPr lang="hu-HU" dirty="0" smtClean="0"/>
              <a:t>Test: </a:t>
            </a:r>
            <a:r>
              <a:rPr lang="en-US" dirty="0" smtClean="0"/>
              <a:t>PI=0.74 </a:t>
            </a:r>
            <a:endParaRPr lang="hu-HU" dirty="0" smtClean="0"/>
          </a:p>
          <a:p>
            <a:r>
              <a:rPr lang="hu-HU" dirty="0" err="1" smtClean="0"/>
              <a:t>Final</a:t>
            </a:r>
            <a:r>
              <a:rPr lang="hu-HU" dirty="0" smtClean="0"/>
              <a:t> </a:t>
            </a:r>
            <a:r>
              <a:rPr lang="hu-HU" dirty="0" err="1" smtClean="0"/>
              <a:t>rule</a:t>
            </a:r>
            <a:r>
              <a:rPr lang="hu-HU" dirty="0" smtClean="0"/>
              <a:t> </a:t>
            </a:r>
            <a:r>
              <a:rPr lang="hu-HU" dirty="0" err="1" smtClean="0"/>
              <a:t>base</a:t>
            </a:r>
            <a:endParaRPr lang="hu-HU" dirty="0" smtClean="0"/>
          </a:p>
          <a:p>
            <a:pPr lvl="1"/>
            <a:r>
              <a:rPr lang="hu-HU" dirty="0" err="1" smtClean="0"/>
              <a:t>Training</a:t>
            </a:r>
            <a:r>
              <a:rPr lang="hu-HU" dirty="0" smtClean="0"/>
              <a:t>: </a:t>
            </a:r>
            <a:r>
              <a:rPr lang="en-US" dirty="0" smtClean="0"/>
              <a:t>PI=0.81 </a:t>
            </a:r>
            <a:r>
              <a:rPr lang="hu-HU" dirty="0" smtClean="0"/>
              <a:t>Test: PI=</a:t>
            </a:r>
            <a:r>
              <a:rPr lang="en-US" dirty="0" smtClean="0"/>
              <a:t>0.76</a:t>
            </a:r>
            <a:endParaRPr lang="hu-HU" dirty="0"/>
          </a:p>
        </p:txBody>
      </p:sp>
      <p:sp>
        <p:nvSpPr>
          <p:cNvPr id="3" name="Cím 2"/>
          <p:cNvSpPr>
            <a:spLocks noGrp="1"/>
          </p:cNvSpPr>
          <p:nvPr>
            <p:ph type="title"/>
          </p:nvPr>
        </p:nvSpPr>
        <p:spPr/>
        <p:txBody>
          <a:bodyPr/>
          <a:lstStyle/>
          <a:p>
            <a:r>
              <a:rPr lang="hu-HU" dirty="0" err="1" smtClean="0"/>
              <a:t>Results</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185</a:t>
            </a:fld>
            <a:endParaRPr lang="hu-HU" dirty="0"/>
          </a:p>
        </p:txBody>
      </p:sp>
    </p:spTree>
    <p:extLst>
      <p:ext uri="{BB962C8B-B14F-4D97-AF65-F5344CB8AC3E}">
        <p14:creationId xmlns:p14="http://schemas.microsoft.com/office/powerpoint/2010/main" val="375869072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Matlab</a:t>
            </a:r>
            <a:r>
              <a:rPr lang="hu-HU" dirty="0" smtClean="0"/>
              <a:t> and C</a:t>
            </a:r>
            <a:endParaRPr lang="hu-HU" dirty="0"/>
          </a:p>
        </p:txBody>
      </p:sp>
      <p:sp>
        <p:nvSpPr>
          <p:cNvPr id="3" name="Tartalom helye 2"/>
          <p:cNvSpPr>
            <a:spLocks noGrp="1"/>
          </p:cNvSpPr>
          <p:nvPr>
            <p:ph idx="1"/>
          </p:nvPr>
        </p:nvSpPr>
        <p:spPr/>
        <p:txBody>
          <a:bodyPr/>
          <a:lstStyle/>
          <a:p>
            <a:endParaRPr lang="hu-HU"/>
          </a:p>
        </p:txBody>
      </p:sp>
      <p:sp>
        <p:nvSpPr>
          <p:cNvPr id="4" name="Dia számának helye 3"/>
          <p:cNvSpPr>
            <a:spLocks noGrp="1"/>
          </p:cNvSpPr>
          <p:nvPr>
            <p:ph type="sldNum" sz="quarter" idx="12"/>
          </p:nvPr>
        </p:nvSpPr>
        <p:spPr/>
        <p:txBody>
          <a:bodyPr/>
          <a:lstStyle/>
          <a:p>
            <a:fld id="{42275A63-3E4B-4569-BF04-D6C210DC9A48}" type="slidenum">
              <a:rPr lang="hu-HU" smtClean="0"/>
              <a:pPr/>
              <a:t>186</a:t>
            </a:fld>
            <a:endParaRPr lang="hu-HU" dirty="0"/>
          </a:p>
        </p:txBody>
      </p:sp>
    </p:spTree>
    <p:extLst>
      <p:ext uri="{BB962C8B-B14F-4D97-AF65-F5344CB8AC3E}">
        <p14:creationId xmlns:p14="http://schemas.microsoft.com/office/powerpoint/2010/main" val="1315774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ctrTitle"/>
          </p:nvPr>
        </p:nvSpPr>
        <p:spPr/>
        <p:txBody>
          <a:bodyPr/>
          <a:lstStyle/>
          <a:p>
            <a:pPr eaLnBrk="1" hangingPunct="1"/>
            <a:r>
              <a:rPr lang="en-GB" smtClean="0"/>
              <a:t>Thank you for your attention!</a:t>
            </a:r>
            <a:endParaRPr lang="hu-HU" smtClean="0"/>
          </a:p>
        </p:txBody>
      </p:sp>
      <p:sp>
        <p:nvSpPr>
          <p:cNvPr id="17411" name="Rectangle 5"/>
          <p:cNvSpPr>
            <a:spLocks noGrp="1" noChangeArrowheads="1"/>
          </p:cNvSpPr>
          <p:nvPr>
            <p:ph type="subTitle" idx="1"/>
          </p:nvPr>
        </p:nvSpPr>
        <p:spPr/>
        <p:txBody>
          <a:bodyPr/>
          <a:lstStyle/>
          <a:p>
            <a:pPr eaLnBrk="1" hangingPunct="1"/>
            <a:r>
              <a:rPr lang="hu-HU" smtClean="0"/>
              <a:t>csaba@johanyak.hu</a:t>
            </a:r>
          </a:p>
        </p:txBody>
      </p:sp>
    </p:spTree>
    <p:extLst>
      <p:ext uri="{BB962C8B-B14F-4D97-AF65-F5344CB8AC3E}">
        <p14:creationId xmlns:p14="http://schemas.microsoft.com/office/powerpoint/2010/main" val="300425379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4"/>
          <p:cNvSpPr>
            <a:spLocks noGrp="1"/>
          </p:cNvSpPr>
          <p:nvPr>
            <p:ph type="sldNum" sz="quarter" idx="12"/>
          </p:nvPr>
        </p:nvSpPr>
        <p:spPr/>
        <p:txBody>
          <a:bodyPr/>
          <a:lstStyle/>
          <a:p>
            <a:fld id="{D4781597-A4B0-4335-BB4A-B73F227B0B55}" type="slidenum">
              <a:rPr lang="hu-HU"/>
              <a:pPr/>
              <a:t>188</a:t>
            </a:fld>
            <a:endParaRPr lang="hu-HU"/>
          </a:p>
        </p:txBody>
      </p:sp>
      <p:sp>
        <p:nvSpPr>
          <p:cNvPr id="77828" name="Rectangle 4"/>
          <p:cNvSpPr>
            <a:spLocks noGrp="1" noChangeArrowheads="1"/>
          </p:cNvSpPr>
          <p:nvPr>
            <p:ph type="title"/>
          </p:nvPr>
        </p:nvSpPr>
        <p:spPr>
          <a:xfrm>
            <a:off x="419894" y="332656"/>
            <a:ext cx="8305800" cy="1143000"/>
          </a:xfrm>
        </p:spPr>
        <p:txBody>
          <a:bodyPr/>
          <a:lstStyle/>
          <a:p>
            <a:r>
              <a:rPr lang="hu-HU" dirty="0" smtClean="0"/>
              <a:t>http</a:t>
            </a:r>
            <a:r>
              <a:rPr lang="hu-HU" dirty="0"/>
              <a:t>://fri.gamf.hu</a:t>
            </a:r>
          </a:p>
        </p:txBody>
      </p:sp>
      <p:pic>
        <p:nvPicPr>
          <p:cNvPr id="778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1614488"/>
            <a:ext cx="8247062" cy="469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89154"/>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4"/>
          <p:cNvSpPr>
            <a:spLocks noGrp="1"/>
          </p:cNvSpPr>
          <p:nvPr>
            <p:ph type="sldNum" sz="quarter" idx="12"/>
          </p:nvPr>
        </p:nvSpPr>
        <p:spPr/>
        <p:txBody>
          <a:bodyPr/>
          <a:lstStyle/>
          <a:p>
            <a:fld id="{3063052B-3C57-4DA0-BFAB-0D9729F5FE09}" type="slidenum">
              <a:rPr lang="hu-HU"/>
              <a:pPr/>
              <a:t>189</a:t>
            </a:fld>
            <a:endParaRPr lang="hu-HU"/>
          </a:p>
        </p:txBody>
      </p:sp>
      <p:sp>
        <p:nvSpPr>
          <p:cNvPr id="79876" name="Rectangle 4"/>
          <p:cNvSpPr>
            <a:spLocks noGrp="1" noChangeArrowheads="1"/>
          </p:cNvSpPr>
          <p:nvPr>
            <p:ph type="title"/>
          </p:nvPr>
        </p:nvSpPr>
        <p:spPr/>
        <p:txBody>
          <a:bodyPr/>
          <a:lstStyle/>
          <a:p>
            <a:endParaRPr lang="hu-HU"/>
          </a:p>
        </p:txBody>
      </p:sp>
      <p:pic>
        <p:nvPicPr>
          <p:cNvPr id="798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338" y="180975"/>
            <a:ext cx="7923212" cy="6497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9461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ln/>
        </p:spPr>
        <p:txBody>
          <a:bodyPr tIns="35203"/>
          <a:lstStyle/>
          <a:p>
            <a:pP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hu-HU"/>
              <a:t>Articles</a:t>
            </a:r>
          </a:p>
        </p:txBody>
      </p:sp>
      <p:sp>
        <p:nvSpPr>
          <p:cNvPr id="4098" name="Rectangle 2"/>
          <p:cNvSpPr>
            <a:spLocks noGrp="1" noChangeArrowheads="1"/>
          </p:cNvSpPr>
          <p:nvPr>
            <p:ph idx="1"/>
          </p:nvPr>
        </p:nvSpPr>
        <p:spPr>
          <a:ln/>
        </p:spPr>
        <p:txBody>
          <a:bodyPr lIns="82945" tIns="41473" rIns="82945" bIns="41473"/>
          <a:lstStyle/>
          <a:p>
            <a:pPr marL="391686" indent="-293764">
              <a:buSzPct val="45000"/>
              <a:buFont typeface="StarSymbol" charset="0"/>
              <a:buChar cha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hu-HU"/>
              <a:t>Pásztor, A., Pap-Szigeti, R. &amp; Lakatos Török, E. (2010): Effects of using model robots in the education of programming. </a:t>
            </a:r>
            <a:r>
              <a:rPr lang="hu-HU" i="1"/>
              <a:t>Informatics in Education</a:t>
            </a:r>
            <a:r>
              <a:rPr lang="hu-HU"/>
              <a:t>, </a:t>
            </a:r>
            <a:r>
              <a:rPr lang="hu-HU" b="1"/>
              <a:t>9.</a:t>
            </a:r>
            <a:r>
              <a:rPr lang="hu-HU"/>
              <a:t> 1. sz. 133-140.</a:t>
            </a:r>
          </a:p>
          <a:p>
            <a:pPr marL="391686" indent="-293764">
              <a:buSzPct val="45000"/>
              <a:buFont typeface="StarSymbol" charset="0"/>
              <a:buChar cha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hu-HU"/>
              <a:t>Pap-Szigeti, R. (2007): Cooperative Strategies in Teaching of Web-Programming. </a:t>
            </a:r>
            <a:r>
              <a:rPr lang="hu-HU" i="1"/>
              <a:t>Practice and Theory in Systems of Education</a:t>
            </a:r>
            <a:r>
              <a:rPr lang="hu-HU"/>
              <a:t>, </a:t>
            </a:r>
            <a:r>
              <a:rPr lang="hu-HU" b="1"/>
              <a:t>2.</a:t>
            </a:r>
            <a:r>
              <a:rPr lang="hu-HU"/>
              <a:t> 3-4. sz. 51-64.</a:t>
            </a:r>
          </a:p>
        </p:txBody>
      </p:sp>
      <p:sp>
        <p:nvSpPr>
          <p:cNvPr id="2" name="Dia számának helye 1"/>
          <p:cNvSpPr>
            <a:spLocks noGrp="1"/>
          </p:cNvSpPr>
          <p:nvPr>
            <p:ph type="sldNum" sz="quarter" idx="12"/>
          </p:nvPr>
        </p:nvSpPr>
        <p:spPr/>
        <p:txBody>
          <a:bodyPr/>
          <a:lstStyle/>
          <a:p>
            <a:fld id="{42275A63-3E4B-4569-BF04-D6C210DC9A48}" type="slidenum">
              <a:rPr lang="hu-HU" smtClean="0"/>
              <a:pPr/>
              <a:t>19</a:t>
            </a:fld>
            <a:endParaRPr lang="hu-HU" dirty="0"/>
          </a:p>
        </p:txBody>
      </p:sp>
    </p:spTree>
    <p:extLst>
      <p:ext uri="{BB962C8B-B14F-4D97-AF65-F5344CB8AC3E}">
        <p14:creationId xmlns:p14="http://schemas.microsoft.com/office/powerpoint/2010/main" val="14513728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4"/>
          <p:cNvSpPr>
            <a:spLocks noGrp="1"/>
          </p:cNvSpPr>
          <p:nvPr>
            <p:ph type="sldNum" sz="quarter" idx="12"/>
          </p:nvPr>
        </p:nvSpPr>
        <p:spPr/>
        <p:txBody>
          <a:bodyPr/>
          <a:lstStyle/>
          <a:p>
            <a:fld id="{207F3E0E-8C91-4F72-B6B9-39E05FB02926}" type="slidenum">
              <a:rPr lang="hu-HU"/>
              <a:pPr/>
              <a:t>190</a:t>
            </a:fld>
            <a:endParaRPr lang="hu-HU"/>
          </a:p>
        </p:txBody>
      </p:sp>
      <p:sp>
        <p:nvSpPr>
          <p:cNvPr id="81924" name="Rectangle 4"/>
          <p:cNvSpPr>
            <a:spLocks noGrp="1" noChangeArrowheads="1"/>
          </p:cNvSpPr>
          <p:nvPr>
            <p:ph type="title"/>
          </p:nvPr>
        </p:nvSpPr>
        <p:spPr/>
        <p:txBody>
          <a:bodyPr/>
          <a:lstStyle/>
          <a:p>
            <a:endParaRPr lang="hu-HU"/>
          </a:p>
        </p:txBody>
      </p:sp>
      <p:pic>
        <p:nvPicPr>
          <p:cNvPr id="8192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450" y="152400"/>
            <a:ext cx="8027988" cy="6484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59051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4"/>
          <p:cNvSpPr>
            <a:spLocks noGrp="1"/>
          </p:cNvSpPr>
          <p:nvPr>
            <p:ph type="sldNum" sz="quarter" idx="12"/>
          </p:nvPr>
        </p:nvSpPr>
        <p:spPr/>
        <p:txBody>
          <a:bodyPr/>
          <a:lstStyle/>
          <a:p>
            <a:fld id="{4C993D18-711E-48CD-B928-9BD7D9CDE760}" type="slidenum">
              <a:rPr lang="hu-HU"/>
              <a:pPr/>
              <a:t>191</a:t>
            </a:fld>
            <a:endParaRPr lang="hu-HU"/>
          </a:p>
        </p:txBody>
      </p:sp>
      <p:sp>
        <p:nvSpPr>
          <p:cNvPr id="84996" name="Rectangle 4"/>
          <p:cNvSpPr>
            <a:spLocks noGrp="1" noChangeArrowheads="1"/>
          </p:cNvSpPr>
          <p:nvPr>
            <p:ph type="title"/>
          </p:nvPr>
        </p:nvSpPr>
        <p:spPr/>
        <p:txBody>
          <a:bodyPr/>
          <a:lstStyle/>
          <a:p>
            <a:endParaRPr lang="hu-HU"/>
          </a:p>
        </p:txBody>
      </p:sp>
      <p:pic>
        <p:nvPicPr>
          <p:cNvPr id="849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738" y="752475"/>
            <a:ext cx="8304212" cy="5926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481369"/>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4"/>
          <p:cNvSpPr>
            <a:spLocks noGrp="1"/>
          </p:cNvSpPr>
          <p:nvPr>
            <p:ph type="sldNum" sz="quarter" idx="12"/>
          </p:nvPr>
        </p:nvSpPr>
        <p:spPr/>
        <p:txBody>
          <a:bodyPr/>
          <a:lstStyle/>
          <a:p>
            <a:fld id="{2B7BC7CB-4E9A-4580-B63B-94A72D368B38}" type="slidenum">
              <a:rPr lang="hu-HU"/>
              <a:pPr/>
              <a:t>192</a:t>
            </a:fld>
            <a:endParaRPr lang="hu-HU"/>
          </a:p>
        </p:txBody>
      </p:sp>
      <p:sp>
        <p:nvSpPr>
          <p:cNvPr id="87044" name="Rectangle 4"/>
          <p:cNvSpPr>
            <a:spLocks noGrp="1" noChangeArrowheads="1"/>
          </p:cNvSpPr>
          <p:nvPr>
            <p:ph type="title"/>
          </p:nvPr>
        </p:nvSpPr>
        <p:spPr/>
        <p:txBody>
          <a:bodyPr/>
          <a:lstStyle/>
          <a:p>
            <a:endParaRPr lang="hu-HU"/>
          </a:p>
        </p:txBody>
      </p:sp>
      <p:pic>
        <p:nvPicPr>
          <p:cNvPr id="870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413" y="280988"/>
            <a:ext cx="7980362" cy="629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041978"/>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 számának helye 5"/>
          <p:cNvSpPr>
            <a:spLocks noGrp="1"/>
          </p:cNvSpPr>
          <p:nvPr>
            <p:ph type="sldNum" sz="quarter" idx="12"/>
          </p:nvPr>
        </p:nvSpPr>
        <p:spPr/>
        <p:txBody>
          <a:bodyPr/>
          <a:lstStyle/>
          <a:p>
            <a:fld id="{2460045C-5134-4B6C-99CB-42AC077179C4}" type="slidenum">
              <a:rPr lang="hu-HU"/>
              <a:pPr/>
              <a:t>193</a:t>
            </a:fld>
            <a:endParaRPr lang="hu-HU"/>
          </a:p>
        </p:txBody>
      </p:sp>
      <p:sp>
        <p:nvSpPr>
          <p:cNvPr id="89090" name="Rectangle 2"/>
          <p:cNvSpPr>
            <a:spLocks noGrp="1" noChangeArrowheads="1"/>
          </p:cNvSpPr>
          <p:nvPr>
            <p:ph type="title"/>
          </p:nvPr>
        </p:nvSpPr>
        <p:spPr/>
        <p:txBody>
          <a:bodyPr/>
          <a:lstStyle/>
          <a:p>
            <a:endParaRPr lang="hu-HU"/>
          </a:p>
        </p:txBody>
      </p:sp>
      <p:sp>
        <p:nvSpPr>
          <p:cNvPr id="89091" name="Rectangle 3"/>
          <p:cNvSpPr>
            <a:spLocks noGrp="1" noChangeArrowheads="1"/>
          </p:cNvSpPr>
          <p:nvPr>
            <p:ph type="body" idx="1"/>
          </p:nvPr>
        </p:nvSpPr>
        <p:spPr/>
        <p:txBody>
          <a:bodyPr/>
          <a:lstStyle/>
          <a:p>
            <a:endParaRPr lang="hu-HU"/>
          </a:p>
        </p:txBody>
      </p:sp>
      <p:pic>
        <p:nvPicPr>
          <p:cNvPr id="890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490538"/>
            <a:ext cx="8826500" cy="5948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0638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Contents</a:t>
            </a:r>
            <a:endParaRPr lang="hu-HU" dirty="0"/>
          </a:p>
        </p:txBody>
      </p:sp>
      <p:sp>
        <p:nvSpPr>
          <p:cNvPr id="3" name="Tartalom helye 2"/>
          <p:cNvSpPr>
            <a:spLocks noGrp="1"/>
          </p:cNvSpPr>
          <p:nvPr>
            <p:ph idx="1"/>
          </p:nvPr>
        </p:nvSpPr>
        <p:spPr/>
        <p:txBody>
          <a:bodyPr/>
          <a:lstStyle/>
          <a:p>
            <a:r>
              <a:rPr lang="hu-HU" dirty="0" err="1" smtClean="0"/>
              <a:t>Introduction</a:t>
            </a:r>
            <a:endParaRPr lang="hu-HU" dirty="0" smtClean="0"/>
          </a:p>
          <a:p>
            <a:r>
              <a:rPr lang="hu-HU" dirty="0" smtClean="0"/>
              <a:t>Basic </a:t>
            </a:r>
            <a:r>
              <a:rPr lang="hu-HU" dirty="0" err="1" smtClean="0"/>
              <a:t>concepts</a:t>
            </a:r>
            <a:endParaRPr lang="hu-HU" dirty="0" smtClean="0"/>
          </a:p>
          <a:p>
            <a:r>
              <a:rPr lang="hu-HU" dirty="0" smtClean="0"/>
              <a:t>Fuzzy </a:t>
            </a:r>
            <a:r>
              <a:rPr lang="hu-HU" dirty="0" err="1" smtClean="0"/>
              <a:t>inference</a:t>
            </a:r>
            <a:r>
              <a:rPr lang="hu-HU" dirty="0" smtClean="0"/>
              <a:t> </a:t>
            </a:r>
            <a:r>
              <a:rPr lang="hu-HU" dirty="0" err="1" smtClean="0"/>
              <a:t>in</a:t>
            </a:r>
            <a:r>
              <a:rPr lang="hu-HU" dirty="0" smtClean="0"/>
              <a:t> </a:t>
            </a:r>
            <a:r>
              <a:rPr lang="hu-HU" dirty="0" err="1" smtClean="0"/>
              <a:t>sparse</a:t>
            </a:r>
            <a:r>
              <a:rPr lang="hu-HU" dirty="0" smtClean="0"/>
              <a:t> </a:t>
            </a:r>
            <a:r>
              <a:rPr lang="hu-HU" dirty="0" err="1" smtClean="0"/>
              <a:t>rule</a:t>
            </a:r>
            <a:r>
              <a:rPr lang="hu-HU" dirty="0" smtClean="0"/>
              <a:t> </a:t>
            </a:r>
            <a:r>
              <a:rPr lang="hu-HU" dirty="0" err="1" smtClean="0"/>
              <a:t>bases</a:t>
            </a:r>
            <a:endParaRPr lang="hu-HU" dirty="0" smtClean="0"/>
          </a:p>
          <a:p>
            <a:r>
              <a:rPr lang="hu-HU" dirty="0" err="1" smtClean="0"/>
              <a:t>Creation</a:t>
            </a:r>
            <a:r>
              <a:rPr lang="hu-HU" dirty="0" smtClean="0"/>
              <a:t> of </a:t>
            </a:r>
            <a:r>
              <a:rPr lang="hu-HU" dirty="0" err="1" smtClean="0"/>
              <a:t>sparse</a:t>
            </a:r>
            <a:r>
              <a:rPr lang="hu-HU" dirty="0" smtClean="0"/>
              <a:t> fuzzy </a:t>
            </a:r>
            <a:r>
              <a:rPr lang="hu-HU" dirty="0" err="1" smtClean="0"/>
              <a:t>models</a:t>
            </a:r>
            <a:r>
              <a:rPr lang="hu-HU" dirty="0" smtClean="0"/>
              <a:t> </a:t>
            </a:r>
            <a:r>
              <a:rPr lang="hu-HU" dirty="0" err="1" smtClean="0"/>
              <a:t>from</a:t>
            </a:r>
            <a:r>
              <a:rPr lang="hu-HU" dirty="0" smtClean="0"/>
              <a:t> </a:t>
            </a:r>
            <a:r>
              <a:rPr lang="hu-HU" dirty="0" err="1" smtClean="0"/>
              <a:t>sample</a:t>
            </a:r>
            <a:r>
              <a:rPr lang="hu-HU" dirty="0" smtClean="0"/>
              <a:t> </a:t>
            </a:r>
            <a:r>
              <a:rPr lang="hu-HU" dirty="0" err="1" smtClean="0"/>
              <a:t>data</a:t>
            </a:r>
            <a:endParaRPr lang="hu-HU" dirty="0" smtClean="0"/>
          </a:p>
          <a:p>
            <a:r>
              <a:rPr lang="hu-HU" dirty="0" err="1" smtClean="0"/>
              <a:t>Practical</a:t>
            </a:r>
            <a:r>
              <a:rPr lang="hu-HU" dirty="0" smtClean="0"/>
              <a:t> </a:t>
            </a:r>
            <a:r>
              <a:rPr lang="hu-HU" dirty="0" err="1" smtClean="0"/>
              <a:t>applications</a:t>
            </a:r>
            <a:endParaRPr lang="hu-HU" dirty="0" smtClean="0"/>
          </a:p>
          <a:p>
            <a:endParaRPr lang="hu-HU" dirty="0" smtClean="0"/>
          </a:p>
          <a:p>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2</a:t>
            </a:fld>
            <a:endParaRPr lang="hu-HU" dirty="0"/>
          </a:p>
        </p:txBody>
      </p:sp>
    </p:spTree>
    <p:extLst>
      <p:ext uri="{BB962C8B-B14F-4D97-AF65-F5344CB8AC3E}">
        <p14:creationId xmlns:p14="http://schemas.microsoft.com/office/powerpoint/2010/main" val="8098823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Autofit/>
          </a:bodyPr>
          <a:lstStyle/>
          <a:p>
            <a:r>
              <a:rPr lang="en-US" sz="4000" dirty="0"/>
              <a:t>Smarter Transport – cooperative communication in transport systems</a:t>
            </a:r>
            <a:endParaRPr lang="hu-HU" sz="4000" dirty="0"/>
          </a:p>
        </p:txBody>
      </p:sp>
      <p:sp>
        <p:nvSpPr>
          <p:cNvPr id="3" name="Tartalom helye 2"/>
          <p:cNvSpPr>
            <a:spLocks noGrp="1"/>
          </p:cNvSpPr>
          <p:nvPr>
            <p:ph idx="1"/>
          </p:nvPr>
        </p:nvSpPr>
        <p:spPr/>
        <p:txBody>
          <a:bodyPr>
            <a:normAutofit lnSpcReduction="10000"/>
          </a:bodyPr>
          <a:lstStyle/>
          <a:p>
            <a:r>
              <a:rPr lang="en-US" dirty="0"/>
              <a:t>Development of </a:t>
            </a:r>
            <a:r>
              <a:rPr lang="hu-HU" dirty="0" smtClean="0"/>
              <a:t>an </a:t>
            </a:r>
            <a:r>
              <a:rPr lang="en-US" dirty="0" smtClean="0"/>
              <a:t>evaluation </a:t>
            </a:r>
            <a:r>
              <a:rPr lang="en-US" dirty="0" err="1"/>
              <a:t>testbed</a:t>
            </a:r>
            <a:r>
              <a:rPr lang="en-US" dirty="0"/>
              <a:t> (vehicle and roadside communication units)</a:t>
            </a:r>
          </a:p>
          <a:p>
            <a:endParaRPr lang="en-US" dirty="0"/>
          </a:p>
          <a:p>
            <a:r>
              <a:rPr lang="en-US" dirty="0"/>
              <a:t>Development of microscopic traffic simulation software</a:t>
            </a:r>
          </a:p>
          <a:p>
            <a:endParaRPr lang="en-US" dirty="0"/>
          </a:p>
          <a:p>
            <a:r>
              <a:rPr lang="en-US" dirty="0"/>
              <a:t>Visual Driver Assistant: 3D reconstruction based on omnidirectional cameras</a:t>
            </a:r>
          </a:p>
          <a:p>
            <a:endParaRPr lang="en-US" dirty="0"/>
          </a:p>
          <a:p>
            <a:r>
              <a:rPr lang="en-US" dirty="0"/>
              <a:t>Contact: kovacs.lorant@gamf.kefo.hu</a:t>
            </a:r>
          </a:p>
          <a:p>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20</a:t>
            </a:fld>
            <a:endParaRPr lang="hu-HU" dirty="0"/>
          </a:p>
        </p:txBody>
      </p:sp>
    </p:spTree>
    <p:extLst>
      <p:ext uri="{BB962C8B-B14F-4D97-AF65-F5344CB8AC3E}">
        <p14:creationId xmlns:p14="http://schemas.microsoft.com/office/powerpoint/2010/main" val="5516339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704088"/>
            <a:ext cx="2339752" cy="4885152"/>
          </a:xfrm>
        </p:spPr>
        <p:txBody>
          <a:bodyPr>
            <a:noAutofit/>
          </a:bodyPr>
          <a:lstStyle/>
          <a:p>
            <a:r>
              <a:rPr lang="hu-HU" sz="3200" dirty="0"/>
              <a:t>Computer </a:t>
            </a:r>
            <a:r>
              <a:rPr lang="hu-HU" sz="3200" dirty="0" err="1"/>
              <a:t>simulations</a:t>
            </a:r>
            <a:r>
              <a:rPr lang="hu-HU" sz="3200" dirty="0"/>
              <a:t> of a city </a:t>
            </a:r>
            <a:r>
              <a:rPr lang="hu-HU" sz="3200" dirty="0" err="1"/>
              <a:t>traffic</a:t>
            </a:r>
            <a:r>
              <a:rPr lang="hu-HU" sz="3200" dirty="0"/>
              <a:t> </a:t>
            </a:r>
            <a:r>
              <a:rPr lang="hu-HU" sz="3200" dirty="0" err="1"/>
              <a:t>controlled</a:t>
            </a:r>
            <a:r>
              <a:rPr lang="hu-HU" sz="3200" dirty="0"/>
              <a:t> </a:t>
            </a:r>
            <a:r>
              <a:rPr lang="hu-HU" sz="3200" dirty="0" err="1"/>
              <a:t>by</a:t>
            </a:r>
            <a:r>
              <a:rPr lang="hu-HU" sz="3200" dirty="0"/>
              <a:t> a </a:t>
            </a:r>
            <a:r>
              <a:rPr lang="hu-HU" sz="3200" dirty="0" err="1"/>
              <a:t>central</a:t>
            </a:r>
            <a:r>
              <a:rPr lang="hu-HU" sz="3200" dirty="0"/>
              <a:t> </a:t>
            </a:r>
            <a:r>
              <a:rPr lang="hu-HU" sz="3200" dirty="0" err="1"/>
              <a:t>intelligence</a:t>
            </a:r>
            <a:r>
              <a:rPr lang="hu-HU" sz="3200" dirty="0"/>
              <a:t> </a:t>
            </a:r>
            <a:r>
              <a:rPr lang="hu-HU" sz="3200" dirty="0" err="1"/>
              <a:t>through</a:t>
            </a:r>
            <a:r>
              <a:rPr lang="hu-HU" sz="3200" dirty="0"/>
              <a:t> </a:t>
            </a:r>
            <a:r>
              <a:rPr lang="hu-HU" sz="3200" dirty="0" err="1"/>
              <a:t>radio</a:t>
            </a:r>
            <a:r>
              <a:rPr lang="hu-HU" sz="3200" dirty="0"/>
              <a:t> </a:t>
            </a:r>
            <a:r>
              <a:rPr lang="hu-HU" sz="3200" dirty="0" err="1"/>
              <a:t>posts</a:t>
            </a:r>
            <a:r>
              <a:rPr lang="hu-HU" sz="3200" dirty="0"/>
              <a:t> </a:t>
            </a:r>
            <a:endParaRPr lang="hu-HU" sz="2800" dirty="0"/>
          </a:p>
        </p:txBody>
      </p:sp>
      <p:pic>
        <p:nvPicPr>
          <p:cNvPr id="5" name="Smarter_transport_proj_city_sim.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39753" y="46045"/>
            <a:ext cx="6804248" cy="6804248"/>
          </a:xfrm>
        </p:spPr>
      </p:pic>
      <p:sp>
        <p:nvSpPr>
          <p:cNvPr id="4" name="Dia számának helye 3"/>
          <p:cNvSpPr>
            <a:spLocks noGrp="1"/>
          </p:cNvSpPr>
          <p:nvPr>
            <p:ph type="sldNum" sz="quarter" idx="12"/>
          </p:nvPr>
        </p:nvSpPr>
        <p:spPr/>
        <p:txBody>
          <a:bodyPr/>
          <a:lstStyle/>
          <a:p>
            <a:fld id="{42275A63-3E4B-4569-BF04-D6C210DC9A48}" type="slidenum">
              <a:rPr lang="hu-HU" smtClean="0"/>
              <a:pPr/>
              <a:t>21</a:t>
            </a:fld>
            <a:endParaRPr lang="hu-HU" dirty="0"/>
          </a:p>
        </p:txBody>
      </p:sp>
    </p:spTree>
    <p:extLst>
      <p:ext uri="{BB962C8B-B14F-4D97-AF65-F5344CB8AC3E}">
        <p14:creationId xmlns:p14="http://schemas.microsoft.com/office/powerpoint/2010/main" val="2419994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a:t>Algorithm</a:t>
            </a:r>
            <a:r>
              <a:rPr lang="hu-HU" dirty="0"/>
              <a:t> </a:t>
            </a:r>
            <a:r>
              <a:rPr lang="hu-HU" dirty="0" err="1"/>
              <a:t>Development</a:t>
            </a:r>
            <a:r>
              <a:rPr lang="hu-HU" dirty="0"/>
              <a:t> </a:t>
            </a:r>
            <a:r>
              <a:rPr lang="hu-HU" dirty="0" err="1"/>
              <a:t>for</a:t>
            </a:r>
            <a:r>
              <a:rPr lang="hu-HU" dirty="0"/>
              <a:t> </a:t>
            </a:r>
            <a:r>
              <a:rPr lang="hu-HU" dirty="0" err="1"/>
              <a:t>Smart</a:t>
            </a:r>
            <a:r>
              <a:rPr lang="hu-HU" dirty="0"/>
              <a:t> </a:t>
            </a:r>
            <a:r>
              <a:rPr lang="hu-HU" dirty="0" err="1"/>
              <a:t>Grids</a:t>
            </a:r>
            <a:endParaRPr lang="hu-HU" dirty="0"/>
          </a:p>
        </p:txBody>
      </p:sp>
      <p:sp>
        <p:nvSpPr>
          <p:cNvPr id="3" name="Tartalom helye 2"/>
          <p:cNvSpPr>
            <a:spLocks noGrp="1"/>
          </p:cNvSpPr>
          <p:nvPr>
            <p:ph idx="1"/>
          </p:nvPr>
        </p:nvSpPr>
        <p:spPr/>
        <p:txBody>
          <a:bodyPr/>
          <a:lstStyle/>
          <a:p>
            <a:r>
              <a:rPr lang="en-US" dirty="0"/>
              <a:t>Statistics based approach for Consumption Admission Control (A new approach for direct control of smart appliances</a:t>
            </a:r>
            <a:r>
              <a:rPr lang="en-US" dirty="0" smtClean="0"/>
              <a:t>)</a:t>
            </a:r>
            <a:endParaRPr lang="en-US" dirty="0"/>
          </a:p>
          <a:p>
            <a:r>
              <a:rPr lang="en-US" dirty="0"/>
              <a:t>Change point detection in time series using Jensen-Shannon Divergence (finding stationary segments of non-stationary series</a:t>
            </a:r>
            <a:r>
              <a:rPr lang="en-US" dirty="0" smtClean="0"/>
              <a:t>)</a:t>
            </a:r>
            <a:endParaRPr lang="en-US" dirty="0"/>
          </a:p>
          <a:p>
            <a:r>
              <a:rPr lang="en-US" dirty="0"/>
              <a:t>Outlier detection methods for smart </a:t>
            </a:r>
            <a:r>
              <a:rPr lang="en-US" dirty="0" smtClean="0"/>
              <a:t>grids</a:t>
            </a:r>
            <a:endParaRPr lang="hu-HU" dirty="0" smtClean="0"/>
          </a:p>
          <a:p>
            <a:r>
              <a:rPr lang="en-US" sz="2800" dirty="0"/>
              <a:t>Contact: </a:t>
            </a:r>
            <a:r>
              <a:rPr lang="en-US" sz="2800" dirty="0" err="1"/>
              <a:t>kovacs</a:t>
            </a:r>
            <a:r>
              <a:rPr lang="en-US" sz="2800" dirty="0"/>
              <a:t>.</a:t>
            </a:r>
            <a:r>
              <a:rPr lang="hu-HU" sz="2800" dirty="0" err="1"/>
              <a:t>tamas</a:t>
            </a:r>
            <a:r>
              <a:rPr lang="en-US" sz="2800" dirty="0"/>
              <a:t>@gamf.kefo.hu</a:t>
            </a:r>
            <a:endParaRPr lang="en-US" dirty="0"/>
          </a:p>
          <a:p>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22</a:t>
            </a:fld>
            <a:endParaRPr lang="hu-HU" dirty="0"/>
          </a:p>
        </p:txBody>
      </p:sp>
    </p:spTree>
    <p:extLst>
      <p:ext uri="{BB962C8B-B14F-4D97-AF65-F5344CB8AC3E}">
        <p14:creationId xmlns:p14="http://schemas.microsoft.com/office/powerpoint/2010/main" val="6375277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ím 3"/>
          <p:cNvSpPr>
            <a:spLocks noGrp="1"/>
          </p:cNvSpPr>
          <p:nvPr>
            <p:ph type="title"/>
          </p:nvPr>
        </p:nvSpPr>
        <p:spPr/>
        <p:txBody>
          <a:bodyPr>
            <a:noAutofit/>
          </a:bodyPr>
          <a:lstStyle/>
          <a:p>
            <a:r>
              <a:rPr lang="hu-HU" sz="3200" dirty="0" err="1" smtClean="0"/>
              <a:t>Gathering</a:t>
            </a:r>
            <a:r>
              <a:rPr lang="hu-HU" sz="3200" dirty="0" smtClean="0"/>
              <a:t> and </a:t>
            </a:r>
            <a:r>
              <a:rPr lang="hu-HU" sz="3200" dirty="0" err="1" smtClean="0"/>
              <a:t>area</a:t>
            </a:r>
            <a:r>
              <a:rPr lang="hu-HU" sz="3200" dirty="0" smtClean="0"/>
              <a:t> </a:t>
            </a:r>
            <a:r>
              <a:rPr lang="hu-HU" sz="3200" dirty="0" err="1" smtClean="0"/>
              <a:t>exploration</a:t>
            </a:r>
            <a:r>
              <a:rPr lang="hu-HU" sz="3200" dirty="0" smtClean="0"/>
              <a:t> </a:t>
            </a:r>
            <a:r>
              <a:rPr lang="hu-HU" sz="3200" dirty="0" err="1" smtClean="0"/>
              <a:t>algorithms</a:t>
            </a:r>
            <a:r>
              <a:rPr lang="hu-HU" sz="3200" dirty="0" smtClean="0"/>
              <a:t> </a:t>
            </a:r>
            <a:r>
              <a:rPr lang="hu-HU" sz="3200" dirty="0" err="1" smtClean="0"/>
              <a:t>for</a:t>
            </a:r>
            <a:r>
              <a:rPr lang="hu-HU" sz="3200" dirty="0" smtClean="0"/>
              <a:t> robot </a:t>
            </a:r>
            <a:r>
              <a:rPr lang="hu-HU" sz="3200" dirty="0" err="1" smtClean="0"/>
              <a:t>swarm</a:t>
            </a:r>
            <a:endParaRPr lang="hu-HU" sz="3200" dirty="0"/>
          </a:p>
        </p:txBody>
      </p:sp>
      <p:sp>
        <p:nvSpPr>
          <p:cNvPr id="5" name="Tartalom helye 4"/>
          <p:cNvSpPr>
            <a:spLocks noGrp="1"/>
          </p:cNvSpPr>
          <p:nvPr>
            <p:ph idx="1"/>
          </p:nvPr>
        </p:nvSpPr>
        <p:spPr/>
        <p:txBody>
          <a:bodyPr>
            <a:normAutofit fontScale="92500" lnSpcReduction="10000"/>
          </a:bodyPr>
          <a:lstStyle/>
          <a:p>
            <a:pPr lvl="0"/>
            <a:r>
              <a:rPr lang="hu-HU" sz="2200" dirty="0" err="1" smtClean="0"/>
              <a:t>Area</a:t>
            </a:r>
            <a:r>
              <a:rPr lang="hu-HU" sz="2200" dirty="0" smtClean="0"/>
              <a:t> </a:t>
            </a:r>
            <a:r>
              <a:rPr lang="hu-HU" sz="2200" dirty="0" err="1" smtClean="0"/>
              <a:t>exploration</a:t>
            </a:r>
            <a:r>
              <a:rPr lang="hu-HU" sz="2200" dirty="0" smtClean="0"/>
              <a:t> </a:t>
            </a:r>
            <a:r>
              <a:rPr lang="hu-HU" sz="2200" dirty="0" err="1" smtClean="0"/>
              <a:t>by</a:t>
            </a:r>
            <a:r>
              <a:rPr lang="hu-HU" sz="2200" dirty="0" smtClean="0"/>
              <a:t> a </a:t>
            </a:r>
            <a:r>
              <a:rPr lang="hu-HU" sz="2200" dirty="0" err="1" smtClean="0"/>
              <a:t>swarm</a:t>
            </a:r>
            <a:r>
              <a:rPr lang="hu-HU" sz="2200" dirty="0" smtClean="0"/>
              <a:t> of </a:t>
            </a:r>
            <a:r>
              <a:rPr lang="hu-HU" sz="2200" dirty="0" err="1" smtClean="0"/>
              <a:t>autonomous</a:t>
            </a:r>
            <a:r>
              <a:rPr lang="hu-HU" sz="2200" dirty="0" smtClean="0"/>
              <a:t> mobile </a:t>
            </a:r>
            <a:r>
              <a:rPr lang="hu-HU" sz="2200" dirty="0" err="1" smtClean="0"/>
              <a:t>robots</a:t>
            </a:r>
            <a:r>
              <a:rPr lang="hu-HU" sz="2200" dirty="0" smtClean="0"/>
              <a:t> </a:t>
            </a:r>
            <a:r>
              <a:rPr lang="hu-HU" sz="2200" dirty="0" err="1" smtClean="0"/>
              <a:t>with</a:t>
            </a:r>
            <a:r>
              <a:rPr lang="hu-HU" sz="2200" dirty="0" smtClean="0"/>
              <a:t> </a:t>
            </a:r>
            <a:r>
              <a:rPr lang="hu-HU" sz="2200" dirty="0" err="1" smtClean="0"/>
              <a:t>wireless</a:t>
            </a:r>
            <a:r>
              <a:rPr lang="hu-HU" sz="2200" dirty="0" smtClean="0"/>
              <a:t> </a:t>
            </a:r>
            <a:r>
              <a:rPr lang="hu-HU" sz="2200" dirty="0" err="1" smtClean="0"/>
              <a:t>communication</a:t>
            </a:r>
            <a:r>
              <a:rPr lang="hu-HU" sz="2200" dirty="0" smtClean="0"/>
              <a:t> </a:t>
            </a:r>
            <a:r>
              <a:rPr lang="hu-HU" sz="2200" dirty="0" err="1" smtClean="0"/>
              <a:t>links</a:t>
            </a:r>
            <a:r>
              <a:rPr lang="hu-HU" sz="2200" dirty="0" smtClean="0"/>
              <a:t/>
            </a:r>
            <a:br>
              <a:rPr lang="hu-HU" sz="2200" dirty="0" smtClean="0"/>
            </a:br>
            <a:r>
              <a:rPr lang="hu-HU" sz="1700" dirty="0"/>
              <a:t>(</a:t>
            </a:r>
            <a:r>
              <a:rPr lang="en-US" sz="1700" dirty="0"/>
              <a:t>T. </a:t>
            </a:r>
            <a:r>
              <a:rPr lang="en-US" sz="1700" dirty="0" err="1"/>
              <a:t>Kovács</a:t>
            </a:r>
            <a:r>
              <a:rPr lang="en-US" sz="1700" dirty="0"/>
              <a:t>, A. </a:t>
            </a:r>
            <a:r>
              <a:rPr lang="en-US" sz="1700" dirty="0" err="1"/>
              <a:t>Pásztor</a:t>
            </a:r>
            <a:r>
              <a:rPr lang="en-US" sz="1700" dirty="0"/>
              <a:t>, Z. </a:t>
            </a:r>
            <a:r>
              <a:rPr lang="en-US" sz="1700" dirty="0" err="1"/>
              <a:t>Istenes</a:t>
            </a:r>
            <a:r>
              <a:rPr lang="en-US" sz="1700" dirty="0"/>
              <a:t>: </a:t>
            </a:r>
            <a:r>
              <a:rPr lang="en-US" sz="1700" i="1" dirty="0"/>
              <a:t>A multi-robot exploration algorithm based on a static Bluetooth communication chain</a:t>
            </a:r>
            <a:r>
              <a:rPr lang="en-US" sz="1700" dirty="0"/>
              <a:t>, </a:t>
            </a:r>
            <a:r>
              <a:rPr lang="en-US" sz="1700" b="1" dirty="0"/>
              <a:t>Robotics and Autonomous Systems </a:t>
            </a:r>
            <a:r>
              <a:rPr lang="en-US" sz="1700" dirty="0"/>
              <a:t>59 (2011) pp. 530–542</a:t>
            </a:r>
            <a:r>
              <a:rPr lang="en-US" sz="1700" dirty="0" smtClean="0"/>
              <a:t>.</a:t>
            </a:r>
            <a:r>
              <a:rPr lang="hu-HU" sz="1700" dirty="0" smtClean="0"/>
              <a:t/>
            </a:r>
            <a:br>
              <a:rPr lang="hu-HU" sz="1700" dirty="0" smtClean="0"/>
            </a:br>
            <a:r>
              <a:rPr lang="en-US" sz="1700" dirty="0"/>
              <a:t>T. </a:t>
            </a:r>
            <a:r>
              <a:rPr lang="en-US" sz="1700" dirty="0" err="1"/>
              <a:t>Kovács</a:t>
            </a:r>
            <a:r>
              <a:rPr lang="en-US" sz="1700" dirty="0"/>
              <a:t>, A. </a:t>
            </a:r>
            <a:r>
              <a:rPr lang="en-US" sz="1700" dirty="0" err="1"/>
              <a:t>Pásztor</a:t>
            </a:r>
            <a:r>
              <a:rPr lang="en-US" sz="1700" dirty="0"/>
              <a:t>, Z. </a:t>
            </a:r>
            <a:r>
              <a:rPr lang="en-US" sz="1700" dirty="0" err="1"/>
              <a:t>Istenes</a:t>
            </a:r>
            <a:r>
              <a:rPr lang="en-US" sz="1700" dirty="0"/>
              <a:t>: </a:t>
            </a:r>
            <a:r>
              <a:rPr lang="en-US" sz="1700" i="1" dirty="0"/>
              <a:t>Connectivity in a wireless network of mobile robots doing a searching and collecting task</a:t>
            </a:r>
            <a:r>
              <a:rPr lang="en-US" sz="1700" dirty="0"/>
              <a:t>, </a:t>
            </a:r>
            <a:r>
              <a:rPr lang="en-US" sz="1700" b="1" dirty="0"/>
              <a:t>SACI (</a:t>
            </a:r>
            <a:r>
              <a:rPr lang="en-US" sz="1700" dirty="0"/>
              <a:t>2009), pp.183-186</a:t>
            </a:r>
            <a:r>
              <a:rPr lang="hu-HU" sz="1700" dirty="0" smtClean="0"/>
              <a:t>)</a:t>
            </a:r>
            <a:r>
              <a:rPr lang="hu-HU" sz="3000" dirty="0" smtClean="0"/>
              <a:t> </a:t>
            </a:r>
            <a:endParaRPr lang="hu-HU" sz="2200" dirty="0" smtClean="0"/>
          </a:p>
          <a:p>
            <a:r>
              <a:rPr lang="hu-HU" sz="2200" dirty="0" err="1" smtClean="0"/>
              <a:t>Gathering</a:t>
            </a:r>
            <a:r>
              <a:rPr lang="hu-HU" sz="2200" dirty="0" smtClean="0"/>
              <a:t> </a:t>
            </a:r>
            <a:r>
              <a:rPr lang="hu-HU" sz="2200" dirty="0" err="1" smtClean="0"/>
              <a:t>algorithms</a:t>
            </a:r>
            <a:r>
              <a:rPr lang="hu-HU" sz="2200" dirty="0" smtClean="0"/>
              <a:t> </a:t>
            </a:r>
            <a:r>
              <a:rPr lang="hu-HU" sz="2200" dirty="0" err="1" smtClean="0"/>
              <a:t>for</a:t>
            </a:r>
            <a:r>
              <a:rPr lang="hu-HU" sz="2200" dirty="0" smtClean="0"/>
              <a:t> a </a:t>
            </a:r>
            <a:r>
              <a:rPr lang="hu-HU" sz="2200" dirty="0" err="1" smtClean="0"/>
              <a:t>swarm</a:t>
            </a:r>
            <a:r>
              <a:rPr lang="hu-HU" sz="2200" dirty="0" smtClean="0"/>
              <a:t> of </a:t>
            </a:r>
            <a:r>
              <a:rPr lang="hu-HU" sz="2200" dirty="0" err="1" smtClean="0"/>
              <a:t>oblivious</a:t>
            </a:r>
            <a:r>
              <a:rPr lang="hu-HU" sz="2200" dirty="0" smtClean="0"/>
              <a:t>, </a:t>
            </a:r>
            <a:r>
              <a:rPr lang="hu-HU" sz="2200" dirty="0" err="1" smtClean="0"/>
              <a:t>non-communicating</a:t>
            </a:r>
            <a:r>
              <a:rPr lang="hu-HU" sz="2200" dirty="0" smtClean="0"/>
              <a:t> </a:t>
            </a:r>
            <a:r>
              <a:rPr lang="hu-HU" sz="2200" dirty="0" err="1" smtClean="0"/>
              <a:t>robots</a:t>
            </a:r>
            <a:r>
              <a:rPr lang="hu-HU" sz="2200" dirty="0" smtClean="0"/>
              <a:t> </a:t>
            </a:r>
            <a:r>
              <a:rPr lang="hu-HU" sz="2200" dirty="0" err="1" smtClean="0"/>
              <a:t>with</a:t>
            </a:r>
            <a:r>
              <a:rPr lang="hu-HU" sz="2200" dirty="0" smtClean="0"/>
              <a:t> limited </a:t>
            </a:r>
            <a:r>
              <a:rPr lang="hu-HU" sz="2200" dirty="0" err="1" smtClean="0"/>
              <a:t>visibility</a:t>
            </a:r>
            <a:r>
              <a:rPr lang="hu-HU" sz="2200" dirty="0" smtClean="0"/>
              <a:t/>
            </a:r>
            <a:br>
              <a:rPr lang="hu-HU" sz="2200" dirty="0" smtClean="0"/>
            </a:br>
            <a:r>
              <a:rPr lang="hu-HU" sz="1700" dirty="0" smtClean="0"/>
              <a:t>(</a:t>
            </a:r>
            <a:r>
              <a:rPr lang="en-US" sz="1700" dirty="0" smtClean="0"/>
              <a:t>K. </a:t>
            </a:r>
            <a:r>
              <a:rPr lang="en-US" sz="1700" dirty="0" err="1" smtClean="0"/>
              <a:t>Bolla</a:t>
            </a:r>
            <a:r>
              <a:rPr lang="en-US" sz="1700" dirty="0" smtClean="0"/>
              <a:t>, T.s Kovacs, G. </a:t>
            </a:r>
            <a:r>
              <a:rPr lang="en-US" sz="1700" dirty="0" err="1" smtClean="0"/>
              <a:t>Fazekas</a:t>
            </a:r>
            <a:r>
              <a:rPr lang="en-US" sz="1700" dirty="0" smtClean="0"/>
              <a:t>: </a:t>
            </a:r>
            <a:r>
              <a:rPr lang="en-US" sz="1700" i="1" dirty="0" smtClean="0"/>
              <a:t>Gathering of Fat Robots with Limited Visibility and without Global Navigation, </a:t>
            </a:r>
            <a:r>
              <a:rPr lang="en-US" sz="1700" b="1" dirty="0" smtClean="0"/>
              <a:t>Lecture Notes in Computer Science</a:t>
            </a:r>
            <a:r>
              <a:rPr lang="en-US" sz="1700" dirty="0" smtClean="0"/>
              <a:t> Volume 7269, (2012), </a:t>
            </a:r>
            <a:r>
              <a:rPr lang="en-US" sz="1700" dirty="0" err="1" smtClean="0"/>
              <a:t>pp</a:t>
            </a:r>
            <a:r>
              <a:rPr lang="en-US" sz="1700" dirty="0" smtClean="0"/>
              <a:t> 30-38</a:t>
            </a:r>
            <a:r>
              <a:rPr lang="hu-HU" sz="1700" dirty="0" smtClean="0"/>
              <a:t>)</a:t>
            </a:r>
          </a:p>
          <a:p>
            <a:pPr lvl="0"/>
            <a:r>
              <a:rPr lang="hu-HU" sz="2200" dirty="0" err="1" smtClean="0"/>
              <a:t>Student</a:t>
            </a:r>
            <a:r>
              <a:rPr lang="hu-HU" sz="2200" dirty="0" smtClean="0"/>
              <a:t> </a:t>
            </a:r>
            <a:r>
              <a:rPr lang="hu-HU" sz="2200" dirty="0" err="1" smtClean="0"/>
              <a:t>projects</a:t>
            </a:r>
            <a:r>
              <a:rPr lang="hu-HU" sz="2200" dirty="0" smtClean="0"/>
              <a:t> </a:t>
            </a:r>
            <a:r>
              <a:rPr lang="hu-HU" sz="2200" dirty="0" err="1" smtClean="0"/>
              <a:t>on</a:t>
            </a:r>
            <a:r>
              <a:rPr lang="hu-HU" sz="2200" dirty="0" smtClean="0"/>
              <a:t> mobile robot building and robot </a:t>
            </a:r>
            <a:r>
              <a:rPr lang="hu-HU" sz="2200" dirty="0" err="1" smtClean="0"/>
              <a:t>swarm</a:t>
            </a:r>
            <a:r>
              <a:rPr lang="hu-HU" sz="2200" dirty="0" smtClean="0"/>
              <a:t> </a:t>
            </a:r>
            <a:r>
              <a:rPr lang="hu-HU" sz="2200" dirty="0" err="1" smtClean="0"/>
              <a:t>implementations</a:t>
            </a:r>
            <a:endParaRPr lang="hu-HU" sz="2200" dirty="0" smtClean="0"/>
          </a:p>
          <a:p>
            <a:r>
              <a:rPr lang="en-US" sz="2000" dirty="0"/>
              <a:t>Contact: </a:t>
            </a:r>
            <a:r>
              <a:rPr lang="en-US" sz="2000" dirty="0" err="1" smtClean="0"/>
              <a:t>kovacs</a:t>
            </a:r>
            <a:r>
              <a:rPr lang="en-US" sz="2000" dirty="0" smtClean="0"/>
              <a:t>.</a:t>
            </a:r>
            <a:r>
              <a:rPr lang="hu-HU" sz="2000" dirty="0" err="1" smtClean="0"/>
              <a:t>tamas</a:t>
            </a:r>
            <a:r>
              <a:rPr lang="en-US" sz="2000" dirty="0" smtClean="0"/>
              <a:t>@gamf.kefo.hu</a:t>
            </a:r>
            <a:r>
              <a:rPr lang="hu-HU" sz="2200" dirty="0" smtClean="0"/>
              <a:t/>
            </a:r>
            <a:br>
              <a:rPr lang="hu-HU" sz="2200" dirty="0" smtClean="0"/>
            </a:br>
            <a:r>
              <a:rPr lang="hu-HU" sz="1800" dirty="0"/>
              <a:t>	</a:t>
            </a:r>
          </a:p>
        </p:txBody>
      </p:sp>
      <p:sp>
        <p:nvSpPr>
          <p:cNvPr id="2" name="Dia számának helye 1"/>
          <p:cNvSpPr>
            <a:spLocks noGrp="1"/>
          </p:cNvSpPr>
          <p:nvPr>
            <p:ph type="sldNum" sz="quarter" idx="12"/>
          </p:nvPr>
        </p:nvSpPr>
        <p:spPr/>
        <p:txBody>
          <a:bodyPr/>
          <a:lstStyle/>
          <a:p>
            <a:fld id="{42275A63-3E4B-4569-BF04-D6C210DC9A48}" type="slidenum">
              <a:rPr lang="hu-HU" smtClean="0"/>
              <a:pPr/>
              <a:t>23</a:t>
            </a:fld>
            <a:endParaRPr lang="hu-HU" dirty="0"/>
          </a:p>
        </p:txBody>
      </p:sp>
    </p:spTree>
    <p:extLst>
      <p:ext uri="{BB962C8B-B14F-4D97-AF65-F5344CB8AC3E}">
        <p14:creationId xmlns:p14="http://schemas.microsoft.com/office/powerpoint/2010/main" val="36072568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Autofit/>
          </a:bodyPr>
          <a:lstStyle/>
          <a:p>
            <a:r>
              <a:rPr lang="en-US" sz="2800" dirty="0"/>
              <a:t>Vehicle concept and energy-management of hybrid</a:t>
            </a:r>
            <a:br>
              <a:rPr lang="en-US" sz="2800" dirty="0"/>
            </a:br>
            <a:r>
              <a:rPr lang="en-US" sz="2800" dirty="0"/>
              <a:t>drivetrain</a:t>
            </a:r>
            <a:endParaRPr lang="hu-HU" sz="2800" dirty="0"/>
          </a:p>
        </p:txBody>
      </p:sp>
      <p:sp>
        <p:nvSpPr>
          <p:cNvPr id="3" name="Tartalom helye 2"/>
          <p:cNvSpPr>
            <a:spLocks noGrp="1"/>
          </p:cNvSpPr>
          <p:nvPr>
            <p:ph idx="1"/>
          </p:nvPr>
        </p:nvSpPr>
        <p:spPr>
          <a:xfrm>
            <a:off x="5257572" y="2151504"/>
            <a:ext cx="3429228" cy="3365728"/>
          </a:xfrm>
        </p:spPr>
        <p:txBody>
          <a:bodyPr/>
          <a:lstStyle/>
          <a:p>
            <a:r>
              <a:rPr lang="en-US" dirty="0"/>
              <a:t>Research for hybrid and electronic vehicle design</a:t>
            </a:r>
          </a:p>
          <a:p>
            <a:r>
              <a:rPr lang="en-US" dirty="0"/>
              <a:t>Vehicle dynamics and </a:t>
            </a:r>
            <a:r>
              <a:rPr lang="en-US" dirty="0" smtClean="0"/>
              <a:t>control</a:t>
            </a:r>
            <a:endParaRPr lang="hu-HU" dirty="0" smtClean="0"/>
          </a:p>
          <a:p>
            <a:r>
              <a:rPr lang="hu-HU" dirty="0" err="1" smtClean="0"/>
              <a:t>Optimization</a:t>
            </a:r>
            <a:r>
              <a:rPr lang="hu-HU" dirty="0" smtClean="0"/>
              <a:t> of </a:t>
            </a:r>
            <a:r>
              <a:rPr lang="hu-HU" dirty="0" err="1" smtClean="0"/>
              <a:t>the</a:t>
            </a:r>
            <a:r>
              <a:rPr lang="hu-HU" dirty="0" smtClean="0"/>
              <a:t> </a:t>
            </a:r>
            <a:r>
              <a:rPr lang="hu-HU" dirty="0" err="1" smtClean="0"/>
              <a:t>draintrain</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24</a:t>
            </a:fld>
            <a:endParaRPr lang="hu-HU" dirty="0"/>
          </a:p>
        </p:txBody>
      </p:sp>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3" y="2060848"/>
            <a:ext cx="5286375"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01108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Fuzzy </a:t>
            </a:r>
            <a:r>
              <a:rPr lang="hu-HU" dirty="0" err="1" smtClean="0"/>
              <a:t>systems</a:t>
            </a:r>
            <a:r>
              <a:rPr lang="hu-HU" dirty="0" smtClean="0"/>
              <a:t> </a:t>
            </a:r>
            <a:r>
              <a:rPr lang="hu-HU" dirty="0" err="1" smtClean="0"/>
              <a:t>for</a:t>
            </a:r>
            <a:r>
              <a:rPr lang="hu-HU" dirty="0" smtClean="0"/>
              <a:t> </a:t>
            </a:r>
            <a:r>
              <a:rPr lang="hu-HU" dirty="0" err="1" smtClean="0"/>
              <a:t>diverse</a:t>
            </a:r>
            <a:r>
              <a:rPr lang="hu-HU" dirty="0" smtClean="0"/>
              <a:t> </a:t>
            </a:r>
            <a:r>
              <a:rPr lang="hu-HU" dirty="0" err="1" smtClean="0"/>
              <a:t>purposes</a:t>
            </a:r>
            <a:endParaRPr lang="hu-HU" dirty="0"/>
          </a:p>
        </p:txBody>
      </p:sp>
      <p:sp>
        <p:nvSpPr>
          <p:cNvPr id="3" name="Tartalom helye 2"/>
          <p:cNvSpPr>
            <a:spLocks noGrp="1"/>
          </p:cNvSpPr>
          <p:nvPr>
            <p:ph idx="1"/>
          </p:nvPr>
        </p:nvSpPr>
        <p:spPr/>
        <p:txBody>
          <a:bodyPr/>
          <a:lstStyle/>
          <a:p>
            <a:pPr marL="0" indent="0">
              <a:buNone/>
            </a:pPr>
            <a:r>
              <a:rPr lang="en-US" dirty="0"/>
              <a:t>Fuzzy modeling</a:t>
            </a:r>
          </a:p>
          <a:p>
            <a:r>
              <a:rPr lang="en-US" dirty="0" err="1"/>
              <a:t>Petrophysical</a:t>
            </a:r>
            <a:r>
              <a:rPr lang="en-US" dirty="0"/>
              <a:t> properties prediction</a:t>
            </a:r>
          </a:p>
          <a:p>
            <a:r>
              <a:rPr lang="en-US" dirty="0"/>
              <a:t>Fuzzy modeling of an </a:t>
            </a:r>
            <a:r>
              <a:rPr lang="en-US" dirty="0" err="1"/>
              <a:t>anaerob</a:t>
            </a:r>
            <a:r>
              <a:rPr lang="en-US" dirty="0"/>
              <a:t> tapered fluidized bed reactor</a:t>
            </a:r>
          </a:p>
          <a:p>
            <a:r>
              <a:rPr lang="en-US" dirty="0"/>
              <a:t>Tool life prediction</a:t>
            </a:r>
          </a:p>
          <a:p>
            <a:r>
              <a:rPr lang="en-US" dirty="0"/>
              <a:t>Mechanical properties of composite materials</a:t>
            </a:r>
          </a:p>
          <a:p>
            <a:r>
              <a:rPr lang="en-US" dirty="0"/>
              <a:t>Prediction of the student enrollment number</a:t>
            </a:r>
          </a:p>
          <a:p>
            <a:pPr marL="0" indent="0">
              <a:buNone/>
            </a:pPr>
            <a:r>
              <a:rPr lang="en-US" dirty="0"/>
              <a:t>Fuzzy expert system</a:t>
            </a:r>
          </a:p>
          <a:p>
            <a:r>
              <a:rPr lang="en-US" dirty="0"/>
              <a:t>Student evaluation</a:t>
            </a:r>
          </a:p>
          <a:p>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25</a:t>
            </a:fld>
            <a:endParaRPr lang="hu-HU" dirty="0"/>
          </a:p>
        </p:txBody>
      </p:sp>
    </p:spTree>
    <p:extLst>
      <p:ext uri="{BB962C8B-B14F-4D97-AF65-F5344CB8AC3E}">
        <p14:creationId xmlns:p14="http://schemas.microsoft.com/office/powerpoint/2010/main" val="22495032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smtClean="0"/>
              <a:t>Fuzzy </a:t>
            </a:r>
            <a:r>
              <a:rPr lang="hu-HU" dirty="0" err="1" smtClean="0"/>
              <a:t>Logic</a:t>
            </a:r>
            <a:endParaRPr lang="hu-HU" dirty="0"/>
          </a:p>
        </p:txBody>
      </p:sp>
      <p:sp>
        <p:nvSpPr>
          <p:cNvPr id="6" name="Szöveg helye 5"/>
          <p:cNvSpPr>
            <a:spLocks noGrp="1"/>
          </p:cNvSpPr>
          <p:nvPr>
            <p:ph type="body" idx="1"/>
          </p:nvPr>
        </p:nvSpPr>
        <p:spPr/>
        <p:txBody>
          <a:bodyPr/>
          <a:lstStyle/>
          <a:p>
            <a:r>
              <a:rPr lang="hu-HU" dirty="0" smtClean="0"/>
              <a:t>Basic </a:t>
            </a:r>
            <a:r>
              <a:rPr lang="hu-HU" dirty="0" err="1" smtClean="0"/>
              <a:t>Concepts</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26</a:t>
            </a:fld>
            <a:endParaRPr lang="hu-HU" dirty="0"/>
          </a:p>
        </p:txBody>
      </p:sp>
    </p:spTree>
    <p:extLst>
      <p:ext uri="{BB962C8B-B14F-4D97-AF65-F5344CB8AC3E}">
        <p14:creationId xmlns:p14="http://schemas.microsoft.com/office/powerpoint/2010/main" val="39532824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Fuzzy </a:t>
            </a:r>
            <a:r>
              <a:rPr lang="hu-HU" dirty="0" err="1" smtClean="0"/>
              <a:t>sets</a:t>
            </a:r>
            <a:endParaRPr lang="hu-HU" dirty="0"/>
          </a:p>
        </p:txBody>
      </p:sp>
      <p:sp>
        <p:nvSpPr>
          <p:cNvPr id="3" name="Tartalom helye 2"/>
          <p:cNvSpPr>
            <a:spLocks noGrp="1"/>
          </p:cNvSpPr>
          <p:nvPr>
            <p:ph idx="1"/>
          </p:nvPr>
        </p:nvSpPr>
        <p:spPr>
          <a:xfrm>
            <a:off x="457200" y="1935480"/>
            <a:ext cx="6779096" cy="4389120"/>
          </a:xfrm>
        </p:spPr>
        <p:txBody>
          <a:bodyPr/>
          <a:lstStyle/>
          <a:p>
            <a:r>
              <a:rPr lang="hu-HU" dirty="0" err="1"/>
              <a:t>Lotfi</a:t>
            </a:r>
            <a:r>
              <a:rPr lang="hu-HU" dirty="0"/>
              <a:t> A. </a:t>
            </a:r>
            <a:r>
              <a:rPr lang="hu-HU" dirty="0" err="1" smtClean="0"/>
              <a:t>Zadeh</a:t>
            </a:r>
            <a:endParaRPr lang="hu-HU" dirty="0" smtClean="0"/>
          </a:p>
          <a:p>
            <a:endParaRPr lang="hu-HU" dirty="0" smtClean="0"/>
          </a:p>
          <a:p>
            <a:r>
              <a:rPr lang="en-US" dirty="0" smtClean="0"/>
              <a:t>University </a:t>
            </a:r>
            <a:r>
              <a:rPr lang="en-US" dirty="0"/>
              <a:t>of California at Berkeley </a:t>
            </a:r>
            <a:r>
              <a:rPr lang="hu-HU" dirty="0" smtClean="0"/>
              <a:t>-</a:t>
            </a:r>
            <a:r>
              <a:rPr lang="en-US" dirty="0" smtClean="0"/>
              <a:t> 1965</a:t>
            </a:r>
            <a:endParaRPr lang="hu-HU" dirty="0" smtClean="0"/>
          </a:p>
          <a:p>
            <a:endParaRPr lang="hu-HU" dirty="0" smtClean="0"/>
          </a:p>
          <a:p>
            <a:r>
              <a:rPr lang="hu-HU" dirty="0" err="1" smtClean="0"/>
              <a:t>Imprecision</a:t>
            </a:r>
            <a:r>
              <a:rPr lang="hu-HU" dirty="0" smtClean="0"/>
              <a:t> </a:t>
            </a:r>
            <a:r>
              <a:rPr lang="hu-HU" dirty="0" err="1" smtClean="0"/>
              <a:t>in</a:t>
            </a:r>
            <a:r>
              <a:rPr lang="hu-HU" dirty="0" smtClean="0"/>
              <a:t> </a:t>
            </a:r>
            <a:r>
              <a:rPr lang="hu-HU" dirty="0" err="1" smtClean="0"/>
              <a:t>natural</a:t>
            </a:r>
            <a:r>
              <a:rPr lang="hu-HU" dirty="0" smtClean="0"/>
              <a:t> </a:t>
            </a:r>
            <a:r>
              <a:rPr lang="hu-HU" dirty="0" err="1" smtClean="0"/>
              <a:t>language</a:t>
            </a:r>
            <a:r>
              <a:rPr lang="hu-HU" dirty="0" smtClean="0"/>
              <a:t> </a:t>
            </a:r>
            <a:endParaRPr lang="hu-HU"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1844824"/>
            <a:ext cx="1713384" cy="228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a számának helye 3"/>
          <p:cNvSpPr>
            <a:spLocks noGrp="1"/>
          </p:cNvSpPr>
          <p:nvPr>
            <p:ph type="sldNum" sz="quarter" idx="12"/>
          </p:nvPr>
        </p:nvSpPr>
        <p:spPr/>
        <p:txBody>
          <a:bodyPr/>
          <a:lstStyle/>
          <a:p>
            <a:fld id="{42275A63-3E4B-4569-BF04-D6C210DC9A48}" type="slidenum">
              <a:rPr lang="hu-HU" smtClean="0"/>
              <a:t>27</a:t>
            </a:fld>
            <a:endParaRPr lang="hu-HU"/>
          </a:p>
        </p:txBody>
      </p:sp>
    </p:spTree>
    <p:extLst>
      <p:ext uri="{BB962C8B-B14F-4D97-AF65-F5344CB8AC3E}">
        <p14:creationId xmlns:p14="http://schemas.microsoft.com/office/powerpoint/2010/main" val="37508891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b="1" dirty="0" err="1" smtClean="0"/>
              <a:t>Crisp</a:t>
            </a:r>
            <a:r>
              <a:rPr lang="hu-HU" b="1" dirty="0" smtClean="0"/>
              <a:t> </a:t>
            </a:r>
            <a:r>
              <a:rPr lang="hu-HU" b="1" dirty="0" err="1" smtClean="0"/>
              <a:t>seets</a:t>
            </a:r>
            <a:r>
              <a:rPr lang="hu-HU" b="1" dirty="0" smtClean="0"/>
              <a:t> – Fuzzy </a:t>
            </a:r>
            <a:r>
              <a:rPr lang="hu-HU" b="1" dirty="0" err="1" smtClean="0"/>
              <a:t>sets</a:t>
            </a:r>
            <a:endParaRPr lang="hu-HU" b="1" dirty="0"/>
          </a:p>
        </p:txBody>
      </p:sp>
      <p:sp>
        <p:nvSpPr>
          <p:cNvPr id="3" name="Tartalom helye 2"/>
          <p:cNvSpPr>
            <a:spLocks noGrp="1"/>
          </p:cNvSpPr>
          <p:nvPr>
            <p:ph idx="1"/>
          </p:nvPr>
        </p:nvSpPr>
        <p:spPr/>
        <p:txBody>
          <a:bodyPr/>
          <a:lstStyle/>
          <a:p>
            <a:endParaRPr lang="hu-HU" dirty="0"/>
          </a:p>
        </p:txBody>
      </p:sp>
      <p:pic>
        <p:nvPicPr>
          <p:cNvPr id="8194" name="Picture 2" descr="http://www.doc.ic.ac.uk/~nd/surprise_96/journal/vol4/sbaa/report.3dbinse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0812"/>
            <a:ext cx="5305425" cy="380047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doc.ic.ac.uk/~nd/surprise_96/journal/vol4/sbaa/report.3dfuzse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1988840"/>
            <a:ext cx="5257800" cy="3781425"/>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1259632" y="5507940"/>
            <a:ext cx="653128" cy="369332"/>
          </a:xfrm>
          <a:prstGeom prst="rect">
            <a:avLst/>
          </a:prstGeom>
          <a:solidFill>
            <a:schemeClr val="bg1"/>
          </a:solidFill>
        </p:spPr>
        <p:txBody>
          <a:bodyPr wrap="none" rtlCol="0">
            <a:spAutoFit/>
          </a:bodyPr>
          <a:lstStyle/>
          <a:p>
            <a:r>
              <a:rPr lang="hu-HU" dirty="0" err="1" smtClean="0"/>
              <a:t>Cold</a:t>
            </a:r>
            <a:endParaRPr lang="hu-HU" dirty="0"/>
          </a:p>
        </p:txBody>
      </p:sp>
      <p:sp>
        <p:nvSpPr>
          <p:cNvPr id="7" name="Szövegdoboz 6"/>
          <p:cNvSpPr txBox="1"/>
          <p:nvPr/>
        </p:nvSpPr>
        <p:spPr>
          <a:xfrm>
            <a:off x="4092974" y="2492896"/>
            <a:ext cx="1448153" cy="369332"/>
          </a:xfrm>
          <a:prstGeom prst="rect">
            <a:avLst/>
          </a:prstGeom>
          <a:solidFill>
            <a:schemeClr val="bg1"/>
          </a:solidFill>
        </p:spPr>
        <p:txBody>
          <a:bodyPr wrap="none" rtlCol="0">
            <a:spAutoFit/>
          </a:bodyPr>
          <a:lstStyle/>
          <a:p>
            <a:r>
              <a:rPr lang="hu-HU" dirty="0" err="1" smtClean="0"/>
              <a:t>Membership</a:t>
            </a:r>
            <a:endParaRPr lang="hu-HU" dirty="0"/>
          </a:p>
        </p:txBody>
      </p:sp>
      <p:sp>
        <p:nvSpPr>
          <p:cNvPr id="8" name="Szövegdoboz 7"/>
          <p:cNvSpPr txBox="1"/>
          <p:nvPr/>
        </p:nvSpPr>
        <p:spPr>
          <a:xfrm>
            <a:off x="-36512" y="5770265"/>
            <a:ext cx="5305425" cy="369332"/>
          </a:xfrm>
          <a:prstGeom prst="rect">
            <a:avLst/>
          </a:prstGeom>
          <a:solidFill>
            <a:schemeClr val="bg1"/>
          </a:solidFill>
        </p:spPr>
        <p:txBody>
          <a:bodyPr wrap="square" rtlCol="0">
            <a:spAutoFit/>
          </a:bodyPr>
          <a:lstStyle/>
          <a:p>
            <a:pPr algn="ctr"/>
            <a:r>
              <a:rPr lang="hu-HU" dirty="0" err="1" smtClean="0"/>
              <a:t>Room</a:t>
            </a:r>
            <a:r>
              <a:rPr lang="hu-HU" dirty="0" smtClean="0"/>
              <a:t> </a:t>
            </a:r>
            <a:r>
              <a:rPr lang="hu-HU" dirty="0" err="1" smtClean="0"/>
              <a:t>temperature</a:t>
            </a:r>
            <a:endParaRPr lang="hu-HU" dirty="0"/>
          </a:p>
        </p:txBody>
      </p:sp>
      <p:sp>
        <p:nvSpPr>
          <p:cNvPr id="9" name="Szövegdoboz 8"/>
          <p:cNvSpPr txBox="1"/>
          <p:nvPr/>
        </p:nvSpPr>
        <p:spPr>
          <a:xfrm>
            <a:off x="3981475" y="5363924"/>
            <a:ext cx="5055021" cy="369332"/>
          </a:xfrm>
          <a:prstGeom prst="rect">
            <a:avLst/>
          </a:prstGeom>
          <a:solidFill>
            <a:schemeClr val="bg1"/>
          </a:solidFill>
        </p:spPr>
        <p:txBody>
          <a:bodyPr wrap="square" rtlCol="0">
            <a:spAutoFit/>
          </a:bodyPr>
          <a:lstStyle/>
          <a:p>
            <a:pPr algn="ctr"/>
            <a:r>
              <a:rPr lang="hu-HU" dirty="0" err="1" smtClean="0"/>
              <a:t>Room</a:t>
            </a:r>
            <a:r>
              <a:rPr lang="hu-HU" dirty="0" smtClean="0"/>
              <a:t> </a:t>
            </a:r>
            <a:r>
              <a:rPr lang="hu-HU" dirty="0" err="1" smtClean="0"/>
              <a:t>temperature</a:t>
            </a:r>
            <a:endParaRPr lang="hu-HU" dirty="0"/>
          </a:p>
        </p:txBody>
      </p:sp>
      <p:sp>
        <p:nvSpPr>
          <p:cNvPr id="10" name="Szövegdoboz 9"/>
          <p:cNvSpPr txBox="1"/>
          <p:nvPr/>
        </p:nvSpPr>
        <p:spPr>
          <a:xfrm>
            <a:off x="2123728" y="5147900"/>
            <a:ext cx="646716" cy="369332"/>
          </a:xfrm>
          <a:prstGeom prst="rect">
            <a:avLst/>
          </a:prstGeom>
          <a:solidFill>
            <a:schemeClr val="bg1"/>
          </a:solidFill>
        </p:spPr>
        <p:txBody>
          <a:bodyPr wrap="none" rtlCol="0">
            <a:spAutoFit/>
          </a:bodyPr>
          <a:lstStyle/>
          <a:p>
            <a:r>
              <a:rPr lang="hu-HU" dirty="0" err="1" smtClean="0"/>
              <a:t>Cool</a:t>
            </a:r>
            <a:endParaRPr lang="hu-HU" dirty="0"/>
          </a:p>
        </p:txBody>
      </p:sp>
      <p:sp>
        <p:nvSpPr>
          <p:cNvPr id="11" name="Szövegdoboz 10"/>
          <p:cNvSpPr txBox="1"/>
          <p:nvPr/>
        </p:nvSpPr>
        <p:spPr>
          <a:xfrm>
            <a:off x="5409553" y="5038980"/>
            <a:ext cx="653128" cy="369332"/>
          </a:xfrm>
          <a:prstGeom prst="rect">
            <a:avLst/>
          </a:prstGeom>
          <a:solidFill>
            <a:schemeClr val="bg1"/>
          </a:solidFill>
        </p:spPr>
        <p:txBody>
          <a:bodyPr wrap="none" rtlCol="0">
            <a:spAutoFit/>
          </a:bodyPr>
          <a:lstStyle/>
          <a:p>
            <a:r>
              <a:rPr lang="hu-HU" dirty="0" err="1" smtClean="0"/>
              <a:t>Cold</a:t>
            </a:r>
            <a:endParaRPr lang="hu-HU" dirty="0"/>
          </a:p>
        </p:txBody>
      </p:sp>
      <p:sp>
        <p:nvSpPr>
          <p:cNvPr id="12" name="Szövegdoboz 11"/>
          <p:cNvSpPr txBox="1"/>
          <p:nvPr/>
        </p:nvSpPr>
        <p:spPr>
          <a:xfrm>
            <a:off x="6132720" y="4762357"/>
            <a:ext cx="646716" cy="369332"/>
          </a:xfrm>
          <a:prstGeom prst="rect">
            <a:avLst/>
          </a:prstGeom>
          <a:solidFill>
            <a:schemeClr val="bg1"/>
          </a:solidFill>
        </p:spPr>
        <p:txBody>
          <a:bodyPr wrap="none" rtlCol="0">
            <a:spAutoFit/>
          </a:bodyPr>
          <a:lstStyle/>
          <a:p>
            <a:r>
              <a:rPr lang="hu-HU" dirty="0" err="1" smtClean="0"/>
              <a:t>Cool</a:t>
            </a:r>
            <a:endParaRPr lang="hu-HU" dirty="0"/>
          </a:p>
        </p:txBody>
      </p:sp>
      <p:sp>
        <p:nvSpPr>
          <p:cNvPr id="13" name="Szövegdoboz 12"/>
          <p:cNvSpPr txBox="1"/>
          <p:nvPr/>
        </p:nvSpPr>
        <p:spPr>
          <a:xfrm>
            <a:off x="-1" y="2492896"/>
            <a:ext cx="1500219" cy="369332"/>
          </a:xfrm>
          <a:prstGeom prst="rect">
            <a:avLst/>
          </a:prstGeom>
          <a:solidFill>
            <a:schemeClr val="bg1"/>
          </a:solidFill>
        </p:spPr>
        <p:txBody>
          <a:bodyPr wrap="none" rtlCol="0">
            <a:spAutoFit/>
          </a:bodyPr>
          <a:lstStyle/>
          <a:p>
            <a:r>
              <a:rPr lang="hu-HU" dirty="0" err="1" smtClean="0"/>
              <a:t>Membership</a:t>
            </a:r>
            <a:r>
              <a:rPr lang="hu-HU" dirty="0" smtClean="0"/>
              <a:t> </a:t>
            </a:r>
            <a:endParaRPr lang="hu-HU" dirty="0"/>
          </a:p>
        </p:txBody>
      </p:sp>
      <p:sp>
        <p:nvSpPr>
          <p:cNvPr id="14" name="Szövegdoboz 13"/>
          <p:cNvSpPr txBox="1"/>
          <p:nvPr/>
        </p:nvSpPr>
        <p:spPr>
          <a:xfrm>
            <a:off x="6948264" y="4393025"/>
            <a:ext cx="804772" cy="369332"/>
          </a:xfrm>
          <a:prstGeom prst="rect">
            <a:avLst/>
          </a:prstGeom>
          <a:solidFill>
            <a:schemeClr val="bg1"/>
          </a:solidFill>
        </p:spPr>
        <p:txBody>
          <a:bodyPr wrap="none" rtlCol="0">
            <a:spAutoFit/>
          </a:bodyPr>
          <a:lstStyle/>
          <a:p>
            <a:r>
              <a:rPr lang="hu-HU" dirty="0" err="1" smtClean="0"/>
              <a:t>Warm</a:t>
            </a:r>
            <a:endParaRPr lang="hu-HU" dirty="0"/>
          </a:p>
        </p:txBody>
      </p:sp>
      <p:sp>
        <p:nvSpPr>
          <p:cNvPr id="15" name="Szövegdoboz 14"/>
          <p:cNvSpPr txBox="1"/>
          <p:nvPr/>
        </p:nvSpPr>
        <p:spPr>
          <a:xfrm>
            <a:off x="7956376" y="4023693"/>
            <a:ext cx="569130" cy="369332"/>
          </a:xfrm>
          <a:prstGeom prst="rect">
            <a:avLst/>
          </a:prstGeom>
          <a:solidFill>
            <a:schemeClr val="bg1"/>
          </a:solidFill>
        </p:spPr>
        <p:txBody>
          <a:bodyPr wrap="none" rtlCol="0">
            <a:spAutoFit/>
          </a:bodyPr>
          <a:lstStyle/>
          <a:p>
            <a:r>
              <a:rPr lang="hu-HU" dirty="0" smtClean="0"/>
              <a:t>Hot</a:t>
            </a:r>
            <a:endParaRPr lang="hu-HU" dirty="0"/>
          </a:p>
        </p:txBody>
      </p:sp>
      <p:sp>
        <p:nvSpPr>
          <p:cNvPr id="16" name="Szövegdoboz 15"/>
          <p:cNvSpPr txBox="1"/>
          <p:nvPr/>
        </p:nvSpPr>
        <p:spPr>
          <a:xfrm>
            <a:off x="3633529" y="4499828"/>
            <a:ext cx="569130" cy="369332"/>
          </a:xfrm>
          <a:prstGeom prst="rect">
            <a:avLst/>
          </a:prstGeom>
          <a:solidFill>
            <a:schemeClr val="bg1"/>
          </a:solidFill>
        </p:spPr>
        <p:txBody>
          <a:bodyPr wrap="none" rtlCol="0">
            <a:spAutoFit/>
          </a:bodyPr>
          <a:lstStyle/>
          <a:p>
            <a:r>
              <a:rPr lang="hu-HU" dirty="0" smtClean="0"/>
              <a:t>Hot</a:t>
            </a:r>
            <a:endParaRPr lang="hu-HU" dirty="0"/>
          </a:p>
        </p:txBody>
      </p:sp>
      <p:sp>
        <p:nvSpPr>
          <p:cNvPr id="17" name="Szövegdoboz 16"/>
          <p:cNvSpPr txBox="1"/>
          <p:nvPr/>
        </p:nvSpPr>
        <p:spPr>
          <a:xfrm>
            <a:off x="2916982" y="4797152"/>
            <a:ext cx="804772" cy="369332"/>
          </a:xfrm>
          <a:prstGeom prst="rect">
            <a:avLst/>
          </a:prstGeom>
          <a:solidFill>
            <a:schemeClr val="bg1"/>
          </a:solidFill>
        </p:spPr>
        <p:txBody>
          <a:bodyPr wrap="none" rtlCol="0">
            <a:spAutoFit/>
          </a:bodyPr>
          <a:lstStyle/>
          <a:p>
            <a:r>
              <a:rPr lang="hu-HU" dirty="0" err="1" smtClean="0"/>
              <a:t>Warm</a:t>
            </a:r>
            <a:endParaRPr lang="hu-HU" dirty="0"/>
          </a:p>
        </p:txBody>
      </p:sp>
      <p:sp>
        <p:nvSpPr>
          <p:cNvPr id="5" name="Szövegdoboz 4"/>
          <p:cNvSpPr txBox="1"/>
          <p:nvPr/>
        </p:nvSpPr>
        <p:spPr>
          <a:xfrm>
            <a:off x="457764" y="6340678"/>
            <a:ext cx="8403583" cy="369332"/>
          </a:xfrm>
          <a:prstGeom prst="rect">
            <a:avLst/>
          </a:prstGeom>
          <a:noFill/>
        </p:spPr>
        <p:txBody>
          <a:bodyPr wrap="none" rtlCol="0">
            <a:spAutoFit/>
          </a:bodyPr>
          <a:lstStyle/>
          <a:p>
            <a:r>
              <a:rPr lang="hu-HU" dirty="0" smtClean="0"/>
              <a:t>http://www.doc.ic.ac.uk/~nd/surprise_96/journal/vol4/sbaa/report.fuzzysets.html</a:t>
            </a:r>
            <a:endParaRPr lang="hu-HU" dirty="0"/>
          </a:p>
        </p:txBody>
      </p:sp>
      <p:sp>
        <p:nvSpPr>
          <p:cNvPr id="6" name="Dia számának helye 5"/>
          <p:cNvSpPr>
            <a:spLocks noGrp="1"/>
          </p:cNvSpPr>
          <p:nvPr>
            <p:ph type="sldNum" sz="quarter" idx="12"/>
          </p:nvPr>
        </p:nvSpPr>
        <p:spPr/>
        <p:txBody>
          <a:bodyPr/>
          <a:lstStyle/>
          <a:p>
            <a:fld id="{42275A63-3E4B-4569-BF04-D6C210DC9A48}" type="slidenum">
              <a:rPr lang="hu-HU" smtClean="0"/>
              <a:t>28</a:t>
            </a:fld>
            <a:endParaRPr lang="hu-HU"/>
          </a:p>
        </p:txBody>
      </p:sp>
      <p:sp>
        <p:nvSpPr>
          <p:cNvPr id="21" name="Szövegdoboz 20"/>
          <p:cNvSpPr txBox="1"/>
          <p:nvPr/>
        </p:nvSpPr>
        <p:spPr>
          <a:xfrm>
            <a:off x="8395358" y="3284984"/>
            <a:ext cx="428322" cy="369332"/>
          </a:xfrm>
          <a:prstGeom prst="rect">
            <a:avLst/>
          </a:prstGeom>
          <a:solidFill>
            <a:schemeClr val="bg1"/>
          </a:solidFill>
        </p:spPr>
        <p:txBody>
          <a:bodyPr wrap="none" rtlCol="0">
            <a:spAutoFit/>
          </a:bodyPr>
          <a:lstStyle/>
          <a:p>
            <a:r>
              <a:rPr lang="hu-HU" dirty="0" smtClean="0">
                <a:latin typeface="Arial"/>
                <a:cs typeface="Arial"/>
              </a:rPr>
              <a:t>°</a:t>
            </a:r>
            <a:r>
              <a:rPr lang="hu-HU" dirty="0" smtClean="0"/>
              <a:t>C</a:t>
            </a:r>
            <a:endParaRPr lang="hu-HU" dirty="0"/>
          </a:p>
        </p:txBody>
      </p:sp>
      <p:sp>
        <p:nvSpPr>
          <p:cNvPr id="22" name="Szövegdoboz 21"/>
          <p:cNvSpPr txBox="1"/>
          <p:nvPr/>
        </p:nvSpPr>
        <p:spPr>
          <a:xfrm>
            <a:off x="4445394" y="3805263"/>
            <a:ext cx="428322" cy="369332"/>
          </a:xfrm>
          <a:prstGeom prst="rect">
            <a:avLst/>
          </a:prstGeom>
          <a:solidFill>
            <a:schemeClr val="bg1"/>
          </a:solidFill>
        </p:spPr>
        <p:txBody>
          <a:bodyPr wrap="none" rtlCol="0">
            <a:spAutoFit/>
          </a:bodyPr>
          <a:lstStyle/>
          <a:p>
            <a:r>
              <a:rPr lang="hu-HU" dirty="0" smtClean="0">
                <a:latin typeface="Arial"/>
                <a:cs typeface="Arial"/>
              </a:rPr>
              <a:t>°</a:t>
            </a:r>
            <a:r>
              <a:rPr lang="hu-HU" dirty="0" smtClean="0"/>
              <a:t>C</a:t>
            </a:r>
            <a:endParaRPr lang="hu-HU" dirty="0"/>
          </a:p>
        </p:txBody>
      </p:sp>
    </p:spTree>
    <p:extLst>
      <p:ext uri="{BB962C8B-B14F-4D97-AF65-F5344CB8AC3E}">
        <p14:creationId xmlns:p14="http://schemas.microsoft.com/office/powerpoint/2010/main" val="33004225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err="1" smtClean="0"/>
              <a:t>Membership</a:t>
            </a:r>
            <a:r>
              <a:rPr lang="hu-HU" dirty="0" smtClean="0"/>
              <a:t> </a:t>
            </a:r>
            <a:r>
              <a:rPr lang="hu-HU" dirty="0" err="1" smtClean="0"/>
              <a:t>function</a:t>
            </a:r>
            <a:endParaRPr lang="hu-HU" dirty="0"/>
          </a:p>
        </p:txBody>
      </p:sp>
      <p:pic>
        <p:nvPicPr>
          <p:cNvPr id="15362" name="Picture 2" descr="Full-size image (14 K)">
            <a:hlinkClick r:id="" tooltip="Full-size image (14 K)"/>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867" y="2204864"/>
            <a:ext cx="9136061" cy="3456384"/>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4427984" y="5394555"/>
            <a:ext cx="648072" cy="369332"/>
          </a:xfrm>
          <a:prstGeom prst="rect">
            <a:avLst/>
          </a:prstGeom>
          <a:solidFill>
            <a:schemeClr val="bg1"/>
          </a:solidFill>
        </p:spPr>
        <p:txBody>
          <a:bodyPr wrap="square" rtlCol="0">
            <a:spAutoFit/>
          </a:bodyPr>
          <a:lstStyle/>
          <a:p>
            <a:r>
              <a:rPr lang="hu-HU" dirty="0" err="1" smtClean="0"/>
              <a:t>Age</a:t>
            </a:r>
            <a:endParaRPr lang="hu-HU" dirty="0"/>
          </a:p>
        </p:txBody>
      </p:sp>
      <p:sp>
        <p:nvSpPr>
          <p:cNvPr id="6" name="Szövegdoboz 5"/>
          <p:cNvSpPr txBox="1"/>
          <p:nvPr/>
        </p:nvSpPr>
        <p:spPr>
          <a:xfrm>
            <a:off x="7596336" y="2276872"/>
            <a:ext cx="1073660" cy="369332"/>
          </a:xfrm>
          <a:prstGeom prst="rect">
            <a:avLst/>
          </a:prstGeom>
          <a:solidFill>
            <a:schemeClr val="bg1"/>
          </a:solidFill>
        </p:spPr>
        <p:txBody>
          <a:bodyPr wrap="square" rtlCol="0">
            <a:spAutoFit/>
          </a:bodyPr>
          <a:lstStyle/>
          <a:p>
            <a:r>
              <a:rPr lang="hu-HU" dirty="0" err="1" smtClean="0"/>
              <a:t>Elderly</a:t>
            </a:r>
            <a:endParaRPr lang="hu-HU" dirty="0"/>
          </a:p>
        </p:txBody>
      </p:sp>
      <p:sp>
        <p:nvSpPr>
          <p:cNvPr id="7" name="Szövegdoboz 6"/>
          <p:cNvSpPr txBox="1"/>
          <p:nvPr/>
        </p:nvSpPr>
        <p:spPr>
          <a:xfrm>
            <a:off x="3779912" y="2267580"/>
            <a:ext cx="1440160" cy="369332"/>
          </a:xfrm>
          <a:prstGeom prst="rect">
            <a:avLst/>
          </a:prstGeom>
          <a:solidFill>
            <a:schemeClr val="bg1"/>
          </a:solidFill>
        </p:spPr>
        <p:txBody>
          <a:bodyPr wrap="square" rtlCol="0">
            <a:spAutoFit/>
          </a:bodyPr>
          <a:lstStyle/>
          <a:p>
            <a:r>
              <a:rPr lang="hu-HU" dirty="0" err="1" smtClean="0"/>
              <a:t>Middle</a:t>
            </a:r>
            <a:r>
              <a:rPr lang="hu-HU" dirty="0" err="1"/>
              <a:t>-</a:t>
            </a:r>
            <a:r>
              <a:rPr lang="hu-HU" dirty="0" err="1" smtClean="0"/>
              <a:t>aged</a:t>
            </a:r>
            <a:endParaRPr lang="hu-HU" dirty="0"/>
          </a:p>
        </p:txBody>
      </p:sp>
      <p:sp>
        <p:nvSpPr>
          <p:cNvPr id="8" name="Szövegdoboz 7"/>
          <p:cNvSpPr txBox="1"/>
          <p:nvPr/>
        </p:nvSpPr>
        <p:spPr>
          <a:xfrm>
            <a:off x="1979712" y="2276872"/>
            <a:ext cx="936104" cy="369332"/>
          </a:xfrm>
          <a:prstGeom prst="rect">
            <a:avLst/>
          </a:prstGeom>
          <a:solidFill>
            <a:schemeClr val="bg1"/>
          </a:solidFill>
        </p:spPr>
        <p:txBody>
          <a:bodyPr wrap="square" rtlCol="0">
            <a:spAutoFit/>
          </a:bodyPr>
          <a:lstStyle/>
          <a:p>
            <a:r>
              <a:rPr lang="hu-HU" dirty="0" smtClean="0"/>
              <a:t>Young</a:t>
            </a:r>
            <a:endParaRPr lang="hu-HU" dirty="0"/>
          </a:p>
        </p:txBody>
      </p:sp>
      <p:sp>
        <p:nvSpPr>
          <p:cNvPr id="9" name="Szövegdoboz 8"/>
          <p:cNvSpPr txBox="1"/>
          <p:nvPr/>
        </p:nvSpPr>
        <p:spPr>
          <a:xfrm>
            <a:off x="611560" y="2301213"/>
            <a:ext cx="1368152" cy="369332"/>
          </a:xfrm>
          <a:prstGeom prst="rect">
            <a:avLst/>
          </a:prstGeom>
          <a:solidFill>
            <a:schemeClr val="bg1"/>
          </a:solidFill>
        </p:spPr>
        <p:txBody>
          <a:bodyPr wrap="square" rtlCol="0">
            <a:spAutoFit/>
          </a:bodyPr>
          <a:lstStyle/>
          <a:p>
            <a:r>
              <a:rPr lang="hu-HU" dirty="0" err="1" smtClean="0"/>
              <a:t>Teen</a:t>
            </a:r>
            <a:endParaRPr lang="hu-HU" dirty="0"/>
          </a:p>
        </p:txBody>
      </p:sp>
      <p:sp>
        <p:nvSpPr>
          <p:cNvPr id="5" name="Szövegdoboz 4"/>
          <p:cNvSpPr txBox="1"/>
          <p:nvPr/>
        </p:nvSpPr>
        <p:spPr>
          <a:xfrm>
            <a:off x="179512" y="6093296"/>
            <a:ext cx="5980804" cy="707886"/>
          </a:xfrm>
          <a:prstGeom prst="rect">
            <a:avLst/>
          </a:prstGeom>
          <a:noFill/>
        </p:spPr>
        <p:txBody>
          <a:bodyPr wrap="none" rtlCol="0">
            <a:spAutoFit/>
          </a:bodyPr>
          <a:lstStyle/>
          <a:p>
            <a:r>
              <a:rPr lang="hu-HU" sz="2000" dirty="0" err="1" smtClean="0"/>
              <a:t>Linguistic</a:t>
            </a:r>
            <a:r>
              <a:rPr lang="hu-HU" sz="2000" dirty="0" smtClean="0"/>
              <a:t> </a:t>
            </a:r>
            <a:r>
              <a:rPr lang="hu-HU" sz="2000" dirty="0" err="1" smtClean="0"/>
              <a:t>variable</a:t>
            </a:r>
            <a:r>
              <a:rPr lang="hu-HU" sz="2000" dirty="0" smtClean="0"/>
              <a:t>: </a:t>
            </a:r>
            <a:r>
              <a:rPr lang="hu-HU" sz="2000" dirty="0" err="1" smtClean="0"/>
              <a:t>Age</a:t>
            </a:r>
            <a:endParaRPr lang="hu-HU" sz="2000" dirty="0" smtClean="0"/>
          </a:p>
          <a:p>
            <a:r>
              <a:rPr lang="hu-HU" sz="2000" dirty="0" err="1" smtClean="0"/>
              <a:t>Linguistic</a:t>
            </a:r>
            <a:r>
              <a:rPr lang="hu-HU" sz="2000" dirty="0" smtClean="0"/>
              <a:t> </a:t>
            </a:r>
            <a:r>
              <a:rPr lang="hu-HU" sz="2000" dirty="0" err="1" smtClean="0"/>
              <a:t>values</a:t>
            </a:r>
            <a:r>
              <a:rPr lang="hu-HU" sz="2000" dirty="0" smtClean="0"/>
              <a:t>: </a:t>
            </a:r>
            <a:r>
              <a:rPr lang="hu-HU" sz="2000" dirty="0" err="1" smtClean="0"/>
              <a:t>Teen</a:t>
            </a:r>
            <a:r>
              <a:rPr lang="hu-HU" sz="2000" dirty="0" smtClean="0"/>
              <a:t>, Young, </a:t>
            </a:r>
            <a:r>
              <a:rPr lang="hu-HU" sz="2000" dirty="0" err="1" smtClean="0"/>
              <a:t>Middle-Aged</a:t>
            </a:r>
            <a:r>
              <a:rPr lang="hu-HU" sz="2000" dirty="0" smtClean="0"/>
              <a:t>, </a:t>
            </a:r>
            <a:r>
              <a:rPr lang="hu-HU" sz="2000" dirty="0" err="1" smtClean="0"/>
              <a:t>Elderly</a:t>
            </a:r>
            <a:endParaRPr lang="hu-HU" sz="2000" dirty="0"/>
          </a:p>
        </p:txBody>
      </p:sp>
      <p:sp>
        <p:nvSpPr>
          <p:cNvPr id="10" name="Szövegdoboz 9"/>
          <p:cNvSpPr txBox="1"/>
          <p:nvPr/>
        </p:nvSpPr>
        <p:spPr>
          <a:xfrm>
            <a:off x="9900592" y="5163645"/>
            <a:ext cx="295274" cy="369332"/>
          </a:xfrm>
          <a:prstGeom prst="rect">
            <a:avLst/>
          </a:prstGeom>
          <a:noFill/>
        </p:spPr>
        <p:txBody>
          <a:bodyPr wrap="none" rtlCol="0">
            <a:spAutoFit/>
          </a:bodyPr>
          <a:lstStyle/>
          <a:p>
            <a:r>
              <a:rPr lang="hu-HU" dirty="0" smtClean="0"/>
              <a:t>x</a:t>
            </a:r>
            <a:endParaRPr lang="hu-HU" dirty="0"/>
          </a:p>
        </p:txBody>
      </p:sp>
      <p:sp>
        <p:nvSpPr>
          <p:cNvPr id="3" name="Dia számának helye 2"/>
          <p:cNvSpPr>
            <a:spLocks noGrp="1"/>
          </p:cNvSpPr>
          <p:nvPr>
            <p:ph type="sldNum" sz="quarter" idx="12"/>
          </p:nvPr>
        </p:nvSpPr>
        <p:spPr/>
        <p:txBody>
          <a:bodyPr/>
          <a:lstStyle/>
          <a:p>
            <a:fld id="{42275A63-3E4B-4569-BF04-D6C210DC9A48}" type="slidenum">
              <a:rPr lang="hu-HU" smtClean="0"/>
              <a:t>29</a:t>
            </a:fld>
            <a:endParaRPr lang="hu-HU"/>
          </a:p>
        </p:txBody>
      </p:sp>
      <p:sp>
        <p:nvSpPr>
          <p:cNvPr id="11" name="Szövegdoboz 10"/>
          <p:cNvSpPr txBox="1"/>
          <p:nvPr/>
        </p:nvSpPr>
        <p:spPr>
          <a:xfrm>
            <a:off x="8537118" y="4561964"/>
            <a:ext cx="859418" cy="523220"/>
          </a:xfrm>
          <a:prstGeom prst="rect">
            <a:avLst/>
          </a:prstGeom>
          <a:solidFill>
            <a:schemeClr val="bg1"/>
          </a:solidFill>
        </p:spPr>
        <p:txBody>
          <a:bodyPr wrap="square" rtlCol="0">
            <a:spAutoFit/>
          </a:bodyPr>
          <a:lstStyle/>
          <a:p>
            <a:r>
              <a:rPr lang="hu-HU" sz="2800" dirty="0" smtClean="0"/>
              <a:t>110</a:t>
            </a:r>
            <a:endParaRPr lang="hu-HU" dirty="0"/>
          </a:p>
        </p:txBody>
      </p:sp>
    </p:spTree>
    <p:extLst>
      <p:ext uri="{BB962C8B-B14F-4D97-AF65-F5344CB8AC3E}">
        <p14:creationId xmlns:p14="http://schemas.microsoft.com/office/powerpoint/2010/main" val="2692755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smtClean="0"/>
              <a:t>City- College </a:t>
            </a:r>
            <a:r>
              <a:rPr lang="hu-HU" dirty="0" err="1" smtClean="0"/>
              <a:t>-Department</a:t>
            </a:r>
            <a:endParaRPr lang="hu-HU" dirty="0"/>
          </a:p>
        </p:txBody>
      </p:sp>
      <p:sp>
        <p:nvSpPr>
          <p:cNvPr id="6" name="Szöveg helye 5"/>
          <p:cNvSpPr>
            <a:spLocks noGrp="1"/>
          </p:cNvSpPr>
          <p:nvPr>
            <p:ph type="body" idx="1"/>
          </p:nvPr>
        </p:nvSpPr>
        <p:spPr/>
        <p:txBody>
          <a:bodyPr/>
          <a:lstStyle/>
          <a:p>
            <a:endParaRPr lang="hu-HU"/>
          </a:p>
        </p:txBody>
      </p:sp>
      <p:sp>
        <p:nvSpPr>
          <p:cNvPr id="4" name="Dia számának helye 3"/>
          <p:cNvSpPr>
            <a:spLocks noGrp="1"/>
          </p:cNvSpPr>
          <p:nvPr>
            <p:ph type="sldNum" sz="quarter" idx="12"/>
          </p:nvPr>
        </p:nvSpPr>
        <p:spPr/>
        <p:txBody>
          <a:bodyPr/>
          <a:lstStyle/>
          <a:p>
            <a:fld id="{42275A63-3E4B-4569-BF04-D6C210DC9A48}" type="slidenum">
              <a:rPr lang="hu-HU" smtClean="0"/>
              <a:pPr/>
              <a:t>3</a:t>
            </a:fld>
            <a:endParaRPr lang="hu-HU" dirty="0"/>
          </a:p>
        </p:txBody>
      </p:sp>
    </p:spTree>
    <p:extLst>
      <p:ext uri="{BB962C8B-B14F-4D97-AF65-F5344CB8AC3E}">
        <p14:creationId xmlns:p14="http://schemas.microsoft.com/office/powerpoint/2010/main" val="13564997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Basic </a:t>
            </a:r>
            <a:r>
              <a:rPr lang="hu-HU" dirty="0" err="1" smtClean="0"/>
              <a:t>concepts</a:t>
            </a:r>
            <a:endParaRPr lang="hu-HU" dirty="0"/>
          </a:p>
        </p:txBody>
      </p:sp>
      <p:sp>
        <p:nvSpPr>
          <p:cNvPr id="3" name="Tartalom helye 2"/>
          <p:cNvSpPr>
            <a:spLocks noGrp="1"/>
          </p:cNvSpPr>
          <p:nvPr>
            <p:ph idx="1"/>
          </p:nvPr>
        </p:nvSpPr>
        <p:spPr/>
        <p:txBody>
          <a:bodyPr>
            <a:normAutofit lnSpcReduction="10000"/>
          </a:bodyPr>
          <a:lstStyle/>
          <a:p>
            <a:r>
              <a:rPr lang="hu-HU" dirty="0" err="1" smtClean="0"/>
              <a:t>Universe</a:t>
            </a:r>
            <a:r>
              <a:rPr lang="hu-HU" dirty="0" smtClean="0"/>
              <a:t> of </a:t>
            </a:r>
            <a:r>
              <a:rPr lang="hu-HU" dirty="0" err="1" smtClean="0"/>
              <a:t>discourse</a:t>
            </a:r>
            <a:r>
              <a:rPr lang="hu-HU" dirty="0" smtClean="0"/>
              <a:t> </a:t>
            </a:r>
            <a:r>
              <a:rPr lang="hu-HU" dirty="0" smtClean="0"/>
              <a:t/>
            </a:r>
            <a:br>
              <a:rPr lang="hu-HU" dirty="0" smtClean="0"/>
            </a:br>
            <a:r>
              <a:rPr lang="hu-HU" dirty="0" smtClean="0"/>
              <a:t>(</a:t>
            </a:r>
            <a:r>
              <a:rPr lang="hu-HU" dirty="0" err="1" smtClean="0"/>
              <a:t>e.g</a:t>
            </a:r>
            <a:r>
              <a:rPr lang="hu-HU" dirty="0" smtClean="0"/>
              <a:t>. -10..30°C, 0..90 </a:t>
            </a:r>
            <a:r>
              <a:rPr lang="hu-HU" dirty="0" err="1" smtClean="0"/>
              <a:t>years</a:t>
            </a:r>
            <a:r>
              <a:rPr lang="hu-HU" dirty="0" smtClean="0"/>
              <a:t>)</a:t>
            </a:r>
          </a:p>
          <a:p>
            <a:r>
              <a:rPr lang="hu-HU" dirty="0" err="1" smtClean="0"/>
              <a:t>Linguistic</a:t>
            </a:r>
            <a:r>
              <a:rPr lang="hu-HU" dirty="0" smtClean="0"/>
              <a:t> </a:t>
            </a:r>
            <a:r>
              <a:rPr lang="hu-HU" dirty="0" err="1" smtClean="0"/>
              <a:t>variable</a:t>
            </a:r>
            <a:r>
              <a:rPr lang="hu-HU" dirty="0" smtClean="0"/>
              <a:t> </a:t>
            </a:r>
            <a:br>
              <a:rPr lang="hu-HU" dirty="0" smtClean="0"/>
            </a:br>
            <a:r>
              <a:rPr lang="hu-HU" dirty="0" smtClean="0"/>
              <a:t>(</a:t>
            </a:r>
            <a:r>
              <a:rPr lang="hu-HU" dirty="0" err="1" smtClean="0"/>
              <a:t>e.g</a:t>
            </a:r>
            <a:r>
              <a:rPr lang="hu-HU" dirty="0" smtClean="0"/>
              <a:t>. </a:t>
            </a:r>
            <a:r>
              <a:rPr lang="hu-HU" dirty="0" err="1" smtClean="0"/>
              <a:t>Age</a:t>
            </a:r>
            <a:r>
              <a:rPr lang="hu-HU" dirty="0" smtClean="0"/>
              <a:t>)</a:t>
            </a:r>
          </a:p>
          <a:p>
            <a:r>
              <a:rPr lang="hu-HU" dirty="0" err="1" smtClean="0"/>
              <a:t>Linguistic</a:t>
            </a:r>
            <a:r>
              <a:rPr lang="hu-HU" dirty="0" smtClean="0"/>
              <a:t> </a:t>
            </a:r>
            <a:r>
              <a:rPr lang="hu-HU" dirty="0" err="1" smtClean="0"/>
              <a:t>value</a:t>
            </a:r>
            <a:endParaRPr lang="hu-HU" dirty="0" smtClean="0"/>
          </a:p>
          <a:p>
            <a:r>
              <a:rPr lang="hu-HU" dirty="0" err="1" smtClean="0"/>
              <a:t>Membership</a:t>
            </a:r>
            <a:r>
              <a:rPr lang="hu-HU" dirty="0" smtClean="0"/>
              <a:t> </a:t>
            </a:r>
            <a:r>
              <a:rPr lang="hu-HU" dirty="0" err="1" smtClean="0"/>
              <a:t>value</a:t>
            </a:r>
            <a:r>
              <a:rPr lang="hu-HU" dirty="0" smtClean="0"/>
              <a:t>: 0..1</a:t>
            </a:r>
          </a:p>
          <a:p>
            <a:r>
              <a:rPr lang="hu-HU" dirty="0" err="1" smtClean="0"/>
              <a:t>Membership</a:t>
            </a:r>
            <a:r>
              <a:rPr lang="hu-HU" dirty="0" smtClean="0"/>
              <a:t> </a:t>
            </a:r>
            <a:br>
              <a:rPr lang="hu-HU" dirty="0" smtClean="0"/>
            </a:br>
            <a:r>
              <a:rPr lang="hu-HU" dirty="0" err="1" smtClean="0"/>
              <a:t>function</a:t>
            </a:r>
            <a:r>
              <a:rPr lang="hu-HU" dirty="0" smtClean="0"/>
              <a:t>: </a:t>
            </a:r>
            <a:r>
              <a:rPr lang="hu-HU" dirty="0" err="1" smtClean="0"/>
              <a:t>µ</a:t>
            </a:r>
            <a:r>
              <a:rPr lang="hu-HU" baseline="-25000" dirty="0" err="1" smtClean="0"/>
              <a:t>Young</a:t>
            </a:r>
            <a:r>
              <a:rPr lang="hu-HU" dirty="0" smtClean="0"/>
              <a:t>(x)</a:t>
            </a:r>
          </a:p>
          <a:p>
            <a:r>
              <a:rPr lang="hu-HU" dirty="0" smtClean="0"/>
              <a:t>Fuzzy </a:t>
            </a:r>
            <a:r>
              <a:rPr lang="hu-HU" dirty="0" err="1" smtClean="0"/>
              <a:t>set</a:t>
            </a:r>
            <a:endParaRPr lang="hu-HU" dirty="0" smtClean="0"/>
          </a:p>
          <a:p>
            <a:r>
              <a:rPr lang="hu-HU" dirty="0" err="1" smtClean="0"/>
              <a:t>Partition</a:t>
            </a:r>
            <a:endParaRPr lang="hu-HU" dirty="0" smtClean="0"/>
          </a:p>
          <a:p>
            <a:endParaRPr lang="hu-HU" dirty="0"/>
          </a:p>
        </p:txBody>
      </p:sp>
      <p:cxnSp>
        <p:nvCxnSpPr>
          <p:cNvPr id="26" name="Line 1122"/>
          <p:cNvCxnSpPr/>
          <p:nvPr/>
        </p:nvCxnSpPr>
        <p:spPr bwMode="auto">
          <a:xfrm flipV="1">
            <a:off x="4662151" y="2636913"/>
            <a:ext cx="1815" cy="345638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7" name="Line 1123"/>
          <p:cNvCxnSpPr/>
          <p:nvPr/>
        </p:nvCxnSpPr>
        <p:spPr bwMode="auto">
          <a:xfrm>
            <a:off x="4427984" y="5635592"/>
            <a:ext cx="4716016" cy="707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8" name="Line 1124"/>
          <p:cNvCxnSpPr/>
          <p:nvPr/>
        </p:nvCxnSpPr>
        <p:spPr bwMode="auto">
          <a:xfrm>
            <a:off x="5290227" y="3514575"/>
            <a:ext cx="1170835" cy="215876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29" name="Line 1125"/>
          <p:cNvCxnSpPr/>
          <p:nvPr/>
        </p:nvCxnSpPr>
        <p:spPr bwMode="auto">
          <a:xfrm flipV="1">
            <a:off x="4662151" y="3547605"/>
            <a:ext cx="1815" cy="206439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30" name="Line 1126"/>
          <p:cNvCxnSpPr/>
          <p:nvPr/>
        </p:nvCxnSpPr>
        <p:spPr bwMode="auto">
          <a:xfrm flipV="1">
            <a:off x="5174051" y="3514575"/>
            <a:ext cx="1021985" cy="212101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31" name="Line 1127"/>
          <p:cNvCxnSpPr/>
          <p:nvPr/>
        </p:nvCxnSpPr>
        <p:spPr bwMode="auto">
          <a:xfrm>
            <a:off x="4685749" y="3547605"/>
            <a:ext cx="4267650" cy="4719"/>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cxnSp>
      <p:cxnSp>
        <p:nvCxnSpPr>
          <p:cNvPr id="32" name="Line 1128"/>
          <p:cNvCxnSpPr/>
          <p:nvPr/>
        </p:nvCxnSpPr>
        <p:spPr bwMode="auto">
          <a:xfrm>
            <a:off x="6205112" y="3488623"/>
            <a:ext cx="1002017" cy="214696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33" name="Line 1129"/>
          <p:cNvCxnSpPr/>
          <p:nvPr/>
        </p:nvCxnSpPr>
        <p:spPr bwMode="auto">
          <a:xfrm flipV="1">
            <a:off x="6829558" y="3578276"/>
            <a:ext cx="958451" cy="205731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34" name="Line 1130"/>
          <p:cNvCxnSpPr/>
          <p:nvPr/>
        </p:nvCxnSpPr>
        <p:spPr bwMode="auto">
          <a:xfrm>
            <a:off x="7788009" y="3547605"/>
            <a:ext cx="771481" cy="471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35" name="Line 1131"/>
          <p:cNvCxnSpPr/>
          <p:nvPr/>
        </p:nvCxnSpPr>
        <p:spPr bwMode="auto">
          <a:xfrm>
            <a:off x="8581273" y="3578276"/>
            <a:ext cx="1815" cy="205731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sp>
        <p:nvSpPr>
          <p:cNvPr id="36" name="Text Box 1132"/>
          <p:cNvSpPr txBox="1">
            <a:spLocks noChangeArrowheads="1"/>
          </p:cNvSpPr>
          <p:nvPr/>
        </p:nvSpPr>
        <p:spPr bwMode="auto">
          <a:xfrm>
            <a:off x="4618585" y="4158666"/>
            <a:ext cx="671642" cy="638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just">
              <a:spcAft>
                <a:spcPts val="600"/>
              </a:spcAft>
            </a:pPr>
            <a:r>
              <a:rPr lang="hu-HU" sz="2400" dirty="0">
                <a:effectLst/>
                <a:latin typeface="Times New Roman"/>
                <a:ea typeface="Times New Roman"/>
              </a:rPr>
              <a:t>A</a:t>
            </a:r>
            <a:r>
              <a:rPr lang="hu-HU" sz="2400" baseline="-25000" dirty="0">
                <a:effectLst/>
                <a:latin typeface="Times New Roman"/>
                <a:ea typeface="Times New Roman"/>
              </a:rPr>
              <a:t>1</a:t>
            </a:r>
            <a:endParaRPr lang="hu-HU" sz="2400" dirty="0">
              <a:effectLst/>
              <a:latin typeface="Times New Roman"/>
              <a:ea typeface="Times New Roman"/>
            </a:endParaRPr>
          </a:p>
        </p:txBody>
      </p:sp>
      <p:sp>
        <p:nvSpPr>
          <p:cNvPr id="37" name="Text Box 1133"/>
          <p:cNvSpPr txBox="1">
            <a:spLocks noChangeArrowheads="1"/>
          </p:cNvSpPr>
          <p:nvPr/>
        </p:nvSpPr>
        <p:spPr bwMode="auto">
          <a:xfrm>
            <a:off x="6012160" y="4149080"/>
            <a:ext cx="749697" cy="4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just">
              <a:spcAft>
                <a:spcPts val="600"/>
              </a:spcAft>
            </a:pPr>
            <a:r>
              <a:rPr lang="hu-HU" sz="2400" dirty="0">
                <a:effectLst/>
                <a:latin typeface="Times New Roman"/>
                <a:ea typeface="Times New Roman"/>
              </a:rPr>
              <a:t>A</a:t>
            </a:r>
            <a:r>
              <a:rPr lang="hu-HU" sz="2400" baseline="-25000" dirty="0">
                <a:effectLst/>
                <a:latin typeface="Times New Roman"/>
                <a:ea typeface="Times New Roman"/>
              </a:rPr>
              <a:t>2</a:t>
            </a:r>
            <a:endParaRPr lang="hu-HU" sz="2400" dirty="0">
              <a:effectLst/>
              <a:latin typeface="Times New Roman"/>
              <a:ea typeface="Times New Roman"/>
            </a:endParaRPr>
          </a:p>
        </p:txBody>
      </p:sp>
      <p:sp>
        <p:nvSpPr>
          <p:cNvPr id="38" name="Text Box 1134"/>
          <p:cNvSpPr txBox="1">
            <a:spLocks noChangeArrowheads="1"/>
          </p:cNvSpPr>
          <p:nvPr/>
        </p:nvSpPr>
        <p:spPr bwMode="auto">
          <a:xfrm>
            <a:off x="7720709" y="4158666"/>
            <a:ext cx="523699" cy="4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just">
              <a:spcAft>
                <a:spcPts val="600"/>
              </a:spcAft>
            </a:pPr>
            <a:r>
              <a:rPr lang="hu-HU" sz="2400" dirty="0">
                <a:effectLst/>
                <a:latin typeface="Times New Roman"/>
                <a:ea typeface="Times New Roman"/>
              </a:rPr>
              <a:t>A</a:t>
            </a:r>
            <a:r>
              <a:rPr lang="hu-HU" sz="2400" baseline="-25000" dirty="0">
                <a:effectLst/>
                <a:latin typeface="Times New Roman"/>
                <a:ea typeface="Times New Roman"/>
              </a:rPr>
              <a:t>3</a:t>
            </a:r>
            <a:endParaRPr lang="hu-HU" sz="2400" dirty="0">
              <a:effectLst/>
              <a:latin typeface="Times New Roman"/>
              <a:ea typeface="Times New Roman"/>
            </a:endParaRPr>
          </a:p>
        </p:txBody>
      </p:sp>
      <p:cxnSp>
        <p:nvCxnSpPr>
          <p:cNvPr id="39" name="Line 1135"/>
          <p:cNvCxnSpPr/>
          <p:nvPr/>
        </p:nvCxnSpPr>
        <p:spPr bwMode="auto">
          <a:xfrm>
            <a:off x="4647629" y="3526372"/>
            <a:ext cx="680718" cy="471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sp>
        <p:nvSpPr>
          <p:cNvPr id="40" name="Text Box 1137"/>
          <p:cNvSpPr txBox="1">
            <a:spLocks noChangeArrowheads="1"/>
          </p:cNvSpPr>
          <p:nvPr/>
        </p:nvSpPr>
        <p:spPr bwMode="auto">
          <a:xfrm>
            <a:off x="4685749" y="2547261"/>
            <a:ext cx="604478" cy="52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just">
              <a:spcAft>
                <a:spcPts val="600"/>
              </a:spcAft>
            </a:pPr>
            <a:r>
              <a:rPr lang="hu-HU" sz="2400" dirty="0">
                <a:effectLst/>
                <a:latin typeface="Times New Roman"/>
                <a:ea typeface="Times New Roman"/>
                <a:sym typeface="Symbol"/>
              </a:rPr>
              <a:t></a:t>
            </a:r>
            <a:endParaRPr lang="hu-HU" sz="2400" dirty="0">
              <a:effectLst/>
              <a:latin typeface="Times New Roman"/>
              <a:ea typeface="Times New Roman"/>
            </a:endParaRPr>
          </a:p>
        </p:txBody>
      </p:sp>
      <p:cxnSp>
        <p:nvCxnSpPr>
          <p:cNvPr id="41" name="Line 1157"/>
          <p:cNvCxnSpPr/>
          <p:nvPr/>
        </p:nvCxnSpPr>
        <p:spPr bwMode="auto">
          <a:xfrm flipH="1">
            <a:off x="4662151" y="5229791"/>
            <a:ext cx="3920937"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sp>
        <p:nvSpPr>
          <p:cNvPr id="21" name="Text Box 1137"/>
          <p:cNvSpPr txBox="1">
            <a:spLocks noChangeArrowheads="1"/>
          </p:cNvSpPr>
          <p:nvPr/>
        </p:nvSpPr>
        <p:spPr bwMode="auto">
          <a:xfrm>
            <a:off x="8583634" y="5735629"/>
            <a:ext cx="604478" cy="52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just">
              <a:spcAft>
                <a:spcPts val="600"/>
              </a:spcAft>
            </a:pPr>
            <a:r>
              <a:rPr lang="hu-HU" sz="2400" dirty="0" smtClean="0">
                <a:effectLst/>
                <a:latin typeface="Times New Roman"/>
                <a:ea typeface="Times New Roman"/>
              </a:rPr>
              <a:t>x</a:t>
            </a:r>
            <a:endParaRPr lang="hu-HU" sz="2400" dirty="0">
              <a:effectLst/>
              <a:latin typeface="Times New Roman"/>
              <a:ea typeface="Times New Roman"/>
            </a:endParaRPr>
          </a:p>
        </p:txBody>
      </p:sp>
      <p:sp>
        <p:nvSpPr>
          <p:cNvPr id="4" name="Dia számának helye 3"/>
          <p:cNvSpPr>
            <a:spLocks noGrp="1"/>
          </p:cNvSpPr>
          <p:nvPr>
            <p:ph type="sldNum" sz="quarter" idx="12"/>
          </p:nvPr>
        </p:nvSpPr>
        <p:spPr/>
        <p:txBody>
          <a:bodyPr/>
          <a:lstStyle/>
          <a:p>
            <a:fld id="{42275A63-3E4B-4569-BF04-D6C210DC9A48}" type="slidenum">
              <a:rPr lang="hu-HU" smtClean="0"/>
              <a:t>30</a:t>
            </a:fld>
            <a:endParaRPr lang="hu-HU"/>
          </a:p>
        </p:txBody>
      </p:sp>
    </p:spTree>
    <p:extLst>
      <p:ext uri="{BB962C8B-B14F-4D97-AF65-F5344CB8AC3E}">
        <p14:creationId xmlns:p14="http://schemas.microsoft.com/office/powerpoint/2010/main" val="22766295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p:cNvSpPr>
            <a:spLocks noGrp="1" noChangeArrowheads="1"/>
          </p:cNvSpPr>
          <p:nvPr>
            <p:ph type="title"/>
          </p:nvPr>
        </p:nvSpPr>
        <p:spPr/>
        <p:txBody>
          <a:bodyPr/>
          <a:lstStyle/>
          <a:p>
            <a:r>
              <a:rPr lang="en-US" altLang="zh-TW" sz="4000" dirty="0"/>
              <a:t>Partition </a:t>
            </a:r>
            <a:r>
              <a:rPr lang="en-US" altLang="zh-TW" sz="4000" dirty="0" smtClean="0"/>
              <a:t>Styles</a:t>
            </a:r>
            <a:endParaRPr lang="en-US" altLang="zh-TW" sz="4000" dirty="0"/>
          </a:p>
        </p:txBody>
      </p:sp>
      <p:pic>
        <p:nvPicPr>
          <p:cNvPr id="430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3381375"/>
            <a:ext cx="7296150"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5" name="Text Box 7"/>
          <p:cNvSpPr txBox="1">
            <a:spLocks noChangeArrowheads="1"/>
          </p:cNvSpPr>
          <p:nvPr/>
        </p:nvSpPr>
        <p:spPr bwMode="auto">
          <a:xfrm>
            <a:off x="1547813" y="2606675"/>
            <a:ext cx="1422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TW" sz="2400"/>
              <a:t>Grid</a:t>
            </a:r>
          </a:p>
          <a:p>
            <a:pPr algn="ctr"/>
            <a:r>
              <a:rPr lang="en-US" altLang="zh-TW" sz="2400"/>
              <a:t>Partition</a:t>
            </a:r>
          </a:p>
        </p:txBody>
      </p:sp>
      <p:sp>
        <p:nvSpPr>
          <p:cNvPr id="43016" name="Text Box 8"/>
          <p:cNvSpPr txBox="1">
            <a:spLocks noChangeArrowheads="1"/>
          </p:cNvSpPr>
          <p:nvPr/>
        </p:nvSpPr>
        <p:spPr bwMode="auto">
          <a:xfrm>
            <a:off x="3870325" y="2606675"/>
            <a:ext cx="1422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TW" sz="2400"/>
              <a:t>Tree</a:t>
            </a:r>
          </a:p>
          <a:p>
            <a:pPr algn="ctr"/>
            <a:r>
              <a:rPr lang="en-US" altLang="zh-TW" sz="2400"/>
              <a:t>Partition</a:t>
            </a:r>
          </a:p>
        </p:txBody>
      </p:sp>
      <p:sp>
        <p:nvSpPr>
          <p:cNvPr id="2" name="Szövegdoboz 1"/>
          <p:cNvSpPr txBox="1"/>
          <p:nvPr/>
        </p:nvSpPr>
        <p:spPr>
          <a:xfrm>
            <a:off x="6012160" y="3429000"/>
            <a:ext cx="2664296" cy="2862322"/>
          </a:xfrm>
          <a:prstGeom prst="rect">
            <a:avLst/>
          </a:prstGeom>
          <a:solidFill>
            <a:schemeClr val="bg1"/>
          </a:solidFill>
        </p:spPr>
        <p:txBody>
          <a:bodyPr wrap="square" rtlCol="0">
            <a:spAutoFit/>
          </a:bodyPr>
          <a:lstStyle/>
          <a:p>
            <a:endParaRPr lang="hu-HU" dirty="0" smtClean="0"/>
          </a:p>
          <a:p>
            <a:endParaRPr lang="hu-HU" dirty="0"/>
          </a:p>
          <a:p>
            <a:endParaRPr lang="hu-HU" dirty="0" smtClean="0"/>
          </a:p>
          <a:p>
            <a:endParaRPr lang="hu-HU" dirty="0"/>
          </a:p>
          <a:p>
            <a:endParaRPr lang="hu-HU" dirty="0" smtClean="0"/>
          </a:p>
          <a:p>
            <a:endParaRPr lang="hu-HU" dirty="0"/>
          </a:p>
          <a:p>
            <a:endParaRPr lang="hu-HU" dirty="0" smtClean="0"/>
          </a:p>
          <a:p>
            <a:endParaRPr lang="hu-HU" dirty="0"/>
          </a:p>
          <a:p>
            <a:endParaRPr lang="hu-HU" dirty="0" smtClean="0"/>
          </a:p>
          <a:p>
            <a:endParaRPr lang="hu-HU" dirty="0"/>
          </a:p>
        </p:txBody>
      </p:sp>
      <p:sp>
        <p:nvSpPr>
          <p:cNvPr id="3" name="Szövegdoboz 2"/>
          <p:cNvSpPr txBox="1"/>
          <p:nvPr/>
        </p:nvSpPr>
        <p:spPr>
          <a:xfrm>
            <a:off x="1042988" y="5877272"/>
            <a:ext cx="4166525" cy="369332"/>
          </a:xfrm>
          <a:prstGeom prst="rect">
            <a:avLst/>
          </a:prstGeom>
          <a:solidFill>
            <a:schemeClr val="bg1"/>
          </a:solidFill>
        </p:spPr>
        <p:txBody>
          <a:bodyPr wrap="none" rtlCol="0">
            <a:spAutoFit/>
          </a:bodyPr>
          <a:lstStyle/>
          <a:p>
            <a:r>
              <a:rPr lang="hu-HU" dirty="0" smtClean="0"/>
              <a:t>                                                                     </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31</a:t>
            </a:fld>
            <a:endParaRPr lang="hu-HU" dirty="0"/>
          </a:p>
        </p:txBody>
      </p:sp>
    </p:spTree>
    <p:extLst>
      <p:ext uri="{BB962C8B-B14F-4D97-AF65-F5344CB8AC3E}">
        <p14:creationId xmlns:p14="http://schemas.microsoft.com/office/powerpoint/2010/main" val="37266116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r>
              <a:rPr lang="en-US"/>
              <a:t>Various Fuzzy Set Operations</a:t>
            </a:r>
          </a:p>
        </p:txBody>
      </p:sp>
      <p:sp>
        <p:nvSpPr>
          <p:cNvPr id="189443" name="Rectangle 3"/>
          <p:cNvSpPr>
            <a:spLocks noGrp="1" noChangeArrowheads="1"/>
          </p:cNvSpPr>
          <p:nvPr>
            <p:ph type="body" idx="1"/>
          </p:nvPr>
        </p:nvSpPr>
        <p:spPr>
          <a:xfrm>
            <a:off x="762000" y="1916832"/>
            <a:ext cx="8229600" cy="4214093"/>
          </a:xfrm>
        </p:spPr>
        <p:txBody>
          <a:bodyPr>
            <a:normAutofit/>
          </a:bodyPr>
          <a:lstStyle/>
          <a:p>
            <a:pPr>
              <a:lnSpc>
                <a:spcPct val="90000"/>
              </a:lnSpc>
              <a:buFont typeface="Wingdings" pitchFamily="2" charset="2"/>
              <a:buNone/>
            </a:pPr>
            <a:r>
              <a:rPr lang="en-US" sz="2400" i="1" dirty="0"/>
              <a:t>Definition:</a:t>
            </a:r>
            <a:r>
              <a:rPr lang="en-US" sz="2400" dirty="0"/>
              <a:t> </a:t>
            </a:r>
            <a:r>
              <a:rPr lang="en-US" sz="2400" b="1" dirty="0" smtClean="0"/>
              <a:t>(</a:t>
            </a:r>
            <a:r>
              <a:rPr lang="hu-HU" sz="2400" b="1" dirty="0" err="1" smtClean="0"/>
              <a:t>t-norm</a:t>
            </a:r>
            <a:r>
              <a:rPr lang="hu-HU" sz="2400" b="1" dirty="0" smtClean="0"/>
              <a:t>, </a:t>
            </a:r>
            <a:r>
              <a:rPr lang="en-US" sz="2400" b="1" dirty="0" smtClean="0"/>
              <a:t>Intersection</a:t>
            </a:r>
            <a:r>
              <a:rPr lang="en-US" sz="2400" b="1" dirty="0"/>
              <a:t>)</a:t>
            </a:r>
            <a:r>
              <a:rPr lang="en-US" sz="2400" dirty="0"/>
              <a:t> The membership function </a:t>
            </a:r>
            <a:r>
              <a:rPr lang="en-US" sz="2400" dirty="0">
                <a:sym typeface="Symbol" pitchFamily="18" charset="2"/>
              </a:rPr>
              <a:t>µ</a:t>
            </a:r>
            <a:r>
              <a:rPr lang="en-US" sz="2400" baseline="-25000" dirty="0">
                <a:sym typeface="Symbol" pitchFamily="18" charset="2"/>
              </a:rPr>
              <a:t>C</a:t>
            </a:r>
            <a:r>
              <a:rPr lang="en-US" sz="2400" baseline="-25000" dirty="0"/>
              <a:t>(x)</a:t>
            </a:r>
            <a:r>
              <a:rPr lang="en-US" sz="2400" dirty="0"/>
              <a:t>  of the set C = A </a:t>
            </a:r>
            <a:r>
              <a:rPr lang="en-US" sz="2400" dirty="0">
                <a:sym typeface="Symbol" pitchFamily="18" charset="2"/>
              </a:rPr>
              <a:t></a:t>
            </a:r>
            <a:r>
              <a:rPr lang="en-US" sz="2400" dirty="0"/>
              <a:t> B is defined as </a:t>
            </a:r>
            <a:r>
              <a:rPr lang="en-US" sz="2400" dirty="0">
                <a:sym typeface="Symbol" pitchFamily="18" charset="2"/>
              </a:rPr>
              <a:t>µ</a:t>
            </a:r>
            <a:r>
              <a:rPr lang="en-US" sz="2400" baseline="-25000" dirty="0">
                <a:sym typeface="Symbol" pitchFamily="18" charset="2"/>
              </a:rPr>
              <a:t>C</a:t>
            </a:r>
            <a:r>
              <a:rPr lang="en-US" sz="2400" baseline="-25000" dirty="0"/>
              <a:t>(x)</a:t>
            </a:r>
            <a:r>
              <a:rPr lang="en-US" sz="2400" dirty="0"/>
              <a:t> = min {</a:t>
            </a:r>
            <a:r>
              <a:rPr lang="en-US" sz="2400" dirty="0">
                <a:sym typeface="Symbol" pitchFamily="18" charset="2"/>
              </a:rPr>
              <a:t>µ</a:t>
            </a:r>
            <a:r>
              <a:rPr lang="en-US" sz="2400" baseline="-25000" dirty="0">
                <a:sym typeface="Symbol" pitchFamily="18" charset="2"/>
              </a:rPr>
              <a:t>A</a:t>
            </a:r>
            <a:r>
              <a:rPr lang="en-US" sz="2400" baseline="-25000" dirty="0"/>
              <a:t>(x),</a:t>
            </a:r>
            <a:r>
              <a:rPr lang="en-US" sz="2400" dirty="0"/>
              <a:t> </a:t>
            </a:r>
            <a:r>
              <a:rPr lang="en-US" sz="2400" dirty="0">
                <a:sym typeface="Symbol" pitchFamily="18" charset="2"/>
              </a:rPr>
              <a:t>µ</a:t>
            </a:r>
            <a:r>
              <a:rPr lang="en-US" sz="2400" baseline="-25000" dirty="0">
                <a:sym typeface="Symbol" pitchFamily="18" charset="2"/>
              </a:rPr>
              <a:t>B</a:t>
            </a:r>
            <a:r>
              <a:rPr lang="en-US" sz="2400" baseline="-25000" dirty="0"/>
              <a:t>(x)</a:t>
            </a:r>
            <a:r>
              <a:rPr lang="en-US" sz="2400" dirty="0"/>
              <a:t>}, x </a:t>
            </a:r>
            <a:r>
              <a:rPr lang="en-US" sz="2400" dirty="0">
                <a:sym typeface="Symbol" pitchFamily="18" charset="2"/>
              </a:rPr>
              <a:t></a:t>
            </a:r>
            <a:r>
              <a:rPr lang="en-US" sz="2400" dirty="0"/>
              <a:t> X.</a:t>
            </a:r>
          </a:p>
          <a:p>
            <a:pPr>
              <a:lnSpc>
                <a:spcPct val="90000"/>
              </a:lnSpc>
              <a:buFont typeface="Wingdings" pitchFamily="2" charset="2"/>
              <a:buNone/>
            </a:pPr>
            <a:r>
              <a:rPr lang="en-US" sz="2400" i="1" dirty="0"/>
              <a:t>Definition:</a:t>
            </a:r>
            <a:r>
              <a:rPr lang="en-US" sz="2400" dirty="0"/>
              <a:t>  </a:t>
            </a:r>
            <a:r>
              <a:rPr lang="en-US" sz="2400" b="1" dirty="0" smtClean="0"/>
              <a:t>(</a:t>
            </a:r>
            <a:r>
              <a:rPr lang="hu-HU" sz="2400" b="1" dirty="0" err="1" smtClean="0"/>
              <a:t>s-norm</a:t>
            </a:r>
            <a:r>
              <a:rPr lang="hu-HU" sz="2400" b="1" dirty="0" smtClean="0"/>
              <a:t>, </a:t>
            </a:r>
            <a:r>
              <a:rPr lang="en-US" sz="2400" b="1" dirty="0" smtClean="0"/>
              <a:t>Union</a:t>
            </a:r>
            <a:r>
              <a:rPr lang="en-US" sz="2400" b="1" dirty="0"/>
              <a:t>)</a:t>
            </a:r>
            <a:r>
              <a:rPr lang="en-US" sz="2400" dirty="0"/>
              <a:t> The membership function </a:t>
            </a:r>
            <a:r>
              <a:rPr lang="en-US" sz="2400" dirty="0">
                <a:sym typeface="Symbol" pitchFamily="18" charset="2"/>
              </a:rPr>
              <a:t>µ</a:t>
            </a:r>
            <a:r>
              <a:rPr lang="en-US" sz="2400" baseline="-25000" dirty="0">
                <a:sym typeface="Symbol" pitchFamily="18" charset="2"/>
              </a:rPr>
              <a:t>C</a:t>
            </a:r>
            <a:r>
              <a:rPr lang="en-US" sz="2400" baseline="-25000" dirty="0"/>
              <a:t>(x)</a:t>
            </a:r>
            <a:r>
              <a:rPr lang="en-US" sz="2400" dirty="0"/>
              <a:t> of C = A </a:t>
            </a:r>
            <a:r>
              <a:rPr lang="en-US" sz="2400" dirty="0">
                <a:sym typeface="Symbol" pitchFamily="18" charset="2"/>
              </a:rPr>
              <a:t></a:t>
            </a:r>
            <a:r>
              <a:rPr lang="en-US" sz="2400" dirty="0"/>
              <a:t> B  is defined as </a:t>
            </a:r>
            <a:r>
              <a:rPr lang="en-US" sz="2400" dirty="0">
                <a:sym typeface="Symbol" pitchFamily="18" charset="2"/>
              </a:rPr>
              <a:t>µ</a:t>
            </a:r>
            <a:r>
              <a:rPr lang="en-US" sz="2400" baseline="-25000" dirty="0">
                <a:sym typeface="Symbol" pitchFamily="18" charset="2"/>
              </a:rPr>
              <a:t>C</a:t>
            </a:r>
            <a:r>
              <a:rPr lang="en-US" sz="2400" baseline="-25000" dirty="0"/>
              <a:t>(x)</a:t>
            </a:r>
            <a:r>
              <a:rPr lang="en-US" sz="2400" dirty="0"/>
              <a:t> =  max{</a:t>
            </a:r>
            <a:r>
              <a:rPr lang="en-US" sz="2400" dirty="0">
                <a:sym typeface="Symbol" pitchFamily="18" charset="2"/>
              </a:rPr>
              <a:t>µ</a:t>
            </a:r>
            <a:r>
              <a:rPr lang="en-US" sz="2400" baseline="-25000" dirty="0">
                <a:sym typeface="Symbol" pitchFamily="18" charset="2"/>
              </a:rPr>
              <a:t>A</a:t>
            </a:r>
            <a:r>
              <a:rPr lang="en-US" sz="2400" baseline="-25000" dirty="0"/>
              <a:t>(x)</a:t>
            </a:r>
            <a:r>
              <a:rPr lang="en-US" sz="2400" dirty="0"/>
              <a:t>  , </a:t>
            </a:r>
            <a:r>
              <a:rPr lang="en-US" sz="2400" dirty="0">
                <a:sym typeface="Symbol" pitchFamily="18" charset="2"/>
              </a:rPr>
              <a:t>µ</a:t>
            </a:r>
            <a:r>
              <a:rPr lang="en-US" sz="2400" baseline="-25000" dirty="0">
                <a:sym typeface="Symbol" pitchFamily="18" charset="2"/>
              </a:rPr>
              <a:t>B</a:t>
            </a:r>
            <a:r>
              <a:rPr lang="en-US" sz="2400" baseline="-25000" dirty="0"/>
              <a:t>(x)</a:t>
            </a:r>
            <a:r>
              <a:rPr lang="en-US" sz="2400" dirty="0"/>
              <a:t> },  x </a:t>
            </a:r>
            <a:r>
              <a:rPr lang="en-US" sz="2400" dirty="0">
                <a:sym typeface="Symbol" pitchFamily="18" charset="2"/>
              </a:rPr>
              <a:t></a:t>
            </a:r>
            <a:r>
              <a:rPr lang="en-US" sz="2400" dirty="0"/>
              <a:t> X.</a:t>
            </a:r>
          </a:p>
          <a:p>
            <a:pPr>
              <a:lnSpc>
                <a:spcPct val="90000"/>
              </a:lnSpc>
              <a:buFont typeface="Wingdings" pitchFamily="2" charset="2"/>
              <a:buNone/>
            </a:pPr>
            <a:endParaRPr lang="hu-HU" sz="2000" b="1" dirty="0" smtClean="0"/>
          </a:p>
          <a:p>
            <a:pPr>
              <a:lnSpc>
                <a:spcPct val="90000"/>
              </a:lnSpc>
              <a:buFont typeface="Wingdings" pitchFamily="2" charset="2"/>
              <a:buNone/>
            </a:pPr>
            <a:r>
              <a:rPr lang="en-US" sz="2000" b="1" dirty="0" smtClean="0"/>
              <a:t>Example</a:t>
            </a:r>
            <a:r>
              <a:rPr lang="en-US" sz="2000" b="1" dirty="0"/>
              <a:t>:</a:t>
            </a:r>
            <a:r>
              <a:rPr lang="en-US" sz="2000" dirty="0"/>
              <a:t> 	Let 	X = { 1,2,3,4,5,6,7}</a:t>
            </a:r>
          </a:p>
          <a:p>
            <a:pPr>
              <a:lnSpc>
                <a:spcPct val="90000"/>
              </a:lnSpc>
              <a:buFont typeface="Wingdings" pitchFamily="2" charset="2"/>
              <a:buNone/>
            </a:pPr>
            <a:r>
              <a:rPr lang="en-US" sz="2000" dirty="0"/>
              <a:t>	A = { (3, 0.7), (5, 1), (6, 0.8) } and B =  {(3, 0.9), (4, 1), (6, 0.6) }</a:t>
            </a:r>
          </a:p>
          <a:p>
            <a:pPr>
              <a:lnSpc>
                <a:spcPct val="90000"/>
              </a:lnSpc>
              <a:buFont typeface="Wingdings" pitchFamily="2" charset="2"/>
              <a:buNone/>
            </a:pPr>
            <a:r>
              <a:rPr lang="en-US" sz="2000" dirty="0"/>
              <a:t>	A </a:t>
            </a:r>
            <a:r>
              <a:rPr lang="en-US" sz="2000" dirty="0">
                <a:sym typeface="Symbol" pitchFamily="18" charset="2"/>
              </a:rPr>
              <a:t></a:t>
            </a:r>
            <a:r>
              <a:rPr lang="en-US" sz="2000" dirty="0"/>
              <a:t> B 	= { (3, 0.7), (6, 0.6) }	</a:t>
            </a:r>
          </a:p>
          <a:p>
            <a:pPr>
              <a:lnSpc>
                <a:spcPct val="90000"/>
              </a:lnSpc>
              <a:buFont typeface="Wingdings" pitchFamily="2" charset="2"/>
              <a:buNone/>
            </a:pPr>
            <a:r>
              <a:rPr lang="en-US" sz="2000" dirty="0"/>
              <a:t>	A  </a:t>
            </a:r>
            <a:r>
              <a:rPr lang="en-US" sz="2000" dirty="0">
                <a:sym typeface="Symbol" pitchFamily="18" charset="2"/>
              </a:rPr>
              <a:t></a:t>
            </a:r>
            <a:r>
              <a:rPr lang="en-US" sz="2000" dirty="0"/>
              <a:t> B 	= { (3, 0.9), (4, 1), (5, 1), (6, 0.8) }</a:t>
            </a:r>
          </a:p>
          <a:p>
            <a:pPr>
              <a:lnSpc>
                <a:spcPct val="90000"/>
              </a:lnSpc>
              <a:buFont typeface="Wingdings" pitchFamily="2" charset="2"/>
              <a:buNone/>
            </a:pPr>
            <a:r>
              <a:rPr lang="en-US" sz="2000" dirty="0"/>
              <a:t>	A’ 		=  { (1, 1), (2, 1), (3, 0.3), (4, 1), (6, 0.2), (7, 1) }</a:t>
            </a:r>
          </a:p>
        </p:txBody>
      </p:sp>
      <p:sp>
        <p:nvSpPr>
          <p:cNvPr id="2" name="Dia számának helye 1"/>
          <p:cNvSpPr>
            <a:spLocks noGrp="1"/>
          </p:cNvSpPr>
          <p:nvPr>
            <p:ph type="sldNum" sz="quarter" idx="12"/>
          </p:nvPr>
        </p:nvSpPr>
        <p:spPr/>
        <p:txBody>
          <a:bodyPr/>
          <a:lstStyle/>
          <a:p>
            <a:fld id="{42275A63-3E4B-4569-BF04-D6C210DC9A48}" type="slidenum">
              <a:rPr lang="hu-HU" smtClean="0"/>
              <a:pPr/>
              <a:t>32</a:t>
            </a:fld>
            <a:endParaRPr lang="hu-HU" dirty="0"/>
          </a:p>
        </p:txBody>
      </p:sp>
    </p:spTree>
    <p:extLst>
      <p:ext uri="{BB962C8B-B14F-4D97-AF65-F5344CB8AC3E}">
        <p14:creationId xmlns:p14="http://schemas.microsoft.com/office/powerpoint/2010/main" val="33518832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Fuzzy </a:t>
            </a:r>
            <a:r>
              <a:rPr lang="hu-HU" dirty="0" err="1" smtClean="0"/>
              <a:t>rule</a:t>
            </a:r>
            <a:r>
              <a:rPr lang="hu-HU" dirty="0" smtClean="0"/>
              <a:t> </a:t>
            </a:r>
            <a:r>
              <a:rPr lang="hu-HU" dirty="0" err="1" smtClean="0"/>
              <a:t>based</a:t>
            </a:r>
            <a:r>
              <a:rPr lang="hu-HU" dirty="0" smtClean="0"/>
              <a:t> </a:t>
            </a:r>
            <a:r>
              <a:rPr lang="hu-HU" dirty="0" err="1" smtClean="0"/>
              <a:t>system</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33</a:t>
            </a:fld>
            <a:endParaRPr lang="hu-HU" dirty="0"/>
          </a:p>
        </p:txBody>
      </p:sp>
      <p:pic>
        <p:nvPicPr>
          <p:cNvPr id="75778" name="Picture 2" descr="http://www.cs.bris.ac.uk/~kovacs/publications/gbml-survey/html-version/shadow-fuzzy-inference.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57407" y="1935163"/>
            <a:ext cx="6829186" cy="4389437"/>
          </a:xfrm>
          <a:prstGeom prst="rect">
            <a:avLst/>
          </a:prstGeom>
          <a:noFill/>
          <a:extLst>
            <a:ext uri="{909E8E84-426E-40DD-AFC4-6F175D3DCCD1}">
              <a14:hiddenFill xmlns:a14="http://schemas.microsoft.com/office/drawing/2010/main">
                <a:solidFill>
                  <a:srgbClr val="FFFFFF"/>
                </a:solidFill>
              </a14:hiddenFill>
            </a:ext>
          </a:extLst>
        </p:spPr>
      </p:pic>
      <p:sp>
        <p:nvSpPr>
          <p:cNvPr id="5" name="Szövegdoboz 4"/>
          <p:cNvSpPr txBox="1"/>
          <p:nvPr/>
        </p:nvSpPr>
        <p:spPr>
          <a:xfrm>
            <a:off x="236893" y="6327956"/>
            <a:ext cx="8866851" cy="369332"/>
          </a:xfrm>
          <a:prstGeom prst="rect">
            <a:avLst/>
          </a:prstGeom>
          <a:noFill/>
        </p:spPr>
        <p:txBody>
          <a:bodyPr wrap="none" rtlCol="0">
            <a:spAutoFit/>
          </a:bodyPr>
          <a:lstStyle/>
          <a:p>
            <a:r>
              <a:rPr lang="hu-HU" dirty="0"/>
              <a:t>http://www.cs.bris.ac.uk/~kovacs/publications/gbml-survey/html-version/node16.html</a:t>
            </a:r>
          </a:p>
        </p:txBody>
      </p:sp>
    </p:spTree>
    <p:extLst>
      <p:ext uri="{BB962C8B-B14F-4D97-AF65-F5344CB8AC3E}">
        <p14:creationId xmlns:p14="http://schemas.microsoft.com/office/powerpoint/2010/main" val="19915710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Fuzzification</a:t>
            </a:r>
            <a:endParaRPr lang="hu-HU" dirty="0"/>
          </a:p>
        </p:txBody>
      </p:sp>
      <p:sp>
        <p:nvSpPr>
          <p:cNvPr id="3" name="Tartalom helye 2"/>
          <p:cNvSpPr>
            <a:spLocks noGrp="1"/>
          </p:cNvSpPr>
          <p:nvPr>
            <p:ph idx="1"/>
          </p:nvPr>
        </p:nvSpPr>
        <p:spPr/>
        <p:txBody>
          <a:bodyPr/>
          <a:lstStyle/>
          <a:p>
            <a:endParaRPr lang="hu-HU" dirty="0"/>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988840"/>
            <a:ext cx="4562475"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13" y="3861048"/>
            <a:ext cx="447675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a számának helye 3"/>
          <p:cNvSpPr>
            <a:spLocks noGrp="1"/>
          </p:cNvSpPr>
          <p:nvPr>
            <p:ph type="sldNum" sz="quarter" idx="12"/>
          </p:nvPr>
        </p:nvSpPr>
        <p:spPr/>
        <p:txBody>
          <a:bodyPr/>
          <a:lstStyle/>
          <a:p>
            <a:fld id="{42275A63-3E4B-4569-BF04-D6C210DC9A48}" type="slidenum">
              <a:rPr lang="hu-HU" smtClean="0"/>
              <a:t>34</a:t>
            </a:fld>
            <a:endParaRPr lang="hu-HU"/>
          </a:p>
        </p:txBody>
      </p:sp>
    </p:spTree>
    <p:extLst>
      <p:ext uri="{BB962C8B-B14F-4D97-AF65-F5344CB8AC3E}">
        <p14:creationId xmlns:p14="http://schemas.microsoft.com/office/powerpoint/2010/main" val="10240997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Defuzzification</a:t>
            </a:r>
            <a:endParaRPr lang="hu-HU" dirty="0"/>
          </a:p>
        </p:txBody>
      </p:sp>
      <p:sp>
        <p:nvSpPr>
          <p:cNvPr id="3" name="Tartalom helye 2"/>
          <p:cNvSpPr>
            <a:spLocks noGrp="1"/>
          </p:cNvSpPr>
          <p:nvPr>
            <p:ph idx="1"/>
          </p:nvPr>
        </p:nvSpPr>
        <p:spPr/>
        <p:txBody>
          <a:bodyPr/>
          <a:lstStyle/>
          <a:p>
            <a:endParaRPr lang="hu-HU" dirty="0"/>
          </a:p>
          <a:p>
            <a:endParaRPr lang="hu-HU" dirty="0" smtClean="0"/>
          </a:p>
          <a:p>
            <a:endParaRPr lang="hu-HU" dirty="0"/>
          </a:p>
          <a:p>
            <a:endParaRPr lang="hu-HU" dirty="0" smtClean="0"/>
          </a:p>
          <a:p>
            <a:endParaRPr lang="hu-HU"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sp>
        <p:nvSpPr>
          <p:cNvPr id="6" name="Dia számának helye 5"/>
          <p:cNvSpPr>
            <a:spLocks noGrp="1"/>
          </p:cNvSpPr>
          <p:nvPr>
            <p:ph type="sldNum" sz="quarter" idx="12"/>
          </p:nvPr>
        </p:nvSpPr>
        <p:spPr/>
        <p:txBody>
          <a:bodyPr/>
          <a:lstStyle/>
          <a:p>
            <a:fld id="{42275A63-3E4B-4569-BF04-D6C210DC9A48}" type="slidenum">
              <a:rPr lang="hu-HU" smtClean="0"/>
              <a:t>35</a:t>
            </a:fld>
            <a:endParaRPr lang="hu-HU"/>
          </a:p>
        </p:txBody>
      </p:sp>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276872"/>
            <a:ext cx="6553200"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99893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Defuzzification</a:t>
            </a:r>
            <a:r>
              <a:rPr lang="hu-HU" dirty="0" smtClean="0"/>
              <a:t> </a:t>
            </a:r>
            <a:r>
              <a:rPr lang="hu-HU" dirty="0" err="1" smtClean="0"/>
              <a:t>methods</a:t>
            </a:r>
            <a:endParaRPr lang="hu-HU" dirty="0"/>
          </a:p>
        </p:txBody>
      </p:sp>
      <p:sp>
        <p:nvSpPr>
          <p:cNvPr id="3" name="Tartalom helye 2"/>
          <p:cNvSpPr>
            <a:spLocks noGrp="1"/>
          </p:cNvSpPr>
          <p:nvPr>
            <p:ph sz="half" idx="1"/>
          </p:nvPr>
        </p:nvSpPr>
        <p:spPr/>
        <p:txBody>
          <a:bodyPr>
            <a:normAutofit fontScale="40000" lnSpcReduction="20000"/>
          </a:bodyPr>
          <a:lstStyle/>
          <a:p>
            <a:r>
              <a:rPr lang="hu-HU" sz="5100" dirty="0"/>
              <a:t>AI (</a:t>
            </a:r>
            <a:r>
              <a:rPr lang="hu-HU" sz="5100" dirty="0" err="1"/>
              <a:t>adaptive</a:t>
            </a:r>
            <a:r>
              <a:rPr lang="hu-HU" sz="5100" dirty="0"/>
              <a:t> </a:t>
            </a:r>
            <a:r>
              <a:rPr lang="hu-HU" sz="5100" dirty="0" err="1"/>
              <a:t>integration</a:t>
            </a:r>
            <a:r>
              <a:rPr lang="hu-HU" sz="5100" dirty="0"/>
              <a:t>) </a:t>
            </a:r>
            <a:endParaRPr lang="hu-HU" sz="5100" dirty="0" smtClean="0"/>
          </a:p>
          <a:p>
            <a:r>
              <a:rPr lang="hu-HU" sz="5100" dirty="0" smtClean="0"/>
              <a:t>BADD </a:t>
            </a:r>
            <a:r>
              <a:rPr lang="hu-HU" sz="5100" dirty="0"/>
              <a:t>(</a:t>
            </a:r>
            <a:r>
              <a:rPr lang="hu-HU" sz="5100" dirty="0" err="1"/>
              <a:t>basic</a:t>
            </a:r>
            <a:r>
              <a:rPr lang="hu-HU" sz="5100" dirty="0"/>
              <a:t> </a:t>
            </a:r>
            <a:r>
              <a:rPr lang="hu-HU" sz="5100" dirty="0" err="1"/>
              <a:t>defuzzification</a:t>
            </a:r>
            <a:r>
              <a:rPr lang="hu-HU" sz="5100" dirty="0"/>
              <a:t> </a:t>
            </a:r>
            <a:r>
              <a:rPr lang="hu-HU" sz="5100" dirty="0" err="1"/>
              <a:t>distributions</a:t>
            </a:r>
            <a:r>
              <a:rPr lang="hu-HU" sz="5100" dirty="0"/>
              <a:t>)</a:t>
            </a:r>
          </a:p>
          <a:p>
            <a:r>
              <a:rPr lang="hu-HU" sz="5100" dirty="0"/>
              <a:t> CDD (</a:t>
            </a:r>
            <a:r>
              <a:rPr lang="hu-HU" sz="5100" dirty="0" err="1"/>
              <a:t>constraint</a:t>
            </a:r>
            <a:r>
              <a:rPr lang="hu-HU" sz="5100" dirty="0"/>
              <a:t> </a:t>
            </a:r>
            <a:r>
              <a:rPr lang="hu-HU" sz="5100" dirty="0" err="1"/>
              <a:t>decision</a:t>
            </a:r>
            <a:r>
              <a:rPr lang="hu-HU" sz="5100" dirty="0"/>
              <a:t> </a:t>
            </a:r>
            <a:r>
              <a:rPr lang="hu-HU" sz="5100" dirty="0" err="1"/>
              <a:t>defuzzification</a:t>
            </a:r>
            <a:r>
              <a:rPr lang="hu-HU" sz="5100" dirty="0"/>
              <a:t>)</a:t>
            </a:r>
          </a:p>
          <a:p>
            <a:r>
              <a:rPr lang="hu-HU" sz="5100" dirty="0"/>
              <a:t> COA (center of </a:t>
            </a:r>
            <a:r>
              <a:rPr lang="hu-HU" sz="5100" dirty="0" err="1"/>
              <a:t>area</a:t>
            </a:r>
            <a:r>
              <a:rPr lang="hu-HU" sz="5100" dirty="0"/>
              <a:t>)</a:t>
            </a:r>
          </a:p>
          <a:p>
            <a:r>
              <a:rPr lang="hu-HU" sz="5100" dirty="0"/>
              <a:t> COG (center of </a:t>
            </a:r>
            <a:r>
              <a:rPr lang="hu-HU" sz="5100" dirty="0" err="1"/>
              <a:t>gravity</a:t>
            </a:r>
            <a:r>
              <a:rPr lang="hu-HU" sz="5100" dirty="0"/>
              <a:t>)</a:t>
            </a:r>
          </a:p>
          <a:p>
            <a:r>
              <a:rPr lang="hu-HU" sz="5100" dirty="0"/>
              <a:t> ECOA (</a:t>
            </a:r>
            <a:r>
              <a:rPr lang="hu-HU" sz="5100" dirty="0" err="1"/>
              <a:t>extended</a:t>
            </a:r>
            <a:r>
              <a:rPr lang="hu-HU" sz="5100" dirty="0"/>
              <a:t> center of </a:t>
            </a:r>
            <a:r>
              <a:rPr lang="hu-HU" sz="5100" dirty="0" err="1"/>
              <a:t>area</a:t>
            </a:r>
            <a:r>
              <a:rPr lang="hu-HU" sz="5100" dirty="0"/>
              <a:t>)</a:t>
            </a:r>
          </a:p>
          <a:p>
            <a:r>
              <a:rPr lang="hu-HU" sz="5100" dirty="0"/>
              <a:t> EQM (</a:t>
            </a:r>
            <a:r>
              <a:rPr lang="hu-HU" sz="5100" dirty="0" err="1"/>
              <a:t>extended</a:t>
            </a:r>
            <a:r>
              <a:rPr lang="hu-HU" sz="5100" dirty="0"/>
              <a:t> </a:t>
            </a:r>
            <a:r>
              <a:rPr lang="hu-HU" sz="5100" dirty="0" err="1"/>
              <a:t>quality</a:t>
            </a:r>
            <a:r>
              <a:rPr lang="hu-HU" sz="5100" dirty="0"/>
              <a:t> </a:t>
            </a:r>
            <a:r>
              <a:rPr lang="hu-HU" sz="5100" dirty="0" err="1"/>
              <a:t>method</a:t>
            </a:r>
            <a:r>
              <a:rPr lang="hu-HU" sz="5100" dirty="0"/>
              <a:t>)</a:t>
            </a:r>
          </a:p>
          <a:p>
            <a:r>
              <a:rPr lang="hu-HU" sz="5100" dirty="0"/>
              <a:t> FCD (fuzzy </a:t>
            </a:r>
            <a:r>
              <a:rPr lang="hu-HU" sz="5100" dirty="0" err="1"/>
              <a:t>clustering</a:t>
            </a:r>
            <a:r>
              <a:rPr lang="hu-HU" sz="5100" dirty="0"/>
              <a:t> </a:t>
            </a:r>
            <a:r>
              <a:rPr lang="hu-HU" sz="5100" dirty="0" err="1"/>
              <a:t>defuzzification</a:t>
            </a:r>
            <a:r>
              <a:rPr lang="hu-HU" sz="5100" dirty="0"/>
              <a:t>)</a:t>
            </a:r>
          </a:p>
          <a:p>
            <a:r>
              <a:rPr lang="hu-HU" sz="5100" dirty="0"/>
              <a:t> FM (fuzzy </a:t>
            </a:r>
            <a:r>
              <a:rPr lang="hu-HU" sz="5100" dirty="0" err="1"/>
              <a:t>mean</a:t>
            </a:r>
            <a:r>
              <a:rPr lang="hu-HU" sz="5100" dirty="0"/>
              <a:t>)</a:t>
            </a:r>
          </a:p>
          <a:p>
            <a:r>
              <a:rPr lang="hu-HU" sz="5100" dirty="0"/>
              <a:t> FOM (</a:t>
            </a:r>
            <a:r>
              <a:rPr lang="hu-HU" sz="5100" dirty="0" err="1"/>
              <a:t>first</a:t>
            </a:r>
            <a:r>
              <a:rPr lang="hu-HU" sz="5100" dirty="0"/>
              <a:t> of maximum</a:t>
            </a:r>
            <a:r>
              <a:rPr lang="hu-HU" sz="5100" dirty="0" smtClean="0"/>
              <a:t>)</a:t>
            </a:r>
            <a:endParaRPr lang="hu-HU" sz="5100" dirty="0"/>
          </a:p>
        </p:txBody>
      </p:sp>
      <p:sp>
        <p:nvSpPr>
          <p:cNvPr id="4" name="Tartalom helye 3"/>
          <p:cNvSpPr>
            <a:spLocks noGrp="1"/>
          </p:cNvSpPr>
          <p:nvPr>
            <p:ph sz="half" idx="2"/>
          </p:nvPr>
        </p:nvSpPr>
        <p:spPr>
          <a:xfrm>
            <a:off x="4427984" y="1920085"/>
            <a:ext cx="4608512" cy="4434840"/>
          </a:xfrm>
        </p:spPr>
        <p:txBody>
          <a:bodyPr>
            <a:noAutofit/>
          </a:bodyPr>
          <a:lstStyle/>
          <a:p>
            <a:r>
              <a:rPr lang="hu-HU" sz="2000" dirty="0"/>
              <a:t> GLSD (</a:t>
            </a:r>
            <a:r>
              <a:rPr lang="hu-HU" sz="2000" dirty="0" err="1"/>
              <a:t>generalized</a:t>
            </a:r>
            <a:r>
              <a:rPr lang="hu-HU" sz="2000" dirty="0"/>
              <a:t> </a:t>
            </a:r>
            <a:r>
              <a:rPr lang="hu-HU" sz="2000" dirty="0" err="1"/>
              <a:t>level</a:t>
            </a:r>
            <a:r>
              <a:rPr lang="hu-HU" sz="2000" dirty="0"/>
              <a:t> </a:t>
            </a:r>
            <a:r>
              <a:rPr lang="hu-HU" sz="2000" dirty="0" err="1"/>
              <a:t>set</a:t>
            </a:r>
            <a:r>
              <a:rPr lang="hu-HU" sz="2000" dirty="0"/>
              <a:t> </a:t>
            </a:r>
            <a:r>
              <a:rPr lang="hu-HU" sz="2000" dirty="0" err="1"/>
              <a:t>defuzzification</a:t>
            </a:r>
            <a:r>
              <a:rPr lang="hu-HU" sz="2000" dirty="0"/>
              <a:t>)</a:t>
            </a:r>
          </a:p>
          <a:p>
            <a:r>
              <a:rPr lang="hu-HU" sz="2000" dirty="0"/>
              <a:t> ICOG (indexed center of </a:t>
            </a:r>
            <a:r>
              <a:rPr lang="hu-HU" sz="2000" dirty="0" err="1"/>
              <a:t>gravity</a:t>
            </a:r>
            <a:r>
              <a:rPr lang="hu-HU" sz="2000" dirty="0"/>
              <a:t>)</a:t>
            </a:r>
          </a:p>
          <a:p>
            <a:r>
              <a:rPr lang="hu-HU" sz="2000" dirty="0"/>
              <a:t> IV (</a:t>
            </a:r>
            <a:r>
              <a:rPr lang="hu-HU" sz="2000" dirty="0" err="1"/>
              <a:t>influence</a:t>
            </a:r>
            <a:r>
              <a:rPr lang="hu-HU" sz="2000" dirty="0"/>
              <a:t> </a:t>
            </a:r>
            <a:r>
              <a:rPr lang="hu-HU" sz="2000" dirty="0" err="1"/>
              <a:t>value</a:t>
            </a:r>
            <a:r>
              <a:rPr lang="hu-HU" sz="2000" dirty="0"/>
              <a:t>) </a:t>
            </a:r>
            <a:r>
              <a:rPr lang="hu-HU" sz="2000" dirty="0" smtClean="0"/>
              <a:t>LOM </a:t>
            </a:r>
            <a:r>
              <a:rPr lang="hu-HU" sz="2000" dirty="0"/>
              <a:t>(</a:t>
            </a:r>
            <a:r>
              <a:rPr lang="hu-HU" sz="2000" dirty="0" err="1"/>
              <a:t>last</a:t>
            </a:r>
            <a:r>
              <a:rPr lang="hu-HU" sz="2000" dirty="0"/>
              <a:t> of maximum)</a:t>
            </a:r>
          </a:p>
          <a:p>
            <a:r>
              <a:rPr lang="hu-HU" sz="2000" dirty="0"/>
              <a:t> </a:t>
            </a:r>
            <a:r>
              <a:rPr lang="hu-HU" sz="2000" dirty="0" err="1"/>
              <a:t>MeOM</a:t>
            </a:r>
            <a:r>
              <a:rPr lang="hu-HU" sz="2000" dirty="0"/>
              <a:t> (</a:t>
            </a:r>
            <a:r>
              <a:rPr lang="hu-HU" sz="2000" dirty="0" err="1"/>
              <a:t>mean</a:t>
            </a:r>
            <a:r>
              <a:rPr lang="hu-HU" sz="2000" dirty="0"/>
              <a:t> of maxima)</a:t>
            </a:r>
          </a:p>
          <a:p>
            <a:r>
              <a:rPr lang="hu-HU" sz="2000" dirty="0"/>
              <a:t> MOM (</a:t>
            </a:r>
            <a:r>
              <a:rPr lang="hu-HU" sz="2000" dirty="0" err="1"/>
              <a:t>middle</a:t>
            </a:r>
            <a:r>
              <a:rPr lang="hu-HU" sz="2000" dirty="0"/>
              <a:t> of maximum)</a:t>
            </a:r>
          </a:p>
          <a:p>
            <a:r>
              <a:rPr lang="hu-HU" sz="2000" dirty="0"/>
              <a:t> QM (</a:t>
            </a:r>
            <a:r>
              <a:rPr lang="hu-HU" sz="2000" dirty="0" err="1"/>
              <a:t>quality</a:t>
            </a:r>
            <a:r>
              <a:rPr lang="hu-HU" sz="2000" dirty="0"/>
              <a:t> </a:t>
            </a:r>
            <a:r>
              <a:rPr lang="hu-HU" sz="2000" dirty="0" err="1"/>
              <a:t>method</a:t>
            </a:r>
            <a:r>
              <a:rPr lang="hu-HU" sz="2000" dirty="0"/>
              <a:t>)</a:t>
            </a:r>
          </a:p>
          <a:p>
            <a:r>
              <a:rPr lang="hu-HU" sz="2000" dirty="0"/>
              <a:t> RCOM (random </a:t>
            </a:r>
            <a:r>
              <a:rPr lang="hu-HU" sz="2000" dirty="0" err="1"/>
              <a:t>choice</a:t>
            </a:r>
            <a:r>
              <a:rPr lang="hu-HU" sz="2000" dirty="0"/>
              <a:t> of maximum)</a:t>
            </a:r>
          </a:p>
          <a:p>
            <a:r>
              <a:rPr lang="hu-HU" sz="2000" dirty="0"/>
              <a:t> SLIDE (</a:t>
            </a:r>
            <a:r>
              <a:rPr lang="hu-HU" sz="2000" dirty="0" err="1"/>
              <a:t>semi-linear</a:t>
            </a:r>
            <a:r>
              <a:rPr lang="hu-HU" sz="2000" dirty="0"/>
              <a:t> </a:t>
            </a:r>
            <a:r>
              <a:rPr lang="hu-HU" sz="2000" dirty="0" err="1"/>
              <a:t>defuzzification</a:t>
            </a:r>
            <a:r>
              <a:rPr lang="hu-HU" sz="2000" dirty="0"/>
              <a:t>)</a:t>
            </a:r>
          </a:p>
          <a:p>
            <a:r>
              <a:rPr lang="hu-HU" sz="2000" dirty="0"/>
              <a:t> WFM (</a:t>
            </a:r>
            <a:r>
              <a:rPr lang="hu-HU" sz="2000" dirty="0" err="1"/>
              <a:t>weighted</a:t>
            </a:r>
            <a:r>
              <a:rPr lang="hu-HU" sz="2000" dirty="0"/>
              <a:t> fuzzy </a:t>
            </a:r>
            <a:r>
              <a:rPr lang="hu-HU" sz="2000" dirty="0" err="1"/>
              <a:t>mean</a:t>
            </a:r>
            <a:r>
              <a:rPr lang="hu-HU" sz="2000" dirty="0"/>
              <a:t>)</a:t>
            </a:r>
          </a:p>
          <a:p>
            <a:endParaRPr lang="hu-HU" sz="2000" dirty="0"/>
          </a:p>
          <a:p>
            <a:endParaRPr lang="hu-HU" sz="2000" dirty="0"/>
          </a:p>
        </p:txBody>
      </p:sp>
      <p:sp>
        <p:nvSpPr>
          <p:cNvPr id="5" name="Dia számának helye 4"/>
          <p:cNvSpPr>
            <a:spLocks noGrp="1"/>
          </p:cNvSpPr>
          <p:nvPr>
            <p:ph type="sldNum" sz="quarter" idx="12"/>
          </p:nvPr>
        </p:nvSpPr>
        <p:spPr/>
        <p:txBody>
          <a:bodyPr/>
          <a:lstStyle/>
          <a:p>
            <a:fld id="{42275A63-3E4B-4569-BF04-D6C210DC9A48}" type="slidenum">
              <a:rPr lang="hu-HU" smtClean="0"/>
              <a:t>36</a:t>
            </a:fld>
            <a:endParaRPr lang="hu-HU"/>
          </a:p>
        </p:txBody>
      </p:sp>
    </p:spTree>
    <p:extLst>
      <p:ext uri="{BB962C8B-B14F-4D97-AF65-F5344CB8AC3E}">
        <p14:creationId xmlns:p14="http://schemas.microsoft.com/office/powerpoint/2010/main" val="7186465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smtClean="0"/>
              <a:t>Fuzzy </a:t>
            </a:r>
            <a:r>
              <a:rPr lang="hu-HU" dirty="0" err="1" smtClean="0"/>
              <a:t>Inference</a:t>
            </a:r>
            <a:endParaRPr lang="hu-HU" dirty="0"/>
          </a:p>
        </p:txBody>
      </p:sp>
      <p:sp>
        <p:nvSpPr>
          <p:cNvPr id="6" name="Szöveg helye 5"/>
          <p:cNvSpPr>
            <a:spLocks noGrp="1"/>
          </p:cNvSpPr>
          <p:nvPr>
            <p:ph type="body" idx="1"/>
          </p:nvPr>
        </p:nvSpPr>
        <p:spPr/>
        <p:txBody>
          <a:bodyPr/>
          <a:lstStyle/>
          <a:p>
            <a:r>
              <a:rPr lang="hu-HU" dirty="0" err="1" smtClean="0"/>
              <a:t>Classical</a:t>
            </a:r>
            <a:r>
              <a:rPr lang="hu-HU" dirty="0" smtClean="0"/>
              <a:t> </a:t>
            </a:r>
            <a:r>
              <a:rPr lang="hu-HU" dirty="0" err="1" smtClean="0"/>
              <a:t>Methods</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37</a:t>
            </a:fld>
            <a:endParaRPr lang="hu-HU" dirty="0"/>
          </a:p>
        </p:txBody>
      </p:sp>
    </p:spTree>
    <p:extLst>
      <p:ext uri="{BB962C8B-B14F-4D97-AF65-F5344CB8AC3E}">
        <p14:creationId xmlns:p14="http://schemas.microsoft.com/office/powerpoint/2010/main" val="37308331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normAutofit fontScale="90000"/>
          </a:bodyPr>
          <a:lstStyle/>
          <a:p>
            <a:r>
              <a:rPr lang="hu-HU" dirty="0" err="1" smtClean="0"/>
              <a:t>Classical</a:t>
            </a:r>
            <a:r>
              <a:rPr lang="hu-HU" dirty="0" smtClean="0"/>
              <a:t> fuzzy </a:t>
            </a:r>
            <a:r>
              <a:rPr lang="hu-HU" dirty="0" err="1" smtClean="0"/>
              <a:t>inference</a:t>
            </a:r>
            <a:r>
              <a:rPr lang="hu-HU" dirty="0" smtClean="0"/>
              <a:t> </a:t>
            </a:r>
            <a:r>
              <a:rPr lang="hu-HU" dirty="0" err="1" smtClean="0"/>
              <a:t>methods</a:t>
            </a:r>
            <a:endParaRPr lang="hu-HU" dirty="0"/>
          </a:p>
        </p:txBody>
      </p:sp>
      <p:sp>
        <p:nvSpPr>
          <p:cNvPr id="6" name="Tartalom helye 5"/>
          <p:cNvSpPr>
            <a:spLocks noGrp="1"/>
          </p:cNvSpPr>
          <p:nvPr>
            <p:ph idx="1"/>
          </p:nvPr>
        </p:nvSpPr>
        <p:spPr/>
        <p:txBody>
          <a:bodyPr/>
          <a:lstStyle/>
          <a:p>
            <a:endParaRPr lang="hu-HU" dirty="0" smtClean="0"/>
          </a:p>
          <a:p>
            <a:r>
              <a:rPr lang="hu-HU" dirty="0" err="1" smtClean="0"/>
              <a:t>Mamdani</a:t>
            </a:r>
            <a:endParaRPr lang="hu-HU" dirty="0" smtClean="0"/>
          </a:p>
          <a:p>
            <a:endParaRPr lang="hu-HU" dirty="0" smtClean="0"/>
          </a:p>
          <a:p>
            <a:r>
              <a:rPr lang="hu-HU" dirty="0" err="1" smtClean="0"/>
              <a:t>Takagi-Sugeno-Kang</a:t>
            </a:r>
            <a:endParaRPr lang="hu-HU" dirty="0" smtClean="0"/>
          </a:p>
        </p:txBody>
      </p:sp>
      <p:sp>
        <p:nvSpPr>
          <p:cNvPr id="4" name="Dia számának helye 3"/>
          <p:cNvSpPr>
            <a:spLocks noGrp="1"/>
          </p:cNvSpPr>
          <p:nvPr>
            <p:ph type="sldNum" sz="quarter" idx="12"/>
          </p:nvPr>
        </p:nvSpPr>
        <p:spPr/>
        <p:txBody>
          <a:bodyPr/>
          <a:lstStyle/>
          <a:p>
            <a:fld id="{42275A63-3E4B-4569-BF04-D6C210DC9A48}" type="slidenum">
              <a:rPr lang="hu-HU" smtClean="0"/>
              <a:t>38</a:t>
            </a:fld>
            <a:endParaRPr lang="hu-HU"/>
          </a:p>
        </p:txBody>
      </p:sp>
    </p:spTree>
    <p:extLst>
      <p:ext uri="{BB962C8B-B14F-4D97-AF65-F5344CB8AC3E}">
        <p14:creationId xmlns:p14="http://schemas.microsoft.com/office/powerpoint/2010/main" val="36273425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Mamdani</a:t>
            </a:r>
            <a:r>
              <a:rPr lang="hu-HU" dirty="0" smtClean="0"/>
              <a:t> </a:t>
            </a:r>
            <a:r>
              <a:rPr lang="hu-HU" dirty="0" err="1" smtClean="0"/>
              <a:t>type</a:t>
            </a:r>
            <a:r>
              <a:rPr lang="hu-HU" dirty="0" smtClean="0"/>
              <a:t> fuzzy </a:t>
            </a:r>
            <a:r>
              <a:rPr lang="hu-HU" dirty="0" err="1" smtClean="0"/>
              <a:t>inference</a:t>
            </a:r>
            <a:r>
              <a:rPr lang="hu-HU" dirty="0" smtClean="0"/>
              <a:t> </a:t>
            </a:r>
            <a:endParaRPr lang="hu-HU" dirty="0"/>
          </a:p>
        </p:txBody>
      </p:sp>
      <p:sp>
        <p:nvSpPr>
          <p:cNvPr id="3" name="Tartalom helye 2"/>
          <p:cNvSpPr>
            <a:spLocks noGrp="1"/>
          </p:cNvSpPr>
          <p:nvPr>
            <p:ph idx="1"/>
          </p:nvPr>
        </p:nvSpPr>
        <p:spPr/>
        <p:txBody>
          <a:bodyPr/>
          <a:lstStyle/>
          <a:p>
            <a:r>
              <a:rPr lang="hu-HU" dirty="0" smtClean="0"/>
              <a:t>IF x1 is A2 AND x2 is B3  THEN y is </a:t>
            </a:r>
            <a:r>
              <a:rPr lang="hu-HU" dirty="0" smtClean="0"/>
              <a:t>C3</a:t>
            </a:r>
            <a:endParaRPr lang="hu-HU" dirty="0"/>
          </a:p>
          <a:p>
            <a:r>
              <a:rPr lang="hu-HU" dirty="0" smtClean="0"/>
              <a:t>IF</a:t>
            </a:r>
            <a:r>
              <a:rPr lang="hu-HU" dirty="0" smtClean="0"/>
              <a:t> x1 is A3 AND x2 is B3  THEN y is C2</a:t>
            </a:r>
            <a:endParaRPr lang="hu-HU" dirty="0" smtClean="0"/>
          </a:p>
          <a:p>
            <a:r>
              <a:rPr lang="hu-HU" dirty="0" smtClean="0"/>
              <a:t>…</a:t>
            </a:r>
            <a:endParaRPr lang="hu-HU"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512542"/>
            <a:ext cx="3810000" cy="164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23" y="5157192"/>
            <a:ext cx="376555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3897263"/>
            <a:ext cx="3508375" cy="165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Egyenes összekötő 4"/>
          <p:cNvCxnSpPr/>
          <p:nvPr/>
        </p:nvCxnSpPr>
        <p:spPr>
          <a:xfrm flipV="1">
            <a:off x="2627784" y="3969271"/>
            <a:ext cx="0" cy="82788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Szövegdoboz 5"/>
          <p:cNvSpPr txBox="1"/>
          <p:nvPr/>
        </p:nvSpPr>
        <p:spPr>
          <a:xfrm>
            <a:off x="2483768" y="5013176"/>
            <a:ext cx="648072" cy="369332"/>
          </a:xfrm>
          <a:prstGeom prst="rect">
            <a:avLst/>
          </a:prstGeom>
          <a:noFill/>
        </p:spPr>
        <p:txBody>
          <a:bodyPr wrap="square" rtlCol="0">
            <a:spAutoFit/>
          </a:bodyPr>
          <a:lstStyle/>
          <a:p>
            <a:r>
              <a:rPr lang="hu-HU" dirty="0" smtClean="0"/>
              <a:t>x</a:t>
            </a:r>
            <a:r>
              <a:rPr lang="hu-HU" baseline="-25000" dirty="0" smtClean="0"/>
              <a:t>1M</a:t>
            </a:r>
            <a:endParaRPr lang="hu-HU" baseline="-25000" dirty="0"/>
          </a:p>
        </p:txBody>
      </p:sp>
      <p:cxnSp>
        <p:nvCxnSpPr>
          <p:cNvPr id="8" name="Egyenes összekötő 7"/>
          <p:cNvCxnSpPr/>
          <p:nvPr/>
        </p:nvCxnSpPr>
        <p:spPr>
          <a:xfrm>
            <a:off x="2807804" y="5625033"/>
            <a:ext cx="0" cy="9003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3" name="Szövegdoboz 12"/>
          <p:cNvSpPr txBox="1"/>
          <p:nvPr/>
        </p:nvSpPr>
        <p:spPr>
          <a:xfrm>
            <a:off x="2636168" y="6444044"/>
            <a:ext cx="648072" cy="369332"/>
          </a:xfrm>
          <a:prstGeom prst="rect">
            <a:avLst/>
          </a:prstGeom>
          <a:noFill/>
        </p:spPr>
        <p:txBody>
          <a:bodyPr wrap="square" rtlCol="0">
            <a:spAutoFit/>
          </a:bodyPr>
          <a:lstStyle/>
          <a:p>
            <a:r>
              <a:rPr lang="hu-HU" dirty="0" smtClean="0"/>
              <a:t>x</a:t>
            </a:r>
            <a:r>
              <a:rPr lang="hu-HU" baseline="-25000" dirty="0" smtClean="0"/>
              <a:t>2M</a:t>
            </a:r>
            <a:endParaRPr lang="hu-HU" baseline="-25000" dirty="0"/>
          </a:p>
        </p:txBody>
      </p:sp>
      <p:sp>
        <p:nvSpPr>
          <p:cNvPr id="4" name="Dia számának helye 3"/>
          <p:cNvSpPr>
            <a:spLocks noGrp="1"/>
          </p:cNvSpPr>
          <p:nvPr>
            <p:ph type="sldNum" sz="quarter" idx="12"/>
          </p:nvPr>
        </p:nvSpPr>
        <p:spPr/>
        <p:txBody>
          <a:bodyPr/>
          <a:lstStyle/>
          <a:p>
            <a:fld id="{42275A63-3E4B-4569-BF04-D6C210DC9A48}" type="slidenum">
              <a:rPr lang="hu-HU" smtClean="0"/>
              <a:t>39</a:t>
            </a:fld>
            <a:endParaRPr lang="hu-HU"/>
          </a:p>
        </p:txBody>
      </p:sp>
    </p:spTree>
    <p:extLst>
      <p:ext uri="{BB962C8B-B14F-4D97-AF65-F5344CB8AC3E}">
        <p14:creationId xmlns:p14="http://schemas.microsoft.com/office/powerpoint/2010/main" val="24613392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endParaRPr lang="hu-HU"/>
          </a:p>
        </p:txBody>
      </p:sp>
      <p:sp>
        <p:nvSpPr>
          <p:cNvPr id="4" name="Dia számának helye 3"/>
          <p:cNvSpPr>
            <a:spLocks noGrp="1"/>
          </p:cNvSpPr>
          <p:nvPr>
            <p:ph type="sldNum" sz="quarter" idx="12"/>
          </p:nvPr>
        </p:nvSpPr>
        <p:spPr/>
        <p:txBody>
          <a:bodyPr/>
          <a:lstStyle/>
          <a:p>
            <a:fld id="{42275A63-3E4B-4569-BF04-D6C210DC9A48}" type="slidenum">
              <a:rPr lang="hu-HU" smtClean="0"/>
              <a:t>4</a:t>
            </a:fld>
            <a:endParaRPr lang="hu-HU"/>
          </a:p>
        </p:txBody>
      </p:sp>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0" y="0"/>
            <a:ext cx="917958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91620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 name="Dia számának helye 4"/>
          <p:cNvSpPr>
            <a:spLocks noGrp="1"/>
          </p:cNvSpPr>
          <p:nvPr>
            <p:ph type="sldNum" sz="quarter" idx="12"/>
          </p:nvPr>
        </p:nvSpPr>
        <p:spPr/>
        <p:txBody>
          <a:bodyPr/>
          <a:lstStyle/>
          <a:p>
            <a:fld id="{19211AA4-71DA-4009-8864-756B07C98C3F}" type="slidenum">
              <a:rPr lang="hu-HU"/>
              <a:pPr/>
              <a:t>40</a:t>
            </a:fld>
            <a:endParaRPr lang="hu-HU"/>
          </a:p>
        </p:txBody>
      </p:sp>
      <p:sp>
        <p:nvSpPr>
          <p:cNvPr id="12290" name="Rectangle 2"/>
          <p:cNvSpPr>
            <a:spLocks noGrp="1" noChangeArrowheads="1"/>
          </p:cNvSpPr>
          <p:nvPr>
            <p:ph type="title"/>
          </p:nvPr>
        </p:nvSpPr>
        <p:spPr>
          <a:xfrm>
            <a:off x="4859338" y="0"/>
            <a:ext cx="4284662" cy="1143000"/>
          </a:xfrm>
        </p:spPr>
        <p:txBody>
          <a:bodyPr/>
          <a:lstStyle/>
          <a:p>
            <a:r>
              <a:rPr lang="hu-HU" sz="3600" dirty="0" err="1" smtClean="0"/>
              <a:t>Evaluation</a:t>
            </a:r>
            <a:r>
              <a:rPr lang="hu-HU" sz="3600" dirty="0" smtClean="0"/>
              <a:t> of </a:t>
            </a:r>
            <a:r>
              <a:rPr lang="hu-HU" sz="3600" dirty="0" err="1" smtClean="0"/>
              <a:t>the</a:t>
            </a:r>
            <a:r>
              <a:rPr lang="hu-HU" sz="3600" dirty="0" smtClean="0"/>
              <a:t> </a:t>
            </a:r>
            <a:r>
              <a:rPr lang="hu-HU" sz="3600" dirty="0" err="1" smtClean="0"/>
              <a:t>first</a:t>
            </a:r>
            <a:r>
              <a:rPr lang="hu-HU" sz="3600" dirty="0" smtClean="0"/>
              <a:t> </a:t>
            </a:r>
            <a:r>
              <a:rPr lang="hu-HU" sz="3600" dirty="0" err="1" smtClean="0"/>
              <a:t>rule</a:t>
            </a:r>
            <a:endParaRPr lang="hu-HU" sz="3600" dirty="0"/>
          </a:p>
        </p:txBody>
      </p:sp>
      <p:sp>
        <p:nvSpPr>
          <p:cNvPr id="12291" name="Line 3"/>
          <p:cNvSpPr>
            <a:spLocks noChangeShapeType="1"/>
          </p:cNvSpPr>
          <p:nvPr/>
        </p:nvSpPr>
        <p:spPr bwMode="auto">
          <a:xfrm flipV="1">
            <a:off x="2695575" y="1431925"/>
            <a:ext cx="0" cy="12366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293" name="Line 5"/>
          <p:cNvSpPr>
            <a:spLocks noChangeShapeType="1"/>
          </p:cNvSpPr>
          <p:nvPr/>
        </p:nvSpPr>
        <p:spPr bwMode="auto">
          <a:xfrm>
            <a:off x="635000" y="2668588"/>
            <a:ext cx="35385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294" name="AutoShape 6"/>
          <p:cNvSpPr>
            <a:spLocks noChangeArrowheads="1"/>
          </p:cNvSpPr>
          <p:nvPr/>
        </p:nvSpPr>
        <p:spPr bwMode="auto">
          <a:xfrm>
            <a:off x="1577975" y="693738"/>
            <a:ext cx="1616075" cy="197485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12295" name="Text Box 7"/>
          <p:cNvSpPr txBox="1">
            <a:spLocks noChangeArrowheads="1"/>
          </p:cNvSpPr>
          <p:nvPr/>
        </p:nvSpPr>
        <p:spPr bwMode="auto">
          <a:xfrm>
            <a:off x="985838" y="203200"/>
            <a:ext cx="557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A1</a:t>
            </a:r>
          </a:p>
        </p:txBody>
      </p:sp>
      <p:sp>
        <p:nvSpPr>
          <p:cNvPr id="12296" name="Text Box 8"/>
          <p:cNvSpPr txBox="1">
            <a:spLocks noChangeArrowheads="1"/>
          </p:cNvSpPr>
          <p:nvPr/>
        </p:nvSpPr>
        <p:spPr bwMode="auto">
          <a:xfrm>
            <a:off x="1863725" y="203200"/>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A2</a:t>
            </a:r>
          </a:p>
        </p:txBody>
      </p:sp>
      <p:sp>
        <p:nvSpPr>
          <p:cNvPr id="12297" name="Text Box 9"/>
          <p:cNvSpPr txBox="1">
            <a:spLocks noChangeArrowheads="1"/>
          </p:cNvSpPr>
          <p:nvPr/>
        </p:nvSpPr>
        <p:spPr bwMode="auto">
          <a:xfrm>
            <a:off x="3101975" y="203200"/>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A3</a:t>
            </a:r>
          </a:p>
        </p:txBody>
      </p:sp>
      <p:sp>
        <p:nvSpPr>
          <p:cNvPr id="12298" name="Text Box 10"/>
          <p:cNvSpPr txBox="1">
            <a:spLocks noChangeArrowheads="1"/>
          </p:cNvSpPr>
          <p:nvPr/>
        </p:nvSpPr>
        <p:spPr bwMode="auto">
          <a:xfrm>
            <a:off x="285750" y="213042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0</a:t>
            </a:r>
          </a:p>
        </p:txBody>
      </p:sp>
      <p:sp>
        <p:nvSpPr>
          <p:cNvPr id="12299" name="Text Box 11"/>
          <p:cNvSpPr txBox="1">
            <a:spLocks noChangeArrowheads="1"/>
          </p:cNvSpPr>
          <p:nvPr/>
        </p:nvSpPr>
        <p:spPr bwMode="auto">
          <a:xfrm>
            <a:off x="285750" y="3556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1</a:t>
            </a:r>
          </a:p>
        </p:txBody>
      </p:sp>
      <p:sp>
        <p:nvSpPr>
          <p:cNvPr id="12300" name="Text Box 12"/>
          <p:cNvSpPr txBox="1">
            <a:spLocks noChangeArrowheads="1"/>
          </p:cNvSpPr>
          <p:nvPr/>
        </p:nvSpPr>
        <p:spPr bwMode="auto">
          <a:xfrm>
            <a:off x="3698875" y="27813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hu-HU" sz="2400">
                <a:latin typeface="Times New Roman" pitchFamily="18" charset="0"/>
              </a:rPr>
              <a:t>x1</a:t>
            </a:r>
          </a:p>
        </p:txBody>
      </p:sp>
      <p:sp>
        <p:nvSpPr>
          <p:cNvPr id="12301" name="Line 13"/>
          <p:cNvSpPr>
            <a:spLocks noChangeShapeType="1"/>
          </p:cNvSpPr>
          <p:nvPr/>
        </p:nvSpPr>
        <p:spPr bwMode="auto">
          <a:xfrm flipV="1">
            <a:off x="881063" y="203200"/>
            <a:ext cx="0" cy="26431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302" name="Text Box 14"/>
          <p:cNvSpPr txBox="1">
            <a:spLocks noChangeArrowheads="1"/>
          </p:cNvSpPr>
          <p:nvPr/>
        </p:nvSpPr>
        <p:spPr bwMode="auto">
          <a:xfrm>
            <a:off x="193675" y="1092200"/>
            <a:ext cx="7232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dirty="0" smtClean="0">
                <a:latin typeface="Times New Roman" pitchFamily="18" charset="0"/>
              </a:rPr>
              <a:t>0.58</a:t>
            </a:r>
            <a:endParaRPr lang="hu-HU" sz="2400" dirty="0">
              <a:latin typeface="Times New Roman" pitchFamily="18" charset="0"/>
            </a:endParaRPr>
          </a:p>
        </p:txBody>
      </p:sp>
      <p:sp>
        <p:nvSpPr>
          <p:cNvPr id="12303" name="Line 15"/>
          <p:cNvSpPr>
            <a:spLocks noChangeShapeType="1"/>
          </p:cNvSpPr>
          <p:nvPr/>
        </p:nvSpPr>
        <p:spPr bwMode="auto">
          <a:xfrm flipV="1">
            <a:off x="2843213" y="5154613"/>
            <a:ext cx="0" cy="10683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304" name="Line 16"/>
          <p:cNvSpPr>
            <a:spLocks noChangeShapeType="1"/>
          </p:cNvSpPr>
          <p:nvPr/>
        </p:nvSpPr>
        <p:spPr bwMode="auto">
          <a:xfrm flipH="1">
            <a:off x="893763" y="5154613"/>
            <a:ext cx="34401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305" name="Line 17"/>
          <p:cNvSpPr>
            <a:spLocks noChangeShapeType="1"/>
          </p:cNvSpPr>
          <p:nvPr/>
        </p:nvSpPr>
        <p:spPr bwMode="auto">
          <a:xfrm flipH="1">
            <a:off x="881063" y="1431925"/>
            <a:ext cx="34528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307" name="Text Box 19"/>
          <p:cNvSpPr txBox="1">
            <a:spLocks noChangeArrowheads="1"/>
          </p:cNvSpPr>
          <p:nvPr/>
        </p:nvSpPr>
        <p:spPr bwMode="auto">
          <a:xfrm>
            <a:off x="193675" y="4814888"/>
            <a:ext cx="7232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dirty="0" smtClean="0">
                <a:latin typeface="Times New Roman" pitchFamily="18" charset="0"/>
              </a:rPr>
              <a:t>0.38</a:t>
            </a:r>
            <a:endParaRPr lang="hu-HU" sz="2400" dirty="0">
              <a:latin typeface="Times New Roman" pitchFamily="18" charset="0"/>
            </a:endParaRPr>
          </a:p>
        </p:txBody>
      </p:sp>
      <p:sp>
        <p:nvSpPr>
          <p:cNvPr id="12308" name="Line 20"/>
          <p:cNvSpPr>
            <a:spLocks noChangeShapeType="1"/>
          </p:cNvSpPr>
          <p:nvPr/>
        </p:nvSpPr>
        <p:spPr bwMode="auto">
          <a:xfrm>
            <a:off x="635000" y="6223000"/>
            <a:ext cx="35385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309" name="AutoShape 21"/>
          <p:cNvSpPr>
            <a:spLocks noChangeArrowheads="1"/>
          </p:cNvSpPr>
          <p:nvPr/>
        </p:nvSpPr>
        <p:spPr bwMode="auto">
          <a:xfrm rot="16200000" flipH="1">
            <a:off x="2279651" y="4692650"/>
            <a:ext cx="1973262" cy="1087437"/>
          </a:xfrm>
          <a:prstGeom prst="flowChartManualIn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12310" name="Text Box 22"/>
          <p:cNvSpPr txBox="1">
            <a:spLocks noChangeArrowheads="1"/>
          </p:cNvSpPr>
          <p:nvPr/>
        </p:nvSpPr>
        <p:spPr bwMode="auto">
          <a:xfrm>
            <a:off x="985838" y="3346450"/>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B1</a:t>
            </a:r>
          </a:p>
        </p:txBody>
      </p:sp>
      <p:sp>
        <p:nvSpPr>
          <p:cNvPr id="12311" name="Text Box 23"/>
          <p:cNvSpPr txBox="1">
            <a:spLocks noChangeArrowheads="1"/>
          </p:cNvSpPr>
          <p:nvPr/>
        </p:nvSpPr>
        <p:spPr bwMode="auto">
          <a:xfrm>
            <a:off x="2016125" y="3346450"/>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B2</a:t>
            </a:r>
          </a:p>
        </p:txBody>
      </p:sp>
      <p:sp>
        <p:nvSpPr>
          <p:cNvPr id="12312" name="Text Box 24"/>
          <p:cNvSpPr txBox="1">
            <a:spLocks noChangeArrowheads="1"/>
          </p:cNvSpPr>
          <p:nvPr/>
        </p:nvSpPr>
        <p:spPr bwMode="auto">
          <a:xfrm>
            <a:off x="3005138" y="3346450"/>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B3</a:t>
            </a:r>
          </a:p>
        </p:txBody>
      </p:sp>
      <p:sp>
        <p:nvSpPr>
          <p:cNvPr id="12313" name="Text Box 25"/>
          <p:cNvSpPr txBox="1">
            <a:spLocks noChangeArrowheads="1"/>
          </p:cNvSpPr>
          <p:nvPr/>
        </p:nvSpPr>
        <p:spPr bwMode="auto">
          <a:xfrm>
            <a:off x="285750" y="5684838"/>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0</a:t>
            </a:r>
          </a:p>
        </p:txBody>
      </p:sp>
      <p:sp>
        <p:nvSpPr>
          <p:cNvPr id="12314" name="Text Box 26"/>
          <p:cNvSpPr txBox="1">
            <a:spLocks noChangeArrowheads="1"/>
          </p:cNvSpPr>
          <p:nvPr/>
        </p:nvSpPr>
        <p:spPr bwMode="auto">
          <a:xfrm>
            <a:off x="285750" y="3910013"/>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1</a:t>
            </a:r>
          </a:p>
        </p:txBody>
      </p:sp>
      <p:sp>
        <p:nvSpPr>
          <p:cNvPr id="12315" name="Text Box 27"/>
          <p:cNvSpPr txBox="1">
            <a:spLocks noChangeArrowheads="1"/>
          </p:cNvSpPr>
          <p:nvPr/>
        </p:nvSpPr>
        <p:spPr bwMode="auto">
          <a:xfrm>
            <a:off x="3924300" y="64008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x2</a:t>
            </a:r>
          </a:p>
        </p:txBody>
      </p:sp>
      <p:sp>
        <p:nvSpPr>
          <p:cNvPr id="12316" name="Line 28"/>
          <p:cNvSpPr>
            <a:spLocks noChangeShapeType="1"/>
          </p:cNvSpPr>
          <p:nvPr/>
        </p:nvSpPr>
        <p:spPr bwMode="auto">
          <a:xfrm flipV="1">
            <a:off x="893763" y="3757613"/>
            <a:ext cx="0" cy="26431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318" name="Line 30"/>
          <p:cNvSpPr>
            <a:spLocks noChangeShapeType="1"/>
          </p:cNvSpPr>
          <p:nvPr/>
        </p:nvSpPr>
        <p:spPr bwMode="auto">
          <a:xfrm>
            <a:off x="4699000" y="4492625"/>
            <a:ext cx="2819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319" name="Text Box 31"/>
          <p:cNvSpPr txBox="1">
            <a:spLocks noChangeArrowheads="1"/>
          </p:cNvSpPr>
          <p:nvPr/>
        </p:nvSpPr>
        <p:spPr bwMode="auto">
          <a:xfrm>
            <a:off x="4699000" y="3954463"/>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0</a:t>
            </a:r>
          </a:p>
        </p:txBody>
      </p:sp>
      <p:sp>
        <p:nvSpPr>
          <p:cNvPr id="12320" name="Text Box 32"/>
          <p:cNvSpPr txBox="1">
            <a:spLocks noChangeArrowheads="1"/>
          </p:cNvSpPr>
          <p:nvPr/>
        </p:nvSpPr>
        <p:spPr bwMode="auto">
          <a:xfrm>
            <a:off x="4699000" y="2179638"/>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1</a:t>
            </a:r>
          </a:p>
        </p:txBody>
      </p:sp>
      <p:sp>
        <p:nvSpPr>
          <p:cNvPr id="12321" name="Text Box 33"/>
          <p:cNvSpPr txBox="1">
            <a:spLocks noChangeArrowheads="1"/>
          </p:cNvSpPr>
          <p:nvPr/>
        </p:nvSpPr>
        <p:spPr bwMode="auto">
          <a:xfrm>
            <a:off x="6948488" y="4670425"/>
            <a:ext cx="569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hu-HU" sz="2400">
                <a:latin typeface="Times New Roman" pitchFamily="18" charset="0"/>
              </a:rPr>
              <a:t>y</a:t>
            </a:r>
          </a:p>
        </p:txBody>
      </p:sp>
      <p:sp>
        <p:nvSpPr>
          <p:cNvPr id="12322" name="AutoShape 34"/>
          <p:cNvSpPr>
            <a:spLocks noChangeArrowheads="1"/>
          </p:cNvSpPr>
          <p:nvPr/>
        </p:nvSpPr>
        <p:spPr bwMode="auto">
          <a:xfrm>
            <a:off x="5684838" y="2519363"/>
            <a:ext cx="1616075" cy="197485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12323" name="Text Box 35"/>
          <p:cNvSpPr txBox="1">
            <a:spLocks noChangeArrowheads="1"/>
          </p:cNvSpPr>
          <p:nvPr/>
        </p:nvSpPr>
        <p:spPr bwMode="auto">
          <a:xfrm>
            <a:off x="5937250" y="2027238"/>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C3</a:t>
            </a:r>
          </a:p>
        </p:txBody>
      </p:sp>
      <p:sp>
        <p:nvSpPr>
          <p:cNvPr id="12324" name="Line 36"/>
          <p:cNvSpPr>
            <a:spLocks noChangeShapeType="1"/>
          </p:cNvSpPr>
          <p:nvPr/>
        </p:nvSpPr>
        <p:spPr bwMode="auto">
          <a:xfrm flipV="1">
            <a:off x="5121275" y="1860550"/>
            <a:ext cx="0" cy="2809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325" name="Line 37"/>
          <p:cNvSpPr>
            <a:spLocks noChangeShapeType="1"/>
          </p:cNvSpPr>
          <p:nvPr/>
        </p:nvSpPr>
        <p:spPr bwMode="auto">
          <a:xfrm>
            <a:off x="4333875" y="3757613"/>
            <a:ext cx="26177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326" name="AutoShape 38"/>
          <p:cNvSpPr>
            <a:spLocks noChangeArrowheads="1"/>
          </p:cNvSpPr>
          <p:nvPr/>
        </p:nvSpPr>
        <p:spPr bwMode="auto">
          <a:xfrm flipV="1">
            <a:off x="5684838" y="3757613"/>
            <a:ext cx="1616075" cy="735012"/>
          </a:xfrm>
          <a:custGeom>
            <a:avLst/>
            <a:gdLst>
              <a:gd name="G0" fmla="+- 3798 0 0"/>
              <a:gd name="G1" fmla="+- 21600 0 3798"/>
              <a:gd name="G2" fmla="*/ 3798 1 2"/>
              <a:gd name="G3" fmla="+- 21600 0 G2"/>
              <a:gd name="G4" fmla="+/ 3798 21600 2"/>
              <a:gd name="G5" fmla="+/ G1 0 2"/>
              <a:gd name="G6" fmla="*/ 21600 21600 3798"/>
              <a:gd name="G7" fmla="*/ G6 1 2"/>
              <a:gd name="G8" fmla="+- 21600 0 G7"/>
              <a:gd name="G9" fmla="*/ 21600 1 2"/>
              <a:gd name="G10" fmla="+- 3798 0 G9"/>
              <a:gd name="G11" fmla="?: G10 G8 0"/>
              <a:gd name="G12" fmla="?: G10 G7 21600"/>
              <a:gd name="T0" fmla="*/ 19701 w 21600"/>
              <a:gd name="T1" fmla="*/ 10800 h 21600"/>
              <a:gd name="T2" fmla="*/ 10800 w 21600"/>
              <a:gd name="T3" fmla="*/ 21600 h 21600"/>
              <a:gd name="T4" fmla="*/ 1899 w 21600"/>
              <a:gd name="T5" fmla="*/ 10800 h 21600"/>
              <a:gd name="T6" fmla="*/ 10800 w 21600"/>
              <a:gd name="T7" fmla="*/ 0 h 21600"/>
              <a:gd name="T8" fmla="*/ 3699 w 21600"/>
              <a:gd name="T9" fmla="*/ 3699 h 21600"/>
              <a:gd name="T10" fmla="*/ 17901 w 21600"/>
              <a:gd name="T11" fmla="*/ 17901 h 21600"/>
            </a:gdLst>
            <a:ahLst/>
            <a:cxnLst>
              <a:cxn ang="0">
                <a:pos x="T0" y="T1"/>
              </a:cxn>
              <a:cxn ang="0">
                <a:pos x="T2" y="T3"/>
              </a:cxn>
              <a:cxn ang="0">
                <a:pos x="T4" y="T5"/>
              </a:cxn>
              <a:cxn ang="0">
                <a:pos x="T6" y="T7"/>
              </a:cxn>
            </a:cxnLst>
            <a:rect l="T8" t="T9" r="T10" b="T11"/>
            <a:pathLst>
              <a:path w="21600" h="21600">
                <a:moveTo>
                  <a:pt x="0" y="0"/>
                </a:moveTo>
                <a:lnTo>
                  <a:pt x="3798" y="21600"/>
                </a:lnTo>
                <a:lnTo>
                  <a:pt x="17802"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12327" name="Text Box 39"/>
          <p:cNvSpPr txBox="1">
            <a:spLocks noChangeArrowheads="1"/>
          </p:cNvSpPr>
          <p:nvPr/>
        </p:nvSpPr>
        <p:spPr bwMode="auto">
          <a:xfrm>
            <a:off x="4403725" y="3300413"/>
            <a:ext cx="7232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dirty="0" smtClean="0">
                <a:latin typeface="Times New Roman" pitchFamily="18" charset="0"/>
              </a:rPr>
              <a:t>0.38</a:t>
            </a:r>
            <a:endParaRPr lang="hu-HU" sz="2400" dirty="0">
              <a:latin typeface="Times New Roman" pitchFamily="18" charset="0"/>
            </a:endParaRPr>
          </a:p>
        </p:txBody>
      </p:sp>
      <p:sp>
        <p:nvSpPr>
          <p:cNvPr id="12328" name="Line 40"/>
          <p:cNvSpPr>
            <a:spLocks noChangeShapeType="1"/>
          </p:cNvSpPr>
          <p:nvPr/>
        </p:nvSpPr>
        <p:spPr bwMode="auto">
          <a:xfrm>
            <a:off x="4333875" y="1431925"/>
            <a:ext cx="0" cy="37226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2329" name="Text Box 41"/>
          <p:cNvSpPr txBox="1">
            <a:spLocks noChangeArrowheads="1"/>
          </p:cNvSpPr>
          <p:nvPr/>
        </p:nvSpPr>
        <p:spPr bwMode="auto">
          <a:xfrm>
            <a:off x="4859338" y="1085835"/>
            <a:ext cx="37048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dirty="0" smtClean="0">
                <a:latin typeface="Times New Roman" pitchFamily="18" charset="0"/>
              </a:rPr>
              <a:t>AND:</a:t>
            </a:r>
            <a:endParaRPr lang="hu-HU" sz="2400" dirty="0">
              <a:latin typeface="Times New Roman" pitchFamily="18" charset="0"/>
            </a:endParaRPr>
          </a:p>
          <a:p>
            <a:r>
              <a:rPr lang="hu-HU" sz="2400" dirty="0">
                <a:latin typeface="Times New Roman" pitchFamily="18" charset="0"/>
              </a:rPr>
              <a:t>µ</a:t>
            </a:r>
            <a:r>
              <a:rPr lang="hu-HU" sz="2400" baseline="-25000" dirty="0">
                <a:latin typeface="Times New Roman" pitchFamily="18" charset="0"/>
              </a:rPr>
              <a:t>[A</a:t>
            </a:r>
            <a:r>
              <a:rPr lang="hu-HU" sz="2400" baseline="-25000" dirty="0">
                <a:latin typeface="Times New Roman" pitchFamily="18" charset="0"/>
                <a:sym typeface="Symbol" pitchFamily="18" charset="2"/>
              </a:rPr>
              <a:t>B]</a:t>
            </a:r>
            <a:r>
              <a:rPr lang="hu-HU" sz="2400" dirty="0">
                <a:latin typeface="Times New Roman" pitchFamily="18" charset="0"/>
              </a:rPr>
              <a:t>(a)=min{</a:t>
            </a:r>
            <a:r>
              <a:rPr lang="hu-HU" sz="2400" dirty="0" err="1">
                <a:latin typeface="Times New Roman" pitchFamily="18" charset="0"/>
              </a:rPr>
              <a:t>µ</a:t>
            </a:r>
            <a:r>
              <a:rPr lang="hu-HU" sz="2400" baseline="-25000" dirty="0" err="1">
                <a:latin typeface="Times New Roman" pitchFamily="18" charset="0"/>
              </a:rPr>
              <a:t>A</a:t>
            </a:r>
            <a:r>
              <a:rPr lang="hu-HU" sz="2400" dirty="0">
                <a:latin typeface="Times New Roman" pitchFamily="18" charset="0"/>
              </a:rPr>
              <a:t>(a), </a:t>
            </a:r>
            <a:r>
              <a:rPr lang="hu-HU" sz="2400" dirty="0" err="1">
                <a:latin typeface="Times New Roman" pitchFamily="18" charset="0"/>
              </a:rPr>
              <a:t>µ</a:t>
            </a:r>
            <a:r>
              <a:rPr lang="hu-HU" sz="2400" baseline="-25000" dirty="0" err="1">
                <a:latin typeface="Times New Roman" pitchFamily="18" charset="0"/>
              </a:rPr>
              <a:t>B</a:t>
            </a:r>
            <a:r>
              <a:rPr lang="hu-HU" sz="2400" dirty="0">
                <a:latin typeface="Times New Roman" pitchFamily="18" charset="0"/>
              </a:rPr>
              <a:t>(a)}</a:t>
            </a:r>
          </a:p>
        </p:txBody>
      </p:sp>
      <p:sp>
        <p:nvSpPr>
          <p:cNvPr id="2" name="Szövegdoboz 1"/>
          <p:cNvSpPr txBox="1"/>
          <p:nvPr/>
        </p:nvSpPr>
        <p:spPr>
          <a:xfrm>
            <a:off x="4788024" y="5688806"/>
            <a:ext cx="4341830" cy="677108"/>
          </a:xfrm>
          <a:prstGeom prst="rect">
            <a:avLst/>
          </a:prstGeom>
          <a:noFill/>
        </p:spPr>
        <p:txBody>
          <a:bodyPr wrap="none" rtlCol="0">
            <a:spAutoFit/>
          </a:bodyPr>
          <a:lstStyle/>
          <a:p>
            <a:r>
              <a:rPr lang="hu-HU" sz="2000" dirty="0"/>
              <a:t>IF x1 is A2 AND x2 is B3  THEN y is C3</a:t>
            </a:r>
          </a:p>
          <a:p>
            <a:endParaRPr lang="hu-HU" dirty="0"/>
          </a:p>
        </p:txBody>
      </p:sp>
      <p:sp>
        <p:nvSpPr>
          <p:cNvPr id="42" name="Szövegdoboz 41"/>
          <p:cNvSpPr txBox="1"/>
          <p:nvPr/>
        </p:nvSpPr>
        <p:spPr>
          <a:xfrm>
            <a:off x="2357066" y="2825234"/>
            <a:ext cx="648072" cy="400110"/>
          </a:xfrm>
          <a:prstGeom prst="rect">
            <a:avLst/>
          </a:prstGeom>
          <a:noFill/>
        </p:spPr>
        <p:txBody>
          <a:bodyPr wrap="square" rtlCol="0">
            <a:spAutoFit/>
          </a:bodyPr>
          <a:lstStyle/>
          <a:p>
            <a:r>
              <a:rPr lang="hu-HU" sz="2000" dirty="0" smtClean="0"/>
              <a:t>x</a:t>
            </a:r>
            <a:r>
              <a:rPr lang="hu-HU" sz="2000" baseline="-25000" dirty="0" smtClean="0"/>
              <a:t>1M</a:t>
            </a:r>
            <a:endParaRPr lang="hu-HU" sz="2000" baseline="-25000" dirty="0"/>
          </a:p>
        </p:txBody>
      </p:sp>
      <p:sp>
        <p:nvSpPr>
          <p:cNvPr id="43" name="Szövegdoboz 42"/>
          <p:cNvSpPr txBox="1"/>
          <p:nvPr/>
        </p:nvSpPr>
        <p:spPr>
          <a:xfrm>
            <a:off x="2519177" y="6365914"/>
            <a:ext cx="648072" cy="400110"/>
          </a:xfrm>
          <a:prstGeom prst="rect">
            <a:avLst/>
          </a:prstGeom>
          <a:noFill/>
        </p:spPr>
        <p:txBody>
          <a:bodyPr wrap="square" rtlCol="0">
            <a:spAutoFit/>
          </a:bodyPr>
          <a:lstStyle/>
          <a:p>
            <a:r>
              <a:rPr lang="hu-HU" sz="2000" dirty="0" smtClean="0"/>
              <a:t>x</a:t>
            </a:r>
            <a:r>
              <a:rPr lang="hu-HU" sz="2000" baseline="-25000" dirty="0" smtClean="0"/>
              <a:t>2M</a:t>
            </a:r>
            <a:endParaRPr lang="hu-HU" sz="2000" baseline="-25000" dirty="0"/>
          </a:p>
        </p:txBody>
      </p:sp>
    </p:spTree>
    <p:extLst>
      <p:ext uri="{BB962C8B-B14F-4D97-AF65-F5344CB8AC3E}">
        <p14:creationId xmlns:p14="http://schemas.microsoft.com/office/powerpoint/2010/main" val="3877163620"/>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0-#ppt_w/2"/>
                                          </p:val>
                                        </p:tav>
                                        <p:tav tm="100000">
                                          <p:val>
                                            <p:strVal val="#ppt_x"/>
                                          </p:val>
                                        </p:tav>
                                      </p:tavLst>
                                    </p:anim>
                                    <p:anim calcmode="lin" valueType="num">
                                      <p:cBhvr additive="base">
                                        <p:cTn id="8" dur="500" fill="hold"/>
                                        <p:tgtEl>
                                          <p:spTgt spid="122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91"/>
                                        </p:tgtEl>
                                        <p:attrNameLst>
                                          <p:attrName>style.visibility</p:attrName>
                                        </p:attrNameLst>
                                      </p:cBhvr>
                                      <p:to>
                                        <p:strVal val="visible"/>
                                      </p:to>
                                    </p:set>
                                    <p:anim calcmode="lin" valueType="num">
                                      <p:cBhvr additive="base">
                                        <p:cTn id="13" dur="500" fill="hold"/>
                                        <p:tgtEl>
                                          <p:spTgt spid="12291"/>
                                        </p:tgtEl>
                                        <p:attrNameLst>
                                          <p:attrName>ppt_x</p:attrName>
                                        </p:attrNameLst>
                                      </p:cBhvr>
                                      <p:tavLst>
                                        <p:tav tm="0">
                                          <p:val>
                                            <p:strVal val="0-#ppt_w/2"/>
                                          </p:val>
                                        </p:tav>
                                        <p:tav tm="100000">
                                          <p:val>
                                            <p:strVal val="#ppt_x"/>
                                          </p:val>
                                        </p:tav>
                                      </p:tavLst>
                                    </p:anim>
                                    <p:anim calcmode="lin" valueType="num">
                                      <p:cBhvr additive="base">
                                        <p:cTn id="14" dur="500" fill="hold"/>
                                        <p:tgtEl>
                                          <p:spTgt spid="1229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305"/>
                                        </p:tgtEl>
                                        <p:attrNameLst>
                                          <p:attrName>style.visibility</p:attrName>
                                        </p:attrNameLst>
                                      </p:cBhvr>
                                      <p:to>
                                        <p:strVal val="visible"/>
                                      </p:to>
                                    </p:set>
                                    <p:anim calcmode="lin" valueType="num">
                                      <p:cBhvr additive="base">
                                        <p:cTn id="19" dur="500" fill="hold"/>
                                        <p:tgtEl>
                                          <p:spTgt spid="12305"/>
                                        </p:tgtEl>
                                        <p:attrNameLst>
                                          <p:attrName>ppt_x</p:attrName>
                                        </p:attrNameLst>
                                      </p:cBhvr>
                                      <p:tavLst>
                                        <p:tav tm="0">
                                          <p:val>
                                            <p:strVal val="0-#ppt_w/2"/>
                                          </p:val>
                                        </p:tav>
                                        <p:tav tm="100000">
                                          <p:val>
                                            <p:strVal val="#ppt_x"/>
                                          </p:val>
                                        </p:tav>
                                      </p:tavLst>
                                    </p:anim>
                                    <p:anim calcmode="lin" valueType="num">
                                      <p:cBhvr additive="base">
                                        <p:cTn id="20" dur="500" fill="hold"/>
                                        <p:tgtEl>
                                          <p:spTgt spid="1230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303"/>
                                        </p:tgtEl>
                                        <p:attrNameLst>
                                          <p:attrName>style.visibility</p:attrName>
                                        </p:attrNameLst>
                                      </p:cBhvr>
                                      <p:to>
                                        <p:strVal val="visible"/>
                                      </p:to>
                                    </p:set>
                                    <p:anim calcmode="lin" valueType="num">
                                      <p:cBhvr additive="base">
                                        <p:cTn id="25" dur="500" fill="hold"/>
                                        <p:tgtEl>
                                          <p:spTgt spid="12303"/>
                                        </p:tgtEl>
                                        <p:attrNameLst>
                                          <p:attrName>ppt_x</p:attrName>
                                        </p:attrNameLst>
                                      </p:cBhvr>
                                      <p:tavLst>
                                        <p:tav tm="0">
                                          <p:val>
                                            <p:strVal val="0-#ppt_w/2"/>
                                          </p:val>
                                        </p:tav>
                                        <p:tav tm="100000">
                                          <p:val>
                                            <p:strVal val="#ppt_x"/>
                                          </p:val>
                                        </p:tav>
                                      </p:tavLst>
                                    </p:anim>
                                    <p:anim calcmode="lin" valueType="num">
                                      <p:cBhvr additive="base">
                                        <p:cTn id="26" dur="500" fill="hold"/>
                                        <p:tgtEl>
                                          <p:spTgt spid="1230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304"/>
                                        </p:tgtEl>
                                        <p:attrNameLst>
                                          <p:attrName>style.visibility</p:attrName>
                                        </p:attrNameLst>
                                      </p:cBhvr>
                                      <p:to>
                                        <p:strVal val="visible"/>
                                      </p:to>
                                    </p:set>
                                    <p:anim calcmode="lin" valueType="num">
                                      <p:cBhvr additive="base">
                                        <p:cTn id="31" dur="500" fill="hold"/>
                                        <p:tgtEl>
                                          <p:spTgt spid="12304"/>
                                        </p:tgtEl>
                                        <p:attrNameLst>
                                          <p:attrName>ppt_x</p:attrName>
                                        </p:attrNameLst>
                                      </p:cBhvr>
                                      <p:tavLst>
                                        <p:tav tm="0">
                                          <p:val>
                                            <p:strVal val="0-#ppt_w/2"/>
                                          </p:val>
                                        </p:tav>
                                        <p:tav tm="100000">
                                          <p:val>
                                            <p:strVal val="#ppt_x"/>
                                          </p:val>
                                        </p:tav>
                                      </p:tavLst>
                                    </p:anim>
                                    <p:anim calcmode="lin" valueType="num">
                                      <p:cBhvr additive="base">
                                        <p:cTn id="32" dur="500" fill="hold"/>
                                        <p:tgtEl>
                                          <p:spTgt spid="1230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328"/>
                                        </p:tgtEl>
                                        <p:attrNameLst>
                                          <p:attrName>style.visibility</p:attrName>
                                        </p:attrNameLst>
                                      </p:cBhvr>
                                      <p:to>
                                        <p:strVal val="visible"/>
                                      </p:to>
                                    </p:set>
                                    <p:anim calcmode="lin" valueType="num">
                                      <p:cBhvr additive="base">
                                        <p:cTn id="37" dur="500" fill="hold"/>
                                        <p:tgtEl>
                                          <p:spTgt spid="12328"/>
                                        </p:tgtEl>
                                        <p:attrNameLst>
                                          <p:attrName>ppt_x</p:attrName>
                                        </p:attrNameLst>
                                      </p:cBhvr>
                                      <p:tavLst>
                                        <p:tav tm="0">
                                          <p:val>
                                            <p:strVal val="0-#ppt_w/2"/>
                                          </p:val>
                                        </p:tav>
                                        <p:tav tm="100000">
                                          <p:val>
                                            <p:strVal val="#ppt_x"/>
                                          </p:val>
                                        </p:tav>
                                      </p:tavLst>
                                    </p:anim>
                                    <p:anim calcmode="lin" valueType="num">
                                      <p:cBhvr additive="base">
                                        <p:cTn id="38" dur="500" fill="hold"/>
                                        <p:tgtEl>
                                          <p:spTgt spid="1232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2325"/>
                                        </p:tgtEl>
                                        <p:attrNameLst>
                                          <p:attrName>style.visibility</p:attrName>
                                        </p:attrNameLst>
                                      </p:cBhvr>
                                      <p:to>
                                        <p:strVal val="visible"/>
                                      </p:to>
                                    </p:set>
                                    <p:anim calcmode="lin" valueType="num">
                                      <p:cBhvr additive="base">
                                        <p:cTn id="43" dur="500" fill="hold"/>
                                        <p:tgtEl>
                                          <p:spTgt spid="12325"/>
                                        </p:tgtEl>
                                        <p:attrNameLst>
                                          <p:attrName>ppt_x</p:attrName>
                                        </p:attrNameLst>
                                      </p:cBhvr>
                                      <p:tavLst>
                                        <p:tav tm="0">
                                          <p:val>
                                            <p:strVal val="0-#ppt_w/2"/>
                                          </p:val>
                                        </p:tav>
                                        <p:tav tm="100000">
                                          <p:val>
                                            <p:strVal val="#ppt_x"/>
                                          </p:val>
                                        </p:tav>
                                      </p:tavLst>
                                    </p:anim>
                                    <p:anim calcmode="lin" valueType="num">
                                      <p:cBhvr additive="base">
                                        <p:cTn id="44" dur="500" fill="hold"/>
                                        <p:tgtEl>
                                          <p:spTgt spid="12325"/>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2327"/>
                                        </p:tgtEl>
                                        <p:attrNameLst>
                                          <p:attrName>style.visibility</p:attrName>
                                        </p:attrNameLst>
                                      </p:cBhvr>
                                      <p:to>
                                        <p:strVal val="visible"/>
                                      </p:to>
                                    </p:set>
                                    <p:anim calcmode="lin" valueType="num">
                                      <p:cBhvr additive="base">
                                        <p:cTn id="49" dur="500" fill="hold"/>
                                        <p:tgtEl>
                                          <p:spTgt spid="12327"/>
                                        </p:tgtEl>
                                        <p:attrNameLst>
                                          <p:attrName>ppt_x</p:attrName>
                                        </p:attrNameLst>
                                      </p:cBhvr>
                                      <p:tavLst>
                                        <p:tav tm="0">
                                          <p:val>
                                            <p:strVal val="0-#ppt_w/2"/>
                                          </p:val>
                                        </p:tav>
                                        <p:tav tm="100000">
                                          <p:val>
                                            <p:strVal val="#ppt_x"/>
                                          </p:val>
                                        </p:tav>
                                      </p:tavLst>
                                    </p:anim>
                                    <p:anim calcmode="lin" valueType="num">
                                      <p:cBhvr additive="base">
                                        <p:cTn id="50" dur="500" fill="hold"/>
                                        <p:tgtEl>
                                          <p:spTgt spid="12327"/>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2326"/>
                                        </p:tgtEl>
                                        <p:attrNameLst>
                                          <p:attrName>style.visibility</p:attrName>
                                        </p:attrNameLst>
                                      </p:cBhvr>
                                      <p:to>
                                        <p:strVal val="visible"/>
                                      </p:to>
                                    </p:set>
                                    <p:anim calcmode="lin" valueType="num">
                                      <p:cBhvr additive="base">
                                        <p:cTn id="55" dur="500" fill="hold"/>
                                        <p:tgtEl>
                                          <p:spTgt spid="12326"/>
                                        </p:tgtEl>
                                        <p:attrNameLst>
                                          <p:attrName>ppt_x</p:attrName>
                                        </p:attrNameLst>
                                      </p:cBhvr>
                                      <p:tavLst>
                                        <p:tav tm="0">
                                          <p:val>
                                            <p:strVal val="0-#ppt_w/2"/>
                                          </p:val>
                                        </p:tav>
                                        <p:tav tm="100000">
                                          <p:val>
                                            <p:strVal val="#ppt_x"/>
                                          </p:val>
                                        </p:tav>
                                      </p:tavLst>
                                    </p:anim>
                                    <p:anim calcmode="lin" valueType="num">
                                      <p:cBhvr additive="base">
                                        <p:cTn id="56" dur="500" fill="hold"/>
                                        <p:tgtEl>
                                          <p:spTgt spid="123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P spid="12291" grpId="0" animBg="1"/>
      <p:bldP spid="12303" grpId="0" animBg="1"/>
      <p:bldP spid="12304" grpId="0" animBg="1"/>
      <p:bldP spid="12305" grpId="0" animBg="1"/>
      <p:bldP spid="12325" grpId="0" animBg="1"/>
      <p:bldP spid="12326" grpId="0" animBg="1"/>
      <p:bldP spid="12327" grpId="0" autoUpdateAnimBg="0"/>
      <p:bldP spid="12328"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 name="Dia számának helye 4"/>
          <p:cNvSpPr>
            <a:spLocks noGrp="1"/>
          </p:cNvSpPr>
          <p:nvPr>
            <p:ph type="sldNum" sz="quarter" idx="12"/>
          </p:nvPr>
        </p:nvSpPr>
        <p:spPr/>
        <p:txBody>
          <a:bodyPr/>
          <a:lstStyle/>
          <a:p>
            <a:fld id="{8FFFF1F5-E8B1-456F-AD70-6A9C90E45BC5}" type="slidenum">
              <a:rPr lang="hu-HU"/>
              <a:pPr/>
              <a:t>41</a:t>
            </a:fld>
            <a:endParaRPr lang="hu-HU"/>
          </a:p>
        </p:txBody>
      </p:sp>
      <p:sp>
        <p:nvSpPr>
          <p:cNvPr id="13314" name="Rectangle 2"/>
          <p:cNvSpPr>
            <a:spLocks noGrp="1" noChangeArrowheads="1"/>
          </p:cNvSpPr>
          <p:nvPr>
            <p:ph type="title"/>
          </p:nvPr>
        </p:nvSpPr>
        <p:spPr>
          <a:xfrm>
            <a:off x="4699000" y="288925"/>
            <a:ext cx="4284663" cy="1143000"/>
          </a:xfrm>
        </p:spPr>
        <p:txBody>
          <a:bodyPr>
            <a:normAutofit fontScale="90000"/>
          </a:bodyPr>
          <a:lstStyle/>
          <a:p>
            <a:r>
              <a:rPr lang="hu-HU" sz="4000" dirty="0" err="1" smtClean="0"/>
              <a:t>Evaluation</a:t>
            </a:r>
            <a:r>
              <a:rPr lang="hu-HU" sz="4000" dirty="0" smtClean="0"/>
              <a:t>  of </a:t>
            </a:r>
            <a:r>
              <a:rPr lang="hu-HU" sz="4000" dirty="0" err="1" smtClean="0"/>
              <a:t>the</a:t>
            </a:r>
            <a:r>
              <a:rPr lang="hu-HU" sz="4000" dirty="0" smtClean="0"/>
              <a:t> </a:t>
            </a:r>
            <a:r>
              <a:rPr lang="hu-HU" sz="4000" dirty="0" err="1" smtClean="0"/>
              <a:t>second</a:t>
            </a:r>
            <a:r>
              <a:rPr lang="hu-HU" sz="4000" dirty="0" smtClean="0"/>
              <a:t> </a:t>
            </a:r>
            <a:r>
              <a:rPr lang="hu-HU" sz="4000" dirty="0" err="1" smtClean="0"/>
              <a:t>rule</a:t>
            </a:r>
            <a:endParaRPr lang="hu-HU" sz="4000" dirty="0"/>
          </a:p>
        </p:txBody>
      </p:sp>
      <p:sp>
        <p:nvSpPr>
          <p:cNvPr id="13315" name="Line 3"/>
          <p:cNvSpPr>
            <a:spLocks noChangeShapeType="1"/>
          </p:cNvSpPr>
          <p:nvPr/>
        </p:nvSpPr>
        <p:spPr bwMode="auto">
          <a:xfrm flipV="1">
            <a:off x="2670175" y="2027238"/>
            <a:ext cx="0" cy="6413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16" name="Line 4"/>
          <p:cNvSpPr>
            <a:spLocks noChangeShapeType="1"/>
          </p:cNvSpPr>
          <p:nvPr/>
        </p:nvSpPr>
        <p:spPr bwMode="auto">
          <a:xfrm flipV="1">
            <a:off x="2843213" y="5154613"/>
            <a:ext cx="0" cy="10683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17" name="Line 5"/>
          <p:cNvSpPr>
            <a:spLocks noChangeShapeType="1"/>
          </p:cNvSpPr>
          <p:nvPr/>
        </p:nvSpPr>
        <p:spPr bwMode="auto">
          <a:xfrm flipH="1">
            <a:off x="893763" y="5154613"/>
            <a:ext cx="34401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18" name="Line 6"/>
          <p:cNvSpPr>
            <a:spLocks noChangeShapeType="1"/>
          </p:cNvSpPr>
          <p:nvPr/>
        </p:nvSpPr>
        <p:spPr bwMode="auto">
          <a:xfrm flipH="1">
            <a:off x="881063" y="2079625"/>
            <a:ext cx="34528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20" name="Text Box 8"/>
          <p:cNvSpPr txBox="1">
            <a:spLocks noChangeArrowheads="1"/>
          </p:cNvSpPr>
          <p:nvPr/>
        </p:nvSpPr>
        <p:spPr bwMode="auto">
          <a:xfrm>
            <a:off x="193675" y="4814888"/>
            <a:ext cx="71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0,43</a:t>
            </a:r>
          </a:p>
        </p:txBody>
      </p:sp>
      <p:sp>
        <p:nvSpPr>
          <p:cNvPr id="13321" name="Line 9"/>
          <p:cNvSpPr>
            <a:spLocks noChangeShapeType="1"/>
          </p:cNvSpPr>
          <p:nvPr/>
        </p:nvSpPr>
        <p:spPr bwMode="auto">
          <a:xfrm>
            <a:off x="635000" y="6223000"/>
            <a:ext cx="35385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22" name="AutoShape 10"/>
          <p:cNvSpPr>
            <a:spLocks noChangeArrowheads="1"/>
          </p:cNvSpPr>
          <p:nvPr/>
        </p:nvSpPr>
        <p:spPr bwMode="auto">
          <a:xfrm rot="16200000" flipH="1">
            <a:off x="2279651" y="4692650"/>
            <a:ext cx="1973262" cy="1087437"/>
          </a:xfrm>
          <a:prstGeom prst="flowChartManualIn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13323" name="Text Box 11"/>
          <p:cNvSpPr txBox="1">
            <a:spLocks noChangeArrowheads="1"/>
          </p:cNvSpPr>
          <p:nvPr/>
        </p:nvSpPr>
        <p:spPr bwMode="auto">
          <a:xfrm>
            <a:off x="985838" y="3346450"/>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B1</a:t>
            </a:r>
          </a:p>
        </p:txBody>
      </p:sp>
      <p:sp>
        <p:nvSpPr>
          <p:cNvPr id="13324" name="Text Box 12"/>
          <p:cNvSpPr txBox="1">
            <a:spLocks noChangeArrowheads="1"/>
          </p:cNvSpPr>
          <p:nvPr/>
        </p:nvSpPr>
        <p:spPr bwMode="auto">
          <a:xfrm>
            <a:off x="2016125" y="3346450"/>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B2</a:t>
            </a:r>
          </a:p>
        </p:txBody>
      </p:sp>
      <p:sp>
        <p:nvSpPr>
          <p:cNvPr id="13325" name="Text Box 13"/>
          <p:cNvSpPr txBox="1">
            <a:spLocks noChangeArrowheads="1"/>
          </p:cNvSpPr>
          <p:nvPr/>
        </p:nvSpPr>
        <p:spPr bwMode="auto">
          <a:xfrm>
            <a:off x="3005138" y="3346450"/>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B3</a:t>
            </a:r>
          </a:p>
        </p:txBody>
      </p:sp>
      <p:sp>
        <p:nvSpPr>
          <p:cNvPr id="13326" name="Text Box 14"/>
          <p:cNvSpPr txBox="1">
            <a:spLocks noChangeArrowheads="1"/>
          </p:cNvSpPr>
          <p:nvPr/>
        </p:nvSpPr>
        <p:spPr bwMode="auto">
          <a:xfrm>
            <a:off x="285750" y="5684838"/>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0</a:t>
            </a:r>
          </a:p>
        </p:txBody>
      </p:sp>
      <p:sp>
        <p:nvSpPr>
          <p:cNvPr id="13327" name="Text Box 15"/>
          <p:cNvSpPr txBox="1">
            <a:spLocks noChangeArrowheads="1"/>
          </p:cNvSpPr>
          <p:nvPr/>
        </p:nvSpPr>
        <p:spPr bwMode="auto">
          <a:xfrm>
            <a:off x="285750" y="3910013"/>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1</a:t>
            </a:r>
          </a:p>
        </p:txBody>
      </p:sp>
      <p:sp>
        <p:nvSpPr>
          <p:cNvPr id="13328" name="Text Box 16"/>
          <p:cNvSpPr txBox="1">
            <a:spLocks noChangeArrowheads="1"/>
          </p:cNvSpPr>
          <p:nvPr/>
        </p:nvSpPr>
        <p:spPr bwMode="auto">
          <a:xfrm>
            <a:off x="3995738" y="6400800"/>
            <a:ext cx="582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sz="2400">
                <a:latin typeface="Times New Roman" pitchFamily="18" charset="0"/>
              </a:rPr>
              <a:t>x2</a:t>
            </a:r>
          </a:p>
        </p:txBody>
      </p:sp>
      <p:sp>
        <p:nvSpPr>
          <p:cNvPr id="13329" name="Line 17"/>
          <p:cNvSpPr>
            <a:spLocks noChangeShapeType="1"/>
          </p:cNvSpPr>
          <p:nvPr/>
        </p:nvSpPr>
        <p:spPr bwMode="auto">
          <a:xfrm flipV="1">
            <a:off x="893763" y="3757613"/>
            <a:ext cx="0" cy="26431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31" name="Line 19"/>
          <p:cNvSpPr>
            <a:spLocks noChangeShapeType="1"/>
          </p:cNvSpPr>
          <p:nvPr/>
        </p:nvSpPr>
        <p:spPr bwMode="auto">
          <a:xfrm>
            <a:off x="4699000" y="4492625"/>
            <a:ext cx="2819400" cy="1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32" name="Text Box 20"/>
          <p:cNvSpPr txBox="1">
            <a:spLocks noChangeArrowheads="1"/>
          </p:cNvSpPr>
          <p:nvPr/>
        </p:nvSpPr>
        <p:spPr bwMode="auto">
          <a:xfrm>
            <a:off x="4699000" y="3954463"/>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0</a:t>
            </a:r>
          </a:p>
        </p:txBody>
      </p:sp>
      <p:sp>
        <p:nvSpPr>
          <p:cNvPr id="13333" name="Text Box 21"/>
          <p:cNvSpPr txBox="1">
            <a:spLocks noChangeArrowheads="1"/>
          </p:cNvSpPr>
          <p:nvPr/>
        </p:nvSpPr>
        <p:spPr bwMode="auto">
          <a:xfrm>
            <a:off x="4699000" y="2179638"/>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1</a:t>
            </a:r>
          </a:p>
        </p:txBody>
      </p:sp>
      <p:sp>
        <p:nvSpPr>
          <p:cNvPr id="13334" name="Text Box 22"/>
          <p:cNvSpPr txBox="1">
            <a:spLocks noChangeArrowheads="1"/>
          </p:cNvSpPr>
          <p:nvPr/>
        </p:nvSpPr>
        <p:spPr bwMode="auto">
          <a:xfrm>
            <a:off x="6948488" y="4670425"/>
            <a:ext cx="569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hu-HU" sz="2400">
                <a:latin typeface="Times New Roman" pitchFamily="18" charset="0"/>
              </a:rPr>
              <a:t>y</a:t>
            </a:r>
          </a:p>
        </p:txBody>
      </p:sp>
      <p:sp>
        <p:nvSpPr>
          <p:cNvPr id="13335" name="AutoShape 23"/>
          <p:cNvSpPr>
            <a:spLocks noChangeArrowheads="1"/>
          </p:cNvSpPr>
          <p:nvPr/>
        </p:nvSpPr>
        <p:spPr bwMode="auto">
          <a:xfrm>
            <a:off x="5684838" y="2519363"/>
            <a:ext cx="1616075" cy="197485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13336" name="Text Box 24"/>
          <p:cNvSpPr txBox="1">
            <a:spLocks noChangeArrowheads="1"/>
          </p:cNvSpPr>
          <p:nvPr/>
        </p:nvSpPr>
        <p:spPr bwMode="auto">
          <a:xfrm>
            <a:off x="5937250" y="2027238"/>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C2</a:t>
            </a:r>
          </a:p>
        </p:txBody>
      </p:sp>
      <p:sp>
        <p:nvSpPr>
          <p:cNvPr id="13337" name="Line 25"/>
          <p:cNvSpPr>
            <a:spLocks noChangeShapeType="1"/>
          </p:cNvSpPr>
          <p:nvPr/>
        </p:nvSpPr>
        <p:spPr bwMode="auto">
          <a:xfrm flipV="1">
            <a:off x="5121275" y="1860550"/>
            <a:ext cx="0" cy="2809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38" name="Line 26"/>
          <p:cNvSpPr>
            <a:spLocks noChangeShapeType="1"/>
          </p:cNvSpPr>
          <p:nvPr/>
        </p:nvSpPr>
        <p:spPr bwMode="auto">
          <a:xfrm>
            <a:off x="4333875" y="3922713"/>
            <a:ext cx="26177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39" name="AutoShape 27"/>
          <p:cNvSpPr>
            <a:spLocks noChangeArrowheads="1"/>
          </p:cNvSpPr>
          <p:nvPr/>
        </p:nvSpPr>
        <p:spPr bwMode="auto">
          <a:xfrm flipV="1">
            <a:off x="5684838" y="3910013"/>
            <a:ext cx="1616075" cy="582612"/>
          </a:xfrm>
          <a:custGeom>
            <a:avLst/>
            <a:gdLst>
              <a:gd name="G0" fmla="+- 3225 0 0"/>
              <a:gd name="G1" fmla="+- 21600 0 3225"/>
              <a:gd name="G2" fmla="*/ 3225 1 2"/>
              <a:gd name="G3" fmla="+- 21600 0 G2"/>
              <a:gd name="G4" fmla="+/ 3225 21600 2"/>
              <a:gd name="G5" fmla="+/ G1 0 2"/>
              <a:gd name="G6" fmla="*/ 21600 21600 3225"/>
              <a:gd name="G7" fmla="*/ G6 1 2"/>
              <a:gd name="G8" fmla="+- 21600 0 G7"/>
              <a:gd name="G9" fmla="*/ 21600 1 2"/>
              <a:gd name="G10" fmla="+- 3225 0 G9"/>
              <a:gd name="G11" fmla="?: G10 G8 0"/>
              <a:gd name="G12" fmla="?: G10 G7 21600"/>
              <a:gd name="T0" fmla="*/ 19987 w 21600"/>
              <a:gd name="T1" fmla="*/ 10800 h 21600"/>
              <a:gd name="T2" fmla="*/ 10800 w 21600"/>
              <a:gd name="T3" fmla="*/ 21600 h 21600"/>
              <a:gd name="T4" fmla="*/ 1613 w 21600"/>
              <a:gd name="T5" fmla="*/ 10800 h 21600"/>
              <a:gd name="T6" fmla="*/ 10800 w 21600"/>
              <a:gd name="T7" fmla="*/ 0 h 21600"/>
              <a:gd name="T8" fmla="*/ 3413 w 21600"/>
              <a:gd name="T9" fmla="*/ 3413 h 21600"/>
              <a:gd name="T10" fmla="*/ 18187 w 21600"/>
              <a:gd name="T11" fmla="*/ 18187 h 21600"/>
            </a:gdLst>
            <a:ahLst/>
            <a:cxnLst>
              <a:cxn ang="0">
                <a:pos x="T0" y="T1"/>
              </a:cxn>
              <a:cxn ang="0">
                <a:pos x="T2" y="T3"/>
              </a:cxn>
              <a:cxn ang="0">
                <a:pos x="T4" y="T5"/>
              </a:cxn>
              <a:cxn ang="0">
                <a:pos x="T6" y="T7"/>
              </a:cxn>
            </a:cxnLst>
            <a:rect l="T8" t="T9" r="T10" b="T11"/>
            <a:pathLst>
              <a:path w="21600" h="21600">
                <a:moveTo>
                  <a:pt x="0" y="0"/>
                </a:moveTo>
                <a:lnTo>
                  <a:pt x="3225" y="21600"/>
                </a:lnTo>
                <a:lnTo>
                  <a:pt x="18375"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13340" name="Text Box 28"/>
          <p:cNvSpPr txBox="1">
            <a:spLocks noChangeArrowheads="1"/>
          </p:cNvSpPr>
          <p:nvPr/>
        </p:nvSpPr>
        <p:spPr bwMode="auto">
          <a:xfrm>
            <a:off x="4403725" y="3300413"/>
            <a:ext cx="7232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dirty="0" smtClean="0">
                <a:latin typeface="Times New Roman" pitchFamily="18" charset="0"/>
              </a:rPr>
              <a:t>0.19</a:t>
            </a:r>
            <a:endParaRPr lang="hu-HU" sz="2400" dirty="0">
              <a:latin typeface="Times New Roman" pitchFamily="18" charset="0"/>
            </a:endParaRPr>
          </a:p>
        </p:txBody>
      </p:sp>
      <p:sp>
        <p:nvSpPr>
          <p:cNvPr id="13341" name="Line 29"/>
          <p:cNvSpPr>
            <a:spLocks noChangeShapeType="1"/>
          </p:cNvSpPr>
          <p:nvPr/>
        </p:nvSpPr>
        <p:spPr bwMode="auto">
          <a:xfrm>
            <a:off x="4333875" y="2079625"/>
            <a:ext cx="0" cy="30749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43" name="Line 31"/>
          <p:cNvSpPr>
            <a:spLocks noChangeShapeType="1"/>
          </p:cNvSpPr>
          <p:nvPr/>
        </p:nvSpPr>
        <p:spPr bwMode="auto">
          <a:xfrm>
            <a:off x="635000" y="2668588"/>
            <a:ext cx="35385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44" name="Text Box 32"/>
          <p:cNvSpPr txBox="1">
            <a:spLocks noChangeArrowheads="1"/>
          </p:cNvSpPr>
          <p:nvPr/>
        </p:nvSpPr>
        <p:spPr bwMode="auto">
          <a:xfrm>
            <a:off x="985838" y="203200"/>
            <a:ext cx="557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A1</a:t>
            </a:r>
          </a:p>
        </p:txBody>
      </p:sp>
      <p:sp>
        <p:nvSpPr>
          <p:cNvPr id="13345" name="Text Box 33"/>
          <p:cNvSpPr txBox="1">
            <a:spLocks noChangeArrowheads="1"/>
          </p:cNvSpPr>
          <p:nvPr/>
        </p:nvSpPr>
        <p:spPr bwMode="auto">
          <a:xfrm>
            <a:off x="1863725" y="203200"/>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A2</a:t>
            </a:r>
          </a:p>
        </p:txBody>
      </p:sp>
      <p:sp>
        <p:nvSpPr>
          <p:cNvPr id="13346" name="Text Box 34"/>
          <p:cNvSpPr txBox="1">
            <a:spLocks noChangeArrowheads="1"/>
          </p:cNvSpPr>
          <p:nvPr/>
        </p:nvSpPr>
        <p:spPr bwMode="auto">
          <a:xfrm>
            <a:off x="3101975" y="203200"/>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A3</a:t>
            </a:r>
          </a:p>
        </p:txBody>
      </p:sp>
      <p:sp>
        <p:nvSpPr>
          <p:cNvPr id="13347" name="Text Box 35"/>
          <p:cNvSpPr txBox="1">
            <a:spLocks noChangeArrowheads="1"/>
          </p:cNvSpPr>
          <p:nvPr/>
        </p:nvSpPr>
        <p:spPr bwMode="auto">
          <a:xfrm>
            <a:off x="285750" y="213042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0</a:t>
            </a:r>
          </a:p>
        </p:txBody>
      </p:sp>
      <p:sp>
        <p:nvSpPr>
          <p:cNvPr id="13348" name="Text Box 36"/>
          <p:cNvSpPr txBox="1">
            <a:spLocks noChangeArrowheads="1"/>
          </p:cNvSpPr>
          <p:nvPr/>
        </p:nvSpPr>
        <p:spPr bwMode="auto">
          <a:xfrm>
            <a:off x="285750" y="3556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1</a:t>
            </a:r>
          </a:p>
        </p:txBody>
      </p:sp>
      <p:sp>
        <p:nvSpPr>
          <p:cNvPr id="13349" name="Text Box 37"/>
          <p:cNvSpPr txBox="1">
            <a:spLocks noChangeArrowheads="1"/>
          </p:cNvSpPr>
          <p:nvPr/>
        </p:nvSpPr>
        <p:spPr bwMode="auto">
          <a:xfrm>
            <a:off x="3708400" y="27813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x1</a:t>
            </a:r>
          </a:p>
        </p:txBody>
      </p:sp>
      <p:sp>
        <p:nvSpPr>
          <p:cNvPr id="13350" name="Line 38"/>
          <p:cNvSpPr>
            <a:spLocks noChangeShapeType="1"/>
          </p:cNvSpPr>
          <p:nvPr/>
        </p:nvSpPr>
        <p:spPr bwMode="auto">
          <a:xfrm flipV="1">
            <a:off x="881063" y="203200"/>
            <a:ext cx="0" cy="26431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3351" name="Text Box 39"/>
          <p:cNvSpPr txBox="1">
            <a:spLocks noChangeArrowheads="1"/>
          </p:cNvSpPr>
          <p:nvPr/>
        </p:nvSpPr>
        <p:spPr bwMode="auto">
          <a:xfrm>
            <a:off x="193675" y="1778000"/>
            <a:ext cx="71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0,19</a:t>
            </a:r>
          </a:p>
        </p:txBody>
      </p:sp>
      <p:sp>
        <p:nvSpPr>
          <p:cNvPr id="13352" name="AutoShape 40"/>
          <p:cNvSpPr>
            <a:spLocks noChangeArrowheads="1"/>
          </p:cNvSpPr>
          <p:nvPr/>
        </p:nvSpPr>
        <p:spPr bwMode="auto">
          <a:xfrm rot="16200000" flipH="1">
            <a:off x="2155825" y="1138238"/>
            <a:ext cx="1973263" cy="1087437"/>
          </a:xfrm>
          <a:prstGeom prst="flowChartManualIn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40" name="Szövegdoboz 39"/>
          <p:cNvSpPr txBox="1"/>
          <p:nvPr/>
        </p:nvSpPr>
        <p:spPr>
          <a:xfrm>
            <a:off x="2289783" y="2809845"/>
            <a:ext cx="648072" cy="400110"/>
          </a:xfrm>
          <a:prstGeom prst="rect">
            <a:avLst/>
          </a:prstGeom>
          <a:noFill/>
        </p:spPr>
        <p:txBody>
          <a:bodyPr wrap="square" rtlCol="0">
            <a:spAutoFit/>
          </a:bodyPr>
          <a:lstStyle/>
          <a:p>
            <a:r>
              <a:rPr lang="hu-HU" sz="2000" dirty="0" smtClean="0"/>
              <a:t>x</a:t>
            </a:r>
            <a:r>
              <a:rPr lang="hu-HU" sz="2000" baseline="-25000" dirty="0" smtClean="0"/>
              <a:t>1M</a:t>
            </a:r>
            <a:endParaRPr lang="hu-HU" sz="2000" baseline="-25000" dirty="0"/>
          </a:p>
        </p:txBody>
      </p:sp>
      <p:sp>
        <p:nvSpPr>
          <p:cNvPr id="41" name="Szövegdoboz 40"/>
          <p:cNvSpPr txBox="1"/>
          <p:nvPr/>
        </p:nvSpPr>
        <p:spPr>
          <a:xfrm>
            <a:off x="2519177" y="6365914"/>
            <a:ext cx="648072" cy="400110"/>
          </a:xfrm>
          <a:prstGeom prst="rect">
            <a:avLst/>
          </a:prstGeom>
          <a:noFill/>
        </p:spPr>
        <p:txBody>
          <a:bodyPr wrap="square" rtlCol="0">
            <a:spAutoFit/>
          </a:bodyPr>
          <a:lstStyle/>
          <a:p>
            <a:r>
              <a:rPr lang="hu-HU" sz="2000" dirty="0" smtClean="0"/>
              <a:t>x</a:t>
            </a:r>
            <a:r>
              <a:rPr lang="hu-HU" sz="2000" baseline="-25000" dirty="0" smtClean="0"/>
              <a:t>2M</a:t>
            </a:r>
            <a:endParaRPr lang="hu-HU" sz="2000" baseline="-25000" dirty="0"/>
          </a:p>
        </p:txBody>
      </p:sp>
    </p:spTree>
    <p:extLst>
      <p:ext uri="{BB962C8B-B14F-4D97-AF65-F5344CB8AC3E}">
        <p14:creationId xmlns:p14="http://schemas.microsoft.com/office/powerpoint/2010/main" val="3566872402"/>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0-#ppt_w/2"/>
                                          </p:val>
                                        </p:tav>
                                        <p:tav tm="100000">
                                          <p:val>
                                            <p:strVal val="#ppt_x"/>
                                          </p:val>
                                        </p:tav>
                                      </p:tavLst>
                                    </p:anim>
                                    <p:anim calcmode="lin" valueType="num">
                                      <p:cBhvr additive="base">
                                        <p:cTn id="8" dur="500" fill="hold"/>
                                        <p:tgtEl>
                                          <p:spTgt spid="133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315"/>
                                        </p:tgtEl>
                                        <p:attrNameLst>
                                          <p:attrName>style.visibility</p:attrName>
                                        </p:attrNameLst>
                                      </p:cBhvr>
                                      <p:to>
                                        <p:strVal val="visible"/>
                                      </p:to>
                                    </p:set>
                                    <p:anim calcmode="lin" valueType="num">
                                      <p:cBhvr additive="base">
                                        <p:cTn id="13" dur="500" fill="hold"/>
                                        <p:tgtEl>
                                          <p:spTgt spid="13315"/>
                                        </p:tgtEl>
                                        <p:attrNameLst>
                                          <p:attrName>ppt_x</p:attrName>
                                        </p:attrNameLst>
                                      </p:cBhvr>
                                      <p:tavLst>
                                        <p:tav tm="0">
                                          <p:val>
                                            <p:strVal val="0-#ppt_w/2"/>
                                          </p:val>
                                        </p:tav>
                                        <p:tav tm="100000">
                                          <p:val>
                                            <p:strVal val="#ppt_x"/>
                                          </p:val>
                                        </p:tav>
                                      </p:tavLst>
                                    </p:anim>
                                    <p:anim calcmode="lin" valueType="num">
                                      <p:cBhvr additive="base">
                                        <p:cTn id="14" dur="500" fill="hold"/>
                                        <p:tgtEl>
                                          <p:spTgt spid="1331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318"/>
                                        </p:tgtEl>
                                        <p:attrNameLst>
                                          <p:attrName>style.visibility</p:attrName>
                                        </p:attrNameLst>
                                      </p:cBhvr>
                                      <p:to>
                                        <p:strVal val="visible"/>
                                      </p:to>
                                    </p:set>
                                    <p:anim calcmode="lin" valueType="num">
                                      <p:cBhvr additive="base">
                                        <p:cTn id="19" dur="500" fill="hold"/>
                                        <p:tgtEl>
                                          <p:spTgt spid="13318"/>
                                        </p:tgtEl>
                                        <p:attrNameLst>
                                          <p:attrName>ppt_x</p:attrName>
                                        </p:attrNameLst>
                                      </p:cBhvr>
                                      <p:tavLst>
                                        <p:tav tm="0">
                                          <p:val>
                                            <p:strVal val="0-#ppt_w/2"/>
                                          </p:val>
                                        </p:tav>
                                        <p:tav tm="100000">
                                          <p:val>
                                            <p:strVal val="#ppt_x"/>
                                          </p:val>
                                        </p:tav>
                                      </p:tavLst>
                                    </p:anim>
                                    <p:anim calcmode="lin" valueType="num">
                                      <p:cBhvr additive="base">
                                        <p:cTn id="20"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316"/>
                                        </p:tgtEl>
                                        <p:attrNameLst>
                                          <p:attrName>style.visibility</p:attrName>
                                        </p:attrNameLst>
                                      </p:cBhvr>
                                      <p:to>
                                        <p:strVal val="visible"/>
                                      </p:to>
                                    </p:set>
                                    <p:anim calcmode="lin" valueType="num">
                                      <p:cBhvr additive="base">
                                        <p:cTn id="25" dur="500" fill="hold"/>
                                        <p:tgtEl>
                                          <p:spTgt spid="13316"/>
                                        </p:tgtEl>
                                        <p:attrNameLst>
                                          <p:attrName>ppt_x</p:attrName>
                                        </p:attrNameLst>
                                      </p:cBhvr>
                                      <p:tavLst>
                                        <p:tav tm="0">
                                          <p:val>
                                            <p:strVal val="0-#ppt_w/2"/>
                                          </p:val>
                                        </p:tav>
                                        <p:tav tm="100000">
                                          <p:val>
                                            <p:strVal val="#ppt_x"/>
                                          </p:val>
                                        </p:tav>
                                      </p:tavLst>
                                    </p:anim>
                                    <p:anim calcmode="lin" valueType="num">
                                      <p:cBhvr additive="base">
                                        <p:cTn id="26" dur="500" fill="hold"/>
                                        <p:tgtEl>
                                          <p:spTgt spid="1331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317"/>
                                        </p:tgtEl>
                                        <p:attrNameLst>
                                          <p:attrName>style.visibility</p:attrName>
                                        </p:attrNameLst>
                                      </p:cBhvr>
                                      <p:to>
                                        <p:strVal val="visible"/>
                                      </p:to>
                                    </p:set>
                                    <p:anim calcmode="lin" valueType="num">
                                      <p:cBhvr additive="base">
                                        <p:cTn id="31" dur="500" fill="hold"/>
                                        <p:tgtEl>
                                          <p:spTgt spid="13317"/>
                                        </p:tgtEl>
                                        <p:attrNameLst>
                                          <p:attrName>ppt_x</p:attrName>
                                        </p:attrNameLst>
                                      </p:cBhvr>
                                      <p:tavLst>
                                        <p:tav tm="0">
                                          <p:val>
                                            <p:strVal val="0-#ppt_w/2"/>
                                          </p:val>
                                        </p:tav>
                                        <p:tav tm="100000">
                                          <p:val>
                                            <p:strVal val="#ppt_x"/>
                                          </p:val>
                                        </p:tav>
                                      </p:tavLst>
                                    </p:anim>
                                    <p:anim calcmode="lin" valueType="num">
                                      <p:cBhvr additive="base">
                                        <p:cTn id="32" dur="500" fill="hold"/>
                                        <p:tgtEl>
                                          <p:spTgt spid="1331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341"/>
                                        </p:tgtEl>
                                        <p:attrNameLst>
                                          <p:attrName>style.visibility</p:attrName>
                                        </p:attrNameLst>
                                      </p:cBhvr>
                                      <p:to>
                                        <p:strVal val="visible"/>
                                      </p:to>
                                    </p:set>
                                    <p:anim calcmode="lin" valueType="num">
                                      <p:cBhvr additive="base">
                                        <p:cTn id="37" dur="500" fill="hold"/>
                                        <p:tgtEl>
                                          <p:spTgt spid="13341"/>
                                        </p:tgtEl>
                                        <p:attrNameLst>
                                          <p:attrName>ppt_x</p:attrName>
                                        </p:attrNameLst>
                                      </p:cBhvr>
                                      <p:tavLst>
                                        <p:tav tm="0">
                                          <p:val>
                                            <p:strVal val="0-#ppt_w/2"/>
                                          </p:val>
                                        </p:tav>
                                        <p:tav tm="100000">
                                          <p:val>
                                            <p:strVal val="#ppt_x"/>
                                          </p:val>
                                        </p:tav>
                                      </p:tavLst>
                                    </p:anim>
                                    <p:anim calcmode="lin" valueType="num">
                                      <p:cBhvr additive="base">
                                        <p:cTn id="38" dur="500" fill="hold"/>
                                        <p:tgtEl>
                                          <p:spTgt spid="1334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3338"/>
                                        </p:tgtEl>
                                        <p:attrNameLst>
                                          <p:attrName>style.visibility</p:attrName>
                                        </p:attrNameLst>
                                      </p:cBhvr>
                                      <p:to>
                                        <p:strVal val="visible"/>
                                      </p:to>
                                    </p:set>
                                    <p:anim calcmode="lin" valueType="num">
                                      <p:cBhvr additive="base">
                                        <p:cTn id="43" dur="500" fill="hold"/>
                                        <p:tgtEl>
                                          <p:spTgt spid="13338"/>
                                        </p:tgtEl>
                                        <p:attrNameLst>
                                          <p:attrName>ppt_x</p:attrName>
                                        </p:attrNameLst>
                                      </p:cBhvr>
                                      <p:tavLst>
                                        <p:tav tm="0">
                                          <p:val>
                                            <p:strVal val="0-#ppt_w/2"/>
                                          </p:val>
                                        </p:tav>
                                        <p:tav tm="100000">
                                          <p:val>
                                            <p:strVal val="#ppt_x"/>
                                          </p:val>
                                        </p:tav>
                                      </p:tavLst>
                                    </p:anim>
                                    <p:anim calcmode="lin" valueType="num">
                                      <p:cBhvr additive="base">
                                        <p:cTn id="44" dur="500" fill="hold"/>
                                        <p:tgtEl>
                                          <p:spTgt spid="1333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3340"/>
                                        </p:tgtEl>
                                        <p:attrNameLst>
                                          <p:attrName>style.visibility</p:attrName>
                                        </p:attrNameLst>
                                      </p:cBhvr>
                                      <p:to>
                                        <p:strVal val="visible"/>
                                      </p:to>
                                    </p:set>
                                    <p:anim calcmode="lin" valueType="num">
                                      <p:cBhvr additive="base">
                                        <p:cTn id="49" dur="500" fill="hold"/>
                                        <p:tgtEl>
                                          <p:spTgt spid="13340"/>
                                        </p:tgtEl>
                                        <p:attrNameLst>
                                          <p:attrName>ppt_x</p:attrName>
                                        </p:attrNameLst>
                                      </p:cBhvr>
                                      <p:tavLst>
                                        <p:tav tm="0">
                                          <p:val>
                                            <p:strVal val="0-#ppt_w/2"/>
                                          </p:val>
                                        </p:tav>
                                        <p:tav tm="100000">
                                          <p:val>
                                            <p:strVal val="#ppt_x"/>
                                          </p:val>
                                        </p:tav>
                                      </p:tavLst>
                                    </p:anim>
                                    <p:anim calcmode="lin" valueType="num">
                                      <p:cBhvr additive="base">
                                        <p:cTn id="50" dur="500" fill="hold"/>
                                        <p:tgtEl>
                                          <p:spTgt spid="13340"/>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3339"/>
                                        </p:tgtEl>
                                        <p:attrNameLst>
                                          <p:attrName>style.visibility</p:attrName>
                                        </p:attrNameLst>
                                      </p:cBhvr>
                                      <p:to>
                                        <p:strVal val="visible"/>
                                      </p:to>
                                    </p:set>
                                    <p:anim calcmode="lin" valueType="num">
                                      <p:cBhvr additive="base">
                                        <p:cTn id="55" dur="500" fill="hold"/>
                                        <p:tgtEl>
                                          <p:spTgt spid="13339"/>
                                        </p:tgtEl>
                                        <p:attrNameLst>
                                          <p:attrName>ppt_x</p:attrName>
                                        </p:attrNameLst>
                                      </p:cBhvr>
                                      <p:tavLst>
                                        <p:tav tm="0">
                                          <p:val>
                                            <p:strVal val="0-#ppt_w/2"/>
                                          </p:val>
                                        </p:tav>
                                        <p:tav tm="100000">
                                          <p:val>
                                            <p:strVal val="#ppt_x"/>
                                          </p:val>
                                        </p:tav>
                                      </p:tavLst>
                                    </p:anim>
                                    <p:anim calcmode="lin" valueType="num">
                                      <p:cBhvr additive="base">
                                        <p:cTn id="56" dur="500" fill="hold"/>
                                        <p:tgtEl>
                                          <p:spTgt spid="133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utoUpdateAnimBg="0"/>
      <p:bldP spid="13315" grpId="0" animBg="1"/>
      <p:bldP spid="13316" grpId="0" animBg="1"/>
      <p:bldP spid="13317" grpId="0" animBg="1"/>
      <p:bldP spid="13318" grpId="0" animBg="1"/>
      <p:bldP spid="13338" grpId="0" animBg="1"/>
      <p:bldP spid="13339" grpId="0" animBg="1"/>
      <p:bldP spid="13340" grpId="0" autoUpdateAnimBg="0"/>
      <p:bldP spid="1334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ia számának helye 4"/>
          <p:cNvSpPr>
            <a:spLocks noGrp="1"/>
          </p:cNvSpPr>
          <p:nvPr>
            <p:ph type="sldNum" sz="quarter" idx="12"/>
          </p:nvPr>
        </p:nvSpPr>
        <p:spPr/>
        <p:txBody>
          <a:bodyPr/>
          <a:lstStyle/>
          <a:p>
            <a:fld id="{B36D81C8-3869-4368-877F-8F240DC8CDB1}" type="slidenum">
              <a:rPr lang="hu-HU"/>
              <a:pPr/>
              <a:t>42</a:t>
            </a:fld>
            <a:endParaRPr lang="hu-HU"/>
          </a:p>
        </p:txBody>
      </p:sp>
      <p:sp>
        <p:nvSpPr>
          <p:cNvPr id="26626" name="Rectangle 2"/>
          <p:cNvSpPr>
            <a:spLocks noGrp="1" noChangeArrowheads="1"/>
          </p:cNvSpPr>
          <p:nvPr>
            <p:ph type="title"/>
          </p:nvPr>
        </p:nvSpPr>
        <p:spPr/>
        <p:txBody>
          <a:bodyPr/>
          <a:lstStyle/>
          <a:p>
            <a:r>
              <a:rPr lang="hu-HU" dirty="0" err="1"/>
              <a:t>R</a:t>
            </a:r>
            <a:r>
              <a:rPr lang="hu-HU" dirty="0" err="1" smtClean="0"/>
              <a:t>esult</a:t>
            </a:r>
            <a:endParaRPr lang="hu-HU" dirty="0"/>
          </a:p>
        </p:txBody>
      </p:sp>
      <p:grpSp>
        <p:nvGrpSpPr>
          <p:cNvPr id="26627" name="Group 3"/>
          <p:cNvGrpSpPr>
            <a:grpSpLocks/>
          </p:cNvGrpSpPr>
          <p:nvPr/>
        </p:nvGrpSpPr>
        <p:grpSpPr bwMode="auto">
          <a:xfrm>
            <a:off x="2360613" y="2219325"/>
            <a:ext cx="4240212" cy="3267075"/>
            <a:chOff x="710" y="1565"/>
            <a:chExt cx="2671" cy="2058"/>
          </a:xfrm>
        </p:grpSpPr>
        <p:sp>
          <p:nvSpPr>
            <p:cNvPr id="26628" name="Line 4"/>
            <p:cNvSpPr>
              <a:spLocks noChangeShapeType="1"/>
            </p:cNvSpPr>
            <p:nvPr/>
          </p:nvSpPr>
          <p:spPr bwMode="auto">
            <a:xfrm>
              <a:off x="896" y="3223"/>
              <a:ext cx="248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6629" name="Text Box 5"/>
            <p:cNvSpPr txBox="1">
              <a:spLocks noChangeArrowheads="1"/>
            </p:cNvSpPr>
            <p:nvPr/>
          </p:nvSpPr>
          <p:spPr bwMode="auto">
            <a:xfrm>
              <a:off x="913" y="3268"/>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0</a:t>
              </a:r>
            </a:p>
          </p:txBody>
        </p:sp>
        <p:sp>
          <p:nvSpPr>
            <p:cNvPr id="26630" name="Text Box 6"/>
            <p:cNvSpPr txBox="1">
              <a:spLocks noChangeArrowheads="1"/>
            </p:cNvSpPr>
            <p:nvPr/>
          </p:nvSpPr>
          <p:spPr bwMode="auto">
            <a:xfrm>
              <a:off x="896" y="1766"/>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1</a:t>
              </a:r>
            </a:p>
          </p:txBody>
        </p:sp>
        <p:sp>
          <p:nvSpPr>
            <p:cNvPr id="26631" name="Text Box 7"/>
            <p:cNvSpPr txBox="1">
              <a:spLocks noChangeArrowheads="1"/>
            </p:cNvSpPr>
            <p:nvPr/>
          </p:nvSpPr>
          <p:spPr bwMode="auto">
            <a:xfrm>
              <a:off x="1162" y="3335"/>
              <a:ext cx="221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hu-HU" sz="2400">
                  <a:latin typeface="Times New Roman" pitchFamily="18" charset="0"/>
                </a:rPr>
                <a:t>y</a:t>
              </a:r>
            </a:p>
          </p:txBody>
        </p:sp>
        <p:sp>
          <p:nvSpPr>
            <p:cNvPr id="26632" name="AutoShape 8"/>
            <p:cNvSpPr>
              <a:spLocks noChangeArrowheads="1"/>
            </p:cNvSpPr>
            <p:nvPr/>
          </p:nvSpPr>
          <p:spPr bwMode="auto">
            <a:xfrm>
              <a:off x="2101" y="1980"/>
              <a:ext cx="1018" cy="124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26633" name="Text Box 9"/>
            <p:cNvSpPr txBox="1">
              <a:spLocks noChangeArrowheads="1"/>
            </p:cNvSpPr>
            <p:nvPr/>
          </p:nvSpPr>
          <p:spPr bwMode="auto">
            <a:xfrm>
              <a:off x="2428" y="1670"/>
              <a:ext cx="3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C3</a:t>
              </a:r>
            </a:p>
          </p:txBody>
        </p:sp>
        <p:sp>
          <p:nvSpPr>
            <p:cNvPr id="26634" name="Line 10"/>
            <p:cNvSpPr>
              <a:spLocks noChangeShapeType="1"/>
            </p:cNvSpPr>
            <p:nvPr/>
          </p:nvSpPr>
          <p:spPr bwMode="auto">
            <a:xfrm flipV="1">
              <a:off x="1162" y="1565"/>
              <a:ext cx="0" cy="177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6635" name="AutoShape 11"/>
            <p:cNvSpPr>
              <a:spLocks noChangeArrowheads="1"/>
            </p:cNvSpPr>
            <p:nvPr/>
          </p:nvSpPr>
          <p:spPr bwMode="auto">
            <a:xfrm flipV="1">
              <a:off x="2101" y="2680"/>
              <a:ext cx="1018" cy="543"/>
            </a:xfrm>
            <a:custGeom>
              <a:avLst/>
              <a:gdLst>
                <a:gd name="G0" fmla="+- 4646 0 0"/>
                <a:gd name="G1" fmla="+- 21600 0 4646"/>
                <a:gd name="G2" fmla="*/ 4646 1 2"/>
                <a:gd name="G3" fmla="+- 21600 0 G2"/>
                <a:gd name="G4" fmla="+/ 4646 21600 2"/>
                <a:gd name="G5" fmla="+/ G1 0 2"/>
                <a:gd name="G6" fmla="*/ 21600 21600 4646"/>
                <a:gd name="G7" fmla="*/ G6 1 2"/>
                <a:gd name="G8" fmla="+- 21600 0 G7"/>
                <a:gd name="G9" fmla="*/ 21600 1 2"/>
                <a:gd name="G10" fmla="+- 4646 0 G9"/>
                <a:gd name="G11" fmla="?: G10 G8 0"/>
                <a:gd name="G12" fmla="?: G10 G7 21600"/>
                <a:gd name="T0" fmla="*/ 19277 w 21600"/>
                <a:gd name="T1" fmla="*/ 10800 h 21600"/>
                <a:gd name="T2" fmla="*/ 10800 w 21600"/>
                <a:gd name="T3" fmla="*/ 21600 h 21600"/>
                <a:gd name="T4" fmla="*/ 2323 w 21600"/>
                <a:gd name="T5" fmla="*/ 10800 h 21600"/>
                <a:gd name="T6" fmla="*/ 10800 w 21600"/>
                <a:gd name="T7" fmla="*/ 0 h 21600"/>
                <a:gd name="T8" fmla="*/ 4123 w 21600"/>
                <a:gd name="T9" fmla="*/ 4123 h 21600"/>
                <a:gd name="T10" fmla="*/ 17477 w 21600"/>
                <a:gd name="T11" fmla="*/ 17477 h 21600"/>
              </a:gdLst>
              <a:ahLst/>
              <a:cxnLst>
                <a:cxn ang="0">
                  <a:pos x="T0" y="T1"/>
                </a:cxn>
                <a:cxn ang="0">
                  <a:pos x="T2" y="T3"/>
                </a:cxn>
                <a:cxn ang="0">
                  <a:pos x="T4" y="T5"/>
                </a:cxn>
                <a:cxn ang="0">
                  <a:pos x="T6" y="T7"/>
                </a:cxn>
              </a:cxnLst>
              <a:rect l="T8" t="T9" r="T10" b="T11"/>
              <a:pathLst>
                <a:path w="21600" h="21600">
                  <a:moveTo>
                    <a:pt x="0" y="0"/>
                  </a:moveTo>
                  <a:lnTo>
                    <a:pt x="4646" y="21600"/>
                  </a:lnTo>
                  <a:lnTo>
                    <a:pt x="16954"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26636" name="Text Box 12"/>
            <p:cNvSpPr txBox="1">
              <a:spLocks noChangeArrowheads="1"/>
            </p:cNvSpPr>
            <p:nvPr/>
          </p:nvSpPr>
          <p:spPr bwMode="auto">
            <a:xfrm>
              <a:off x="710" y="2522"/>
              <a:ext cx="45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dirty="0" smtClean="0">
                  <a:latin typeface="Times New Roman" pitchFamily="18" charset="0"/>
                </a:rPr>
                <a:t>0.38</a:t>
              </a:r>
              <a:endParaRPr lang="hu-HU" sz="2400" dirty="0">
                <a:latin typeface="Times New Roman" pitchFamily="18" charset="0"/>
              </a:endParaRPr>
            </a:p>
          </p:txBody>
        </p:sp>
        <p:sp>
          <p:nvSpPr>
            <p:cNvPr id="26637" name="AutoShape 13"/>
            <p:cNvSpPr>
              <a:spLocks noChangeArrowheads="1"/>
            </p:cNvSpPr>
            <p:nvPr/>
          </p:nvSpPr>
          <p:spPr bwMode="auto">
            <a:xfrm>
              <a:off x="1592" y="1980"/>
              <a:ext cx="1018" cy="1244"/>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26638" name="Text Box 14"/>
            <p:cNvSpPr txBox="1">
              <a:spLocks noChangeArrowheads="1"/>
            </p:cNvSpPr>
            <p:nvPr/>
          </p:nvSpPr>
          <p:spPr bwMode="auto">
            <a:xfrm>
              <a:off x="1631" y="1670"/>
              <a:ext cx="3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Times New Roman" pitchFamily="18" charset="0"/>
                </a:rPr>
                <a:t>C2</a:t>
              </a:r>
            </a:p>
          </p:txBody>
        </p:sp>
        <p:sp>
          <p:nvSpPr>
            <p:cNvPr id="26639" name="AutoShape 15"/>
            <p:cNvSpPr>
              <a:spLocks noChangeArrowheads="1"/>
            </p:cNvSpPr>
            <p:nvPr/>
          </p:nvSpPr>
          <p:spPr bwMode="auto">
            <a:xfrm flipV="1">
              <a:off x="1592" y="2950"/>
              <a:ext cx="1018" cy="273"/>
            </a:xfrm>
            <a:custGeom>
              <a:avLst/>
              <a:gdLst>
                <a:gd name="G0" fmla="+- 2503 0 0"/>
                <a:gd name="G1" fmla="+- 21600 0 2503"/>
                <a:gd name="G2" fmla="*/ 2503 1 2"/>
                <a:gd name="G3" fmla="+- 21600 0 G2"/>
                <a:gd name="G4" fmla="+/ 2503 21600 2"/>
                <a:gd name="G5" fmla="+/ G1 0 2"/>
                <a:gd name="G6" fmla="*/ 21600 21600 2503"/>
                <a:gd name="G7" fmla="*/ G6 1 2"/>
                <a:gd name="G8" fmla="+- 21600 0 G7"/>
                <a:gd name="G9" fmla="*/ 21600 1 2"/>
                <a:gd name="G10" fmla="+- 2503 0 G9"/>
                <a:gd name="G11" fmla="?: G10 G8 0"/>
                <a:gd name="G12" fmla="?: G10 G7 21600"/>
                <a:gd name="T0" fmla="*/ 20348 w 21600"/>
                <a:gd name="T1" fmla="*/ 10800 h 21600"/>
                <a:gd name="T2" fmla="*/ 10800 w 21600"/>
                <a:gd name="T3" fmla="*/ 21600 h 21600"/>
                <a:gd name="T4" fmla="*/ 1252 w 21600"/>
                <a:gd name="T5" fmla="*/ 10800 h 21600"/>
                <a:gd name="T6" fmla="*/ 10800 w 21600"/>
                <a:gd name="T7" fmla="*/ 0 h 21600"/>
                <a:gd name="T8" fmla="*/ 3052 w 21600"/>
                <a:gd name="T9" fmla="*/ 3052 h 21600"/>
                <a:gd name="T10" fmla="*/ 18548 w 21600"/>
                <a:gd name="T11" fmla="*/ 18548 h 21600"/>
              </a:gdLst>
              <a:ahLst/>
              <a:cxnLst>
                <a:cxn ang="0">
                  <a:pos x="T0" y="T1"/>
                </a:cxn>
                <a:cxn ang="0">
                  <a:pos x="T2" y="T3"/>
                </a:cxn>
                <a:cxn ang="0">
                  <a:pos x="T4" y="T5"/>
                </a:cxn>
                <a:cxn ang="0">
                  <a:pos x="T6" y="T7"/>
                </a:cxn>
              </a:cxnLst>
              <a:rect l="T8" t="T9" r="T10" b="T11"/>
              <a:pathLst>
                <a:path w="21600" h="21600">
                  <a:moveTo>
                    <a:pt x="0" y="0"/>
                  </a:moveTo>
                  <a:lnTo>
                    <a:pt x="2503" y="21600"/>
                  </a:lnTo>
                  <a:lnTo>
                    <a:pt x="19097"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26640" name="Text Box 16"/>
            <p:cNvSpPr txBox="1">
              <a:spLocks noChangeArrowheads="1"/>
            </p:cNvSpPr>
            <p:nvPr/>
          </p:nvSpPr>
          <p:spPr bwMode="auto">
            <a:xfrm>
              <a:off x="710" y="2823"/>
              <a:ext cx="45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dirty="0" smtClean="0">
                  <a:latin typeface="Times New Roman" pitchFamily="18" charset="0"/>
                </a:rPr>
                <a:t>0.19</a:t>
              </a:r>
              <a:endParaRPr lang="hu-HU" sz="2400" dirty="0">
                <a:latin typeface="Times New Roman" pitchFamily="18" charset="0"/>
              </a:endParaRPr>
            </a:p>
          </p:txBody>
        </p:sp>
      </p:grpSp>
      <p:sp>
        <p:nvSpPr>
          <p:cNvPr id="2" name="Szövegdoboz 1"/>
          <p:cNvSpPr txBox="1"/>
          <p:nvPr/>
        </p:nvSpPr>
        <p:spPr>
          <a:xfrm>
            <a:off x="5004048" y="5013176"/>
            <a:ext cx="535781" cy="830997"/>
          </a:xfrm>
          <a:prstGeom prst="rect">
            <a:avLst/>
          </a:prstGeom>
          <a:noFill/>
        </p:spPr>
        <p:txBody>
          <a:bodyPr wrap="square" rtlCol="0">
            <a:spAutoFit/>
          </a:bodyPr>
          <a:lstStyle/>
          <a:p>
            <a:r>
              <a:rPr lang="hu-HU" sz="2400" dirty="0" smtClean="0">
                <a:latin typeface="Arial"/>
                <a:cs typeface="Arial"/>
              </a:rPr>
              <a:t>↑</a:t>
            </a:r>
          </a:p>
          <a:p>
            <a:r>
              <a:rPr lang="hu-HU" sz="2400" dirty="0">
                <a:latin typeface="Arial"/>
                <a:cs typeface="Arial"/>
              </a:rPr>
              <a:t>z</a:t>
            </a:r>
            <a:endParaRPr lang="hu-HU" sz="2400" dirty="0"/>
          </a:p>
        </p:txBody>
      </p:sp>
    </p:spTree>
    <p:extLst>
      <p:ext uri="{BB962C8B-B14F-4D97-AF65-F5344CB8AC3E}">
        <p14:creationId xmlns:p14="http://schemas.microsoft.com/office/powerpoint/2010/main" val="1173675116"/>
      </p:ext>
    </p:extLst>
  </p:cSld>
  <p:clrMapOvr>
    <a:masterClrMapping/>
  </p:clrMapOvr>
  <p:transition>
    <p:zoom dir="in"/>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err="1"/>
              <a:t>Takagi</a:t>
            </a:r>
            <a:r>
              <a:rPr lang="hu-HU" dirty="0"/>
              <a:t>, </a:t>
            </a:r>
            <a:r>
              <a:rPr lang="hu-HU" dirty="0" err="1"/>
              <a:t>Sugeno</a:t>
            </a:r>
            <a:r>
              <a:rPr lang="hu-HU" dirty="0"/>
              <a:t> &amp; </a:t>
            </a:r>
            <a:r>
              <a:rPr lang="hu-HU" dirty="0" err="1" smtClean="0"/>
              <a:t>Kang</a:t>
            </a:r>
            <a:endParaRPr lang="hu-HU" dirty="0"/>
          </a:p>
        </p:txBody>
      </p:sp>
      <p:sp>
        <p:nvSpPr>
          <p:cNvPr id="3" name="Tartalom helye 2"/>
          <p:cNvSpPr>
            <a:spLocks noGrp="1"/>
          </p:cNvSpPr>
          <p:nvPr>
            <p:ph idx="1"/>
          </p:nvPr>
        </p:nvSpPr>
        <p:spPr>
          <a:xfrm>
            <a:off x="457200" y="4365104"/>
            <a:ext cx="8229600" cy="1959496"/>
          </a:xfrm>
        </p:spPr>
        <p:txBody>
          <a:bodyPr/>
          <a:lstStyle/>
          <a:p>
            <a:pPr marL="0" indent="0">
              <a:buNone/>
            </a:pPr>
            <a:r>
              <a:rPr lang="hu-HU" b="1" dirty="0" err="1" smtClean="0"/>
              <a:t>Rules</a:t>
            </a:r>
            <a:endParaRPr lang="hu-HU" b="1" dirty="0" smtClean="0"/>
          </a:p>
          <a:p>
            <a:r>
              <a:rPr lang="hu-HU" b="1" dirty="0" smtClean="0"/>
              <a:t>IF</a:t>
            </a:r>
            <a:r>
              <a:rPr lang="hu-HU" dirty="0" smtClean="0"/>
              <a:t> </a:t>
            </a:r>
            <a:r>
              <a:rPr lang="hu-HU" dirty="0"/>
              <a:t>x</a:t>
            </a:r>
            <a:r>
              <a:rPr lang="hu-HU" baseline="-25000" dirty="0"/>
              <a:t>1</a:t>
            </a:r>
            <a:r>
              <a:rPr lang="hu-HU" dirty="0"/>
              <a:t> </a:t>
            </a:r>
            <a:r>
              <a:rPr lang="hu-HU" dirty="0" smtClean="0"/>
              <a:t>is A</a:t>
            </a:r>
            <a:r>
              <a:rPr lang="hu-HU" baseline="-25000" dirty="0" smtClean="0"/>
              <a:t>2 </a:t>
            </a:r>
            <a:r>
              <a:rPr lang="hu-HU" dirty="0" smtClean="0"/>
              <a:t> </a:t>
            </a:r>
            <a:r>
              <a:rPr lang="hu-HU" b="1" dirty="0" smtClean="0"/>
              <a:t>AND</a:t>
            </a:r>
            <a:r>
              <a:rPr lang="hu-HU" dirty="0" smtClean="0"/>
              <a:t> </a:t>
            </a:r>
            <a:r>
              <a:rPr lang="hu-HU" dirty="0"/>
              <a:t>x</a:t>
            </a:r>
            <a:r>
              <a:rPr lang="hu-HU" baseline="-25000" dirty="0"/>
              <a:t>2</a:t>
            </a:r>
            <a:r>
              <a:rPr lang="hu-HU" dirty="0"/>
              <a:t> </a:t>
            </a:r>
            <a:r>
              <a:rPr lang="hu-HU" dirty="0" smtClean="0"/>
              <a:t>is B</a:t>
            </a:r>
            <a:r>
              <a:rPr lang="hu-HU" baseline="-25000" dirty="0" smtClean="0"/>
              <a:t>3  </a:t>
            </a:r>
            <a:r>
              <a:rPr lang="hu-HU" b="1" dirty="0" smtClean="0"/>
              <a:t>THEN</a:t>
            </a:r>
            <a:r>
              <a:rPr lang="hu-HU" dirty="0" smtClean="0"/>
              <a:t> </a:t>
            </a:r>
            <a:r>
              <a:rPr lang="hu-HU" dirty="0"/>
              <a:t>y = x</a:t>
            </a:r>
            <a:r>
              <a:rPr lang="hu-HU" baseline="-25000" dirty="0"/>
              <a:t>1 </a:t>
            </a:r>
            <a:r>
              <a:rPr lang="hu-HU" dirty="0"/>
              <a:t>+ x</a:t>
            </a:r>
            <a:r>
              <a:rPr lang="hu-HU" baseline="-25000" dirty="0"/>
              <a:t>2 </a:t>
            </a:r>
            <a:r>
              <a:rPr lang="hu-HU" dirty="0"/>
              <a:t>+ 1</a:t>
            </a:r>
          </a:p>
          <a:p>
            <a:r>
              <a:rPr lang="hu-HU" b="1" dirty="0" smtClean="0"/>
              <a:t>IF</a:t>
            </a:r>
            <a:r>
              <a:rPr lang="hu-HU" dirty="0" smtClean="0"/>
              <a:t> </a:t>
            </a:r>
            <a:r>
              <a:rPr lang="hu-HU" dirty="0"/>
              <a:t>x</a:t>
            </a:r>
            <a:r>
              <a:rPr lang="hu-HU" baseline="-25000" dirty="0"/>
              <a:t>1</a:t>
            </a:r>
            <a:r>
              <a:rPr lang="hu-HU" dirty="0"/>
              <a:t> </a:t>
            </a:r>
            <a:r>
              <a:rPr lang="hu-HU" dirty="0" smtClean="0"/>
              <a:t>is A</a:t>
            </a:r>
            <a:r>
              <a:rPr lang="hu-HU" baseline="-25000" dirty="0" smtClean="0"/>
              <a:t>3</a:t>
            </a:r>
            <a:r>
              <a:rPr lang="hu-HU" dirty="0" smtClean="0"/>
              <a:t> </a:t>
            </a:r>
            <a:r>
              <a:rPr lang="hu-HU" b="1" dirty="0" smtClean="0"/>
              <a:t>AND</a:t>
            </a:r>
            <a:r>
              <a:rPr lang="hu-HU" dirty="0" smtClean="0"/>
              <a:t> </a:t>
            </a:r>
            <a:r>
              <a:rPr lang="hu-HU" dirty="0"/>
              <a:t>x</a:t>
            </a:r>
            <a:r>
              <a:rPr lang="hu-HU" baseline="-25000" dirty="0"/>
              <a:t>2</a:t>
            </a:r>
            <a:r>
              <a:rPr lang="hu-HU" dirty="0"/>
              <a:t> </a:t>
            </a:r>
            <a:r>
              <a:rPr lang="hu-HU" dirty="0" smtClean="0"/>
              <a:t>is B</a:t>
            </a:r>
            <a:r>
              <a:rPr lang="hu-HU" baseline="-25000" dirty="0" smtClean="0"/>
              <a:t>3</a:t>
            </a:r>
            <a:r>
              <a:rPr lang="hu-HU" dirty="0" smtClean="0"/>
              <a:t> </a:t>
            </a:r>
            <a:r>
              <a:rPr lang="hu-HU" b="1" dirty="0" smtClean="0"/>
              <a:t>THEN</a:t>
            </a:r>
            <a:r>
              <a:rPr lang="hu-HU" dirty="0" smtClean="0"/>
              <a:t> </a:t>
            </a:r>
            <a:r>
              <a:rPr lang="hu-HU" dirty="0"/>
              <a:t>y = x</a:t>
            </a:r>
            <a:r>
              <a:rPr lang="hu-HU" baseline="-25000" dirty="0"/>
              <a:t>1 </a:t>
            </a:r>
            <a:r>
              <a:rPr lang="hu-HU" dirty="0"/>
              <a:t>- x</a:t>
            </a:r>
            <a:r>
              <a:rPr lang="hu-HU" baseline="-25000" dirty="0"/>
              <a:t>2 </a:t>
            </a:r>
            <a:r>
              <a:rPr lang="hu-HU" dirty="0"/>
              <a:t>+ </a:t>
            </a:r>
            <a:r>
              <a:rPr lang="hu-HU" dirty="0" smtClean="0"/>
              <a:t>1</a:t>
            </a:r>
          </a:p>
          <a:p>
            <a:r>
              <a:rPr lang="hu-HU" dirty="0" err="1" smtClean="0"/>
              <a:t>Current</a:t>
            </a:r>
            <a:r>
              <a:rPr lang="hu-HU" dirty="0"/>
              <a:t> input: x</a:t>
            </a:r>
            <a:r>
              <a:rPr lang="hu-HU" baseline="-25000" dirty="0"/>
              <a:t>1M</a:t>
            </a:r>
            <a:r>
              <a:rPr lang="hu-HU" dirty="0"/>
              <a:t>=6 </a:t>
            </a:r>
            <a:r>
              <a:rPr lang="hu-HU" dirty="0" smtClean="0"/>
              <a:t>and </a:t>
            </a:r>
            <a:r>
              <a:rPr lang="hu-HU" dirty="0"/>
              <a:t>x</a:t>
            </a:r>
            <a:r>
              <a:rPr lang="hu-HU" baseline="-25000" dirty="0"/>
              <a:t>2M</a:t>
            </a:r>
            <a:r>
              <a:rPr lang="hu-HU" dirty="0"/>
              <a:t>=7 </a:t>
            </a:r>
            <a:endParaRPr lang="hu-HU" dirty="0"/>
          </a:p>
          <a:p>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43</a:t>
            </a:fld>
            <a:endParaRPr lang="hu-HU" dirty="0"/>
          </a:p>
        </p:txBody>
      </p:sp>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1795462"/>
            <a:ext cx="7863293" cy="242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63641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a:xfrm>
            <a:off x="514350" y="692696"/>
            <a:ext cx="8305800" cy="1143000"/>
          </a:xfrm>
        </p:spPr>
        <p:txBody>
          <a:bodyPr/>
          <a:lstStyle/>
          <a:p>
            <a:r>
              <a:rPr lang="hu-HU" dirty="0" smtClean="0"/>
              <a:t>TSK fuzzy </a:t>
            </a:r>
            <a:r>
              <a:rPr lang="hu-HU" dirty="0" err="1" smtClean="0"/>
              <a:t>inference</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44</a:t>
            </a:fld>
            <a:endParaRPr lang="hu-HU" dirty="0"/>
          </a:p>
        </p:txBody>
      </p:sp>
      <p:sp>
        <p:nvSpPr>
          <p:cNvPr id="39" name="Rectangle 3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sp>
        <p:nvSpPr>
          <p:cNvPr id="82" name="Rectangle 88"/>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pic>
        <p:nvPicPr>
          <p:cNvPr id="63592" name="Picture 1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957163"/>
            <a:ext cx="8712968" cy="4335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Rectangle 10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graphicFrame>
        <p:nvGraphicFramePr>
          <p:cNvPr id="85" name="Objektum 84"/>
          <p:cNvGraphicFramePr>
            <a:graphicFrameLocks noChangeAspect="1"/>
          </p:cNvGraphicFramePr>
          <p:nvPr>
            <p:extLst>
              <p:ext uri="{D42A27DB-BD31-4B8C-83A1-F6EECF244321}">
                <p14:modId xmlns:p14="http://schemas.microsoft.com/office/powerpoint/2010/main" val="3233774605"/>
              </p:ext>
            </p:extLst>
          </p:nvPr>
        </p:nvGraphicFramePr>
        <p:xfrm>
          <a:off x="5520532" y="228600"/>
          <a:ext cx="3611880" cy="1400200"/>
        </p:xfrm>
        <a:graphic>
          <a:graphicData uri="http://schemas.openxmlformats.org/presentationml/2006/ole">
            <mc:AlternateContent xmlns:mc="http://schemas.openxmlformats.org/markup-compatibility/2006">
              <mc:Choice xmlns:v="urn:schemas-microsoft-com:vml" Requires="v">
                <p:oleObj spid="_x0000_s63597" name="Equation" r:id="rId4" imgW="2159000" imgH="838200" progId="Equation.3">
                  <p:embed/>
                </p:oleObj>
              </mc:Choice>
              <mc:Fallback>
                <p:oleObj name="Equation" r:id="rId4" imgW="2159000" imgH="838200" progId="Equation.3">
                  <p:embed/>
                  <p:pic>
                    <p:nvPicPr>
                      <p:cNvPr id="0" name="Object 1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0532" y="228600"/>
                        <a:ext cx="3611880" cy="1400200"/>
                      </a:xfrm>
                      <a:prstGeom prst="rect">
                        <a:avLst/>
                      </a:prstGeom>
                      <a:noFill/>
                    </p:spPr>
                  </p:pic>
                </p:oleObj>
              </mc:Fallback>
            </mc:AlternateContent>
          </a:graphicData>
        </a:graphic>
      </p:graphicFrame>
    </p:spTree>
    <p:extLst>
      <p:ext uri="{BB962C8B-B14F-4D97-AF65-F5344CB8AC3E}">
        <p14:creationId xmlns:p14="http://schemas.microsoft.com/office/powerpoint/2010/main" val="7086200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AutoShape 2"/>
          <p:cNvSpPr>
            <a:spLocks noGrp="1" noChangeArrowheads="1"/>
          </p:cNvSpPr>
          <p:nvPr>
            <p:ph type="title"/>
          </p:nvPr>
        </p:nvSpPr>
        <p:spPr/>
        <p:txBody>
          <a:bodyPr/>
          <a:lstStyle/>
          <a:p>
            <a:r>
              <a:rPr lang="hu-HU" altLang="zh-TW" sz="4800" dirty="0" err="1" smtClean="0"/>
              <a:t>Inference</a:t>
            </a:r>
            <a:r>
              <a:rPr lang="hu-HU" altLang="zh-TW" sz="4800" dirty="0" smtClean="0"/>
              <a:t> </a:t>
            </a:r>
            <a:r>
              <a:rPr lang="hu-HU" altLang="zh-TW" sz="4800" dirty="0" err="1" smtClean="0"/>
              <a:t>in</a:t>
            </a:r>
            <a:r>
              <a:rPr lang="hu-HU" altLang="zh-TW" sz="4800" dirty="0" smtClean="0"/>
              <a:t> TSK </a:t>
            </a:r>
            <a:r>
              <a:rPr lang="hu-HU" altLang="zh-TW" sz="4800" dirty="0" err="1" smtClean="0"/>
              <a:t>systems</a:t>
            </a:r>
            <a:endParaRPr lang="en-US" altLang="zh-TW" sz="4800" dirty="0"/>
          </a:p>
        </p:txBody>
      </p:sp>
      <p:pic>
        <p:nvPicPr>
          <p:cNvPr id="2560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16832"/>
            <a:ext cx="6877050" cy="4067175"/>
          </a:xfrm>
          <a:prstGeom prst="rect">
            <a:avLst/>
          </a:prstGeom>
          <a:noFill/>
          <a:ln w="9525">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2" name="Dia számának helye 1"/>
          <p:cNvSpPr>
            <a:spLocks noGrp="1"/>
          </p:cNvSpPr>
          <p:nvPr>
            <p:ph type="sldNum" sz="quarter" idx="12"/>
          </p:nvPr>
        </p:nvSpPr>
        <p:spPr/>
        <p:txBody>
          <a:bodyPr/>
          <a:lstStyle/>
          <a:p>
            <a:fld id="{42275A63-3E4B-4569-BF04-D6C210DC9A48}" type="slidenum">
              <a:rPr lang="hu-HU" smtClean="0"/>
              <a:pPr/>
              <a:t>45</a:t>
            </a:fld>
            <a:endParaRPr lang="hu-HU" dirty="0"/>
          </a:p>
        </p:txBody>
      </p:sp>
      <p:sp>
        <p:nvSpPr>
          <p:cNvPr id="5" name="Text Box 4"/>
          <p:cNvSpPr txBox="1">
            <a:spLocks noChangeArrowheads="1"/>
          </p:cNvSpPr>
          <p:nvPr/>
        </p:nvSpPr>
        <p:spPr bwMode="auto">
          <a:xfrm>
            <a:off x="1076325" y="6093296"/>
            <a:ext cx="47117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dirty="0"/>
              <a:t>*</a:t>
            </a:r>
            <a:r>
              <a:rPr lang="en-US" altLang="en-US" sz="1000" dirty="0" err="1"/>
              <a:t>Neuro</a:t>
            </a:r>
            <a:r>
              <a:rPr lang="en-US" altLang="en-US" sz="1000" dirty="0"/>
              <a:t>-fuzzy and Soft Computing - </a:t>
            </a:r>
            <a:r>
              <a:rPr lang="en-US" altLang="en-US" sz="1000" dirty="0" err="1"/>
              <a:t>J.Jang</a:t>
            </a:r>
            <a:r>
              <a:rPr lang="en-US" altLang="en-US" sz="1000" dirty="0"/>
              <a:t>, C. Sun, and, E. </a:t>
            </a:r>
            <a:r>
              <a:rPr lang="en-US" altLang="en-US" sz="1000" dirty="0" err="1"/>
              <a:t>Mizutani</a:t>
            </a:r>
            <a:r>
              <a:rPr lang="en-US" altLang="en-US" sz="1000" dirty="0"/>
              <a:t>, Prentice Hall 1997</a:t>
            </a:r>
          </a:p>
        </p:txBody>
      </p:sp>
    </p:spTree>
    <p:extLst>
      <p:ext uri="{BB962C8B-B14F-4D97-AF65-F5344CB8AC3E}">
        <p14:creationId xmlns:p14="http://schemas.microsoft.com/office/powerpoint/2010/main" val="11097090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algn="ctr"/>
            <a:r>
              <a:rPr lang="en-US" altLang="en-US"/>
              <a:t>Tsukamoto Fuzzy Models</a:t>
            </a:r>
          </a:p>
        </p:txBody>
      </p:sp>
      <p:sp>
        <p:nvSpPr>
          <p:cNvPr id="89091" name="Line 3"/>
          <p:cNvSpPr>
            <a:spLocks noChangeShapeType="1"/>
          </p:cNvSpPr>
          <p:nvPr/>
        </p:nvSpPr>
        <p:spPr bwMode="auto">
          <a:xfrm>
            <a:off x="779463" y="6332538"/>
            <a:ext cx="7721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89092" name="Text Box 4"/>
          <p:cNvSpPr txBox="1">
            <a:spLocks noChangeArrowheads="1"/>
          </p:cNvSpPr>
          <p:nvPr/>
        </p:nvSpPr>
        <p:spPr bwMode="auto">
          <a:xfrm>
            <a:off x="1076325" y="6394450"/>
            <a:ext cx="47117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*Neuro-fuzzy and Soft Computing - J.Jang, C. Sun, and, E. Mizutani, Prentice Hall 1997</a:t>
            </a:r>
          </a:p>
        </p:txBody>
      </p:sp>
      <p:sp>
        <p:nvSpPr>
          <p:cNvPr id="89093" name="Rectangle 5"/>
          <p:cNvSpPr>
            <a:spLocks noGrp="1" noChangeArrowheads="1"/>
          </p:cNvSpPr>
          <p:nvPr>
            <p:ph type="body" idx="1"/>
          </p:nvPr>
        </p:nvSpPr>
        <p:spPr/>
        <p:txBody>
          <a:bodyPr/>
          <a:lstStyle/>
          <a:p>
            <a:pPr marL="292100" indent="-177800"/>
            <a:r>
              <a:rPr lang="en-US" altLang="en-US">
                <a:solidFill>
                  <a:srgbClr val="000066"/>
                </a:solidFill>
              </a:rPr>
              <a:t> </a:t>
            </a:r>
            <a:endParaRPr lang="en-US" altLang="en-US" sz="2800">
              <a:solidFill>
                <a:srgbClr val="000066"/>
              </a:solidFill>
            </a:endParaRPr>
          </a:p>
        </p:txBody>
      </p:sp>
      <p:pic>
        <p:nvPicPr>
          <p:cNvPr id="890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622" y="1877219"/>
            <a:ext cx="6770687"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a számának helye 1"/>
          <p:cNvSpPr>
            <a:spLocks noGrp="1"/>
          </p:cNvSpPr>
          <p:nvPr>
            <p:ph type="sldNum" sz="quarter" idx="12"/>
          </p:nvPr>
        </p:nvSpPr>
        <p:spPr/>
        <p:txBody>
          <a:bodyPr/>
          <a:lstStyle/>
          <a:p>
            <a:fld id="{42275A63-3E4B-4569-BF04-D6C210DC9A48}" type="slidenum">
              <a:rPr lang="hu-HU" smtClean="0"/>
              <a:pPr/>
              <a:t>46</a:t>
            </a:fld>
            <a:endParaRPr lang="hu-HU" dirty="0"/>
          </a:p>
        </p:txBody>
      </p:sp>
    </p:spTree>
    <p:extLst>
      <p:ext uri="{BB962C8B-B14F-4D97-AF65-F5344CB8AC3E}">
        <p14:creationId xmlns:p14="http://schemas.microsoft.com/office/powerpoint/2010/main" val="29198126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hu-HU" dirty="0" err="1" smtClean="0"/>
              <a:t>Applications</a:t>
            </a:r>
            <a:endParaRPr lang="hu-HU" dirty="0"/>
          </a:p>
        </p:txBody>
      </p:sp>
      <p:sp>
        <p:nvSpPr>
          <p:cNvPr id="5" name="Szöveg helye 4"/>
          <p:cNvSpPr>
            <a:spLocks noGrp="1"/>
          </p:cNvSpPr>
          <p:nvPr>
            <p:ph type="body" idx="1"/>
          </p:nvPr>
        </p:nvSpPr>
        <p:spPr>
          <a:xfrm>
            <a:off x="1475656" y="3429000"/>
            <a:ext cx="7772400" cy="1509712"/>
          </a:xfrm>
        </p:spPr>
        <p:txBody>
          <a:bodyPr/>
          <a:lstStyle/>
          <a:p>
            <a:endParaRPr lang="hu-HU" dirty="0"/>
          </a:p>
        </p:txBody>
      </p:sp>
      <p:sp>
        <p:nvSpPr>
          <p:cNvPr id="2" name="Dia számának helye 1"/>
          <p:cNvSpPr>
            <a:spLocks noGrp="1"/>
          </p:cNvSpPr>
          <p:nvPr>
            <p:ph type="sldNum" sz="quarter" idx="12"/>
          </p:nvPr>
        </p:nvSpPr>
        <p:spPr/>
        <p:txBody>
          <a:bodyPr/>
          <a:lstStyle/>
          <a:p>
            <a:fld id="{42275A63-3E4B-4569-BF04-D6C210DC9A48}" type="slidenum">
              <a:rPr lang="hu-HU" smtClean="0"/>
              <a:t>47</a:t>
            </a:fld>
            <a:endParaRPr lang="hu-HU"/>
          </a:p>
        </p:txBody>
      </p:sp>
    </p:spTree>
    <p:extLst>
      <p:ext uri="{BB962C8B-B14F-4D97-AF65-F5344CB8AC3E}">
        <p14:creationId xmlns:p14="http://schemas.microsoft.com/office/powerpoint/2010/main" val="16092092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The </a:t>
            </a:r>
            <a:r>
              <a:rPr lang="hu-HU" dirty="0" err="1" smtClean="0"/>
              <a:t>first</a:t>
            </a:r>
            <a:r>
              <a:rPr lang="hu-HU" dirty="0" smtClean="0"/>
              <a:t> </a:t>
            </a:r>
            <a:r>
              <a:rPr lang="hu-HU" dirty="0" err="1" smtClean="0"/>
              <a:t>serious</a:t>
            </a:r>
            <a:r>
              <a:rPr lang="hu-HU" dirty="0" smtClean="0"/>
              <a:t> </a:t>
            </a:r>
            <a:r>
              <a:rPr lang="hu-HU" dirty="0" err="1" smtClean="0"/>
              <a:t>application</a:t>
            </a:r>
            <a:r>
              <a:rPr lang="hu-HU" dirty="0" smtClean="0"/>
              <a:t>  - </a:t>
            </a:r>
            <a:r>
              <a:rPr lang="hu-HU" dirty="0" smtClean="0"/>
              <a:t>1985</a:t>
            </a:r>
            <a:endParaRPr lang="hu-HU" dirty="0"/>
          </a:p>
        </p:txBody>
      </p:sp>
      <p:sp>
        <p:nvSpPr>
          <p:cNvPr id="3" name="Tartalom helye 2"/>
          <p:cNvSpPr>
            <a:spLocks noGrp="1"/>
          </p:cNvSpPr>
          <p:nvPr>
            <p:ph idx="1"/>
          </p:nvPr>
        </p:nvSpPr>
        <p:spPr>
          <a:xfrm>
            <a:off x="457200" y="1935480"/>
            <a:ext cx="5539766" cy="3725768"/>
          </a:xfrm>
        </p:spPr>
        <p:txBody>
          <a:bodyPr>
            <a:normAutofit/>
          </a:bodyPr>
          <a:lstStyle/>
          <a:p>
            <a:r>
              <a:rPr lang="hu-HU" dirty="0" err="1"/>
              <a:t>Sendai</a:t>
            </a:r>
            <a:r>
              <a:rPr lang="hu-HU" dirty="0"/>
              <a:t> </a:t>
            </a:r>
            <a:r>
              <a:rPr lang="hu-HU" dirty="0" err="1"/>
              <a:t>Subway</a:t>
            </a:r>
            <a:r>
              <a:rPr lang="hu-HU" dirty="0"/>
              <a:t> </a:t>
            </a:r>
            <a:r>
              <a:rPr lang="hu-HU" dirty="0" smtClean="0"/>
              <a:t>1000</a:t>
            </a:r>
          </a:p>
          <a:p>
            <a:r>
              <a:rPr lang="hu-HU" dirty="0" err="1" smtClean="0"/>
              <a:t>Hitachi</a:t>
            </a:r>
            <a:endParaRPr lang="hu-HU" dirty="0" smtClean="0"/>
          </a:p>
          <a:p>
            <a:r>
              <a:rPr lang="hu-HU" dirty="0" err="1" smtClean="0"/>
              <a:t>Velocity</a:t>
            </a:r>
            <a:r>
              <a:rPr lang="hu-HU" dirty="0" smtClean="0"/>
              <a:t> </a:t>
            </a:r>
            <a:r>
              <a:rPr lang="hu-HU" dirty="0" err="1" smtClean="0"/>
              <a:t>control</a:t>
            </a:r>
            <a:r>
              <a:rPr lang="hu-HU" dirty="0" smtClean="0"/>
              <a:t> </a:t>
            </a:r>
            <a:endParaRPr lang="hu-HU"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966" y="1916832"/>
            <a:ext cx="28575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zövegdoboz 4"/>
          <p:cNvSpPr txBox="1"/>
          <p:nvPr/>
        </p:nvSpPr>
        <p:spPr>
          <a:xfrm>
            <a:off x="539552" y="6093296"/>
            <a:ext cx="5905463" cy="369332"/>
          </a:xfrm>
          <a:prstGeom prst="rect">
            <a:avLst/>
          </a:prstGeom>
          <a:noFill/>
        </p:spPr>
        <p:txBody>
          <a:bodyPr wrap="none" rtlCol="0">
            <a:spAutoFit/>
          </a:bodyPr>
          <a:lstStyle/>
          <a:p>
            <a:r>
              <a:rPr lang="hu-HU" dirty="0" smtClean="0"/>
              <a:t>http://en.wikipedia.org/wiki/Sendai_Subway_1000_series</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t>48</a:t>
            </a:fld>
            <a:endParaRPr lang="hu-HU"/>
          </a:p>
        </p:txBody>
      </p:sp>
    </p:spTree>
    <p:extLst>
      <p:ext uri="{BB962C8B-B14F-4D97-AF65-F5344CB8AC3E}">
        <p14:creationId xmlns:p14="http://schemas.microsoft.com/office/powerpoint/2010/main" val="18977166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Inverted</a:t>
            </a:r>
            <a:r>
              <a:rPr lang="hu-HU" dirty="0" smtClean="0"/>
              <a:t> </a:t>
            </a:r>
            <a:r>
              <a:rPr lang="hu-HU" dirty="0" err="1" smtClean="0"/>
              <a:t>pendulum</a:t>
            </a:r>
            <a:endParaRPr lang="hu-HU" dirty="0"/>
          </a:p>
        </p:txBody>
      </p:sp>
      <p:sp>
        <p:nvSpPr>
          <p:cNvPr id="3" name="Tartalom helye 2"/>
          <p:cNvSpPr>
            <a:spLocks noGrp="1"/>
          </p:cNvSpPr>
          <p:nvPr>
            <p:ph idx="1"/>
          </p:nvPr>
        </p:nvSpPr>
        <p:spPr/>
        <p:txBody>
          <a:bodyPr/>
          <a:lstStyle/>
          <a:p>
            <a:endParaRPr lang="hu-HU"/>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1268760"/>
            <a:ext cx="2259026" cy="5449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églalap 3"/>
          <p:cNvSpPr/>
          <p:nvPr/>
        </p:nvSpPr>
        <p:spPr>
          <a:xfrm>
            <a:off x="445348" y="5670540"/>
            <a:ext cx="4572000" cy="646331"/>
          </a:xfrm>
          <a:prstGeom prst="rect">
            <a:avLst/>
          </a:prstGeom>
        </p:spPr>
        <p:txBody>
          <a:bodyPr>
            <a:spAutoFit/>
          </a:bodyPr>
          <a:lstStyle/>
          <a:p>
            <a:r>
              <a:rPr lang="hu-HU" dirty="0"/>
              <a:t>http://en.wikipedia.org/wiki/Inverted_pendulum</a:t>
            </a:r>
          </a:p>
        </p:txBody>
      </p:sp>
      <p:sp>
        <p:nvSpPr>
          <p:cNvPr id="5" name="Dia számának helye 4"/>
          <p:cNvSpPr>
            <a:spLocks noGrp="1"/>
          </p:cNvSpPr>
          <p:nvPr>
            <p:ph type="sldNum" sz="quarter" idx="12"/>
          </p:nvPr>
        </p:nvSpPr>
        <p:spPr/>
        <p:txBody>
          <a:bodyPr/>
          <a:lstStyle/>
          <a:p>
            <a:fld id="{42275A63-3E4B-4569-BF04-D6C210DC9A48}" type="slidenum">
              <a:rPr lang="hu-HU" smtClean="0"/>
              <a:t>49</a:t>
            </a:fld>
            <a:endParaRPr lang="hu-HU"/>
          </a:p>
        </p:txBody>
      </p:sp>
    </p:spTree>
    <p:extLst>
      <p:ext uri="{BB962C8B-B14F-4D97-AF65-F5344CB8AC3E}">
        <p14:creationId xmlns:p14="http://schemas.microsoft.com/office/powerpoint/2010/main" val="32132063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A7FCD202[1]"/>
          <p:cNvPicPr>
            <a:picLocks noGrp="1" noChangeAspect="1" noChangeArrowheads="1"/>
          </p:cNvPicPr>
          <p:nvPr>
            <p:ph/>
          </p:nvPr>
        </p:nvPicPr>
        <p:blipFill>
          <a:blip r:embed="rId3" cstate="print"/>
          <a:srcRect/>
          <a:stretch>
            <a:fillRect/>
          </a:stretch>
        </p:blipFill>
        <p:spPr>
          <a:xfrm>
            <a:off x="0" y="0"/>
            <a:ext cx="9144000" cy="6858000"/>
          </a:xfrm>
          <a:noFill/>
          <a:ln/>
        </p:spPr>
      </p:pic>
      <p:sp>
        <p:nvSpPr>
          <p:cNvPr id="137219" name="Line 3"/>
          <p:cNvSpPr>
            <a:spLocks noChangeShapeType="1"/>
          </p:cNvSpPr>
          <p:nvPr/>
        </p:nvSpPr>
        <p:spPr bwMode="auto">
          <a:xfrm flipV="1">
            <a:off x="4400550" y="2752725"/>
            <a:ext cx="503238" cy="73025"/>
          </a:xfrm>
          <a:prstGeom prst="line">
            <a:avLst/>
          </a:prstGeom>
          <a:noFill/>
          <a:ln w="76200">
            <a:solidFill>
              <a:srgbClr val="FF0000"/>
            </a:solidFill>
            <a:round/>
            <a:headEnd/>
            <a:tailEnd type="triangle" w="med" len="med"/>
          </a:ln>
          <a:effectLst/>
        </p:spPr>
        <p:txBody>
          <a:bodyPr/>
          <a:lstStyle/>
          <a:p>
            <a:endParaRPr lang="en-GB"/>
          </a:p>
        </p:txBody>
      </p:sp>
      <p:sp>
        <p:nvSpPr>
          <p:cNvPr id="137220" name="Text Box 4"/>
          <p:cNvSpPr txBox="1">
            <a:spLocks noChangeArrowheads="1"/>
          </p:cNvSpPr>
          <p:nvPr/>
        </p:nvSpPr>
        <p:spPr bwMode="auto">
          <a:xfrm>
            <a:off x="3851275" y="6067425"/>
            <a:ext cx="4319588" cy="457200"/>
          </a:xfrm>
          <a:prstGeom prst="rect">
            <a:avLst/>
          </a:prstGeom>
          <a:noFill/>
          <a:ln w="9525">
            <a:noFill/>
            <a:miter lim="800000"/>
            <a:headEnd/>
            <a:tailEnd/>
          </a:ln>
          <a:effectLst/>
        </p:spPr>
        <p:txBody>
          <a:bodyPr>
            <a:spAutoFit/>
          </a:bodyPr>
          <a:lstStyle/>
          <a:p>
            <a:pPr algn="ctr">
              <a:spcBef>
                <a:spcPct val="50000"/>
              </a:spcBef>
            </a:pPr>
            <a:r>
              <a:rPr lang="hu-HU">
                <a:latin typeface="Arial" charset="0"/>
              </a:rPr>
              <a:t>Where is Kecskemét?</a:t>
            </a:r>
          </a:p>
        </p:txBody>
      </p:sp>
      <p:sp>
        <p:nvSpPr>
          <p:cNvPr id="2" name="Dia számának helye 1"/>
          <p:cNvSpPr>
            <a:spLocks noGrp="1"/>
          </p:cNvSpPr>
          <p:nvPr>
            <p:ph type="sldNum" sz="quarter" idx="12"/>
          </p:nvPr>
        </p:nvSpPr>
        <p:spPr/>
        <p:txBody>
          <a:bodyPr/>
          <a:lstStyle/>
          <a:p>
            <a:fld id="{803F1EFA-5835-4869-98C5-106400AEF069}" type="slidenum">
              <a:rPr lang="en-GB" smtClean="0"/>
              <a:pPr/>
              <a:t>5</a:t>
            </a:fld>
            <a:endParaRPr lang="en-GB"/>
          </a:p>
        </p:txBody>
      </p:sp>
    </p:spTree>
    <p:extLst>
      <p:ext uri="{BB962C8B-B14F-4D97-AF65-F5344CB8AC3E}">
        <p14:creationId xmlns:p14="http://schemas.microsoft.com/office/powerpoint/2010/main" val="36134741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2000" tmFilter="0, 0; .2, .5; .8, .5; 1, 0"/>
                                        <p:tgtEl>
                                          <p:spTgt spid="137220"/>
                                        </p:tgtEl>
                                      </p:cBhvr>
                                    </p:animEffect>
                                    <p:animScale>
                                      <p:cBhvr>
                                        <p:cTn id="7" dur="1000" autoRev="1" fill="hold"/>
                                        <p:tgtEl>
                                          <p:spTgt spid="1372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err="1" smtClean="0"/>
              <a:t>Adaptive</a:t>
            </a:r>
            <a:r>
              <a:rPr lang="hu-HU" dirty="0" smtClean="0"/>
              <a:t> </a:t>
            </a:r>
            <a:r>
              <a:rPr lang="hu-HU" dirty="0" err="1" smtClean="0"/>
              <a:t>heating</a:t>
            </a:r>
            <a:r>
              <a:rPr lang="hu-HU" dirty="0" smtClean="0"/>
              <a:t> </a:t>
            </a:r>
            <a:r>
              <a:rPr lang="hu-HU" dirty="0" err="1" smtClean="0"/>
              <a:t>system</a:t>
            </a:r>
            <a:endParaRPr lang="hu-HU" dirty="0"/>
          </a:p>
        </p:txBody>
      </p:sp>
      <p:sp>
        <p:nvSpPr>
          <p:cNvPr id="3" name="Tartalom helye 2"/>
          <p:cNvSpPr>
            <a:spLocks noGrp="1"/>
          </p:cNvSpPr>
          <p:nvPr>
            <p:ph idx="1"/>
          </p:nvPr>
        </p:nvSpPr>
        <p:spPr/>
        <p:txBody>
          <a:bodyPr/>
          <a:lstStyle/>
          <a:p>
            <a:endParaRPr lang="hu-HU"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916832"/>
            <a:ext cx="3904109" cy="2737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356992"/>
            <a:ext cx="4991135" cy="3144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a számának helye 3"/>
          <p:cNvSpPr>
            <a:spLocks noGrp="1"/>
          </p:cNvSpPr>
          <p:nvPr>
            <p:ph type="sldNum" sz="quarter" idx="12"/>
          </p:nvPr>
        </p:nvSpPr>
        <p:spPr/>
        <p:txBody>
          <a:bodyPr/>
          <a:lstStyle/>
          <a:p>
            <a:fld id="{42275A63-3E4B-4569-BF04-D6C210DC9A48}" type="slidenum">
              <a:rPr lang="hu-HU" smtClean="0"/>
              <a:t>50</a:t>
            </a:fld>
            <a:endParaRPr lang="hu-HU"/>
          </a:p>
        </p:txBody>
      </p:sp>
    </p:spTree>
    <p:extLst>
      <p:ext uri="{BB962C8B-B14F-4D97-AF65-F5344CB8AC3E}">
        <p14:creationId xmlns:p14="http://schemas.microsoft.com/office/powerpoint/2010/main" val="18734713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t>Environment</a:t>
            </a:r>
            <a:r>
              <a:rPr lang="hu-HU" dirty="0" smtClean="0"/>
              <a:t> </a:t>
            </a:r>
            <a:r>
              <a:rPr lang="hu-HU" dirty="0" err="1" smtClean="0"/>
              <a:t>friend</a:t>
            </a:r>
            <a:r>
              <a:rPr lang="hu-HU" dirty="0" err="1" smtClean="0"/>
              <a:t>ly</a:t>
            </a:r>
            <a:r>
              <a:rPr lang="hu-HU" dirty="0" smtClean="0"/>
              <a:t> </a:t>
            </a:r>
            <a:r>
              <a:rPr lang="hu-HU" dirty="0" err="1" smtClean="0"/>
              <a:t>washing</a:t>
            </a:r>
            <a:r>
              <a:rPr lang="hu-HU" dirty="0" smtClean="0"/>
              <a:t> </a:t>
            </a:r>
            <a:r>
              <a:rPr lang="hu-HU" dirty="0" err="1" smtClean="0"/>
              <a:t>machine</a:t>
            </a:r>
            <a:r>
              <a:rPr lang="hu-HU" dirty="0" smtClean="0"/>
              <a:t> </a:t>
            </a:r>
            <a:r>
              <a:rPr lang="hu-HU" dirty="0" smtClean="0"/>
              <a:t>(AEG</a:t>
            </a:r>
            <a:r>
              <a:rPr lang="hu-HU" dirty="0" smtClean="0"/>
              <a:t>)</a:t>
            </a:r>
            <a:endParaRPr lang="hu-HU" dirty="0"/>
          </a:p>
        </p:txBody>
      </p:sp>
      <p:sp>
        <p:nvSpPr>
          <p:cNvPr id="3" name="Tartalom helye 2"/>
          <p:cNvSpPr>
            <a:spLocks noGrp="1"/>
          </p:cNvSpPr>
          <p:nvPr>
            <p:ph idx="1"/>
          </p:nvPr>
        </p:nvSpPr>
        <p:spPr/>
        <p:txBody>
          <a:bodyPr/>
          <a:lstStyle/>
          <a:p>
            <a:endParaRPr lang="hu-HU"/>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925190"/>
            <a:ext cx="5585899" cy="4600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a számának helye 3"/>
          <p:cNvSpPr>
            <a:spLocks noGrp="1"/>
          </p:cNvSpPr>
          <p:nvPr>
            <p:ph type="sldNum" sz="quarter" idx="12"/>
          </p:nvPr>
        </p:nvSpPr>
        <p:spPr/>
        <p:txBody>
          <a:bodyPr/>
          <a:lstStyle/>
          <a:p>
            <a:fld id="{42275A63-3E4B-4569-BF04-D6C210DC9A48}" type="slidenum">
              <a:rPr lang="hu-HU" smtClean="0"/>
              <a:t>51</a:t>
            </a:fld>
            <a:endParaRPr lang="hu-HU"/>
          </a:p>
        </p:txBody>
      </p:sp>
    </p:spTree>
    <p:extLst>
      <p:ext uri="{BB962C8B-B14F-4D97-AF65-F5344CB8AC3E}">
        <p14:creationId xmlns:p14="http://schemas.microsoft.com/office/powerpoint/2010/main" val="2614324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Vacuum</a:t>
            </a:r>
            <a:r>
              <a:rPr lang="hu-HU" dirty="0" smtClean="0"/>
              <a:t> </a:t>
            </a:r>
            <a:r>
              <a:rPr lang="hu-HU" dirty="0" err="1" smtClean="0"/>
              <a:t>cleaner</a:t>
            </a:r>
            <a:endParaRPr lang="hu-HU" dirty="0"/>
          </a:p>
        </p:txBody>
      </p:sp>
      <p:sp>
        <p:nvSpPr>
          <p:cNvPr id="3" name="Tartalom helye 2"/>
          <p:cNvSpPr>
            <a:spLocks noGrp="1"/>
          </p:cNvSpPr>
          <p:nvPr>
            <p:ph idx="1"/>
          </p:nvPr>
        </p:nvSpPr>
        <p:spPr/>
        <p:txBody>
          <a:bodyPr>
            <a:normAutofit/>
          </a:bodyPr>
          <a:lstStyle/>
          <a:p>
            <a:r>
              <a:rPr lang="hu-HU" dirty="0" err="1" smtClean="0"/>
              <a:t>Matsushita</a:t>
            </a:r>
            <a:r>
              <a:rPr lang="hu-HU" dirty="0"/>
              <a:t> </a:t>
            </a:r>
            <a:r>
              <a:rPr lang="hu-HU" dirty="0" smtClean="0"/>
              <a:t>patent US </a:t>
            </a:r>
            <a:r>
              <a:rPr lang="hu-HU" dirty="0"/>
              <a:t>5251358 </a:t>
            </a:r>
            <a:r>
              <a:rPr lang="hu-HU" dirty="0" smtClean="0"/>
              <a:t>A</a:t>
            </a:r>
          </a:p>
          <a:p>
            <a:r>
              <a:rPr lang="hu-HU" dirty="0" smtClean="0"/>
              <a:t>http</a:t>
            </a:r>
            <a:r>
              <a:rPr lang="hu-HU" dirty="0"/>
              <a:t>://</a:t>
            </a:r>
            <a:r>
              <a:rPr lang="hu-HU" dirty="0" smtClean="0"/>
              <a:t>www.google.com/patents/US5251358</a:t>
            </a:r>
            <a:r>
              <a:rPr lang="hu-HU" dirty="0"/>
              <a:t/>
            </a:r>
            <a:br>
              <a:rPr lang="hu-HU" dirty="0"/>
            </a:br>
            <a:r>
              <a:rPr lang="hu-HU" dirty="0"/>
              <a:t>http://www.google.com/patents/EP0451787B1?cl=en</a:t>
            </a:r>
            <a:endParaRPr lang="hu-HU" dirty="0" smtClean="0"/>
          </a:p>
          <a:p>
            <a:endParaRPr lang="hu-HU"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079" y="4077072"/>
            <a:ext cx="4853124" cy="278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a számának helye 3"/>
          <p:cNvSpPr>
            <a:spLocks noGrp="1"/>
          </p:cNvSpPr>
          <p:nvPr>
            <p:ph type="sldNum" sz="quarter" idx="12"/>
          </p:nvPr>
        </p:nvSpPr>
        <p:spPr/>
        <p:txBody>
          <a:bodyPr/>
          <a:lstStyle/>
          <a:p>
            <a:fld id="{42275A63-3E4B-4569-BF04-D6C210DC9A48}" type="slidenum">
              <a:rPr lang="hu-HU" smtClean="0"/>
              <a:t>52</a:t>
            </a:fld>
            <a:endParaRPr lang="hu-HU"/>
          </a:p>
        </p:txBody>
      </p:sp>
    </p:spTree>
    <p:extLst>
      <p:ext uri="{BB962C8B-B14F-4D97-AF65-F5344CB8AC3E}">
        <p14:creationId xmlns:p14="http://schemas.microsoft.com/office/powerpoint/2010/main" val="13978862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Rice </a:t>
            </a:r>
            <a:r>
              <a:rPr lang="hu-HU" dirty="0" err="1" smtClean="0"/>
              <a:t>cooker</a:t>
            </a:r>
            <a:endParaRPr lang="hu-HU" dirty="0"/>
          </a:p>
        </p:txBody>
      </p:sp>
      <p:sp>
        <p:nvSpPr>
          <p:cNvPr id="3" name="Tartalom helye 2"/>
          <p:cNvSpPr>
            <a:spLocks noGrp="1"/>
          </p:cNvSpPr>
          <p:nvPr>
            <p:ph idx="1"/>
          </p:nvPr>
        </p:nvSpPr>
        <p:spPr/>
        <p:txBody>
          <a:bodyPr/>
          <a:lstStyle/>
          <a:p>
            <a:pPr>
              <a:spcAft>
                <a:spcPts val="600"/>
              </a:spcAft>
            </a:pPr>
            <a:r>
              <a:rPr kumimoji="1" lang="sk-SK" sz="2800" dirty="0" smtClean="0">
                <a:latin typeface="Comic Sans MS" pitchFamily="66" charset="0"/>
                <a:cs typeface="Arial" charset="0"/>
              </a:rPr>
              <a:t>Sanyo</a:t>
            </a:r>
            <a:r>
              <a:rPr kumimoji="1" lang="de-DE" sz="2800" dirty="0" smtClean="0">
                <a:latin typeface="Comic Sans MS" pitchFamily="66" charset="0"/>
                <a:cs typeface="Arial" charset="0"/>
              </a:rPr>
              <a:t> </a:t>
            </a:r>
            <a:endParaRPr kumimoji="1" lang="sk-SK" sz="2800" b="1" dirty="0">
              <a:latin typeface="Comic Sans MS" pitchFamily="66" charset="0"/>
              <a:cs typeface="Arial" charset="0"/>
            </a:endParaRPr>
          </a:p>
          <a:p>
            <a:pPr>
              <a:spcAft>
                <a:spcPts val="600"/>
              </a:spcAft>
            </a:pPr>
            <a:r>
              <a:rPr kumimoji="1" lang="en-GB" sz="2800" b="1" dirty="0" smtClean="0">
                <a:latin typeface="Comic Sans MS" pitchFamily="66" charset="0"/>
                <a:cs typeface="Arial" charset="0"/>
              </a:rPr>
              <a:t>ECJ-5205SN</a:t>
            </a:r>
            <a:r>
              <a:rPr kumimoji="1" lang="en-GB" sz="2800" dirty="0">
                <a:latin typeface="Comic Sans MS" pitchFamily="66" charset="0"/>
                <a:cs typeface="Arial" charset="0"/>
              </a:rPr>
              <a:t/>
            </a:r>
            <a:br>
              <a:rPr kumimoji="1" lang="en-GB" sz="2800" dirty="0">
                <a:latin typeface="Comic Sans MS" pitchFamily="66" charset="0"/>
                <a:cs typeface="Arial" charset="0"/>
              </a:rPr>
            </a:br>
            <a:endParaRPr kumimoji="1" lang="hu-HU" sz="2800" dirty="0" smtClean="0">
              <a:latin typeface="Comic Sans MS" pitchFamily="66" charset="0"/>
              <a:cs typeface="Arial" charset="0"/>
            </a:endParaRPr>
          </a:p>
          <a:p>
            <a:pPr>
              <a:spcAft>
                <a:spcPts val="600"/>
              </a:spcAft>
            </a:pPr>
            <a:endParaRPr kumimoji="1" lang="en-GB" sz="2800" b="1" noProof="1">
              <a:latin typeface="Comic Sans MS" pitchFamily="66" charset="0"/>
              <a:cs typeface="Arial" charset="0"/>
            </a:endParaRPr>
          </a:p>
        </p:txBody>
      </p:sp>
      <p:pic>
        <p:nvPicPr>
          <p:cNvPr id="5" name="Picture 9" descr="C:\Aplikacie NF\rice2\hmgdSmall_AppliancesAllSanyo_Five_Cup_Neuro_Fuzzy_Deluxe_Rice_Cooker_ECJ_5205SN.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292080" y="2438400"/>
            <a:ext cx="3148658" cy="322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ia számának helye 3"/>
          <p:cNvSpPr>
            <a:spLocks noGrp="1"/>
          </p:cNvSpPr>
          <p:nvPr>
            <p:ph type="sldNum" sz="quarter" idx="12"/>
          </p:nvPr>
        </p:nvSpPr>
        <p:spPr/>
        <p:txBody>
          <a:bodyPr/>
          <a:lstStyle/>
          <a:p>
            <a:fld id="{42275A63-3E4B-4569-BF04-D6C210DC9A48}" type="slidenum">
              <a:rPr lang="hu-HU" smtClean="0"/>
              <a:t>53</a:t>
            </a:fld>
            <a:endParaRPr lang="hu-HU"/>
          </a:p>
        </p:txBody>
      </p:sp>
    </p:spTree>
    <p:extLst>
      <p:ext uri="{BB962C8B-B14F-4D97-AF65-F5344CB8AC3E}">
        <p14:creationId xmlns:p14="http://schemas.microsoft.com/office/powerpoint/2010/main" val="23561721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Mikrowave</a:t>
            </a:r>
            <a:r>
              <a:rPr lang="hu-HU" dirty="0" smtClean="0"/>
              <a:t> </a:t>
            </a:r>
            <a:r>
              <a:rPr lang="hu-HU" dirty="0" err="1" smtClean="0"/>
              <a:t>owen</a:t>
            </a:r>
            <a:endParaRPr lang="hu-HU" dirty="0"/>
          </a:p>
        </p:txBody>
      </p:sp>
      <p:sp>
        <p:nvSpPr>
          <p:cNvPr id="3" name="Tartalom helye 2"/>
          <p:cNvSpPr>
            <a:spLocks noGrp="1"/>
          </p:cNvSpPr>
          <p:nvPr>
            <p:ph idx="1"/>
          </p:nvPr>
        </p:nvSpPr>
        <p:spPr/>
        <p:txBody>
          <a:bodyPr/>
          <a:lstStyle/>
          <a:p>
            <a:endParaRPr lang="hu-HU"/>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0438" y="2165350"/>
            <a:ext cx="277812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23528" y="1988840"/>
            <a:ext cx="549783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pPr>
              <a:spcAft>
                <a:spcPts val="600"/>
              </a:spcAft>
            </a:pPr>
            <a:r>
              <a:rPr kumimoji="1" lang="de-DE" sz="2400" b="1" dirty="0" smtClean="0">
                <a:latin typeface="Comic Sans MS" pitchFamily="66" charset="0"/>
                <a:cs typeface="Arial" charset="0"/>
              </a:rPr>
              <a:t>Sharp</a:t>
            </a:r>
            <a:endParaRPr kumimoji="1" lang="de-DE" sz="2400" b="1" dirty="0">
              <a:latin typeface="Comic Sans MS" pitchFamily="66" charset="0"/>
              <a:cs typeface="Arial" charset="0"/>
            </a:endParaRPr>
          </a:p>
          <a:p>
            <a:pPr>
              <a:spcAft>
                <a:spcPts val="600"/>
              </a:spcAft>
            </a:pPr>
            <a:endParaRPr kumimoji="1" lang="sk-SK" sz="2400" dirty="0">
              <a:latin typeface="Comic Sans MS" pitchFamily="66" charset="0"/>
              <a:cs typeface="Arial" charset="0"/>
            </a:endParaRPr>
          </a:p>
        </p:txBody>
      </p:sp>
      <p:sp>
        <p:nvSpPr>
          <p:cNvPr id="8" name="Dia számának helye 7"/>
          <p:cNvSpPr>
            <a:spLocks noGrp="1"/>
          </p:cNvSpPr>
          <p:nvPr>
            <p:ph type="sldNum" sz="quarter" idx="12"/>
          </p:nvPr>
        </p:nvSpPr>
        <p:spPr/>
        <p:txBody>
          <a:bodyPr/>
          <a:lstStyle/>
          <a:p>
            <a:fld id="{42275A63-3E4B-4569-BF04-D6C210DC9A48}" type="slidenum">
              <a:rPr lang="hu-HU" smtClean="0"/>
              <a:t>54</a:t>
            </a:fld>
            <a:endParaRPr lang="hu-HU"/>
          </a:p>
        </p:txBody>
      </p:sp>
    </p:spTree>
    <p:extLst>
      <p:ext uri="{BB962C8B-B14F-4D97-AF65-F5344CB8AC3E}">
        <p14:creationId xmlns:p14="http://schemas.microsoft.com/office/powerpoint/2010/main" val="41488994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Kamera</a:t>
            </a:r>
            <a:endParaRPr lang="hu-HU" dirty="0"/>
          </a:p>
        </p:txBody>
      </p:sp>
      <p:sp>
        <p:nvSpPr>
          <p:cNvPr id="3" name="Tartalom helye 2"/>
          <p:cNvSpPr>
            <a:spLocks noGrp="1"/>
          </p:cNvSpPr>
          <p:nvPr>
            <p:ph idx="1"/>
          </p:nvPr>
        </p:nvSpPr>
        <p:spPr/>
        <p:txBody>
          <a:bodyPr/>
          <a:lstStyle/>
          <a:p>
            <a:endParaRPr lang="hu-HU"/>
          </a:p>
        </p:txBody>
      </p:sp>
      <p:pic>
        <p:nvPicPr>
          <p:cNvPr id="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7175" y="2419350"/>
            <a:ext cx="1463675"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323527" y="2362815"/>
            <a:ext cx="6283647"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pPr>
              <a:spcAft>
                <a:spcPts val="600"/>
              </a:spcAft>
            </a:pPr>
            <a:r>
              <a:rPr kumimoji="1" lang="de-DE" sz="2400" b="1" dirty="0" smtClean="0">
                <a:latin typeface="Comic Sans MS" pitchFamily="66" charset="0"/>
                <a:cs typeface="Arial" charset="0"/>
              </a:rPr>
              <a:t>Cannon</a:t>
            </a:r>
            <a:endParaRPr kumimoji="1" lang="sk-SK" sz="2400" dirty="0">
              <a:latin typeface="Comic Sans MS" pitchFamily="66" charset="0"/>
              <a:cs typeface="Arial" charset="0"/>
            </a:endParaRPr>
          </a:p>
          <a:p>
            <a:pPr>
              <a:spcAft>
                <a:spcPts val="600"/>
              </a:spcAft>
            </a:pPr>
            <a:endParaRPr kumimoji="1" lang="sk-SK" sz="2400" dirty="0" smtClean="0">
              <a:latin typeface="Comic Sans MS" pitchFamily="66" charset="0"/>
              <a:cs typeface="Arial" charset="0"/>
            </a:endParaRPr>
          </a:p>
          <a:p>
            <a:pPr>
              <a:spcAft>
                <a:spcPts val="600"/>
              </a:spcAft>
            </a:pPr>
            <a:r>
              <a:rPr kumimoji="1" lang="sk-SK" sz="2400" dirty="0" smtClean="0">
                <a:latin typeface="Comic Sans MS" pitchFamily="66" charset="0"/>
                <a:cs typeface="Arial" charset="0"/>
              </a:rPr>
              <a:t>Képélesség beállítása</a:t>
            </a:r>
            <a:endParaRPr kumimoji="1" lang="sk-SK" sz="2400" dirty="0">
              <a:latin typeface="Comic Sans MS" pitchFamily="66" charset="0"/>
              <a:cs typeface="Arial" charset="0"/>
            </a:endParaRPr>
          </a:p>
        </p:txBody>
      </p:sp>
      <p:pic>
        <p:nvPicPr>
          <p:cNvPr id="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4368" y="4226771"/>
            <a:ext cx="16637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p:cNvSpPr txBox="1">
            <a:spLocks noChangeArrowheads="1"/>
          </p:cNvSpPr>
          <p:nvPr/>
        </p:nvSpPr>
        <p:spPr bwMode="auto">
          <a:xfrm>
            <a:off x="467544" y="4235023"/>
            <a:ext cx="432048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pPr>
              <a:spcAft>
                <a:spcPts val="600"/>
              </a:spcAft>
            </a:pPr>
            <a:r>
              <a:rPr kumimoji="1" lang="sk-SK" sz="2400" b="1" dirty="0" smtClean="0">
                <a:latin typeface="Comic Sans MS" pitchFamily="66" charset="0"/>
                <a:cs typeface="Arial" charset="0"/>
              </a:rPr>
              <a:t>Samsung</a:t>
            </a:r>
          </a:p>
          <a:p>
            <a:pPr>
              <a:spcAft>
                <a:spcPts val="600"/>
              </a:spcAft>
            </a:pPr>
            <a:endParaRPr kumimoji="1" lang="sk-SK" sz="2400" dirty="0">
              <a:latin typeface="Comic Sans MS" pitchFamily="66" charset="0"/>
              <a:cs typeface="Arial" charset="0"/>
            </a:endParaRPr>
          </a:p>
          <a:p>
            <a:pPr>
              <a:spcAft>
                <a:spcPts val="600"/>
              </a:spcAft>
            </a:pPr>
            <a:r>
              <a:rPr kumimoji="1" lang="sk-SK" sz="2400" dirty="0" smtClean="0">
                <a:latin typeface="Comic Sans MS" pitchFamily="66" charset="0"/>
                <a:cs typeface="Arial" charset="0"/>
              </a:rPr>
              <a:t>Képélesség állítása</a:t>
            </a:r>
            <a:endParaRPr kumimoji="1" lang="sk-SK" sz="2400" dirty="0">
              <a:latin typeface="Comic Sans MS" pitchFamily="66" charset="0"/>
              <a:cs typeface="Arial" charset="0"/>
            </a:endParaRPr>
          </a:p>
        </p:txBody>
      </p:sp>
      <p:sp>
        <p:nvSpPr>
          <p:cNvPr id="5" name="Dia számának helye 4"/>
          <p:cNvSpPr>
            <a:spLocks noGrp="1"/>
          </p:cNvSpPr>
          <p:nvPr>
            <p:ph type="sldNum" sz="quarter" idx="12"/>
          </p:nvPr>
        </p:nvSpPr>
        <p:spPr/>
        <p:txBody>
          <a:bodyPr/>
          <a:lstStyle/>
          <a:p>
            <a:fld id="{42275A63-3E4B-4569-BF04-D6C210DC9A48}" type="slidenum">
              <a:rPr lang="hu-HU" smtClean="0"/>
              <a:t>55</a:t>
            </a:fld>
            <a:endParaRPr lang="hu-HU"/>
          </a:p>
        </p:txBody>
      </p:sp>
    </p:spTree>
    <p:extLst>
      <p:ext uri="{BB962C8B-B14F-4D97-AF65-F5344CB8AC3E}">
        <p14:creationId xmlns:p14="http://schemas.microsoft.com/office/powerpoint/2010/main" val="34444654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Vérnyomásmérő</a:t>
            </a:r>
            <a:endParaRPr lang="hu-HU" dirty="0"/>
          </a:p>
        </p:txBody>
      </p:sp>
      <p:sp>
        <p:nvSpPr>
          <p:cNvPr id="3" name="Tartalom helye 2"/>
          <p:cNvSpPr>
            <a:spLocks noGrp="1"/>
          </p:cNvSpPr>
          <p:nvPr>
            <p:ph idx="1"/>
          </p:nvPr>
        </p:nvSpPr>
        <p:spPr/>
        <p:txBody>
          <a:bodyPr/>
          <a:lstStyle/>
          <a:p>
            <a:endParaRPr lang="hu-HU" dirty="0"/>
          </a:p>
        </p:txBody>
      </p:sp>
      <p:pic>
        <p:nvPicPr>
          <p:cNvPr id="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013" y="3583855"/>
            <a:ext cx="157797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1"/>
          <p:cNvSpPr txBox="1">
            <a:spLocks noChangeArrowheads="1"/>
          </p:cNvSpPr>
          <p:nvPr/>
        </p:nvSpPr>
        <p:spPr bwMode="auto">
          <a:xfrm>
            <a:off x="467544" y="3068960"/>
            <a:ext cx="5336356"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pPr>
              <a:spcAft>
                <a:spcPts val="600"/>
              </a:spcAft>
            </a:pPr>
            <a:r>
              <a:rPr kumimoji="1" lang="sk-SK" sz="3200" dirty="0" smtClean="0">
                <a:latin typeface="Comic Sans MS" pitchFamily="66" charset="0"/>
                <a:cs typeface="Arial" charset="0"/>
              </a:rPr>
              <a:t>Samsung</a:t>
            </a:r>
          </a:p>
          <a:p>
            <a:pPr>
              <a:spcAft>
                <a:spcPts val="600"/>
              </a:spcAft>
            </a:pPr>
            <a:endParaRPr kumimoji="1" lang="sk-SK" sz="3200" dirty="0">
              <a:latin typeface="Comic Sans MS" pitchFamily="66" charset="0"/>
              <a:cs typeface="Arial" charset="0"/>
            </a:endParaRPr>
          </a:p>
          <a:p>
            <a:r>
              <a:rPr lang="sk-SK" sz="2400" dirty="0" smtClean="0">
                <a:latin typeface="Comic Sans MS" pitchFamily="66" charset="0"/>
                <a:cs typeface="Arial" charset="0"/>
              </a:rPr>
              <a:t>A vérnyomásmérési folyamat vezérlése</a:t>
            </a:r>
            <a:endParaRPr lang="sk-SK" sz="2400" dirty="0">
              <a:latin typeface="Comic Sans MS" pitchFamily="66" charset="0"/>
              <a:cs typeface="Arial" charset="0"/>
            </a:endParaRPr>
          </a:p>
        </p:txBody>
      </p:sp>
      <p:sp>
        <p:nvSpPr>
          <p:cNvPr id="4" name="Dia számának helye 3"/>
          <p:cNvSpPr>
            <a:spLocks noGrp="1"/>
          </p:cNvSpPr>
          <p:nvPr>
            <p:ph type="sldNum" sz="quarter" idx="12"/>
          </p:nvPr>
        </p:nvSpPr>
        <p:spPr/>
        <p:txBody>
          <a:bodyPr/>
          <a:lstStyle/>
          <a:p>
            <a:fld id="{42275A63-3E4B-4569-BF04-D6C210DC9A48}" type="slidenum">
              <a:rPr lang="hu-HU" smtClean="0"/>
              <a:t>56</a:t>
            </a:fld>
            <a:endParaRPr lang="hu-HU"/>
          </a:p>
        </p:txBody>
      </p:sp>
    </p:spTree>
    <p:extLst>
      <p:ext uri="{BB962C8B-B14F-4D97-AF65-F5344CB8AC3E}">
        <p14:creationId xmlns:p14="http://schemas.microsoft.com/office/powerpoint/2010/main" val="1110075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Copy</a:t>
            </a:r>
            <a:r>
              <a:rPr lang="hu-HU" dirty="0" smtClean="0"/>
              <a:t> </a:t>
            </a:r>
            <a:r>
              <a:rPr lang="hu-HU" dirty="0" err="1" smtClean="0"/>
              <a:t>machine</a:t>
            </a:r>
            <a:endParaRPr lang="hu-HU" dirty="0"/>
          </a:p>
        </p:txBody>
      </p:sp>
      <p:sp>
        <p:nvSpPr>
          <p:cNvPr id="3" name="Tartalom helye 2"/>
          <p:cNvSpPr>
            <a:spLocks noGrp="1"/>
          </p:cNvSpPr>
          <p:nvPr>
            <p:ph idx="1"/>
          </p:nvPr>
        </p:nvSpPr>
        <p:spPr/>
        <p:txBody>
          <a:bodyPr/>
          <a:lstStyle/>
          <a:p>
            <a:endParaRPr lang="hu-HU" dirty="0"/>
          </a:p>
        </p:txBody>
      </p:sp>
      <p:graphicFrame>
        <p:nvGraphicFramePr>
          <p:cNvPr id="4" name="Object 9"/>
          <p:cNvGraphicFramePr>
            <a:graphicFrameLocks noChangeAspect="1"/>
          </p:cNvGraphicFramePr>
          <p:nvPr/>
        </p:nvGraphicFramePr>
        <p:xfrm>
          <a:off x="7078663" y="2363788"/>
          <a:ext cx="1336675" cy="1490662"/>
        </p:xfrm>
        <a:graphic>
          <a:graphicData uri="http://schemas.openxmlformats.org/presentationml/2006/ole">
            <mc:AlternateContent xmlns:mc="http://schemas.openxmlformats.org/markup-compatibility/2006">
              <mc:Choice xmlns:v="urn:schemas-microsoft-com:vml" Requires="v">
                <p:oleObj spid="_x0000_s7221" name="obrázek" r:id="rId4" imgW="0" imgH="0" progId="Word.Picture.8">
                  <p:embed/>
                </p:oleObj>
              </mc:Choice>
              <mc:Fallback>
                <p:oleObj name="obrázek" r:id="rId4" imgW="0" imgH="0"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8663" y="2363788"/>
                        <a:ext cx="1336675" cy="14906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 name="Picture 10" descr="C:\My Documents\clanok\ip4080l.jpg"/>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6853238" y="4568825"/>
            <a:ext cx="1560512"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1"/>
          <p:cNvSpPr txBox="1">
            <a:spLocks noChangeArrowheads="1"/>
          </p:cNvSpPr>
          <p:nvPr/>
        </p:nvSpPr>
        <p:spPr bwMode="auto">
          <a:xfrm>
            <a:off x="539552" y="4437112"/>
            <a:ext cx="4816475"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pPr>
              <a:spcAft>
                <a:spcPts val="600"/>
              </a:spcAft>
            </a:pPr>
            <a:r>
              <a:rPr kumimoji="1" lang="de-DE" sz="1800" b="1" dirty="0" smtClean="0">
                <a:latin typeface="Comic Sans MS" pitchFamily="66" charset="0"/>
                <a:cs typeface="Arial" charset="0"/>
              </a:rPr>
              <a:t>Panasonic</a:t>
            </a:r>
            <a:endParaRPr kumimoji="1" lang="sk-SK" sz="1800" b="1" dirty="0">
              <a:latin typeface="Comic Sans MS" pitchFamily="66" charset="0"/>
              <a:cs typeface="Arial" charset="0"/>
            </a:endParaRPr>
          </a:p>
          <a:p>
            <a:pPr>
              <a:spcAft>
                <a:spcPts val="600"/>
              </a:spcAft>
            </a:pPr>
            <a:endParaRPr kumimoji="1" lang="sk-SK" sz="1800" dirty="0">
              <a:latin typeface="Comic Sans MS" pitchFamily="66" charset="0"/>
              <a:cs typeface="Arial" charset="0"/>
            </a:endParaRPr>
          </a:p>
        </p:txBody>
      </p:sp>
      <p:sp>
        <p:nvSpPr>
          <p:cNvPr id="7" name="Text Box 12"/>
          <p:cNvSpPr txBox="1">
            <a:spLocks noChangeArrowheads="1"/>
          </p:cNvSpPr>
          <p:nvPr/>
        </p:nvSpPr>
        <p:spPr bwMode="auto">
          <a:xfrm>
            <a:off x="539552" y="2273245"/>
            <a:ext cx="5711825"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pPr>
              <a:spcAft>
                <a:spcPts val="600"/>
              </a:spcAft>
            </a:pPr>
            <a:r>
              <a:rPr kumimoji="1" lang="de-DE" sz="2400" dirty="0" smtClean="0">
                <a:latin typeface="Comic Sans MS" pitchFamily="66" charset="0"/>
                <a:cs typeface="Arial" charset="0"/>
              </a:rPr>
              <a:t>Canon</a:t>
            </a:r>
            <a:endParaRPr kumimoji="1" lang="sk-SK" sz="2400" b="1" dirty="0">
              <a:latin typeface="Comic Sans MS" pitchFamily="66" charset="0"/>
              <a:cs typeface="Arial" charset="0"/>
            </a:endParaRPr>
          </a:p>
          <a:p>
            <a:pPr>
              <a:spcAft>
                <a:spcPts val="600"/>
              </a:spcAft>
            </a:pPr>
            <a:r>
              <a:rPr lang="hu-HU" sz="2400" dirty="0" err="1">
                <a:latin typeface="Comic Sans MS" pitchFamily="66" charset="0"/>
                <a:cs typeface="Arial" charset="0"/>
              </a:rPr>
              <a:t>T</a:t>
            </a:r>
            <a:r>
              <a:rPr lang="hu-HU" sz="2400" dirty="0" err="1" smtClean="0">
                <a:latin typeface="Comic Sans MS" pitchFamily="66" charset="0"/>
                <a:cs typeface="Arial" charset="0"/>
              </a:rPr>
              <a:t>oner</a:t>
            </a:r>
            <a:r>
              <a:rPr lang="hu-HU" sz="2400" dirty="0" smtClean="0">
                <a:latin typeface="Comic Sans MS" pitchFamily="66" charset="0"/>
                <a:cs typeface="Arial" charset="0"/>
              </a:rPr>
              <a:t> </a:t>
            </a:r>
            <a:r>
              <a:rPr lang="hu-HU" sz="2400" dirty="0" err="1" smtClean="0">
                <a:latin typeface="Comic Sans MS" pitchFamily="66" charset="0"/>
                <a:cs typeface="Arial" charset="0"/>
              </a:rPr>
              <a:t>usage</a:t>
            </a:r>
            <a:endParaRPr lang="sk-SK" sz="2400" dirty="0">
              <a:solidFill>
                <a:srgbClr val="FFFF00"/>
              </a:solidFill>
              <a:latin typeface="Comic Sans MS" pitchFamily="66" charset="0"/>
              <a:cs typeface="Arial" charset="0"/>
            </a:endParaRPr>
          </a:p>
        </p:txBody>
      </p:sp>
      <p:sp>
        <p:nvSpPr>
          <p:cNvPr id="8" name="Dia számának helye 7"/>
          <p:cNvSpPr>
            <a:spLocks noGrp="1"/>
          </p:cNvSpPr>
          <p:nvPr>
            <p:ph type="sldNum" sz="quarter" idx="12"/>
          </p:nvPr>
        </p:nvSpPr>
        <p:spPr/>
        <p:txBody>
          <a:bodyPr/>
          <a:lstStyle/>
          <a:p>
            <a:fld id="{42275A63-3E4B-4569-BF04-D6C210DC9A48}" type="slidenum">
              <a:rPr lang="hu-HU" smtClean="0"/>
              <a:t>57</a:t>
            </a:fld>
            <a:endParaRPr lang="hu-HU"/>
          </a:p>
        </p:txBody>
      </p:sp>
    </p:spTree>
    <p:extLst>
      <p:ext uri="{BB962C8B-B14F-4D97-AF65-F5344CB8AC3E}">
        <p14:creationId xmlns:p14="http://schemas.microsoft.com/office/powerpoint/2010/main" val="6601457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Break</a:t>
            </a:r>
            <a:r>
              <a:rPr lang="hu-HU" dirty="0" smtClean="0"/>
              <a:t> </a:t>
            </a:r>
            <a:r>
              <a:rPr lang="hu-HU" dirty="0" err="1" smtClean="0"/>
              <a:t>system</a:t>
            </a:r>
            <a:endParaRPr lang="hu-HU" dirty="0"/>
          </a:p>
        </p:txBody>
      </p:sp>
      <p:sp>
        <p:nvSpPr>
          <p:cNvPr id="3" name="Tartalom helye 2"/>
          <p:cNvSpPr>
            <a:spLocks noGrp="1"/>
          </p:cNvSpPr>
          <p:nvPr>
            <p:ph idx="1"/>
          </p:nvPr>
        </p:nvSpPr>
        <p:spPr/>
        <p:txBody>
          <a:bodyPr/>
          <a:lstStyle/>
          <a:p>
            <a:endParaRPr lang="hu-HU"/>
          </a:p>
        </p:txBody>
      </p:sp>
      <p:pic>
        <p:nvPicPr>
          <p:cNvPr id="4" name="Picture 9" descr="4m3cabrio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1350" y="3613472"/>
            <a:ext cx="1490663"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3"/>
          <p:cNvSpPr txBox="1">
            <a:spLocks noChangeArrowheads="1"/>
          </p:cNvSpPr>
          <p:nvPr/>
        </p:nvSpPr>
        <p:spPr bwMode="auto">
          <a:xfrm>
            <a:off x="574675" y="3501008"/>
            <a:ext cx="614045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pPr>
              <a:spcAft>
                <a:spcPts val="600"/>
              </a:spcAft>
            </a:pPr>
            <a:r>
              <a:rPr kumimoji="1" lang="en-US" sz="2400" b="1" dirty="0" smtClean="0">
                <a:latin typeface="Comic Sans MS" pitchFamily="66" charset="0"/>
                <a:cs typeface="Arial" charset="0"/>
              </a:rPr>
              <a:t>BMW</a:t>
            </a:r>
            <a:endParaRPr kumimoji="1" lang="en-US" sz="2400" b="1" dirty="0">
              <a:latin typeface="Comic Sans MS" pitchFamily="66" charset="0"/>
              <a:cs typeface="Arial" charset="0"/>
            </a:endParaRPr>
          </a:p>
          <a:p>
            <a:r>
              <a:rPr lang="en-US" sz="2400" b="1" dirty="0">
                <a:latin typeface="Comic Sans MS" pitchFamily="66" charset="0"/>
                <a:cs typeface="Arial" charset="0"/>
              </a:rPr>
              <a:t>  </a:t>
            </a:r>
          </a:p>
          <a:p>
            <a:r>
              <a:rPr lang="hu-HU" sz="2400" dirty="0" smtClean="0">
                <a:latin typeface="Comic Sans MS" pitchFamily="66" charset="0"/>
                <a:cs typeface="Arial" charset="0"/>
              </a:rPr>
              <a:t>ABS</a:t>
            </a:r>
            <a:endParaRPr lang="en-US" sz="2400" dirty="0">
              <a:latin typeface="Comic Sans MS" pitchFamily="66" charset="0"/>
              <a:cs typeface="Arial" charset="0"/>
            </a:endParaRPr>
          </a:p>
        </p:txBody>
      </p:sp>
      <p:sp>
        <p:nvSpPr>
          <p:cNvPr id="5" name="Dia számának helye 4"/>
          <p:cNvSpPr>
            <a:spLocks noGrp="1"/>
          </p:cNvSpPr>
          <p:nvPr>
            <p:ph type="sldNum" sz="quarter" idx="12"/>
          </p:nvPr>
        </p:nvSpPr>
        <p:spPr/>
        <p:txBody>
          <a:bodyPr/>
          <a:lstStyle/>
          <a:p>
            <a:fld id="{42275A63-3E4B-4569-BF04-D6C210DC9A48}" type="slidenum">
              <a:rPr lang="hu-HU" smtClean="0"/>
              <a:t>58</a:t>
            </a:fld>
            <a:endParaRPr lang="hu-HU"/>
          </a:p>
        </p:txBody>
      </p:sp>
    </p:spTree>
    <p:extLst>
      <p:ext uri="{BB962C8B-B14F-4D97-AF65-F5344CB8AC3E}">
        <p14:creationId xmlns:p14="http://schemas.microsoft.com/office/powerpoint/2010/main" val="26439148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en-US" dirty="0"/>
              <a:t>Fuzzy Control of Platoons of Smart Cars</a:t>
            </a:r>
            <a:endParaRPr lang="hu-HU" dirty="0"/>
          </a:p>
        </p:txBody>
      </p:sp>
      <p:sp>
        <p:nvSpPr>
          <p:cNvPr id="3" name="Tartalom helye 2"/>
          <p:cNvSpPr>
            <a:spLocks noGrp="1"/>
          </p:cNvSpPr>
          <p:nvPr>
            <p:ph idx="1"/>
          </p:nvPr>
        </p:nvSpPr>
        <p:spPr/>
        <p:txBody>
          <a:bodyPr/>
          <a:lstStyle/>
          <a:p>
            <a:endParaRPr lang="hu-HU"/>
          </a:p>
        </p:txBody>
      </p:sp>
      <p:pic>
        <p:nvPicPr>
          <p:cNvPr id="4" name="Picture 3" descr="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4573588" cy="2200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lipboard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581400"/>
            <a:ext cx="3048000" cy="2176463"/>
          </a:xfrm>
          <a:prstGeom prst="rect">
            <a:avLst/>
          </a:prstGeom>
          <a:noFill/>
          <a:extLst>
            <a:ext uri="{909E8E84-426E-40DD-AFC4-6F175D3DCCD1}">
              <a14:hiddenFill xmlns:a14="http://schemas.microsoft.com/office/drawing/2010/main">
                <a:solidFill>
                  <a:srgbClr val="FFFFFF"/>
                </a:solidFill>
              </a14:hiddenFill>
            </a:ext>
          </a:extLst>
        </p:spPr>
      </p:pic>
      <p:sp>
        <p:nvSpPr>
          <p:cNvPr id="6" name="Dia számának helye 5"/>
          <p:cNvSpPr>
            <a:spLocks noGrp="1"/>
          </p:cNvSpPr>
          <p:nvPr>
            <p:ph type="sldNum" sz="quarter" idx="12"/>
          </p:nvPr>
        </p:nvSpPr>
        <p:spPr/>
        <p:txBody>
          <a:bodyPr/>
          <a:lstStyle/>
          <a:p>
            <a:fld id="{42275A63-3E4B-4569-BF04-D6C210DC9A48}" type="slidenum">
              <a:rPr lang="hu-HU" smtClean="0"/>
              <a:t>59</a:t>
            </a:fld>
            <a:endParaRPr lang="hu-HU"/>
          </a:p>
        </p:txBody>
      </p:sp>
    </p:spTree>
    <p:extLst>
      <p:ext uri="{BB962C8B-B14F-4D97-AF65-F5344CB8AC3E}">
        <p14:creationId xmlns:p14="http://schemas.microsoft.com/office/powerpoint/2010/main" val="21500655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4635527158[1]"/>
          <p:cNvPicPr>
            <a:picLocks noChangeAspect="1" noChangeArrowheads="1"/>
          </p:cNvPicPr>
          <p:nvPr/>
        </p:nvPicPr>
        <p:blipFill>
          <a:blip r:embed="rId3" cstate="print"/>
          <a:srcRect/>
          <a:stretch>
            <a:fillRect/>
          </a:stretch>
        </p:blipFill>
        <p:spPr bwMode="auto">
          <a:xfrm>
            <a:off x="17038" y="1253554"/>
            <a:ext cx="3906890" cy="5705082"/>
          </a:xfrm>
          <a:prstGeom prst="rect">
            <a:avLst/>
          </a:prstGeom>
          <a:noFill/>
          <a:ln w="9525">
            <a:solidFill>
              <a:srgbClr val="993366"/>
            </a:solidFill>
            <a:miter lim="800000"/>
            <a:headEnd/>
            <a:tailEnd/>
          </a:ln>
        </p:spPr>
      </p:pic>
      <p:pic>
        <p:nvPicPr>
          <p:cNvPr id="140291" name="Picture 3" descr="2530791088[1]"/>
          <p:cNvPicPr>
            <a:picLocks noChangeAspect="1" noChangeArrowheads="1"/>
          </p:cNvPicPr>
          <p:nvPr/>
        </p:nvPicPr>
        <p:blipFill>
          <a:blip r:embed="rId4" cstate="print"/>
          <a:srcRect/>
          <a:stretch>
            <a:fillRect/>
          </a:stretch>
        </p:blipFill>
        <p:spPr bwMode="auto">
          <a:xfrm>
            <a:off x="4716016" y="3895601"/>
            <a:ext cx="4422305" cy="2936232"/>
          </a:xfrm>
          <a:prstGeom prst="rect">
            <a:avLst/>
          </a:prstGeom>
          <a:noFill/>
          <a:ln w="9525">
            <a:solidFill>
              <a:srgbClr val="993366"/>
            </a:solidFill>
            <a:miter lim="800000"/>
            <a:headEnd/>
            <a:tailEnd/>
          </a:ln>
        </p:spPr>
      </p:pic>
      <p:pic>
        <p:nvPicPr>
          <p:cNvPr id="140292" name="Picture 4" descr="7025704374[1]"/>
          <p:cNvPicPr>
            <a:picLocks noChangeAspect="1" noChangeArrowheads="1"/>
          </p:cNvPicPr>
          <p:nvPr/>
        </p:nvPicPr>
        <p:blipFill>
          <a:blip r:embed="rId5" cstate="print"/>
          <a:srcRect/>
          <a:stretch>
            <a:fillRect/>
          </a:stretch>
        </p:blipFill>
        <p:spPr bwMode="auto">
          <a:xfrm>
            <a:off x="4716016" y="1052736"/>
            <a:ext cx="4085758" cy="2787430"/>
          </a:xfrm>
          <a:prstGeom prst="rect">
            <a:avLst/>
          </a:prstGeom>
          <a:noFill/>
          <a:ln w="9525">
            <a:solidFill>
              <a:srgbClr val="993366"/>
            </a:solidFill>
            <a:miter lim="800000"/>
            <a:headEnd/>
            <a:tailEnd/>
          </a:ln>
        </p:spPr>
      </p:pic>
      <p:sp>
        <p:nvSpPr>
          <p:cNvPr id="3" name="Cím 2"/>
          <p:cNvSpPr>
            <a:spLocks noGrp="1"/>
          </p:cNvSpPr>
          <p:nvPr>
            <p:ph type="title"/>
          </p:nvPr>
        </p:nvSpPr>
        <p:spPr>
          <a:xfrm>
            <a:off x="457200" y="116632"/>
            <a:ext cx="8305800" cy="1143000"/>
          </a:xfrm>
        </p:spPr>
        <p:txBody>
          <a:bodyPr>
            <a:normAutofit/>
          </a:bodyPr>
          <a:lstStyle/>
          <a:p>
            <a:r>
              <a:rPr lang="en-GB" sz="5400" b="1" dirty="0">
                <a:effectLst>
                  <a:outerShdw blurRad="38100" dist="38100" dir="2700000" algn="tl">
                    <a:srgbClr val="FFFFFF"/>
                  </a:outerShdw>
                </a:effectLst>
                <a:latin typeface="Trebuchet MS" pitchFamily="34" charset="0"/>
              </a:rPr>
              <a:t>Historic </a:t>
            </a:r>
            <a:r>
              <a:rPr lang="en-GB" sz="5400" b="1" dirty="0" smtClean="0">
                <a:effectLst>
                  <a:outerShdw blurRad="38100" dist="38100" dir="2700000" algn="tl">
                    <a:srgbClr val="FFFFFF"/>
                  </a:outerShdw>
                </a:effectLst>
                <a:latin typeface="Trebuchet MS" pitchFamily="34" charset="0"/>
              </a:rPr>
              <a:t>places</a:t>
            </a:r>
            <a:endParaRPr lang="hu-HU" dirty="0"/>
          </a:p>
        </p:txBody>
      </p:sp>
      <p:sp>
        <p:nvSpPr>
          <p:cNvPr id="2" name="Dia számának helye 1"/>
          <p:cNvSpPr>
            <a:spLocks noGrp="1"/>
          </p:cNvSpPr>
          <p:nvPr>
            <p:ph type="sldNum" sz="quarter" idx="12"/>
          </p:nvPr>
        </p:nvSpPr>
        <p:spPr/>
        <p:txBody>
          <a:bodyPr/>
          <a:lstStyle/>
          <a:p>
            <a:fld id="{42275A63-3E4B-4569-BF04-D6C210DC9A48}" type="slidenum">
              <a:rPr lang="hu-HU" smtClean="0"/>
              <a:t>6</a:t>
            </a:fld>
            <a:endParaRPr lang="hu-HU"/>
          </a:p>
        </p:txBody>
      </p:sp>
    </p:spTree>
    <p:extLst>
      <p:ext uri="{BB962C8B-B14F-4D97-AF65-F5344CB8AC3E}">
        <p14:creationId xmlns:p14="http://schemas.microsoft.com/office/powerpoint/2010/main" val="540087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Rules</a:t>
            </a:r>
            <a:endParaRPr lang="hu-HU" dirty="0"/>
          </a:p>
        </p:txBody>
      </p:sp>
      <p:sp>
        <p:nvSpPr>
          <p:cNvPr id="3" name="Tartalom helye 2"/>
          <p:cNvSpPr>
            <a:spLocks noGrp="1"/>
          </p:cNvSpPr>
          <p:nvPr>
            <p:ph idx="1"/>
          </p:nvPr>
        </p:nvSpPr>
        <p:spPr/>
        <p:txBody>
          <a:bodyPr/>
          <a:lstStyle/>
          <a:p>
            <a:r>
              <a:rPr lang="en-US" dirty="0"/>
              <a:t>Rule 1: If the distance between two cars is short and the speed of your car is high(</a:t>
            </a:r>
            <a:r>
              <a:rPr lang="en-US" dirty="0" err="1"/>
              <a:t>er</a:t>
            </a:r>
            <a:r>
              <a:rPr lang="en-US" dirty="0"/>
              <a:t> than the other one’s), then brake hard.</a:t>
            </a:r>
            <a:br>
              <a:rPr lang="en-US" dirty="0"/>
            </a:br>
            <a:endParaRPr lang="en-US" dirty="0"/>
          </a:p>
          <a:p>
            <a:r>
              <a:rPr lang="en-US" dirty="0"/>
              <a:t>Rule 2: If the distance between two cars is moderately long and the speed of your car is high(</a:t>
            </a:r>
            <a:r>
              <a:rPr lang="en-US" dirty="0" err="1"/>
              <a:t>er</a:t>
            </a:r>
            <a:r>
              <a:rPr lang="en-US" dirty="0"/>
              <a:t> than the other one’s), then brake moderately hard.</a:t>
            </a:r>
          </a:p>
          <a:p>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t>60</a:t>
            </a:fld>
            <a:endParaRPr lang="hu-HU"/>
          </a:p>
        </p:txBody>
      </p:sp>
    </p:spTree>
    <p:extLst>
      <p:ext uri="{BB962C8B-B14F-4D97-AF65-F5344CB8AC3E}">
        <p14:creationId xmlns:p14="http://schemas.microsoft.com/office/powerpoint/2010/main" val="23125980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t>Fuzzy </a:t>
            </a:r>
            <a:r>
              <a:rPr lang="hu-HU" dirty="0" err="1"/>
              <a:t>inference</a:t>
            </a:r>
            <a:r>
              <a:rPr lang="hu-HU" dirty="0"/>
              <a:t> </a:t>
            </a:r>
            <a:r>
              <a:rPr lang="hu-HU" dirty="0" err="1"/>
              <a:t>in</a:t>
            </a:r>
            <a:r>
              <a:rPr lang="hu-HU" dirty="0"/>
              <a:t> </a:t>
            </a:r>
            <a:r>
              <a:rPr lang="hu-HU" dirty="0" err="1"/>
              <a:t>sparse</a:t>
            </a:r>
            <a:r>
              <a:rPr lang="hu-HU" dirty="0"/>
              <a:t> </a:t>
            </a:r>
            <a:r>
              <a:rPr lang="hu-HU" dirty="0" err="1"/>
              <a:t>rule</a:t>
            </a:r>
            <a:r>
              <a:rPr lang="hu-HU" dirty="0"/>
              <a:t> </a:t>
            </a:r>
            <a:r>
              <a:rPr lang="hu-HU" dirty="0" err="1"/>
              <a:t>bases</a:t>
            </a:r>
            <a:endParaRPr lang="hu-HU" dirty="0"/>
          </a:p>
        </p:txBody>
      </p:sp>
      <p:sp>
        <p:nvSpPr>
          <p:cNvPr id="5" name="Szöveg helye 4"/>
          <p:cNvSpPr>
            <a:spLocks noGrp="1"/>
          </p:cNvSpPr>
          <p:nvPr>
            <p:ph type="body" idx="1"/>
          </p:nvPr>
        </p:nvSpPr>
        <p:spPr/>
        <p:txBody>
          <a:bodyPr/>
          <a:lstStyle/>
          <a:p>
            <a:r>
              <a:rPr lang="hu-HU" dirty="0" smtClean="0"/>
              <a:t>Fuzzy </a:t>
            </a:r>
            <a:r>
              <a:rPr lang="hu-HU" dirty="0" err="1" smtClean="0"/>
              <a:t>Rule</a:t>
            </a:r>
            <a:r>
              <a:rPr lang="hu-HU" dirty="0" smtClean="0"/>
              <a:t> </a:t>
            </a:r>
            <a:r>
              <a:rPr lang="hu-HU" dirty="0" err="1" smtClean="0"/>
              <a:t>Interpolation</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61</a:t>
            </a:fld>
            <a:endParaRPr lang="hu-HU" dirty="0"/>
          </a:p>
        </p:txBody>
      </p:sp>
    </p:spTree>
    <p:extLst>
      <p:ext uri="{BB962C8B-B14F-4D97-AF65-F5344CB8AC3E}">
        <p14:creationId xmlns:p14="http://schemas.microsoft.com/office/powerpoint/2010/main" val="514918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Introduction</a:t>
            </a:r>
          </a:p>
        </p:txBody>
      </p:sp>
      <p:sp>
        <p:nvSpPr>
          <p:cNvPr id="9219" name="Rectangle 3"/>
          <p:cNvSpPr>
            <a:spLocks noGrp="1" noChangeArrowheads="1"/>
          </p:cNvSpPr>
          <p:nvPr>
            <p:ph type="body" idx="1"/>
          </p:nvPr>
        </p:nvSpPr>
        <p:spPr>
          <a:xfrm>
            <a:off x="457200" y="1935480"/>
            <a:ext cx="8229600" cy="1637536"/>
          </a:xfrm>
        </p:spPr>
        <p:txBody>
          <a:bodyPr>
            <a:normAutofit/>
          </a:bodyPr>
          <a:lstStyle/>
          <a:p>
            <a:pPr eaLnBrk="1" hangingPunct="1">
              <a:defRPr/>
            </a:pPr>
            <a:r>
              <a:rPr lang="hu-HU" sz="2400" dirty="0" smtClean="0">
                <a:effectLst>
                  <a:outerShdw blurRad="38100" dist="38100" dir="2700000" algn="tl">
                    <a:srgbClr val="000000">
                      <a:alpha val="43137"/>
                    </a:srgbClr>
                  </a:outerShdw>
                </a:effectLst>
              </a:rPr>
              <a:t>Fuzzy </a:t>
            </a:r>
            <a:r>
              <a:rPr lang="hu-HU" sz="2400" dirty="0" err="1" smtClean="0">
                <a:effectLst>
                  <a:outerShdw blurRad="38100" dist="38100" dir="2700000" algn="tl">
                    <a:srgbClr val="000000">
                      <a:alpha val="43137"/>
                    </a:srgbClr>
                  </a:outerShdw>
                </a:effectLst>
              </a:rPr>
              <a:t>rule</a:t>
            </a:r>
            <a:r>
              <a:rPr lang="hu-HU" sz="2400" dirty="0" smtClean="0">
                <a:effectLst>
                  <a:outerShdw blurRad="38100" dist="38100" dir="2700000" algn="tl">
                    <a:srgbClr val="000000">
                      <a:alpha val="43137"/>
                    </a:srgbClr>
                  </a:outerShdw>
                </a:effectLst>
              </a:rPr>
              <a:t> </a:t>
            </a:r>
            <a:r>
              <a:rPr lang="hu-HU" sz="2400" dirty="0" err="1" smtClean="0">
                <a:effectLst>
                  <a:outerShdw blurRad="38100" dist="38100" dir="2700000" algn="tl">
                    <a:srgbClr val="000000">
                      <a:alpha val="43137"/>
                    </a:srgbClr>
                  </a:outerShdw>
                </a:effectLst>
              </a:rPr>
              <a:t>based</a:t>
            </a:r>
            <a:r>
              <a:rPr lang="hu-HU" sz="2400" dirty="0" smtClean="0">
                <a:effectLst>
                  <a:outerShdw blurRad="38100" dist="38100" dir="2700000" algn="tl">
                    <a:srgbClr val="000000">
                      <a:alpha val="43137"/>
                    </a:srgbClr>
                  </a:outerShdw>
                </a:effectLst>
              </a:rPr>
              <a:t> </a:t>
            </a:r>
            <a:r>
              <a:rPr lang="hu-HU" sz="2400" dirty="0" err="1" smtClean="0">
                <a:effectLst>
                  <a:outerShdw blurRad="38100" dist="38100" dir="2700000" algn="tl">
                    <a:srgbClr val="000000">
                      <a:alpha val="43137"/>
                    </a:srgbClr>
                  </a:outerShdw>
                </a:effectLst>
              </a:rPr>
              <a:t>systems</a:t>
            </a:r>
            <a:r>
              <a:rPr lang="hu-HU" sz="2400" dirty="0" smtClean="0"/>
              <a:t> – </a:t>
            </a:r>
            <a:r>
              <a:rPr lang="hu-HU" sz="2400" dirty="0" err="1" smtClean="0"/>
              <a:t>humanly</a:t>
            </a:r>
            <a:r>
              <a:rPr lang="hu-HU" sz="2400" dirty="0" smtClean="0"/>
              <a:t> </a:t>
            </a:r>
            <a:r>
              <a:rPr lang="hu-HU" sz="2400" dirty="0" err="1" smtClean="0"/>
              <a:t>interpretable</a:t>
            </a:r>
            <a:r>
              <a:rPr lang="hu-HU" sz="2400" dirty="0" smtClean="0"/>
              <a:t>, </a:t>
            </a:r>
            <a:r>
              <a:rPr lang="hu-HU" sz="2400" dirty="0" err="1" smtClean="0"/>
              <a:t>self</a:t>
            </a:r>
            <a:r>
              <a:rPr lang="hu-HU" sz="2400" dirty="0" smtClean="0"/>
              <a:t> </a:t>
            </a:r>
            <a:r>
              <a:rPr lang="hu-HU" sz="2400" dirty="0" err="1" smtClean="0"/>
              <a:t>explanatory</a:t>
            </a:r>
            <a:r>
              <a:rPr lang="hu-HU" sz="2400" dirty="0" smtClean="0"/>
              <a:t> </a:t>
            </a:r>
            <a:r>
              <a:rPr lang="hu-HU" sz="2400" dirty="0" err="1" smtClean="0"/>
              <a:t>knowledge</a:t>
            </a:r>
            <a:r>
              <a:rPr lang="hu-HU" sz="2400" dirty="0" smtClean="0"/>
              <a:t> </a:t>
            </a:r>
            <a:r>
              <a:rPr lang="hu-HU" sz="2400" dirty="0" err="1" smtClean="0"/>
              <a:t>representation</a:t>
            </a:r>
            <a:endParaRPr lang="hu-HU" sz="2400" dirty="0" smtClean="0"/>
          </a:p>
          <a:p>
            <a:pPr eaLnBrk="1" hangingPunct="1">
              <a:defRPr/>
            </a:pPr>
            <a:r>
              <a:rPr lang="hu-HU" sz="2400" dirty="0" err="1" smtClean="0">
                <a:effectLst>
                  <a:outerShdw blurRad="38100" dist="38100" dir="2700000" algn="tl">
                    <a:srgbClr val="000000">
                      <a:alpha val="43137"/>
                    </a:srgbClr>
                  </a:outerShdw>
                </a:effectLst>
              </a:rPr>
              <a:t>Shortcoming</a:t>
            </a:r>
            <a:r>
              <a:rPr lang="hu-HU" sz="2400" dirty="0" smtClean="0">
                <a:effectLst>
                  <a:outerShdw blurRad="38100" dist="38100" dir="2700000" algn="tl">
                    <a:srgbClr val="000000">
                      <a:alpha val="43137"/>
                    </a:srgbClr>
                  </a:outerShdw>
                </a:effectLst>
              </a:rPr>
              <a:t> </a:t>
            </a:r>
            <a:r>
              <a:rPr lang="hu-HU" sz="2400" dirty="0" smtClean="0"/>
              <a:t>– </a:t>
            </a:r>
            <a:r>
              <a:rPr lang="hu-HU" sz="2400" dirty="0" err="1" smtClean="0"/>
              <a:t>classical</a:t>
            </a:r>
            <a:r>
              <a:rPr lang="hu-HU" sz="2400" dirty="0" smtClean="0"/>
              <a:t> </a:t>
            </a:r>
            <a:r>
              <a:rPr lang="hu-HU" sz="2400" dirty="0" err="1" smtClean="0"/>
              <a:t>inference</a:t>
            </a:r>
            <a:r>
              <a:rPr lang="hu-HU" sz="2400" dirty="0" smtClean="0"/>
              <a:t> </a:t>
            </a:r>
            <a:r>
              <a:rPr lang="hu-HU" sz="2400" dirty="0" err="1" smtClean="0"/>
              <a:t>methods</a:t>
            </a:r>
            <a:r>
              <a:rPr lang="hu-HU" sz="2400" dirty="0" smtClean="0"/>
              <a:t> </a:t>
            </a:r>
            <a:r>
              <a:rPr lang="hu-HU" sz="2400" dirty="0" err="1" smtClean="0"/>
              <a:t>require</a:t>
            </a:r>
            <a:r>
              <a:rPr lang="hu-HU" sz="2400" dirty="0" smtClean="0"/>
              <a:t> a </a:t>
            </a:r>
            <a:r>
              <a:rPr lang="hu-HU" sz="2400" dirty="0" err="1" smtClean="0"/>
              <a:t>full</a:t>
            </a:r>
            <a:r>
              <a:rPr lang="hu-HU" sz="2400" dirty="0" smtClean="0"/>
              <a:t> </a:t>
            </a:r>
            <a:r>
              <a:rPr lang="hu-HU" sz="2400" dirty="0" err="1" smtClean="0"/>
              <a:t>coverage</a:t>
            </a:r>
            <a:r>
              <a:rPr lang="hu-HU" sz="2400" dirty="0" smtClean="0"/>
              <a:t> of </a:t>
            </a:r>
            <a:r>
              <a:rPr lang="hu-HU" sz="2400" dirty="0" err="1" smtClean="0"/>
              <a:t>the</a:t>
            </a:r>
            <a:r>
              <a:rPr lang="hu-HU" sz="2400" dirty="0" smtClean="0"/>
              <a:t> input </a:t>
            </a:r>
            <a:r>
              <a:rPr lang="hu-HU" sz="2400" dirty="0" err="1" smtClean="0"/>
              <a:t>space</a:t>
            </a:r>
            <a:endParaRPr lang="hu-HU" sz="2400" dirty="0" smtClean="0"/>
          </a:p>
        </p:txBody>
      </p:sp>
      <p:pic>
        <p:nvPicPr>
          <p:cNvPr id="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831" y="3429000"/>
            <a:ext cx="5720682" cy="343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txBox="1">
            <a:spLocks noChangeArrowheads="1"/>
          </p:cNvSpPr>
          <p:nvPr/>
        </p:nvSpPr>
        <p:spPr>
          <a:xfrm>
            <a:off x="457200" y="4130040"/>
            <a:ext cx="3034680" cy="219456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defRPr/>
            </a:pPr>
            <a:r>
              <a:rPr lang="hu-HU" sz="2400" dirty="0" err="1" smtClean="0">
                <a:effectLst>
                  <a:outerShdw blurRad="38100" dist="38100" dir="2700000" algn="tl">
                    <a:srgbClr val="000000">
                      <a:alpha val="43137"/>
                    </a:srgbClr>
                  </a:outerShdw>
                </a:effectLst>
              </a:rPr>
              <a:t>Solution</a:t>
            </a:r>
            <a:r>
              <a:rPr lang="hu-HU" sz="2400" dirty="0" smtClean="0">
                <a:effectLst>
                  <a:outerShdw blurRad="38100" dist="38100" dir="2700000" algn="tl">
                    <a:srgbClr val="000000">
                      <a:alpha val="43137"/>
                    </a:srgbClr>
                  </a:outerShdw>
                </a:effectLst>
              </a:rPr>
              <a:t> </a:t>
            </a:r>
            <a:r>
              <a:rPr lang="hu-HU" sz="2400" dirty="0" smtClean="0"/>
              <a:t>– </a:t>
            </a:r>
            <a:r>
              <a:rPr lang="hu-HU" sz="2400" dirty="0" err="1" smtClean="0"/>
              <a:t>approximate</a:t>
            </a:r>
            <a:r>
              <a:rPr lang="hu-HU" sz="2400" dirty="0" smtClean="0"/>
              <a:t> fuzzy </a:t>
            </a:r>
            <a:r>
              <a:rPr lang="hu-HU" sz="2400" dirty="0" err="1" smtClean="0"/>
              <a:t>inference</a:t>
            </a:r>
            <a:r>
              <a:rPr lang="hu-HU" sz="2400" dirty="0" smtClean="0"/>
              <a:t> – </a:t>
            </a:r>
            <a:r>
              <a:rPr lang="hu-HU" sz="2400" dirty="0" err="1" smtClean="0"/>
              <a:t>fuzzy</a:t>
            </a:r>
            <a:r>
              <a:rPr lang="hu-HU" sz="2400" dirty="0" smtClean="0"/>
              <a:t> </a:t>
            </a:r>
            <a:r>
              <a:rPr lang="hu-HU" sz="2400" dirty="0" err="1" smtClean="0"/>
              <a:t>rule</a:t>
            </a:r>
            <a:r>
              <a:rPr lang="hu-HU" sz="2400" dirty="0" smtClean="0"/>
              <a:t> </a:t>
            </a:r>
            <a:r>
              <a:rPr lang="hu-HU" sz="2400" dirty="0" err="1" smtClean="0"/>
              <a:t>interpolation</a:t>
            </a:r>
            <a:r>
              <a:rPr lang="hu-HU" sz="2400" dirty="0" smtClean="0"/>
              <a:t> </a:t>
            </a:r>
            <a:r>
              <a:rPr lang="hu-HU" sz="2400" dirty="0" err="1" smtClean="0"/>
              <a:t>based</a:t>
            </a:r>
            <a:r>
              <a:rPr lang="hu-HU" sz="2400" dirty="0" smtClean="0"/>
              <a:t> </a:t>
            </a:r>
            <a:r>
              <a:rPr lang="hu-HU" sz="2400" dirty="0" err="1" smtClean="0"/>
              <a:t>inference</a:t>
            </a:r>
            <a:r>
              <a:rPr lang="hu-HU" sz="2400" dirty="0" smtClean="0"/>
              <a:t> </a:t>
            </a:r>
            <a:endParaRPr lang="en-US" sz="2400" dirty="0" smtClean="0"/>
          </a:p>
        </p:txBody>
      </p:sp>
      <p:sp>
        <p:nvSpPr>
          <p:cNvPr id="3" name="Dia számának helye 2"/>
          <p:cNvSpPr>
            <a:spLocks noGrp="1"/>
          </p:cNvSpPr>
          <p:nvPr>
            <p:ph type="sldNum" sz="quarter" idx="12"/>
          </p:nvPr>
        </p:nvSpPr>
        <p:spPr/>
        <p:txBody>
          <a:bodyPr/>
          <a:lstStyle/>
          <a:p>
            <a:fld id="{42275A63-3E4B-4569-BF04-D6C210DC9A48}" type="slidenum">
              <a:rPr lang="hu-HU" smtClean="0"/>
              <a:pPr/>
              <a:t>62</a:t>
            </a:fld>
            <a:endParaRPr lang="hu-HU" dirty="0"/>
          </a:p>
        </p:txBody>
      </p:sp>
    </p:spTree>
    <p:extLst>
      <p:ext uri="{BB962C8B-B14F-4D97-AF65-F5344CB8AC3E}">
        <p14:creationId xmlns:p14="http://schemas.microsoft.com/office/powerpoint/2010/main" val="4997165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Dense</a:t>
            </a:r>
            <a:r>
              <a:rPr lang="hu-HU" dirty="0"/>
              <a:t> and </a:t>
            </a:r>
            <a:r>
              <a:rPr lang="hu-HU" dirty="0" err="1"/>
              <a:t>sparse</a:t>
            </a:r>
            <a:r>
              <a:rPr lang="hu-HU" dirty="0"/>
              <a:t> </a:t>
            </a:r>
            <a:r>
              <a:rPr lang="hu-HU" dirty="0" err="1"/>
              <a:t>rule</a:t>
            </a:r>
            <a:r>
              <a:rPr lang="hu-HU" dirty="0"/>
              <a:t> </a:t>
            </a:r>
            <a:r>
              <a:rPr lang="hu-HU" dirty="0" err="1"/>
              <a:t>base</a:t>
            </a:r>
            <a:endParaRPr lang="hu-HU" dirty="0"/>
          </a:p>
        </p:txBody>
      </p:sp>
      <p:sp>
        <p:nvSpPr>
          <p:cNvPr id="3" name="Tartalom helye 2"/>
          <p:cNvSpPr>
            <a:spLocks noGrp="1"/>
          </p:cNvSpPr>
          <p:nvPr>
            <p:ph idx="1"/>
          </p:nvPr>
        </p:nvSpPr>
        <p:spPr/>
        <p:txBody>
          <a:bodyPr/>
          <a:lstStyle/>
          <a:p>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63</a:t>
            </a:fld>
            <a:endParaRPr lang="hu-HU" dirty="0"/>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06" y="1700212"/>
            <a:ext cx="39957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665" y="3497287"/>
            <a:ext cx="5112815" cy="2956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31345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hu-HU"/>
              <a:t>Sparse rule base</a:t>
            </a:r>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738" y="1587500"/>
            <a:ext cx="6778625"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a számának helye 1"/>
          <p:cNvSpPr>
            <a:spLocks noGrp="1"/>
          </p:cNvSpPr>
          <p:nvPr>
            <p:ph type="sldNum" sz="quarter" idx="12"/>
          </p:nvPr>
        </p:nvSpPr>
        <p:spPr/>
        <p:txBody>
          <a:bodyPr/>
          <a:lstStyle/>
          <a:p>
            <a:fld id="{42275A63-3E4B-4569-BF04-D6C210DC9A48}" type="slidenum">
              <a:rPr lang="hu-HU" smtClean="0"/>
              <a:t>64</a:t>
            </a:fld>
            <a:endParaRPr lang="hu-HU"/>
          </a:p>
        </p:txBody>
      </p:sp>
    </p:spTree>
    <p:extLst>
      <p:ext uri="{BB962C8B-B14F-4D97-AF65-F5344CB8AC3E}">
        <p14:creationId xmlns:p14="http://schemas.microsoft.com/office/powerpoint/2010/main" val="4073021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1520" y="704088"/>
            <a:ext cx="5420829" cy="1143000"/>
          </a:xfrm>
        </p:spPr>
        <p:txBody>
          <a:bodyPr>
            <a:noAutofit/>
          </a:bodyPr>
          <a:lstStyle/>
          <a:p>
            <a:r>
              <a:rPr lang="en-US" sz="4000" dirty="0"/>
              <a:t>Fuzzy rule interpolation based inference methods</a:t>
            </a:r>
          </a:p>
        </p:txBody>
      </p:sp>
      <p:pic>
        <p:nvPicPr>
          <p:cNvPr id="102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349" y="-17975"/>
            <a:ext cx="3492500"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7"/>
          <p:cNvSpPr>
            <a:spLocks noChangeArrowheads="1"/>
          </p:cNvSpPr>
          <p:nvPr/>
        </p:nvSpPr>
        <p:spPr bwMode="auto">
          <a:xfrm>
            <a:off x="611188" y="2276873"/>
            <a:ext cx="8274050" cy="428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hlink"/>
              </a:buClr>
              <a:buSzPct val="80000"/>
              <a:buFont typeface="Wingdings" pitchFamily="2" charset="2"/>
              <a:buChar char="l"/>
            </a:pPr>
            <a:r>
              <a:rPr lang="hu-HU" sz="3200" dirty="0"/>
              <a:t>O</a:t>
            </a:r>
            <a:r>
              <a:rPr lang="en-US" sz="3200" dirty="0"/>
              <a:t>ne-step FRI techniques</a:t>
            </a:r>
            <a:endParaRPr lang="hu-HU" sz="3200" dirty="0"/>
          </a:p>
          <a:p>
            <a:pPr marL="742950" lvl="1" indent="-285750">
              <a:spcBef>
                <a:spcPct val="20000"/>
              </a:spcBef>
              <a:buClr>
                <a:schemeClr val="accent1"/>
              </a:buClr>
              <a:buSzPct val="70000"/>
              <a:buFont typeface="Wingdings" pitchFamily="2" charset="2"/>
              <a:buChar char="l"/>
            </a:pPr>
            <a:r>
              <a:rPr lang="hu-HU" sz="2400" dirty="0"/>
              <a:t>KH, FIVE, IMUL, MACI, CRF</a:t>
            </a:r>
            <a:r>
              <a:rPr lang="hu-HU" sz="2400" dirty="0" smtClean="0"/>
              <a:t>, </a:t>
            </a:r>
            <a:r>
              <a:rPr lang="hu-HU" sz="2400" b="1" i="1" dirty="0" smtClean="0">
                <a:effectLst>
                  <a:outerShdw blurRad="38100" dist="38100" dir="2700000" algn="tl">
                    <a:srgbClr val="000000">
                      <a:alpha val="43137"/>
                    </a:srgbClr>
                  </a:outerShdw>
                </a:effectLst>
              </a:rPr>
              <a:t>FRISUV</a:t>
            </a:r>
            <a:r>
              <a:rPr lang="hu-HU" sz="2400" dirty="0" smtClean="0">
                <a:effectLst>
                  <a:outerShdw blurRad="38100" dist="38100" dir="2700000" algn="tl">
                    <a:srgbClr val="000000">
                      <a:alpha val="43137"/>
                    </a:srgbClr>
                  </a:outerShdw>
                </a:effectLst>
              </a:rPr>
              <a:t>, </a:t>
            </a:r>
            <a:r>
              <a:rPr lang="hu-HU" sz="2400" dirty="0" smtClean="0"/>
              <a:t>etc</a:t>
            </a:r>
            <a:r>
              <a:rPr lang="hu-HU" sz="2400" dirty="0"/>
              <a:t>.</a:t>
            </a:r>
          </a:p>
          <a:p>
            <a:pPr marL="342900" indent="-342900">
              <a:spcBef>
                <a:spcPct val="20000"/>
              </a:spcBef>
              <a:buClr>
                <a:schemeClr val="hlink"/>
              </a:buClr>
              <a:buSzPct val="80000"/>
              <a:buFont typeface="Wingdings" pitchFamily="2" charset="2"/>
              <a:buChar char="l"/>
            </a:pPr>
            <a:endParaRPr lang="hu-HU" sz="3200" dirty="0" smtClean="0"/>
          </a:p>
          <a:p>
            <a:pPr marL="342900" indent="-342900">
              <a:spcBef>
                <a:spcPct val="20000"/>
              </a:spcBef>
              <a:buClr>
                <a:schemeClr val="hlink"/>
              </a:buClr>
              <a:buSzPct val="80000"/>
              <a:buFont typeface="Wingdings" pitchFamily="2" charset="2"/>
              <a:buChar char="l"/>
            </a:pPr>
            <a:r>
              <a:rPr lang="hu-HU" sz="3200" dirty="0" err="1" smtClean="0"/>
              <a:t>Two</a:t>
            </a:r>
            <a:r>
              <a:rPr lang="en-US" sz="3200" dirty="0"/>
              <a:t>-step FRI techniques</a:t>
            </a:r>
            <a:endParaRPr lang="hu-HU" sz="3200" dirty="0"/>
          </a:p>
          <a:p>
            <a:pPr marL="742950" lvl="1" indent="-285750">
              <a:spcBef>
                <a:spcPct val="20000"/>
              </a:spcBef>
              <a:buClr>
                <a:schemeClr val="accent1"/>
              </a:buClr>
              <a:buSzPct val="70000"/>
              <a:buFont typeface="Wingdings" pitchFamily="2" charset="2"/>
              <a:buChar char="l"/>
            </a:pPr>
            <a:r>
              <a:rPr lang="hu-HU" sz="2800" dirty="0"/>
              <a:t>GM, </a:t>
            </a:r>
            <a:r>
              <a:rPr lang="hu-HU" sz="2800" dirty="0" smtClean="0"/>
              <a:t>IGRV, </a:t>
            </a:r>
            <a:r>
              <a:rPr lang="hu-HU" sz="2800" dirty="0" err="1" smtClean="0"/>
              <a:t>Chen&amp;Ko</a:t>
            </a:r>
            <a:r>
              <a:rPr lang="hu-HU" sz="2800" dirty="0" smtClean="0"/>
              <a:t>, </a:t>
            </a:r>
            <a:r>
              <a:rPr lang="hu-HU" sz="2800" b="1" i="1" dirty="0" smtClean="0">
                <a:effectLst>
                  <a:outerShdw blurRad="38100" dist="38100" dir="2700000" algn="tl">
                    <a:srgbClr val="000000">
                      <a:alpha val="43137"/>
                    </a:srgbClr>
                  </a:outerShdw>
                </a:effectLst>
              </a:rPr>
              <a:t>LESFRI</a:t>
            </a:r>
            <a:r>
              <a:rPr lang="hu-HU" sz="2800" dirty="0" smtClean="0"/>
              <a:t>, </a:t>
            </a:r>
            <a:r>
              <a:rPr lang="hu-HU" sz="2800" b="1" i="1" dirty="0">
                <a:effectLst>
                  <a:outerShdw blurRad="38100" dist="38100" dir="2700000" algn="tl">
                    <a:srgbClr val="000000">
                      <a:alpha val="43137"/>
                    </a:srgbClr>
                  </a:outerShdw>
                </a:effectLst>
              </a:rPr>
              <a:t>FRIPOC</a:t>
            </a:r>
            <a:r>
              <a:rPr lang="hu-HU" sz="2800" dirty="0"/>
              <a:t>, </a:t>
            </a:r>
            <a:r>
              <a:rPr lang="hu-HU" sz="2800" b="1" i="1" dirty="0">
                <a:effectLst>
                  <a:outerShdw blurRad="38100" dist="38100" dir="2700000" algn="tl">
                    <a:srgbClr val="000000">
                      <a:alpha val="43137"/>
                    </a:srgbClr>
                  </a:outerShdw>
                </a:effectLst>
              </a:rPr>
              <a:t>VEIN</a:t>
            </a:r>
            <a:r>
              <a:rPr lang="hu-HU" sz="2800" dirty="0"/>
              <a:t>, etc.</a:t>
            </a:r>
          </a:p>
        </p:txBody>
      </p:sp>
      <p:sp>
        <p:nvSpPr>
          <p:cNvPr id="2" name="Dia számának helye 1"/>
          <p:cNvSpPr>
            <a:spLocks noGrp="1"/>
          </p:cNvSpPr>
          <p:nvPr>
            <p:ph type="sldNum" sz="quarter" idx="12"/>
          </p:nvPr>
        </p:nvSpPr>
        <p:spPr/>
        <p:txBody>
          <a:bodyPr/>
          <a:lstStyle/>
          <a:p>
            <a:fld id="{42275A63-3E4B-4569-BF04-D6C210DC9A48}" type="slidenum">
              <a:rPr lang="hu-HU" smtClean="0"/>
              <a:pPr/>
              <a:t>65</a:t>
            </a:fld>
            <a:endParaRPr lang="hu-HU" dirty="0"/>
          </a:p>
        </p:txBody>
      </p:sp>
    </p:spTree>
    <p:extLst>
      <p:ext uri="{BB962C8B-B14F-4D97-AF65-F5344CB8AC3E}">
        <p14:creationId xmlns:p14="http://schemas.microsoft.com/office/powerpoint/2010/main" val="6313582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err="1" smtClean="0"/>
              <a:t>One-step</a:t>
            </a:r>
            <a:r>
              <a:rPr lang="hu-HU" dirty="0" smtClean="0"/>
              <a:t> Fuzzy </a:t>
            </a:r>
            <a:r>
              <a:rPr lang="hu-HU" dirty="0" err="1" smtClean="0"/>
              <a:t>Rule</a:t>
            </a:r>
            <a:r>
              <a:rPr lang="hu-HU" dirty="0" smtClean="0"/>
              <a:t> </a:t>
            </a:r>
            <a:r>
              <a:rPr lang="hu-HU" dirty="0" err="1" smtClean="0"/>
              <a:t>Interpolation</a:t>
            </a:r>
            <a:endParaRPr lang="hu-HU" dirty="0"/>
          </a:p>
        </p:txBody>
      </p:sp>
      <p:sp>
        <p:nvSpPr>
          <p:cNvPr id="6" name="Szöveg helye 5"/>
          <p:cNvSpPr>
            <a:spLocks noGrp="1"/>
          </p:cNvSpPr>
          <p:nvPr>
            <p:ph type="body" idx="1"/>
          </p:nvPr>
        </p:nvSpPr>
        <p:spPr/>
        <p:txBody>
          <a:bodyPr/>
          <a:lstStyle/>
          <a:p>
            <a:r>
              <a:rPr lang="hu-HU" sz="4400" b="1" dirty="0">
                <a:effectLst>
                  <a:outerShdw blurRad="38100" dist="38100" dir="2700000" algn="tl">
                    <a:srgbClr val="000000">
                      <a:alpha val="43137"/>
                    </a:srgbClr>
                  </a:outerShdw>
                </a:effectLst>
              </a:rPr>
              <a:t>FRISUV</a:t>
            </a:r>
            <a:endParaRPr lang="hu-HU" b="1" dirty="0">
              <a:effectLst>
                <a:outerShdw blurRad="38100" dist="38100" dir="2700000" algn="tl">
                  <a:srgbClr val="000000">
                    <a:alpha val="43137"/>
                  </a:srgbClr>
                </a:outerShdw>
              </a:effectLst>
            </a:endParaRPr>
          </a:p>
        </p:txBody>
      </p:sp>
      <p:sp>
        <p:nvSpPr>
          <p:cNvPr id="4" name="Dia számának helye 3"/>
          <p:cNvSpPr>
            <a:spLocks noGrp="1"/>
          </p:cNvSpPr>
          <p:nvPr>
            <p:ph type="sldNum" sz="quarter" idx="12"/>
          </p:nvPr>
        </p:nvSpPr>
        <p:spPr/>
        <p:txBody>
          <a:bodyPr/>
          <a:lstStyle/>
          <a:p>
            <a:fld id="{42275A63-3E4B-4569-BF04-D6C210DC9A48}" type="slidenum">
              <a:rPr lang="hu-HU" smtClean="0"/>
              <a:pPr/>
              <a:t>66</a:t>
            </a:fld>
            <a:endParaRPr lang="hu-HU" dirty="0"/>
          </a:p>
        </p:txBody>
      </p:sp>
    </p:spTree>
    <p:extLst>
      <p:ext uri="{BB962C8B-B14F-4D97-AF65-F5344CB8AC3E}">
        <p14:creationId xmlns:p14="http://schemas.microsoft.com/office/powerpoint/2010/main" val="18944011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Cím 1"/>
          <p:cNvSpPr>
            <a:spLocks noGrp="1"/>
          </p:cNvSpPr>
          <p:nvPr>
            <p:ph type="title"/>
          </p:nvPr>
        </p:nvSpPr>
        <p:spPr>
          <a:xfrm>
            <a:off x="457200" y="476672"/>
            <a:ext cx="8229600" cy="1143000"/>
          </a:xfrm>
        </p:spPr>
        <p:txBody>
          <a:bodyPr/>
          <a:lstStyle/>
          <a:p>
            <a:pPr eaLnBrk="1" hangingPunct="1"/>
            <a:r>
              <a:rPr lang="hu-HU" dirty="0" err="1" smtClean="0"/>
              <a:t>Reference</a:t>
            </a:r>
            <a:r>
              <a:rPr lang="hu-HU" dirty="0" smtClean="0"/>
              <a:t> </a:t>
            </a:r>
            <a:r>
              <a:rPr lang="hu-HU" dirty="0" err="1" smtClean="0"/>
              <a:t>point</a:t>
            </a:r>
            <a:endParaRPr lang="hu-HU" dirty="0" smtClean="0"/>
          </a:p>
        </p:txBody>
      </p:sp>
      <p:sp>
        <p:nvSpPr>
          <p:cNvPr id="1029" name="Tartalom helye 2"/>
          <p:cNvSpPr>
            <a:spLocks noGrp="1"/>
          </p:cNvSpPr>
          <p:nvPr>
            <p:ph idx="1"/>
          </p:nvPr>
        </p:nvSpPr>
        <p:spPr>
          <a:xfrm>
            <a:off x="457200" y="1988840"/>
            <a:ext cx="8229600" cy="4389120"/>
          </a:xfrm>
        </p:spPr>
        <p:txBody>
          <a:bodyPr/>
          <a:lstStyle/>
          <a:p>
            <a:pPr eaLnBrk="1" hangingPunct="1"/>
            <a:endParaRPr lang="hu-HU" smtClean="0"/>
          </a:p>
        </p:txBody>
      </p:sp>
      <p:pic>
        <p:nvPicPr>
          <p:cNvPr id="10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989435"/>
            <a:ext cx="49958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hu-HU"/>
          </a:p>
        </p:txBody>
      </p:sp>
      <p:graphicFrame>
        <p:nvGraphicFramePr>
          <p:cNvPr id="1026" name="Object 3"/>
          <p:cNvGraphicFramePr>
            <a:graphicFrameLocks noChangeAspect="1"/>
          </p:cNvGraphicFramePr>
          <p:nvPr>
            <p:extLst>
              <p:ext uri="{D42A27DB-BD31-4B8C-83A1-F6EECF244321}">
                <p14:modId xmlns:p14="http://schemas.microsoft.com/office/powerpoint/2010/main" val="1879104272"/>
              </p:ext>
            </p:extLst>
          </p:nvPr>
        </p:nvGraphicFramePr>
        <p:xfrm>
          <a:off x="971550" y="5351487"/>
          <a:ext cx="3533775" cy="381000"/>
        </p:xfrm>
        <a:graphic>
          <a:graphicData uri="http://schemas.openxmlformats.org/presentationml/2006/ole">
            <mc:AlternateContent xmlns:mc="http://schemas.openxmlformats.org/markup-compatibility/2006">
              <mc:Choice xmlns:v="urn:schemas-microsoft-com:vml" Requires="v">
                <p:oleObj spid="_x0000_s47158" name="Egyenlet" r:id="rId5" imgW="2400300" imgH="254000" progId="Equation.3">
                  <p:embed/>
                </p:oleObj>
              </mc:Choice>
              <mc:Fallback>
                <p:oleObj name="Egyenlet" r:id="rId5" imgW="2400300" imgH="254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550" y="5351487"/>
                        <a:ext cx="353377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2"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hu-HU"/>
          </a:p>
        </p:txBody>
      </p:sp>
      <p:graphicFrame>
        <p:nvGraphicFramePr>
          <p:cNvPr id="1027" name="Object 5"/>
          <p:cNvGraphicFramePr>
            <a:graphicFrameLocks noChangeAspect="1"/>
          </p:cNvGraphicFramePr>
          <p:nvPr>
            <p:extLst>
              <p:ext uri="{D42A27DB-BD31-4B8C-83A1-F6EECF244321}">
                <p14:modId xmlns:p14="http://schemas.microsoft.com/office/powerpoint/2010/main" val="2029970932"/>
              </p:ext>
            </p:extLst>
          </p:nvPr>
        </p:nvGraphicFramePr>
        <p:xfrm>
          <a:off x="971550" y="5856312"/>
          <a:ext cx="3411538" cy="381000"/>
        </p:xfrm>
        <a:graphic>
          <a:graphicData uri="http://schemas.openxmlformats.org/presentationml/2006/ole">
            <mc:AlternateContent xmlns:mc="http://schemas.openxmlformats.org/markup-compatibility/2006">
              <mc:Choice xmlns:v="urn:schemas-microsoft-com:vml" Requires="v">
                <p:oleObj spid="_x0000_s47159" name="Egyenlet" r:id="rId7" imgW="2324100" imgH="254000" progId="Equation.3">
                  <p:embed/>
                </p:oleObj>
              </mc:Choice>
              <mc:Fallback>
                <p:oleObj name="Egyenlet" r:id="rId7" imgW="2324100" imgH="254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5856312"/>
                        <a:ext cx="3411538"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ia számának helye 1"/>
          <p:cNvSpPr>
            <a:spLocks noGrp="1"/>
          </p:cNvSpPr>
          <p:nvPr>
            <p:ph type="sldNum" sz="quarter" idx="12"/>
          </p:nvPr>
        </p:nvSpPr>
        <p:spPr/>
        <p:txBody>
          <a:bodyPr/>
          <a:lstStyle/>
          <a:p>
            <a:fld id="{42275A63-3E4B-4569-BF04-D6C210DC9A48}" type="slidenum">
              <a:rPr lang="hu-HU" smtClean="0"/>
              <a:pPr/>
              <a:t>67</a:t>
            </a:fld>
            <a:endParaRPr lang="hu-HU" dirty="0"/>
          </a:p>
        </p:txBody>
      </p:sp>
    </p:spTree>
    <p:extLst>
      <p:ext uri="{BB962C8B-B14F-4D97-AF65-F5344CB8AC3E}">
        <p14:creationId xmlns:p14="http://schemas.microsoft.com/office/powerpoint/2010/main" val="22245747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ím 1"/>
          <p:cNvSpPr>
            <a:spLocks noGrp="1"/>
          </p:cNvSpPr>
          <p:nvPr>
            <p:ph type="title"/>
          </p:nvPr>
        </p:nvSpPr>
        <p:spPr/>
        <p:txBody>
          <a:bodyPr/>
          <a:lstStyle/>
          <a:p>
            <a:pPr eaLnBrk="1" hangingPunct="1"/>
            <a:r>
              <a:rPr lang="hu-HU" smtClean="0"/>
              <a:t>Similarity</a:t>
            </a:r>
          </a:p>
        </p:txBody>
      </p:sp>
      <p:sp>
        <p:nvSpPr>
          <p:cNvPr id="13315" name="Tartalom helye 2"/>
          <p:cNvSpPr>
            <a:spLocks noGrp="1"/>
          </p:cNvSpPr>
          <p:nvPr>
            <p:ph idx="1"/>
          </p:nvPr>
        </p:nvSpPr>
        <p:spPr/>
        <p:txBody>
          <a:bodyPr/>
          <a:lstStyle/>
          <a:p>
            <a:pPr eaLnBrk="1" hangingPunct="1">
              <a:buFont typeface="Wingdings" pitchFamily="2" charset="2"/>
              <a:buNone/>
            </a:pPr>
            <a:endParaRPr lang="hu-HU" dirty="0" smtClean="0"/>
          </a:p>
          <a:p>
            <a:pPr eaLnBrk="1" hangingPunct="1">
              <a:buFont typeface="Wingdings" pitchFamily="2" charset="2"/>
              <a:buNone/>
            </a:pPr>
            <a:endParaRPr lang="hu-HU" dirty="0"/>
          </a:p>
          <a:p>
            <a:pPr eaLnBrk="1" hangingPunct="1">
              <a:buFont typeface="Wingdings" pitchFamily="2" charset="2"/>
              <a:buNone/>
            </a:pPr>
            <a:endParaRPr lang="hu-HU" dirty="0" smtClean="0"/>
          </a:p>
          <a:p>
            <a:pPr eaLnBrk="1" hangingPunct="1">
              <a:buFont typeface="Wingdings" pitchFamily="2" charset="2"/>
              <a:buNone/>
            </a:pPr>
            <a:endParaRPr lang="hu-HU" dirty="0"/>
          </a:p>
          <a:p>
            <a:pPr eaLnBrk="1" hangingPunct="1">
              <a:buFont typeface="Wingdings" pitchFamily="2" charset="2"/>
              <a:buNone/>
            </a:pPr>
            <a:r>
              <a:rPr lang="hu-HU" dirty="0" err="1" smtClean="0"/>
              <a:t>Components</a:t>
            </a:r>
            <a:r>
              <a:rPr lang="hu-HU" dirty="0" smtClean="0"/>
              <a:t>:</a:t>
            </a:r>
          </a:p>
          <a:p>
            <a:pPr eaLnBrk="1" hangingPunct="1"/>
            <a:r>
              <a:rPr lang="hu-HU" dirty="0" err="1" smtClean="0"/>
              <a:t>Shape</a:t>
            </a:r>
            <a:r>
              <a:rPr lang="hu-HU" dirty="0" smtClean="0"/>
              <a:t> </a:t>
            </a:r>
            <a:r>
              <a:rPr lang="hu-HU" dirty="0" err="1" smtClean="0"/>
              <a:t>similarity</a:t>
            </a:r>
            <a:endParaRPr lang="hu-HU" dirty="0" smtClean="0"/>
          </a:p>
          <a:p>
            <a:pPr eaLnBrk="1" hangingPunct="1"/>
            <a:r>
              <a:rPr lang="hu-HU" dirty="0" err="1" smtClean="0"/>
              <a:t>Relative</a:t>
            </a:r>
            <a:r>
              <a:rPr lang="hu-HU" dirty="0" smtClean="0"/>
              <a:t> </a:t>
            </a:r>
            <a:r>
              <a:rPr lang="hu-HU" dirty="0" err="1" smtClean="0"/>
              <a:t>distance</a:t>
            </a:r>
            <a:endParaRPr lang="hu-HU" dirty="0" smtClean="0"/>
          </a:p>
        </p:txBody>
      </p:sp>
      <p:sp>
        <p:nvSpPr>
          <p:cNvPr id="2" name="Dia számának helye 1"/>
          <p:cNvSpPr>
            <a:spLocks noGrp="1"/>
          </p:cNvSpPr>
          <p:nvPr>
            <p:ph type="sldNum" sz="quarter" idx="12"/>
          </p:nvPr>
        </p:nvSpPr>
        <p:spPr/>
        <p:txBody>
          <a:bodyPr/>
          <a:lstStyle/>
          <a:p>
            <a:fld id="{42275A63-3E4B-4569-BF04-D6C210DC9A48}" type="slidenum">
              <a:rPr lang="hu-HU" smtClean="0"/>
              <a:pPr/>
              <a:t>68</a:t>
            </a:fld>
            <a:endParaRPr lang="hu-HU"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graphicFrame>
        <p:nvGraphicFramePr>
          <p:cNvPr id="4" name="Objektum 3"/>
          <p:cNvGraphicFramePr>
            <a:graphicFrameLocks noChangeAspect="1"/>
          </p:cNvGraphicFramePr>
          <p:nvPr>
            <p:extLst>
              <p:ext uri="{D42A27DB-BD31-4B8C-83A1-F6EECF244321}">
                <p14:modId xmlns:p14="http://schemas.microsoft.com/office/powerpoint/2010/main" val="2840872883"/>
              </p:ext>
            </p:extLst>
          </p:nvPr>
        </p:nvGraphicFramePr>
        <p:xfrm>
          <a:off x="539552" y="1916831"/>
          <a:ext cx="5892800" cy="457200"/>
        </p:xfrm>
        <a:graphic>
          <a:graphicData uri="http://schemas.openxmlformats.org/presentationml/2006/ole">
            <mc:AlternateContent xmlns:mc="http://schemas.openxmlformats.org/markup-compatibility/2006">
              <mc:Choice xmlns:v="urn:schemas-microsoft-com:vml" Requires="v">
                <p:oleObj spid="_x0000_s48183" name="Equation" r:id="rId4" imgW="2946400" imgH="228600" progId="Equation.3">
                  <p:embed/>
                </p:oleObj>
              </mc:Choice>
              <mc:Fallback>
                <p:oleObj name="Equation" r:id="rId4" imgW="2946400" imgH="2286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916831"/>
                        <a:ext cx="58928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graphicFrame>
        <p:nvGraphicFramePr>
          <p:cNvPr id="6" name="Objektum 5"/>
          <p:cNvGraphicFramePr>
            <a:graphicFrameLocks noChangeAspect="1"/>
          </p:cNvGraphicFramePr>
          <p:nvPr>
            <p:extLst>
              <p:ext uri="{D42A27DB-BD31-4B8C-83A1-F6EECF244321}">
                <p14:modId xmlns:p14="http://schemas.microsoft.com/office/powerpoint/2010/main" val="792379817"/>
              </p:ext>
            </p:extLst>
          </p:nvPr>
        </p:nvGraphicFramePr>
        <p:xfrm>
          <a:off x="552400" y="2565400"/>
          <a:ext cx="7620000" cy="1016000"/>
        </p:xfrm>
        <a:graphic>
          <a:graphicData uri="http://schemas.openxmlformats.org/presentationml/2006/ole">
            <mc:AlternateContent xmlns:mc="http://schemas.openxmlformats.org/markup-compatibility/2006">
              <mc:Choice xmlns:v="urn:schemas-microsoft-com:vml" Requires="v">
                <p:oleObj spid="_x0000_s48184" name="Equation" r:id="rId6" imgW="3809880" imgH="507960" progId="Equation.3">
                  <p:embed/>
                </p:oleObj>
              </mc:Choice>
              <mc:Fallback>
                <p:oleObj name="Equation" r:id="rId6" imgW="3809880" imgH="507960" progId="Equation.3">
                  <p:embed/>
                  <p:pic>
                    <p:nvPicPr>
                      <p:cNvPr id="0" name="Object 3"/>
                      <p:cNvPicPr>
                        <a:picLocks noChangeAspect="1" noChangeArrowheads="1"/>
                      </p:cNvPicPr>
                      <p:nvPr/>
                    </p:nvPicPr>
                    <p:blipFill>
                      <a:blip r:embed="rId7"/>
                      <a:srcRect/>
                      <a:stretch>
                        <a:fillRect/>
                      </a:stretch>
                    </p:blipFill>
                    <p:spPr bwMode="auto">
                      <a:xfrm>
                        <a:off x="552400" y="2565400"/>
                        <a:ext cx="7620000" cy="1016000"/>
                      </a:xfrm>
                      <a:prstGeom prst="rect">
                        <a:avLst/>
                      </a:prstGeom>
                      <a:noFill/>
                    </p:spPr>
                  </p:pic>
                </p:oleObj>
              </mc:Fallback>
            </mc:AlternateContent>
          </a:graphicData>
        </a:graphic>
      </p:graphicFrame>
    </p:spTree>
    <p:extLst>
      <p:ext uri="{BB962C8B-B14F-4D97-AF65-F5344CB8AC3E}">
        <p14:creationId xmlns:p14="http://schemas.microsoft.com/office/powerpoint/2010/main" val="9507652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ím 1"/>
          <p:cNvSpPr>
            <a:spLocks noGrp="1"/>
          </p:cNvSpPr>
          <p:nvPr>
            <p:ph type="title"/>
          </p:nvPr>
        </p:nvSpPr>
        <p:spPr/>
        <p:txBody>
          <a:bodyPr/>
          <a:lstStyle/>
          <a:p>
            <a:pPr eaLnBrk="1" hangingPunct="1"/>
            <a:r>
              <a:rPr lang="hu-HU" smtClean="0"/>
              <a:t>Shape similarity measures</a:t>
            </a:r>
          </a:p>
        </p:txBody>
      </p:sp>
      <p:sp>
        <p:nvSpPr>
          <p:cNvPr id="3" name="Tartalom helye 2"/>
          <p:cNvSpPr>
            <a:spLocks noGrp="1"/>
          </p:cNvSpPr>
          <p:nvPr>
            <p:ph idx="1"/>
          </p:nvPr>
        </p:nvSpPr>
        <p:spPr/>
        <p:txBody>
          <a:bodyPr>
            <a:normAutofit/>
          </a:bodyPr>
          <a:lstStyle/>
          <a:p>
            <a:pPr eaLnBrk="1" hangingPunct="1">
              <a:defRPr/>
            </a:pPr>
            <a:r>
              <a:rPr lang="en-US" dirty="0" smtClean="0"/>
              <a:t>α-cut based techniques that are based on the differences between the endpoints of the sets’ α-cuts</a:t>
            </a:r>
            <a:endParaRPr lang="hu-HU" dirty="0" smtClean="0"/>
          </a:p>
          <a:p>
            <a:pPr eaLnBrk="1" hangingPunct="1">
              <a:defRPr/>
            </a:pPr>
            <a:r>
              <a:rPr lang="en-US" dirty="0" smtClean="0"/>
              <a:t>Polar-cut based techniques that apply a polar coordinate system in the reference point of the sets and measure polar distances</a:t>
            </a:r>
            <a:endParaRPr lang="hu-HU" dirty="0" smtClean="0"/>
          </a:p>
          <a:p>
            <a:pPr eaLnBrk="1" hangingPunct="1">
              <a:defRPr/>
            </a:pPr>
            <a:r>
              <a:rPr lang="en-US" dirty="0" smtClean="0">
                <a:effectLst>
                  <a:outerShdw blurRad="38100" dist="38100" dir="2700000" algn="tl">
                    <a:srgbClr val="000000">
                      <a:alpha val="43137"/>
                    </a:srgbClr>
                  </a:outerShdw>
                </a:effectLst>
              </a:rPr>
              <a:t>Fixed point based techniques that compare the membership values at the same point</a:t>
            </a:r>
            <a:endParaRPr lang="hu-HU" dirty="0" smtClean="0">
              <a:effectLst>
                <a:outerShdw blurRad="38100" dist="38100" dir="2700000" algn="tl">
                  <a:srgbClr val="000000">
                    <a:alpha val="43137"/>
                  </a:srgbClr>
                </a:outerShdw>
              </a:effectLst>
            </a:endParaRPr>
          </a:p>
          <a:p>
            <a:pPr eaLnBrk="1" hangingPunct="1">
              <a:defRPr/>
            </a:pPr>
            <a:r>
              <a:rPr lang="en-US" dirty="0" smtClean="0"/>
              <a:t>The vague environment based techniques</a:t>
            </a:r>
            <a:endParaRPr lang="hu-HU" dirty="0" smtClean="0"/>
          </a:p>
        </p:txBody>
      </p:sp>
      <p:sp>
        <p:nvSpPr>
          <p:cNvPr id="2" name="Dia számának helye 1"/>
          <p:cNvSpPr>
            <a:spLocks noGrp="1"/>
          </p:cNvSpPr>
          <p:nvPr>
            <p:ph type="sldNum" sz="quarter" idx="12"/>
          </p:nvPr>
        </p:nvSpPr>
        <p:spPr/>
        <p:txBody>
          <a:bodyPr/>
          <a:lstStyle/>
          <a:p>
            <a:fld id="{42275A63-3E4B-4569-BF04-D6C210DC9A48}" type="slidenum">
              <a:rPr lang="hu-HU" smtClean="0"/>
              <a:pPr/>
              <a:t>69</a:t>
            </a:fld>
            <a:endParaRPr lang="hu-HU" dirty="0"/>
          </a:p>
        </p:txBody>
      </p:sp>
    </p:spTree>
    <p:extLst>
      <p:ext uri="{BB962C8B-B14F-4D97-AF65-F5344CB8AC3E}">
        <p14:creationId xmlns:p14="http://schemas.microsoft.com/office/powerpoint/2010/main" val="24764996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6575855188[1]"/>
          <p:cNvPicPr>
            <a:picLocks noChangeAspect="1" noChangeArrowheads="1"/>
          </p:cNvPicPr>
          <p:nvPr/>
        </p:nvPicPr>
        <p:blipFill>
          <a:blip r:embed="rId3" cstate="print"/>
          <a:srcRect/>
          <a:stretch>
            <a:fillRect/>
          </a:stretch>
        </p:blipFill>
        <p:spPr bwMode="auto">
          <a:xfrm>
            <a:off x="251619" y="1292225"/>
            <a:ext cx="4319587" cy="2928938"/>
          </a:xfrm>
          <a:prstGeom prst="rect">
            <a:avLst/>
          </a:prstGeom>
          <a:noFill/>
          <a:ln w="9525">
            <a:solidFill>
              <a:srgbClr val="993366"/>
            </a:solidFill>
            <a:miter lim="800000"/>
            <a:headEnd/>
            <a:tailEnd/>
          </a:ln>
        </p:spPr>
      </p:pic>
      <p:pic>
        <p:nvPicPr>
          <p:cNvPr id="142339" name="Picture 3" descr="9126117539[1]"/>
          <p:cNvPicPr>
            <a:picLocks noChangeAspect="1" noChangeArrowheads="1"/>
          </p:cNvPicPr>
          <p:nvPr/>
        </p:nvPicPr>
        <p:blipFill>
          <a:blip r:embed="rId4" cstate="print"/>
          <a:srcRect/>
          <a:stretch>
            <a:fillRect/>
          </a:stretch>
        </p:blipFill>
        <p:spPr bwMode="auto">
          <a:xfrm>
            <a:off x="5364088" y="1267681"/>
            <a:ext cx="3578299" cy="5396419"/>
          </a:xfrm>
          <a:prstGeom prst="rect">
            <a:avLst/>
          </a:prstGeom>
          <a:noFill/>
          <a:ln w="9525">
            <a:solidFill>
              <a:srgbClr val="993366"/>
            </a:solidFill>
            <a:miter lim="800000"/>
            <a:headEnd/>
            <a:tailEnd/>
          </a:ln>
        </p:spPr>
      </p:pic>
      <p:pic>
        <p:nvPicPr>
          <p:cNvPr id="142340" name="Picture 4" descr="1771152461[1]"/>
          <p:cNvPicPr>
            <a:picLocks noChangeAspect="1" noChangeArrowheads="1"/>
          </p:cNvPicPr>
          <p:nvPr/>
        </p:nvPicPr>
        <p:blipFill>
          <a:blip r:embed="rId5" cstate="print"/>
          <a:srcRect/>
          <a:stretch>
            <a:fillRect/>
          </a:stretch>
        </p:blipFill>
        <p:spPr bwMode="auto">
          <a:xfrm>
            <a:off x="251619" y="4086297"/>
            <a:ext cx="3888334" cy="2614541"/>
          </a:xfrm>
          <a:prstGeom prst="rect">
            <a:avLst/>
          </a:prstGeom>
          <a:noFill/>
          <a:ln w="9525">
            <a:solidFill>
              <a:srgbClr val="993366"/>
            </a:solidFill>
            <a:miter lim="800000"/>
            <a:headEnd/>
            <a:tailEnd/>
          </a:ln>
        </p:spPr>
      </p:pic>
      <p:sp>
        <p:nvSpPr>
          <p:cNvPr id="3" name="Cím 2"/>
          <p:cNvSpPr>
            <a:spLocks noGrp="1"/>
          </p:cNvSpPr>
          <p:nvPr>
            <p:ph type="title"/>
          </p:nvPr>
        </p:nvSpPr>
        <p:spPr>
          <a:xfrm>
            <a:off x="457200" y="44624"/>
            <a:ext cx="8305800" cy="1143000"/>
          </a:xfrm>
        </p:spPr>
        <p:txBody>
          <a:bodyPr>
            <a:normAutofit/>
          </a:bodyPr>
          <a:lstStyle/>
          <a:p>
            <a:r>
              <a:rPr lang="en-GB" sz="5400" b="1" dirty="0">
                <a:effectLst>
                  <a:outerShdw blurRad="38100" dist="38100" dir="2700000" algn="tl">
                    <a:srgbClr val="FFFFFF"/>
                  </a:outerShdw>
                </a:effectLst>
                <a:latin typeface="Trebuchet MS" pitchFamily="34" charset="0"/>
              </a:rPr>
              <a:t>Historic </a:t>
            </a:r>
            <a:r>
              <a:rPr lang="en-GB" sz="5400" b="1" dirty="0" smtClean="0">
                <a:effectLst>
                  <a:outerShdw blurRad="38100" dist="38100" dir="2700000" algn="tl">
                    <a:srgbClr val="FFFFFF"/>
                  </a:outerShdw>
                </a:effectLst>
                <a:latin typeface="Trebuchet MS" pitchFamily="34" charset="0"/>
              </a:rPr>
              <a:t>places</a:t>
            </a:r>
            <a:endParaRPr lang="hu-HU" dirty="0"/>
          </a:p>
        </p:txBody>
      </p:sp>
      <p:sp>
        <p:nvSpPr>
          <p:cNvPr id="2" name="Dia számának helye 1"/>
          <p:cNvSpPr>
            <a:spLocks noGrp="1"/>
          </p:cNvSpPr>
          <p:nvPr>
            <p:ph type="sldNum" sz="quarter" idx="12"/>
          </p:nvPr>
        </p:nvSpPr>
        <p:spPr/>
        <p:txBody>
          <a:bodyPr/>
          <a:lstStyle/>
          <a:p>
            <a:fld id="{42275A63-3E4B-4569-BF04-D6C210DC9A48}" type="slidenum">
              <a:rPr lang="hu-HU" smtClean="0"/>
              <a:t>7</a:t>
            </a:fld>
            <a:endParaRPr lang="hu-HU"/>
          </a:p>
        </p:txBody>
      </p:sp>
    </p:spTree>
    <p:extLst>
      <p:ext uri="{BB962C8B-B14F-4D97-AF65-F5344CB8AC3E}">
        <p14:creationId xmlns:p14="http://schemas.microsoft.com/office/powerpoint/2010/main" val="444723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Cím 1"/>
          <p:cNvSpPr>
            <a:spLocks noGrp="1"/>
          </p:cNvSpPr>
          <p:nvPr>
            <p:ph type="title"/>
          </p:nvPr>
        </p:nvSpPr>
        <p:spPr/>
        <p:txBody>
          <a:bodyPr>
            <a:normAutofit fontScale="90000"/>
          </a:bodyPr>
          <a:lstStyle/>
          <a:p>
            <a:pPr eaLnBrk="1" hangingPunct="1"/>
            <a:r>
              <a:rPr lang="hu-HU" dirty="0" smtClean="0"/>
              <a:t>S</a:t>
            </a:r>
            <a:r>
              <a:rPr lang="en-US" dirty="0" err="1" smtClean="0"/>
              <a:t>imilarity</a:t>
            </a:r>
            <a:r>
              <a:rPr lang="en-US" dirty="0" smtClean="0"/>
              <a:t> measure based on the fuzzy </a:t>
            </a:r>
            <a:r>
              <a:rPr lang="en-US" dirty="0" err="1" smtClean="0"/>
              <a:t>subsethood</a:t>
            </a:r>
            <a:r>
              <a:rPr lang="en-US" dirty="0" smtClean="0"/>
              <a:t> values </a:t>
            </a:r>
            <a:endParaRPr lang="hu-HU" dirty="0" smtClean="0"/>
          </a:p>
        </p:txBody>
      </p:sp>
      <p:sp>
        <p:nvSpPr>
          <p:cNvPr id="2055" name="Tartalom helye 2"/>
          <p:cNvSpPr>
            <a:spLocks noGrp="1"/>
          </p:cNvSpPr>
          <p:nvPr>
            <p:ph idx="1"/>
          </p:nvPr>
        </p:nvSpPr>
        <p:spPr/>
        <p:txBody>
          <a:bodyPr/>
          <a:lstStyle/>
          <a:p>
            <a:pPr eaLnBrk="1" hangingPunct="1"/>
            <a:endParaRPr lang="hu-HU" smtClean="0"/>
          </a:p>
        </p:txBody>
      </p:sp>
      <p:sp>
        <p:nvSpPr>
          <p:cNvPr id="2056"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hu-HU"/>
          </a:p>
        </p:txBody>
      </p:sp>
      <p:graphicFrame>
        <p:nvGraphicFramePr>
          <p:cNvPr id="2050" name="Object 1"/>
          <p:cNvGraphicFramePr>
            <a:graphicFrameLocks noChangeAspect="1"/>
          </p:cNvGraphicFramePr>
          <p:nvPr>
            <p:extLst>
              <p:ext uri="{D42A27DB-BD31-4B8C-83A1-F6EECF244321}">
                <p14:modId xmlns:p14="http://schemas.microsoft.com/office/powerpoint/2010/main" val="915439822"/>
              </p:ext>
            </p:extLst>
          </p:nvPr>
        </p:nvGraphicFramePr>
        <p:xfrm>
          <a:off x="611188" y="1870149"/>
          <a:ext cx="2673350" cy="766763"/>
        </p:xfrm>
        <a:graphic>
          <a:graphicData uri="http://schemas.openxmlformats.org/presentationml/2006/ole">
            <mc:AlternateContent xmlns:mc="http://schemas.openxmlformats.org/markup-compatibility/2006">
              <mc:Choice xmlns:v="urn:schemas-microsoft-com:vml" Requires="v">
                <p:oleObj spid="_x0000_s43114" name="Egyenlet" r:id="rId4" imgW="1765300" imgH="508000" progId="Equation.3">
                  <p:embed/>
                </p:oleObj>
              </mc:Choice>
              <mc:Fallback>
                <p:oleObj name="Egyenlet" r:id="rId4" imgW="1765300" imgH="508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870149"/>
                        <a:ext cx="2673350" cy="766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7"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hu-HU"/>
          </a:p>
        </p:txBody>
      </p:sp>
      <p:graphicFrame>
        <p:nvGraphicFramePr>
          <p:cNvPr id="2051" name="Object 3"/>
          <p:cNvGraphicFramePr>
            <a:graphicFrameLocks noChangeAspect="1"/>
          </p:cNvGraphicFramePr>
          <p:nvPr/>
        </p:nvGraphicFramePr>
        <p:xfrm>
          <a:off x="611188" y="2636838"/>
          <a:ext cx="5106987" cy="817562"/>
        </p:xfrm>
        <a:graphic>
          <a:graphicData uri="http://schemas.openxmlformats.org/presentationml/2006/ole">
            <mc:AlternateContent xmlns:mc="http://schemas.openxmlformats.org/markup-compatibility/2006">
              <mc:Choice xmlns:v="urn:schemas-microsoft-com:vml" Requires="v">
                <p:oleObj spid="_x0000_s43115" name="Egyenlet" r:id="rId6" imgW="3416300" imgH="546100" progId="Equation.3">
                  <p:embed/>
                </p:oleObj>
              </mc:Choice>
              <mc:Fallback>
                <p:oleObj name="Egyenlet" r:id="rId6" imgW="3416300" imgH="5461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2636838"/>
                        <a:ext cx="5106987" cy="817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8"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hu-HU"/>
          </a:p>
        </p:txBody>
      </p:sp>
      <p:graphicFrame>
        <p:nvGraphicFramePr>
          <p:cNvPr id="2052" name="Object 5"/>
          <p:cNvGraphicFramePr>
            <a:graphicFrameLocks noChangeAspect="1"/>
          </p:cNvGraphicFramePr>
          <p:nvPr/>
        </p:nvGraphicFramePr>
        <p:xfrm>
          <a:off x="611188" y="3716338"/>
          <a:ext cx="5160962" cy="795337"/>
        </p:xfrm>
        <a:graphic>
          <a:graphicData uri="http://schemas.openxmlformats.org/presentationml/2006/ole">
            <mc:AlternateContent xmlns:mc="http://schemas.openxmlformats.org/markup-compatibility/2006">
              <mc:Choice xmlns:v="urn:schemas-microsoft-com:vml" Requires="v">
                <p:oleObj spid="_x0000_s43116" name="Egyenlet" r:id="rId8" imgW="3454400" imgH="533400" progId="Equation.3">
                  <p:embed/>
                </p:oleObj>
              </mc:Choice>
              <mc:Fallback>
                <p:oleObj name="Egyenlet" r:id="rId8" imgW="3454400" imgH="533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188" y="3716338"/>
                        <a:ext cx="5160962" cy="795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9"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hu-HU"/>
          </a:p>
        </p:txBody>
      </p:sp>
      <p:graphicFrame>
        <p:nvGraphicFramePr>
          <p:cNvPr id="2053" name="Object 7"/>
          <p:cNvGraphicFramePr>
            <a:graphicFrameLocks noChangeAspect="1"/>
          </p:cNvGraphicFramePr>
          <p:nvPr/>
        </p:nvGraphicFramePr>
        <p:xfrm>
          <a:off x="611188" y="4724400"/>
          <a:ext cx="3390900" cy="939800"/>
        </p:xfrm>
        <a:graphic>
          <a:graphicData uri="http://schemas.openxmlformats.org/presentationml/2006/ole">
            <mc:AlternateContent xmlns:mc="http://schemas.openxmlformats.org/markup-compatibility/2006">
              <mc:Choice xmlns:v="urn:schemas-microsoft-com:vml" Requires="v">
                <p:oleObj spid="_x0000_s43117" name="Egyenlet" r:id="rId10" imgW="2273300" imgH="622300" progId="Equation.3">
                  <p:embed/>
                </p:oleObj>
              </mc:Choice>
              <mc:Fallback>
                <p:oleObj name="Egyenlet" r:id="rId10" imgW="2273300" imgH="6223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188" y="4724400"/>
                        <a:ext cx="3390900"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ia számának helye 1"/>
          <p:cNvSpPr>
            <a:spLocks noGrp="1"/>
          </p:cNvSpPr>
          <p:nvPr>
            <p:ph type="sldNum" sz="quarter" idx="12"/>
          </p:nvPr>
        </p:nvSpPr>
        <p:spPr/>
        <p:txBody>
          <a:bodyPr/>
          <a:lstStyle/>
          <a:p>
            <a:fld id="{42275A63-3E4B-4569-BF04-D6C210DC9A48}" type="slidenum">
              <a:rPr lang="hu-HU" smtClean="0"/>
              <a:pPr/>
              <a:t>70</a:t>
            </a:fld>
            <a:endParaRPr lang="hu-HU" dirty="0"/>
          </a:p>
        </p:txBody>
      </p:sp>
    </p:spTree>
    <p:extLst>
      <p:ext uri="{BB962C8B-B14F-4D97-AF65-F5344CB8AC3E}">
        <p14:creationId xmlns:p14="http://schemas.microsoft.com/office/powerpoint/2010/main" val="26404896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Cím 1"/>
          <p:cNvSpPr>
            <a:spLocks noGrp="1"/>
          </p:cNvSpPr>
          <p:nvPr>
            <p:ph type="title"/>
          </p:nvPr>
        </p:nvSpPr>
        <p:spPr/>
        <p:txBody>
          <a:bodyPr/>
          <a:lstStyle/>
          <a:p>
            <a:pPr eaLnBrk="1" hangingPunct="1"/>
            <a:r>
              <a:rPr lang="hu-HU" smtClean="0"/>
              <a:t>Relative distance</a:t>
            </a:r>
          </a:p>
        </p:txBody>
      </p:sp>
      <p:sp>
        <p:nvSpPr>
          <p:cNvPr id="3078" name="Tartalom helye 2"/>
          <p:cNvSpPr>
            <a:spLocks noGrp="1"/>
          </p:cNvSpPr>
          <p:nvPr>
            <p:ph idx="1"/>
          </p:nvPr>
        </p:nvSpPr>
        <p:spPr/>
        <p:txBody>
          <a:bodyPr/>
          <a:lstStyle/>
          <a:p>
            <a:pPr eaLnBrk="1" hangingPunct="1"/>
            <a:endParaRPr lang="hu-HU" smtClean="0"/>
          </a:p>
        </p:txBody>
      </p:sp>
      <p:sp>
        <p:nvSpPr>
          <p:cNvPr id="307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hu-HU"/>
          </a:p>
        </p:txBody>
      </p:sp>
      <p:graphicFrame>
        <p:nvGraphicFramePr>
          <p:cNvPr id="3074" name="Object 1"/>
          <p:cNvGraphicFramePr>
            <a:graphicFrameLocks noChangeAspect="1"/>
          </p:cNvGraphicFramePr>
          <p:nvPr/>
        </p:nvGraphicFramePr>
        <p:xfrm>
          <a:off x="611188" y="1844675"/>
          <a:ext cx="4754562" cy="723900"/>
        </p:xfrm>
        <a:graphic>
          <a:graphicData uri="http://schemas.openxmlformats.org/presentationml/2006/ole">
            <mc:AlternateContent xmlns:mc="http://schemas.openxmlformats.org/markup-compatibility/2006">
              <mc:Choice xmlns:v="urn:schemas-microsoft-com:vml" Requires="v">
                <p:oleObj spid="_x0000_s44109" name="Egyenlet" r:id="rId4" imgW="3136900" imgH="482600" progId="Equation.3">
                  <p:embed/>
                </p:oleObj>
              </mc:Choice>
              <mc:Fallback>
                <p:oleObj name="Egyenlet" r:id="rId4" imgW="31369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844675"/>
                        <a:ext cx="4754562"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hu-HU"/>
          </a:p>
        </p:txBody>
      </p:sp>
      <p:graphicFrame>
        <p:nvGraphicFramePr>
          <p:cNvPr id="3075" name="Object 3"/>
          <p:cNvGraphicFramePr>
            <a:graphicFrameLocks noChangeAspect="1"/>
          </p:cNvGraphicFramePr>
          <p:nvPr/>
        </p:nvGraphicFramePr>
        <p:xfrm>
          <a:off x="611188" y="2852738"/>
          <a:ext cx="2468562" cy="1060450"/>
        </p:xfrm>
        <a:graphic>
          <a:graphicData uri="http://schemas.openxmlformats.org/presentationml/2006/ole">
            <mc:AlternateContent xmlns:mc="http://schemas.openxmlformats.org/markup-compatibility/2006">
              <mc:Choice xmlns:v="urn:schemas-microsoft-com:vml" Requires="v">
                <p:oleObj spid="_x0000_s44110" name="Egyenlet" r:id="rId6" imgW="1651000" imgH="711200" progId="Equation.3">
                  <p:embed/>
                </p:oleObj>
              </mc:Choice>
              <mc:Fallback>
                <p:oleObj name="Egyenlet" r:id="rId6" imgW="1651000" imgH="711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2852738"/>
                        <a:ext cx="2468562" cy="1060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1"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hu-HU"/>
          </a:p>
        </p:txBody>
      </p:sp>
      <p:graphicFrame>
        <p:nvGraphicFramePr>
          <p:cNvPr id="3076" name="Object 5"/>
          <p:cNvGraphicFramePr>
            <a:graphicFrameLocks noChangeAspect="1"/>
          </p:cNvGraphicFramePr>
          <p:nvPr/>
        </p:nvGraphicFramePr>
        <p:xfrm>
          <a:off x="611188" y="4437063"/>
          <a:ext cx="1908175" cy="684212"/>
        </p:xfrm>
        <a:graphic>
          <a:graphicData uri="http://schemas.openxmlformats.org/presentationml/2006/ole">
            <mc:AlternateContent xmlns:mc="http://schemas.openxmlformats.org/markup-compatibility/2006">
              <mc:Choice xmlns:v="urn:schemas-microsoft-com:vml" Requires="v">
                <p:oleObj spid="_x0000_s44111" name="Egyenlet" r:id="rId8" imgW="1257300" imgH="457200" progId="Equation.3">
                  <p:embed/>
                </p:oleObj>
              </mc:Choice>
              <mc:Fallback>
                <p:oleObj name="Egyenlet" r:id="rId8" imgW="1257300" imgH="457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188" y="4437063"/>
                        <a:ext cx="1908175" cy="684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ia számának helye 1"/>
          <p:cNvSpPr>
            <a:spLocks noGrp="1"/>
          </p:cNvSpPr>
          <p:nvPr>
            <p:ph type="sldNum" sz="quarter" idx="12"/>
          </p:nvPr>
        </p:nvSpPr>
        <p:spPr/>
        <p:txBody>
          <a:bodyPr/>
          <a:lstStyle/>
          <a:p>
            <a:fld id="{42275A63-3E4B-4569-BF04-D6C210DC9A48}" type="slidenum">
              <a:rPr lang="hu-HU" smtClean="0"/>
              <a:pPr/>
              <a:t>71</a:t>
            </a:fld>
            <a:endParaRPr lang="hu-HU" dirty="0"/>
          </a:p>
        </p:txBody>
      </p:sp>
    </p:spTree>
    <p:extLst>
      <p:ext uri="{BB962C8B-B14F-4D97-AF65-F5344CB8AC3E}">
        <p14:creationId xmlns:p14="http://schemas.microsoft.com/office/powerpoint/2010/main" val="23754856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Cím 1"/>
          <p:cNvSpPr>
            <a:spLocks noGrp="1"/>
          </p:cNvSpPr>
          <p:nvPr>
            <p:ph type="title"/>
          </p:nvPr>
        </p:nvSpPr>
        <p:spPr/>
        <p:txBody>
          <a:bodyPr/>
          <a:lstStyle/>
          <a:p>
            <a:pPr eaLnBrk="1" hangingPunct="1"/>
            <a:r>
              <a:rPr lang="hu-HU" smtClean="0"/>
              <a:t>Similarity and dissimilarity</a:t>
            </a:r>
          </a:p>
        </p:txBody>
      </p:sp>
      <p:sp>
        <p:nvSpPr>
          <p:cNvPr id="4101" name="Tartalom helye 2"/>
          <p:cNvSpPr>
            <a:spLocks noGrp="1"/>
          </p:cNvSpPr>
          <p:nvPr>
            <p:ph idx="1"/>
          </p:nvPr>
        </p:nvSpPr>
        <p:spPr/>
        <p:txBody>
          <a:bodyPr/>
          <a:lstStyle/>
          <a:p>
            <a:pPr eaLnBrk="1" hangingPunct="1"/>
            <a:endParaRPr lang="hu-HU" smtClean="0"/>
          </a:p>
        </p:txBody>
      </p:sp>
      <p:sp>
        <p:nvSpPr>
          <p:cNvPr id="4102"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hu-HU"/>
          </a:p>
        </p:txBody>
      </p:sp>
      <p:graphicFrame>
        <p:nvGraphicFramePr>
          <p:cNvPr id="4098" name="Object 1"/>
          <p:cNvGraphicFramePr>
            <a:graphicFrameLocks noChangeAspect="1"/>
          </p:cNvGraphicFramePr>
          <p:nvPr/>
        </p:nvGraphicFramePr>
        <p:xfrm>
          <a:off x="611188" y="2276475"/>
          <a:ext cx="4275137" cy="381000"/>
        </p:xfrm>
        <a:graphic>
          <a:graphicData uri="http://schemas.openxmlformats.org/presentationml/2006/ole">
            <mc:AlternateContent xmlns:mc="http://schemas.openxmlformats.org/markup-compatibility/2006">
              <mc:Choice xmlns:v="urn:schemas-microsoft-com:vml" Requires="v">
                <p:oleObj spid="_x0000_s45108" name="Egyenlet" r:id="rId4" imgW="2908300" imgH="254000" progId="Equation.3">
                  <p:embed/>
                </p:oleObj>
              </mc:Choice>
              <mc:Fallback>
                <p:oleObj name="Egyenlet" r:id="rId4" imgW="2908300" imgH="254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2276475"/>
                        <a:ext cx="4275137"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3"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hu-HU"/>
          </a:p>
        </p:txBody>
      </p:sp>
      <p:graphicFrame>
        <p:nvGraphicFramePr>
          <p:cNvPr id="4099" name="Object 3"/>
          <p:cNvGraphicFramePr>
            <a:graphicFrameLocks noChangeAspect="1"/>
          </p:cNvGraphicFramePr>
          <p:nvPr/>
        </p:nvGraphicFramePr>
        <p:xfrm>
          <a:off x="611188" y="3284538"/>
          <a:ext cx="1917700" cy="363537"/>
        </p:xfrm>
        <a:graphic>
          <a:graphicData uri="http://schemas.openxmlformats.org/presentationml/2006/ole">
            <mc:AlternateContent xmlns:mc="http://schemas.openxmlformats.org/markup-compatibility/2006">
              <mc:Choice xmlns:v="urn:schemas-microsoft-com:vml" Requires="v">
                <p:oleObj spid="_x0000_s45109" name="Egyenlet" r:id="rId6" imgW="1295400" imgH="241300" progId="Equation.3">
                  <p:embed/>
                </p:oleObj>
              </mc:Choice>
              <mc:Fallback>
                <p:oleObj name="Egyenlet" r:id="rId6" imgW="1295400" imgH="241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3284538"/>
                        <a:ext cx="1917700" cy="363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ia számának helye 1"/>
          <p:cNvSpPr>
            <a:spLocks noGrp="1"/>
          </p:cNvSpPr>
          <p:nvPr>
            <p:ph type="sldNum" sz="quarter" idx="12"/>
          </p:nvPr>
        </p:nvSpPr>
        <p:spPr/>
        <p:txBody>
          <a:bodyPr/>
          <a:lstStyle/>
          <a:p>
            <a:fld id="{42275A63-3E4B-4569-BF04-D6C210DC9A48}" type="slidenum">
              <a:rPr lang="hu-HU" smtClean="0"/>
              <a:pPr/>
              <a:t>72</a:t>
            </a:fld>
            <a:endParaRPr lang="hu-HU" dirty="0"/>
          </a:p>
        </p:txBody>
      </p:sp>
    </p:spTree>
    <p:extLst>
      <p:ext uri="{BB962C8B-B14F-4D97-AF65-F5344CB8AC3E}">
        <p14:creationId xmlns:p14="http://schemas.microsoft.com/office/powerpoint/2010/main" val="111958145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ím 1"/>
          <p:cNvSpPr>
            <a:spLocks noGrp="1"/>
          </p:cNvSpPr>
          <p:nvPr>
            <p:ph type="title"/>
          </p:nvPr>
        </p:nvSpPr>
        <p:spPr/>
        <p:txBody>
          <a:bodyPr/>
          <a:lstStyle/>
          <a:p>
            <a:pPr eaLnBrk="1" hangingPunct="1"/>
            <a:r>
              <a:rPr lang="hu-HU" smtClean="0"/>
              <a:t>Position of the conclusion</a:t>
            </a:r>
          </a:p>
        </p:txBody>
      </p:sp>
      <p:sp>
        <p:nvSpPr>
          <p:cNvPr id="5124" name="Tartalom helye 2"/>
          <p:cNvSpPr>
            <a:spLocks noGrp="1"/>
          </p:cNvSpPr>
          <p:nvPr>
            <p:ph idx="1"/>
          </p:nvPr>
        </p:nvSpPr>
        <p:spPr/>
        <p:txBody>
          <a:bodyPr/>
          <a:lstStyle/>
          <a:p>
            <a:pPr eaLnBrk="1" hangingPunct="1"/>
            <a:r>
              <a:rPr lang="hu-HU" smtClean="0"/>
              <a:t>Extension of the Shepard interpolation</a:t>
            </a:r>
          </a:p>
        </p:txBody>
      </p:sp>
      <p:sp>
        <p:nvSpPr>
          <p:cNvPr id="5125"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hu-HU"/>
          </a:p>
        </p:txBody>
      </p:sp>
      <p:graphicFrame>
        <p:nvGraphicFramePr>
          <p:cNvPr id="5122" name="Object 1"/>
          <p:cNvGraphicFramePr>
            <a:graphicFrameLocks noChangeAspect="1"/>
          </p:cNvGraphicFramePr>
          <p:nvPr/>
        </p:nvGraphicFramePr>
        <p:xfrm>
          <a:off x="900113" y="2852738"/>
          <a:ext cx="4494212" cy="2022475"/>
        </p:xfrm>
        <a:graphic>
          <a:graphicData uri="http://schemas.openxmlformats.org/presentationml/2006/ole">
            <mc:AlternateContent xmlns:mc="http://schemas.openxmlformats.org/markup-compatibility/2006">
              <mc:Choice xmlns:v="urn:schemas-microsoft-com:vml" Requires="v">
                <p:oleObj spid="_x0000_s46107" name="Egyenlet" r:id="rId4" imgW="3009900" imgH="1346200" progId="Equation.3">
                  <p:embed/>
                </p:oleObj>
              </mc:Choice>
              <mc:Fallback>
                <p:oleObj name="Egyenlet" r:id="rId4" imgW="3009900" imgH="1346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2852738"/>
                        <a:ext cx="4494212" cy="202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ia számának helye 1"/>
          <p:cNvSpPr>
            <a:spLocks noGrp="1"/>
          </p:cNvSpPr>
          <p:nvPr>
            <p:ph type="sldNum" sz="quarter" idx="12"/>
          </p:nvPr>
        </p:nvSpPr>
        <p:spPr/>
        <p:txBody>
          <a:bodyPr/>
          <a:lstStyle/>
          <a:p>
            <a:fld id="{42275A63-3E4B-4569-BF04-D6C210DC9A48}" type="slidenum">
              <a:rPr lang="hu-HU" smtClean="0"/>
              <a:pPr/>
              <a:t>73</a:t>
            </a:fld>
            <a:endParaRPr lang="hu-HU" dirty="0"/>
          </a:p>
        </p:txBody>
      </p:sp>
    </p:spTree>
    <p:extLst>
      <p:ext uri="{BB962C8B-B14F-4D97-AF65-F5344CB8AC3E}">
        <p14:creationId xmlns:p14="http://schemas.microsoft.com/office/powerpoint/2010/main" val="36542762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ím 1"/>
          <p:cNvSpPr>
            <a:spLocks noGrp="1"/>
          </p:cNvSpPr>
          <p:nvPr>
            <p:ph type="title"/>
          </p:nvPr>
        </p:nvSpPr>
        <p:spPr>
          <a:xfrm>
            <a:off x="457200" y="332656"/>
            <a:ext cx="8229600" cy="1143000"/>
          </a:xfrm>
        </p:spPr>
        <p:txBody>
          <a:bodyPr/>
          <a:lstStyle/>
          <a:p>
            <a:pPr eaLnBrk="1" hangingPunct="1"/>
            <a:r>
              <a:rPr lang="hu-HU" dirty="0" err="1" smtClean="0"/>
              <a:t>Numerical</a:t>
            </a:r>
            <a:r>
              <a:rPr lang="hu-HU" dirty="0" smtClean="0"/>
              <a:t> </a:t>
            </a:r>
            <a:r>
              <a:rPr lang="hu-HU" dirty="0" err="1" smtClean="0"/>
              <a:t>example</a:t>
            </a:r>
            <a:endParaRPr lang="hu-HU" dirty="0" smtClean="0"/>
          </a:p>
        </p:txBody>
      </p:sp>
      <p:sp>
        <p:nvSpPr>
          <p:cNvPr id="15363" name="Tartalom helye 2"/>
          <p:cNvSpPr>
            <a:spLocks noGrp="1"/>
          </p:cNvSpPr>
          <p:nvPr>
            <p:ph idx="1"/>
          </p:nvPr>
        </p:nvSpPr>
        <p:spPr/>
        <p:txBody>
          <a:bodyPr/>
          <a:lstStyle/>
          <a:p>
            <a:pPr eaLnBrk="1" hangingPunct="1"/>
            <a:endParaRPr lang="hu-HU" smtClean="0"/>
          </a:p>
        </p:txBody>
      </p:sp>
      <p:pic>
        <p:nvPicPr>
          <p:cNvPr id="15364" name="Picture 2" descr="Antecedent_dim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484313"/>
            <a:ext cx="3017837"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3" descr="Relations_Observ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1484313"/>
            <a:ext cx="3017838"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4" descr="Antecedent_dim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284538"/>
            <a:ext cx="3017837"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5" descr="Consequent_di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5084763"/>
            <a:ext cx="3017837"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6" descr="Consequent_dim_Conclus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4292600"/>
            <a:ext cx="3017838"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a számának helye 1"/>
          <p:cNvSpPr>
            <a:spLocks noGrp="1"/>
          </p:cNvSpPr>
          <p:nvPr>
            <p:ph type="sldNum" sz="quarter" idx="12"/>
          </p:nvPr>
        </p:nvSpPr>
        <p:spPr/>
        <p:txBody>
          <a:bodyPr/>
          <a:lstStyle/>
          <a:p>
            <a:fld id="{42275A63-3E4B-4569-BF04-D6C210DC9A48}" type="slidenum">
              <a:rPr lang="hu-HU" smtClean="0"/>
              <a:pPr/>
              <a:t>74</a:t>
            </a:fld>
            <a:endParaRPr lang="hu-HU" dirty="0"/>
          </a:p>
        </p:txBody>
      </p:sp>
    </p:spTree>
    <p:extLst>
      <p:ext uri="{BB962C8B-B14F-4D97-AF65-F5344CB8AC3E}">
        <p14:creationId xmlns:p14="http://schemas.microsoft.com/office/powerpoint/2010/main" val="6706451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ím 1"/>
          <p:cNvSpPr>
            <a:spLocks noGrp="1"/>
          </p:cNvSpPr>
          <p:nvPr>
            <p:ph type="title"/>
          </p:nvPr>
        </p:nvSpPr>
        <p:spPr/>
        <p:txBody>
          <a:bodyPr/>
          <a:lstStyle/>
          <a:p>
            <a:r>
              <a:rPr lang="hu-HU" dirty="0" err="1" smtClean="0"/>
              <a:t>Characteristics</a:t>
            </a:r>
            <a:endParaRPr lang="hu-HU" dirty="0" smtClean="0"/>
          </a:p>
        </p:txBody>
      </p:sp>
      <p:sp>
        <p:nvSpPr>
          <p:cNvPr id="3" name="Tartalom helye 2"/>
          <p:cNvSpPr>
            <a:spLocks noGrp="1"/>
          </p:cNvSpPr>
          <p:nvPr>
            <p:ph idx="1"/>
          </p:nvPr>
        </p:nvSpPr>
        <p:spPr/>
        <p:txBody>
          <a:bodyPr>
            <a:normAutofit/>
          </a:bodyPr>
          <a:lstStyle/>
          <a:p>
            <a:pPr>
              <a:defRPr/>
            </a:pPr>
            <a:r>
              <a:rPr lang="hu-HU" dirty="0" smtClean="0"/>
              <a:t>A</a:t>
            </a:r>
            <a:r>
              <a:rPr lang="en-US" dirty="0" err="1" smtClean="0"/>
              <a:t>pplicable</a:t>
            </a:r>
            <a:r>
              <a:rPr lang="en-US" dirty="0" smtClean="0"/>
              <a:t> in case of any valid set shape type </a:t>
            </a:r>
            <a:endParaRPr lang="hu-HU" dirty="0" smtClean="0"/>
          </a:p>
          <a:p>
            <a:pPr>
              <a:defRPr/>
            </a:pPr>
            <a:r>
              <a:rPr lang="hu-HU" dirty="0" smtClean="0"/>
              <a:t>R</a:t>
            </a:r>
            <a:r>
              <a:rPr lang="en-US" dirty="0" err="1" smtClean="0"/>
              <a:t>estriction</a:t>
            </a:r>
            <a:r>
              <a:rPr lang="hu-HU" dirty="0" smtClean="0"/>
              <a:t>:</a:t>
            </a:r>
            <a:r>
              <a:rPr lang="en-US" dirty="0" smtClean="0"/>
              <a:t> the linguistic terms of the consequent partition should have identical shapes</a:t>
            </a:r>
            <a:endParaRPr lang="hu-HU" dirty="0" smtClean="0"/>
          </a:p>
          <a:p>
            <a:pPr>
              <a:defRPr/>
            </a:pPr>
            <a:r>
              <a:rPr lang="hu-HU" dirty="0" smtClean="0"/>
              <a:t>R</a:t>
            </a:r>
            <a:r>
              <a:rPr lang="en-US" dirty="0" err="1" smtClean="0"/>
              <a:t>esults</a:t>
            </a:r>
            <a:r>
              <a:rPr lang="en-US" dirty="0" smtClean="0"/>
              <a:t> always a valid fuzzy set as conclusion </a:t>
            </a:r>
            <a:endParaRPr lang="hu-HU" dirty="0" smtClean="0"/>
          </a:p>
          <a:p>
            <a:pPr>
              <a:defRPr/>
            </a:pPr>
            <a:r>
              <a:rPr lang="hu-HU" dirty="0" smtClean="0"/>
              <a:t>E</a:t>
            </a:r>
            <a:r>
              <a:rPr lang="en-US" dirty="0" err="1" smtClean="0"/>
              <a:t>nsures</a:t>
            </a:r>
            <a:r>
              <a:rPr lang="en-US" dirty="0" smtClean="0"/>
              <a:t> compatibility with the rule base</a:t>
            </a:r>
            <a:endParaRPr lang="hu-HU" dirty="0" smtClean="0"/>
          </a:p>
          <a:p>
            <a:pPr>
              <a:defRPr/>
            </a:pPr>
            <a:r>
              <a:rPr lang="en-US" dirty="0" smtClean="0"/>
              <a:t>Most of the required calculations easily can be </a:t>
            </a:r>
            <a:r>
              <a:rPr lang="en-US" dirty="0" err="1" smtClean="0"/>
              <a:t>vectorized</a:t>
            </a:r>
            <a:endParaRPr lang="hu-HU" dirty="0" smtClean="0"/>
          </a:p>
          <a:p>
            <a:pPr>
              <a:defRPr/>
            </a:pPr>
            <a:endParaRPr lang="hu-HU" dirty="0"/>
          </a:p>
        </p:txBody>
      </p:sp>
      <p:sp>
        <p:nvSpPr>
          <p:cNvPr id="2" name="Dia számának helye 1"/>
          <p:cNvSpPr>
            <a:spLocks noGrp="1"/>
          </p:cNvSpPr>
          <p:nvPr>
            <p:ph type="sldNum" sz="quarter" idx="12"/>
          </p:nvPr>
        </p:nvSpPr>
        <p:spPr/>
        <p:txBody>
          <a:bodyPr/>
          <a:lstStyle/>
          <a:p>
            <a:fld id="{42275A63-3E4B-4569-BF04-D6C210DC9A48}" type="slidenum">
              <a:rPr lang="hu-HU" smtClean="0"/>
              <a:pPr/>
              <a:t>75</a:t>
            </a:fld>
            <a:endParaRPr lang="hu-HU" dirty="0"/>
          </a:p>
        </p:txBody>
      </p:sp>
    </p:spTree>
    <p:extLst>
      <p:ext uri="{BB962C8B-B14F-4D97-AF65-F5344CB8AC3E}">
        <p14:creationId xmlns:p14="http://schemas.microsoft.com/office/powerpoint/2010/main" val="820863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1520" y="704088"/>
            <a:ext cx="5420829" cy="1143000"/>
          </a:xfrm>
        </p:spPr>
        <p:txBody>
          <a:bodyPr>
            <a:noAutofit/>
          </a:bodyPr>
          <a:lstStyle/>
          <a:p>
            <a:r>
              <a:rPr lang="en-US" sz="4000" dirty="0"/>
              <a:t>Fuzzy rule interpolation based inference methods</a:t>
            </a:r>
          </a:p>
        </p:txBody>
      </p:sp>
      <p:pic>
        <p:nvPicPr>
          <p:cNvPr id="102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349" y="-17975"/>
            <a:ext cx="3492500"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7"/>
          <p:cNvSpPr>
            <a:spLocks noChangeArrowheads="1"/>
          </p:cNvSpPr>
          <p:nvPr/>
        </p:nvSpPr>
        <p:spPr bwMode="auto">
          <a:xfrm>
            <a:off x="611188" y="2276873"/>
            <a:ext cx="8274050" cy="428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hlink"/>
              </a:buClr>
              <a:buSzPct val="80000"/>
              <a:buFont typeface="Wingdings" pitchFamily="2" charset="2"/>
              <a:buChar char="l"/>
            </a:pPr>
            <a:r>
              <a:rPr lang="hu-HU" sz="3200" dirty="0"/>
              <a:t>O</a:t>
            </a:r>
            <a:r>
              <a:rPr lang="en-US" sz="3200" dirty="0"/>
              <a:t>ne-step FRI techniques</a:t>
            </a:r>
            <a:endParaRPr lang="hu-HU" sz="3200" dirty="0"/>
          </a:p>
          <a:p>
            <a:pPr marL="742950" lvl="1" indent="-285750">
              <a:spcBef>
                <a:spcPct val="20000"/>
              </a:spcBef>
              <a:buClr>
                <a:schemeClr val="accent1"/>
              </a:buClr>
              <a:buSzPct val="70000"/>
              <a:buFont typeface="Wingdings" pitchFamily="2" charset="2"/>
              <a:buChar char="l"/>
            </a:pPr>
            <a:r>
              <a:rPr lang="hu-HU" sz="2400" dirty="0"/>
              <a:t>KH, FIVE, IMUL, MACI, CRF</a:t>
            </a:r>
            <a:r>
              <a:rPr lang="hu-HU" sz="2400" dirty="0" smtClean="0"/>
              <a:t>, </a:t>
            </a:r>
            <a:r>
              <a:rPr lang="hu-HU" sz="2400" b="1" i="1" dirty="0" smtClean="0">
                <a:effectLst>
                  <a:outerShdw blurRad="38100" dist="38100" dir="2700000" algn="tl">
                    <a:srgbClr val="000000">
                      <a:alpha val="43137"/>
                    </a:srgbClr>
                  </a:outerShdw>
                </a:effectLst>
              </a:rPr>
              <a:t>FRISUV</a:t>
            </a:r>
            <a:r>
              <a:rPr lang="hu-HU" sz="2400" dirty="0" smtClean="0">
                <a:effectLst>
                  <a:outerShdw blurRad="38100" dist="38100" dir="2700000" algn="tl">
                    <a:srgbClr val="000000">
                      <a:alpha val="43137"/>
                    </a:srgbClr>
                  </a:outerShdw>
                </a:effectLst>
              </a:rPr>
              <a:t>, </a:t>
            </a:r>
            <a:r>
              <a:rPr lang="hu-HU" sz="2400" dirty="0" smtClean="0"/>
              <a:t>etc</a:t>
            </a:r>
            <a:r>
              <a:rPr lang="hu-HU" sz="2400" dirty="0"/>
              <a:t>.</a:t>
            </a:r>
          </a:p>
          <a:p>
            <a:pPr marL="342900" indent="-342900">
              <a:spcBef>
                <a:spcPct val="20000"/>
              </a:spcBef>
              <a:buClr>
                <a:schemeClr val="hlink"/>
              </a:buClr>
              <a:buSzPct val="80000"/>
              <a:buFont typeface="Wingdings" pitchFamily="2" charset="2"/>
              <a:buChar char="l"/>
            </a:pPr>
            <a:endParaRPr lang="hu-HU" sz="3200" dirty="0" smtClean="0"/>
          </a:p>
          <a:p>
            <a:pPr marL="342900" indent="-342900">
              <a:spcBef>
                <a:spcPct val="20000"/>
              </a:spcBef>
              <a:buClr>
                <a:schemeClr val="hlink"/>
              </a:buClr>
              <a:buSzPct val="80000"/>
              <a:buFont typeface="Wingdings" pitchFamily="2" charset="2"/>
              <a:buChar char="l"/>
            </a:pPr>
            <a:r>
              <a:rPr lang="hu-HU" sz="3200" dirty="0" err="1" smtClean="0"/>
              <a:t>Two</a:t>
            </a:r>
            <a:r>
              <a:rPr lang="en-US" sz="3200" dirty="0"/>
              <a:t>-step FRI techniques</a:t>
            </a:r>
            <a:endParaRPr lang="hu-HU" sz="3200" dirty="0"/>
          </a:p>
          <a:p>
            <a:pPr marL="742950" lvl="1" indent="-285750">
              <a:spcBef>
                <a:spcPct val="20000"/>
              </a:spcBef>
              <a:buClr>
                <a:schemeClr val="accent1"/>
              </a:buClr>
              <a:buSzPct val="70000"/>
              <a:buFont typeface="Wingdings" pitchFamily="2" charset="2"/>
              <a:buChar char="l"/>
            </a:pPr>
            <a:r>
              <a:rPr lang="hu-HU" sz="2800" dirty="0"/>
              <a:t>GM, </a:t>
            </a:r>
            <a:r>
              <a:rPr lang="hu-HU" sz="2800" dirty="0" smtClean="0"/>
              <a:t>IGRV, </a:t>
            </a:r>
            <a:r>
              <a:rPr lang="hu-HU" sz="2800" dirty="0" err="1" smtClean="0"/>
              <a:t>Chen&amp;Ko</a:t>
            </a:r>
            <a:r>
              <a:rPr lang="hu-HU" sz="2800" dirty="0" smtClean="0"/>
              <a:t>, </a:t>
            </a:r>
            <a:r>
              <a:rPr lang="hu-HU" sz="2800" b="1" i="1" dirty="0" smtClean="0">
                <a:effectLst>
                  <a:outerShdw blurRad="38100" dist="38100" dir="2700000" algn="tl">
                    <a:srgbClr val="000000">
                      <a:alpha val="43137"/>
                    </a:srgbClr>
                  </a:outerShdw>
                </a:effectLst>
              </a:rPr>
              <a:t>LESFRI</a:t>
            </a:r>
            <a:r>
              <a:rPr lang="hu-HU" sz="2800" dirty="0" smtClean="0"/>
              <a:t>, </a:t>
            </a:r>
            <a:r>
              <a:rPr lang="hu-HU" sz="2800" b="1" i="1" dirty="0">
                <a:effectLst>
                  <a:outerShdw blurRad="38100" dist="38100" dir="2700000" algn="tl">
                    <a:srgbClr val="000000">
                      <a:alpha val="43137"/>
                    </a:srgbClr>
                  </a:outerShdw>
                </a:effectLst>
              </a:rPr>
              <a:t>FRIPOC</a:t>
            </a:r>
            <a:r>
              <a:rPr lang="hu-HU" sz="2800" dirty="0"/>
              <a:t>, VEIN, etc.</a:t>
            </a:r>
          </a:p>
        </p:txBody>
      </p:sp>
      <p:sp>
        <p:nvSpPr>
          <p:cNvPr id="2" name="Dia számának helye 1"/>
          <p:cNvSpPr>
            <a:spLocks noGrp="1"/>
          </p:cNvSpPr>
          <p:nvPr>
            <p:ph type="sldNum" sz="quarter" idx="12"/>
          </p:nvPr>
        </p:nvSpPr>
        <p:spPr/>
        <p:txBody>
          <a:bodyPr/>
          <a:lstStyle/>
          <a:p>
            <a:fld id="{42275A63-3E4B-4569-BF04-D6C210DC9A48}" type="slidenum">
              <a:rPr lang="hu-HU" smtClean="0"/>
              <a:pPr/>
              <a:t>76</a:t>
            </a:fld>
            <a:endParaRPr lang="hu-HU" dirty="0"/>
          </a:p>
        </p:txBody>
      </p:sp>
    </p:spTree>
    <p:extLst>
      <p:ext uri="{BB962C8B-B14F-4D97-AF65-F5344CB8AC3E}">
        <p14:creationId xmlns:p14="http://schemas.microsoft.com/office/powerpoint/2010/main" val="31348622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dirty="0" err="1" smtClean="0"/>
              <a:t>Two-step</a:t>
            </a:r>
            <a:r>
              <a:rPr lang="hu-HU" dirty="0" smtClean="0"/>
              <a:t> Fuzzy </a:t>
            </a:r>
            <a:r>
              <a:rPr lang="hu-HU" dirty="0" err="1" smtClean="0"/>
              <a:t>Rule</a:t>
            </a:r>
            <a:r>
              <a:rPr lang="hu-HU" dirty="0" smtClean="0"/>
              <a:t> </a:t>
            </a:r>
            <a:r>
              <a:rPr lang="hu-HU" dirty="0" err="1" smtClean="0"/>
              <a:t>Interpolation</a:t>
            </a:r>
            <a:endParaRPr lang="hu-HU" dirty="0"/>
          </a:p>
        </p:txBody>
      </p:sp>
      <p:sp>
        <p:nvSpPr>
          <p:cNvPr id="6" name="Szöveg helye 5"/>
          <p:cNvSpPr>
            <a:spLocks noGrp="1"/>
          </p:cNvSpPr>
          <p:nvPr>
            <p:ph type="body" idx="1"/>
          </p:nvPr>
        </p:nvSpPr>
        <p:spPr/>
        <p:txBody>
          <a:bodyPr/>
          <a:lstStyle/>
          <a:p>
            <a:r>
              <a:rPr lang="hu-HU" sz="4400" b="1" dirty="0" smtClean="0">
                <a:effectLst>
                  <a:outerShdw blurRad="38100" dist="38100" dir="2700000" algn="tl">
                    <a:srgbClr val="000000">
                      <a:alpha val="43137"/>
                    </a:srgbClr>
                  </a:outerShdw>
                </a:effectLst>
              </a:rPr>
              <a:t>LESFRI-FRIPOC</a:t>
            </a:r>
            <a:endParaRPr lang="hu-HU" b="1" dirty="0">
              <a:effectLst>
                <a:outerShdw blurRad="38100" dist="38100" dir="2700000" algn="tl">
                  <a:srgbClr val="000000">
                    <a:alpha val="43137"/>
                  </a:srgbClr>
                </a:outerShdw>
              </a:effectLst>
            </a:endParaRPr>
          </a:p>
        </p:txBody>
      </p:sp>
      <p:sp>
        <p:nvSpPr>
          <p:cNvPr id="4" name="Dia számának helye 3"/>
          <p:cNvSpPr>
            <a:spLocks noGrp="1"/>
          </p:cNvSpPr>
          <p:nvPr>
            <p:ph type="sldNum" sz="quarter" idx="12"/>
          </p:nvPr>
        </p:nvSpPr>
        <p:spPr/>
        <p:txBody>
          <a:bodyPr/>
          <a:lstStyle/>
          <a:p>
            <a:fld id="{42275A63-3E4B-4569-BF04-D6C210DC9A48}" type="slidenum">
              <a:rPr lang="hu-HU" smtClean="0"/>
              <a:pPr/>
              <a:t>77</a:t>
            </a:fld>
            <a:endParaRPr lang="hu-HU" dirty="0"/>
          </a:p>
        </p:txBody>
      </p:sp>
    </p:spTree>
    <p:extLst>
      <p:ext uri="{BB962C8B-B14F-4D97-AF65-F5344CB8AC3E}">
        <p14:creationId xmlns:p14="http://schemas.microsoft.com/office/powerpoint/2010/main" val="9917874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 számának helye 5"/>
          <p:cNvSpPr>
            <a:spLocks noGrp="1"/>
          </p:cNvSpPr>
          <p:nvPr>
            <p:ph type="sldNum" sz="quarter" idx="12"/>
          </p:nvPr>
        </p:nvSpPr>
        <p:spPr/>
        <p:txBody>
          <a:bodyPr/>
          <a:lstStyle/>
          <a:p>
            <a:fld id="{95774788-8241-41BD-AC64-3D838BC63616}" type="slidenum">
              <a:rPr lang="hu-HU"/>
              <a:pPr/>
              <a:t>78</a:t>
            </a:fld>
            <a:endParaRPr lang="hu-HU"/>
          </a:p>
        </p:txBody>
      </p:sp>
      <p:sp>
        <p:nvSpPr>
          <p:cNvPr id="37890" name="Rectangle 2"/>
          <p:cNvSpPr>
            <a:spLocks noGrp="1" noChangeArrowheads="1"/>
          </p:cNvSpPr>
          <p:nvPr>
            <p:ph type="title"/>
          </p:nvPr>
        </p:nvSpPr>
        <p:spPr/>
        <p:txBody>
          <a:bodyPr/>
          <a:lstStyle/>
          <a:p>
            <a:r>
              <a:rPr lang="hu-HU" dirty="0" err="1" smtClean="0"/>
              <a:t>Two-step</a:t>
            </a:r>
            <a:r>
              <a:rPr lang="hu-HU" dirty="0" smtClean="0"/>
              <a:t> FRI </a:t>
            </a:r>
            <a:r>
              <a:rPr lang="hu-HU" dirty="0" err="1" smtClean="0"/>
              <a:t>methods</a:t>
            </a:r>
            <a:endParaRPr lang="en-GB" dirty="0"/>
          </a:p>
        </p:txBody>
      </p:sp>
      <p:sp>
        <p:nvSpPr>
          <p:cNvPr id="37891" name="Rectangle 3"/>
          <p:cNvSpPr>
            <a:spLocks noGrp="1" noChangeArrowheads="1"/>
          </p:cNvSpPr>
          <p:nvPr>
            <p:ph type="body" idx="1"/>
          </p:nvPr>
        </p:nvSpPr>
        <p:spPr/>
        <p:txBody>
          <a:bodyPr/>
          <a:lstStyle/>
          <a:p>
            <a:pPr>
              <a:lnSpc>
                <a:spcPct val="90000"/>
              </a:lnSpc>
            </a:pPr>
            <a:r>
              <a:rPr lang="en-GB" sz="2100" dirty="0" smtClean="0"/>
              <a:t>Reference </a:t>
            </a:r>
            <a:r>
              <a:rPr lang="en-GB" sz="2100" dirty="0"/>
              <a:t>point (RP) – e.g. centre of the core</a:t>
            </a:r>
            <a:r>
              <a:rPr lang="hu-HU" sz="2100" dirty="0"/>
              <a:t>, </a:t>
            </a:r>
            <a:r>
              <a:rPr lang="en-GB" sz="2100" dirty="0"/>
              <a:t>centre of the support, centre of gravity, etc.</a:t>
            </a:r>
          </a:p>
          <a:p>
            <a:pPr>
              <a:lnSpc>
                <a:spcPct val="90000"/>
              </a:lnSpc>
            </a:pPr>
            <a:r>
              <a:rPr lang="en-GB" sz="2100" dirty="0" smtClean="0"/>
              <a:t>d(A</a:t>
            </a:r>
            <a:r>
              <a:rPr lang="en-GB" sz="2100" baseline="-25000" dirty="0" smtClean="0"/>
              <a:t>1</a:t>
            </a:r>
            <a:r>
              <a:rPr lang="en-GB" sz="2100" dirty="0"/>
              <a:t>, A</a:t>
            </a:r>
            <a:r>
              <a:rPr lang="en-GB" sz="2100" baseline="-25000" dirty="0"/>
              <a:t>2</a:t>
            </a:r>
            <a:r>
              <a:rPr lang="en-GB" sz="2100" dirty="0"/>
              <a:t>)=</a:t>
            </a:r>
            <a:r>
              <a:rPr lang="hu-HU" sz="2100" dirty="0"/>
              <a:t>|</a:t>
            </a:r>
            <a:r>
              <a:rPr lang="en-GB" sz="2100" dirty="0"/>
              <a:t>RP(A</a:t>
            </a:r>
            <a:r>
              <a:rPr lang="en-GB" sz="2100" baseline="-25000" dirty="0"/>
              <a:t>1</a:t>
            </a:r>
            <a:r>
              <a:rPr lang="en-GB" sz="2100" dirty="0"/>
              <a:t>)-RP(A</a:t>
            </a:r>
            <a:r>
              <a:rPr lang="en-GB" sz="2100" baseline="-25000" dirty="0"/>
              <a:t>2</a:t>
            </a:r>
            <a:r>
              <a:rPr lang="en-GB" sz="2100" dirty="0"/>
              <a:t>)</a:t>
            </a:r>
            <a:r>
              <a:rPr lang="hu-HU" sz="2100" dirty="0"/>
              <a:t>|</a:t>
            </a:r>
            <a:endParaRPr lang="en-GB" sz="2100" dirty="0"/>
          </a:p>
          <a:p>
            <a:pPr>
              <a:lnSpc>
                <a:spcPct val="90000"/>
              </a:lnSpc>
            </a:pPr>
            <a:endParaRPr lang="hu-HU" sz="2100" dirty="0" smtClean="0"/>
          </a:p>
          <a:p>
            <a:pPr>
              <a:lnSpc>
                <a:spcPct val="90000"/>
              </a:lnSpc>
              <a:buFontTx/>
              <a:buAutoNum type="arabicPeriod"/>
            </a:pPr>
            <a:r>
              <a:rPr lang="en-GB" sz="2100" dirty="0" smtClean="0"/>
              <a:t>Interpolation </a:t>
            </a:r>
            <a:r>
              <a:rPr lang="en-GB" sz="2100" dirty="0"/>
              <a:t>of an intermediate rule (</a:t>
            </a:r>
            <a:r>
              <a:rPr lang="en-GB" sz="2100" dirty="0" err="1"/>
              <a:t>A</a:t>
            </a:r>
            <a:r>
              <a:rPr lang="en-GB" sz="2100" baseline="30000" dirty="0" err="1"/>
              <a:t>i</a:t>
            </a:r>
            <a:r>
              <a:rPr lang="en-GB" sz="2100" dirty="0" err="1">
                <a:cs typeface="Arial" pitchFamily="34" charset="0"/>
              </a:rPr>
              <a:t>→B</a:t>
            </a:r>
            <a:r>
              <a:rPr lang="en-GB" sz="2100" baseline="30000" dirty="0" err="1">
                <a:cs typeface="Arial" pitchFamily="34" charset="0"/>
              </a:rPr>
              <a:t>i</a:t>
            </a:r>
            <a:r>
              <a:rPr lang="en-GB" sz="2100" dirty="0"/>
              <a:t>)</a:t>
            </a:r>
          </a:p>
          <a:p>
            <a:pPr lvl="1">
              <a:lnSpc>
                <a:spcPct val="90000"/>
              </a:lnSpc>
              <a:buClr>
                <a:schemeClr val="tx1"/>
              </a:buClr>
              <a:buFontTx/>
              <a:buAutoNum type="alphaLcPeriod"/>
            </a:pPr>
            <a:r>
              <a:rPr lang="en-GB" sz="2300" dirty="0"/>
              <a:t>A</a:t>
            </a:r>
            <a:r>
              <a:rPr lang="en-GB" sz="2300" baseline="30000" dirty="0"/>
              <a:t>i </a:t>
            </a:r>
            <a:r>
              <a:rPr lang="en-GB" sz="2300" dirty="0"/>
              <a:t>set </a:t>
            </a:r>
            <a:r>
              <a:rPr lang="en-GB" sz="2300" dirty="0" smtClean="0"/>
              <a:t>interpolation</a:t>
            </a:r>
            <a:endParaRPr lang="en-GB" sz="2300" dirty="0"/>
          </a:p>
          <a:p>
            <a:pPr lvl="1">
              <a:lnSpc>
                <a:spcPct val="90000"/>
              </a:lnSpc>
              <a:buClr>
                <a:schemeClr val="tx1"/>
              </a:buClr>
              <a:buFontTx/>
              <a:buAutoNum type="alphaLcPeriod"/>
            </a:pPr>
            <a:r>
              <a:rPr lang="en-GB" sz="2300" dirty="0"/>
              <a:t>Interpolation of RP(B</a:t>
            </a:r>
            <a:r>
              <a:rPr lang="en-GB" sz="2300" baseline="30000" dirty="0"/>
              <a:t>i</a:t>
            </a:r>
            <a:r>
              <a:rPr lang="en-GB" sz="2300" dirty="0"/>
              <a:t>)</a:t>
            </a:r>
          </a:p>
          <a:p>
            <a:pPr lvl="1">
              <a:lnSpc>
                <a:spcPct val="90000"/>
              </a:lnSpc>
              <a:buClr>
                <a:schemeClr val="tx1"/>
              </a:buClr>
              <a:buFontTx/>
              <a:buAutoNum type="alphaLcPeriod"/>
            </a:pPr>
            <a:r>
              <a:rPr lang="en-GB" sz="2300" dirty="0"/>
              <a:t>B</a:t>
            </a:r>
            <a:r>
              <a:rPr lang="en-GB" sz="2300" baseline="30000" dirty="0"/>
              <a:t>i </a:t>
            </a:r>
            <a:r>
              <a:rPr lang="en-GB" sz="2300" dirty="0"/>
              <a:t>set interpolation</a:t>
            </a:r>
          </a:p>
          <a:p>
            <a:pPr>
              <a:lnSpc>
                <a:spcPct val="90000"/>
              </a:lnSpc>
              <a:buFontTx/>
              <a:buAutoNum type="arabicPeriod"/>
            </a:pPr>
            <a:r>
              <a:rPr lang="hu-HU" sz="2100" dirty="0" err="1"/>
              <a:t>Single</a:t>
            </a:r>
            <a:r>
              <a:rPr lang="hu-HU" sz="2100" dirty="0"/>
              <a:t> </a:t>
            </a:r>
            <a:r>
              <a:rPr lang="hu-HU" sz="2100" dirty="0" err="1"/>
              <a:t>rule</a:t>
            </a:r>
            <a:r>
              <a:rPr lang="hu-HU" sz="2100" dirty="0"/>
              <a:t> </a:t>
            </a:r>
            <a:r>
              <a:rPr lang="hu-HU" sz="2100" dirty="0" err="1"/>
              <a:t>reasoning</a:t>
            </a:r>
            <a:endParaRPr lang="en-GB" sz="2100" dirty="0"/>
          </a:p>
        </p:txBody>
      </p:sp>
    </p:spTree>
    <p:extLst>
      <p:ext uri="{BB962C8B-B14F-4D97-AF65-F5344CB8AC3E}">
        <p14:creationId xmlns:p14="http://schemas.microsoft.com/office/powerpoint/2010/main" val="157861485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a számának helye 4"/>
          <p:cNvSpPr>
            <a:spLocks noGrp="1"/>
          </p:cNvSpPr>
          <p:nvPr>
            <p:ph type="sldNum" sz="quarter" idx="12"/>
          </p:nvPr>
        </p:nvSpPr>
        <p:spPr/>
        <p:txBody>
          <a:bodyPr/>
          <a:lstStyle/>
          <a:p>
            <a:fld id="{C178E00F-3A1E-4460-A3EC-6B512DD1A3A1}" type="slidenum">
              <a:rPr lang="hu-HU"/>
              <a:pPr/>
              <a:t>79</a:t>
            </a:fld>
            <a:endParaRPr lang="hu-HU"/>
          </a:p>
        </p:txBody>
      </p:sp>
      <p:sp>
        <p:nvSpPr>
          <p:cNvPr id="86020" name="Rectangle 4"/>
          <p:cNvSpPr>
            <a:spLocks noGrp="1" noChangeArrowheads="1"/>
          </p:cNvSpPr>
          <p:nvPr>
            <p:ph type="title"/>
          </p:nvPr>
        </p:nvSpPr>
        <p:spPr/>
        <p:txBody>
          <a:bodyPr/>
          <a:lstStyle/>
          <a:p>
            <a:r>
              <a:rPr lang="en-GB" sz="3200"/>
              <a:t>Options for the reference point and the related set distances</a:t>
            </a:r>
            <a:r>
              <a:rPr lang="hu-HU" sz="3200"/>
              <a:t> </a:t>
            </a:r>
          </a:p>
        </p:txBody>
      </p:sp>
      <p:sp>
        <p:nvSpPr>
          <p:cNvPr id="86061" name="AutoShape 45"/>
          <p:cNvSpPr>
            <a:spLocks noChangeAspect="1" noChangeArrowheads="1"/>
          </p:cNvSpPr>
          <p:nvPr/>
        </p:nvSpPr>
        <p:spPr bwMode="auto">
          <a:xfrm>
            <a:off x="1570038" y="1731963"/>
            <a:ext cx="6886575"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86062" name="Text Box 46"/>
          <p:cNvSpPr txBox="1">
            <a:spLocks noChangeArrowheads="1"/>
          </p:cNvSpPr>
          <p:nvPr/>
        </p:nvSpPr>
        <p:spPr bwMode="auto">
          <a:xfrm>
            <a:off x="8248650" y="4391025"/>
            <a:ext cx="207963" cy="450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x</a:t>
            </a:r>
          </a:p>
        </p:txBody>
      </p:sp>
      <p:sp>
        <p:nvSpPr>
          <p:cNvPr id="86063" name="Line 47"/>
          <p:cNvSpPr>
            <a:spLocks noChangeShapeType="1"/>
          </p:cNvSpPr>
          <p:nvPr/>
        </p:nvSpPr>
        <p:spPr bwMode="auto">
          <a:xfrm flipV="1">
            <a:off x="1870075" y="1744663"/>
            <a:ext cx="1588" cy="3479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86064" name="Line 48"/>
          <p:cNvSpPr>
            <a:spLocks noChangeShapeType="1"/>
          </p:cNvSpPr>
          <p:nvPr/>
        </p:nvSpPr>
        <p:spPr bwMode="auto">
          <a:xfrm>
            <a:off x="1655763" y="4797425"/>
            <a:ext cx="678497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86065" name="Line 49"/>
          <p:cNvSpPr>
            <a:spLocks noChangeShapeType="1"/>
          </p:cNvSpPr>
          <p:nvPr/>
        </p:nvSpPr>
        <p:spPr bwMode="auto">
          <a:xfrm>
            <a:off x="1870075" y="2530475"/>
            <a:ext cx="63563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66" name="Text Box 50"/>
          <p:cNvSpPr txBox="1">
            <a:spLocks noChangeArrowheads="1"/>
          </p:cNvSpPr>
          <p:nvPr/>
        </p:nvSpPr>
        <p:spPr bwMode="auto">
          <a:xfrm>
            <a:off x="1984375" y="1738313"/>
            <a:ext cx="207963" cy="450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latin typeface="Symbol" pitchFamily="18" charset="2"/>
              </a:rPr>
              <a:t>m</a:t>
            </a:r>
            <a:endParaRPr lang="hu-HU"/>
          </a:p>
        </p:txBody>
      </p:sp>
      <p:sp>
        <p:nvSpPr>
          <p:cNvPr id="86067" name="Text Box 51"/>
          <p:cNvSpPr txBox="1">
            <a:spLocks noChangeArrowheads="1"/>
          </p:cNvSpPr>
          <p:nvPr/>
        </p:nvSpPr>
        <p:spPr bwMode="auto">
          <a:xfrm>
            <a:off x="1570038" y="2314575"/>
            <a:ext cx="207962" cy="450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latin typeface="Symbol" pitchFamily="18" charset="2"/>
              </a:rPr>
              <a:t>1</a:t>
            </a:r>
            <a:endParaRPr lang="hu-HU"/>
          </a:p>
        </p:txBody>
      </p:sp>
      <p:sp>
        <p:nvSpPr>
          <p:cNvPr id="86068" name="Line 52"/>
          <p:cNvSpPr>
            <a:spLocks noChangeShapeType="1"/>
          </p:cNvSpPr>
          <p:nvPr/>
        </p:nvSpPr>
        <p:spPr bwMode="auto">
          <a:xfrm flipV="1">
            <a:off x="2297113" y="2528888"/>
            <a:ext cx="577850" cy="226853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69" name="Line 53"/>
          <p:cNvSpPr>
            <a:spLocks noChangeShapeType="1"/>
          </p:cNvSpPr>
          <p:nvPr/>
        </p:nvSpPr>
        <p:spPr bwMode="auto">
          <a:xfrm>
            <a:off x="2874963" y="2543175"/>
            <a:ext cx="70008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70" name="Line 54"/>
          <p:cNvSpPr>
            <a:spLocks noChangeShapeType="1"/>
          </p:cNvSpPr>
          <p:nvPr/>
        </p:nvSpPr>
        <p:spPr bwMode="auto">
          <a:xfrm>
            <a:off x="3575050" y="2528888"/>
            <a:ext cx="1284288" cy="226853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71" name="Line 55"/>
          <p:cNvSpPr>
            <a:spLocks noChangeShapeType="1"/>
          </p:cNvSpPr>
          <p:nvPr/>
        </p:nvSpPr>
        <p:spPr bwMode="auto">
          <a:xfrm flipV="1">
            <a:off x="5330825" y="2528888"/>
            <a:ext cx="1112838" cy="226853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72" name="Line 56"/>
          <p:cNvSpPr>
            <a:spLocks noChangeShapeType="1"/>
          </p:cNvSpPr>
          <p:nvPr/>
        </p:nvSpPr>
        <p:spPr bwMode="auto">
          <a:xfrm>
            <a:off x="6443663" y="2528888"/>
            <a:ext cx="569912"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73" name="Line 57"/>
          <p:cNvSpPr>
            <a:spLocks noChangeShapeType="1"/>
          </p:cNvSpPr>
          <p:nvPr/>
        </p:nvSpPr>
        <p:spPr bwMode="auto">
          <a:xfrm>
            <a:off x="7027863" y="2514600"/>
            <a:ext cx="142875" cy="229711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74" name="Line 58"/>
          <p:cNvSpPr>
            <a:spLocks noChangeShapeType="1"/>
          </p:cNvSpPr>
          <p:nvPr/>
        </p:nvSpPr>
        <p:spPr bwMode="auto">
          <a:xfrm>
            <a:off x="3575050" y="4711700"/>
            <a:ext cx="4763" cy="9334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75" name="Line 59"/>
          <p:cNvSpPr>
            <a:spLocks noChangeShapeType="1"/>
          </p:cNvSpPr>
          <p:nvPr/>
        </p:nvSpPr>
        <p:spPr bwMode="auto">
          <a:xfrm>
            <a:off x="6229350" y="4711700"/>
            <a:ext cx="4763" cy="9699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76" name="Line 60"/>
          <p:cNvSpPr>
            <a:spLocks noChangeShapeType="1"/>
          </p:cNvSpPr>
          <p:nvPr/>
        </p:nvSpPr>
        <p:spPr bwMode="auto">
          <a:xfrm>
            <a:off x="6727825" y="2270125"/>
            <a:ext cx="1588" cy="4127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77" name="Line 61"/>
          <p:cNvSpPr>
            <a:spLocks noChangeShapeType="1"/>
          </p:cNvSpPr>
          <p:nvPr/>
        </p:nvSpPr>
        <p:spPr bwMode="auto">
          <a:xfrm>
            <a:off x="3246438" y="2270125"/>
            <a:ext cx="1587" cy="4127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78" name="Line 62"/>
          <p:cNvSpPr>
            <a:spLocks noChangeShapeType="1"/>
          </p:cNvSpPr>
          <p:nvPr/>
        </p:nvSpPr>
        <p:spPr bwMode="auto">
          <a:xfrm>
            <a:off x="3246438" y="2314575"/>
            <a:ext cx="3481387" cy="0"/>
          </a:xfrm>
          <a:prstGeom prst="line">
            <a:avLst/>
          </a:prstGeom>
          <a:noFill/>
          <a:ln w="9525">
            <a:solidFill>
              <a:srgbClr val="000000"/>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hu-HU"/>
          </a:p>
        </p:txBody>
      </p:sp>
      <p:sp>
        <p:nvSpPr>
          <p:cNvPr id="86079" name="Text Box 63"/>
          <p:cNvSpPr txBox="1">
            <a:spLocks noChangeArrowheads="1"/>
          </p:cNvSpPr>
          <p:nvPr/>
        </p:nvSpPr>
        <p:spPr bwMode="auto">
          <a:xfrm>
            <a:off x="4295775" y="196532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d</a:t>
            </a:r>
            <a:r>
              <a:rPr lang="hu-HU" baseline="-25000"/>
              <a:t>cc</a:t>
            </a:r>
            <a:r>
              <a:rPr lang="hu-HU"/>
              <a:t>(A</a:t>
            </a:r>
            <a:r>
              <a:rPr lang="hu-HU" baseline="-25000"/>
              <a:t>1</a:t>
            </a:r>
            <a:r>
              <a:rPr lang="hu-HU"/>
              <a:t>,A</a:t>
            </a:r>
            <a:r>
              <a:rPr lang="hu-HU" baseline="-25000"/>
              <a:t>2</a:t>
            </a:r>
            <a:r>
              <a:rPr lang="hu-HU"/>
              <a:t>)</a:t>
            </a:r>
          </a:p>
        </p:txBody>
      </p:sp>
      <p:sp>
        <p:nvSpPr>
          <p:cNvPr id="86080" name="Text Box 64"/>
          <p:cNvSpPr txBox="1">
            <a:spLocks noChangeArrowheads="1"/>
          </p:cNvSpPr>
          <p:nvPr/>
        </p:nvSpPr>
        <p:spPr bwMode="auto">
          <a:xfrm>
            <a:off x="2170113" y="2108200"/>
            <a:ext cx="10779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RP</a:t>
            </a:r>
            <a:r>
              <a:rPr lang="hu-HU" baseline="-25000"/>
              <a:t>cc</a:t>
            </a:r>
            <a:r>
              <a:rPr lang="hu-HU"/>
              <a:t>(A</a:t>
            </a:r>
            <a:r>
              <a:rPr lang="hu-HU" baseline="-25000"/>
              <a:t>1</a:t>
            </a:r>
            <a:r>
              <a:rPr lang="hu-HU"/>
              <a:t>)</a:t>
            </a:r>
          </a:p>
        </p:txBody>
      </p:sp>
      <p:sp>
        <p:nvSpPr>
          <p:cNvPr id="86081" name="Text Box 65"/>
          <p:cNvSpPr txBox="1">
            <a:spLocks noChangeArrowheads="1"/>
          </p:cNvSpPr>
          <p:nvPr/>
        </p:nvSpPr>
        <p:spPr bwMode="auto">
          <a:xfrm>
            <a:off x="6807200" y="2108200"/>
            <a:ext cx="10779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RP</a:t>
            </a:r>
            <a:r>
              <a:rPr lang="hu-HU" baseline="-25000"/>
              <a:t>cc</a:t>
            </a:r>
            <a:r>
              <a:rPr lang="hu-HU"/>
              <a:t>(A</a:t>
            </a:r>
            <a:r>
              <a:rPr lang="hu-HU" baseline="-25000"/>
              <a:t>2</a:t>
            </a:r>
            <a:r>
              <a:rPr lang="hu-HU"/>
              <a:t>)</a:t>
            </a:r>
          </a:p>
        </p:txBody>
      </p:sp>
      <p:sp>
        <p:nvSpPr>
          <p:cNvPr id="86082" name="Text Box 66"/>
          <p:cNvSpPr txBox="1">
            <a:spLocks noChangeArrowheads="1"/>
          </p:cNvSpPr>
          <p:nvPr/>
        </p:nvSpPr>
        <p:spPr bwMode="auto">
          <a:xfrm>
            <a:off x="3387725" y="2927350"/>
            <a:ext cx="322263" cy="450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A</a:t>
            </a:r>
            <a:r>
              <a:rPr lang="hu-HU" baseline="-25000"/>
              <a:t>1</a:t>
            </a:r>
            <a:endParaRPr lang="hu-HU"/>
          </a:p>
        </p:txBody>
      </p:sp>
      <p:sp>
        <p:nvSpPr>
          <p:cNvPr id="86083" name="Text Box 67"/>
          <p:cNvSpPr txBox="1">
            <a:spLocks noChangeArrowheads="1"/>
          </p:cNvSpPr>
          <p:nvPr/>
        </p:nvSpPr>
        <p:spPr bwMode="auto">
          <a:xfrm>
            <a:off x="6335713" y="2927350"/>
            <a:ext cx="322262" cy="450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A</a:t>
            </a:r>
            <a:r>
              <a:rPr lang="hu-HU" baseline="-25000"/>
              <a:t>2</a:t>
            </a:r>
            <a:endParaRPr lang="hu-HU"/>
          </a:p>
        </p:txBody>
      </p:sp>
      <p:sp>
        <p:nvSpPr>
          <p:cNvPr id="86084" name="Line 68"/>
          <p:cNvSpPr>
            <a:spLocks noChangeShapeType="1"/>
          </p:cNvSpPr>
          <p:nvPr/>
        </p:nvSpPr>
        <p:spPr bwMode="auto">
          <a:xfrm>
            <a:off x="3392488" y="4140200"/>
            <a:ext cx="128587"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85" name="Line 69"/>
          <p:cNvSpPr>
            <a:spLocks noChangeShapeType="1"/>
          </p:cNvSpPr>
          <p:nvPr/>
        </p:nvSpPr>
        <p:spPr bwMode="auto">
          <a:xfrm>
            <a:off x="6329363" y="4087813"/>
            <a:ext cx="128587"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grpSp>
        <p:nvGrpSpPr>
          <p:cNvPr id="86086" name="Group 70"/>
          <p:cNvGrpSpPr>
            <a:grpSpLocks/>
          </p:cNvGrpSpPr>
          <p:nvPr/>
        </p:nvGrpSpPr>
        <p:grpSpPr bwMode="auto">
          <a:xfrm>
            <a:off x="3446463" y="3708400"/>
            <a:ext cx="2957512" cy="982663"/>
            <a:chOff x="3790" y="3219"/>
            <a:chExt cx="2072" cy="689"/>
          </a:xfrm>
        </p:grpSpPr>
        <p:sp>
          <p:nvSpPr>
            <p:cNvPr id="86087" name="Line 71"/>
            <p:cNvSpPr>
              <a:spLocks noChangeShapeType="1"/>
            </p:cNvSpPr>
            <p:nvPr/>
          </p:nvSpPr>
          <p:spPr bwMode="auto">
            <a:xfrm>
              <a:off x="3790" y="3480"/>
              <a:ext cx="2" cy="41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88" name="Line 72"/>
            <p:cNvSpPr>
              <a:spLocks noChangeShapeType="1"/>
            </p:cNvSpPr>
            <p:nvPr/>
          </p:nvSpPr>
          <p:spPr bwMode="auto">
            <a:xfrm>
              <a:off x="5860" y="3444"/>
              <a:ext cx="2" cy="4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89" name="Text Box 73"/>
            <p:cNvSpPr txBox="1">
              <a:spLocks noChangeArrowheads="1"/>
            </p:cNvSpPr>
            <p:nvPr/>
          </p:nvSpPr>
          <p:spPr bwMode="auto">
            <a:xfrm>
              <a:off x="4428" y="3524"/>
              <a:ext cx="1066" cy="3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hu-HU"/>
                <a:t>d</a:t>
              </a:r>
              <a:r>
                <a:rPr lang="hu-HU" baseline="-25000"/>
                <a:t>gc</a:t>
              </a:r>
              <a:r>
                <a:rPr lang="hu-HU"/>
                <a:t>(A</a:t>
              </a:r>
              <a:r>
                <a:rPr lang="hu-HU" baseline="-25000"/>
                <a:t>1</a:t>
              </a:r>
              <a:r>
                <a:rPr lang="hu-HU"/>
                <a:t>,A</a:t>
              </a:r>
              <a:r>
                <a:rPr lang="hu-HU" baseline="-25000"/>
                <a:t>2</a:t>
              </a:r>
              <a:r>
                <a:rPr lang="hu-HU"/>
                <a:t>)</a:t>
              </a:r>
            </a:p>
          </p:txBody>
        </p:sp>
        <p:sp>
          <p:nvSpPr>
            <p:cNvPr id="86090" name="Line 74"/>
            <p:cNvSpPr>
              <a:spLocks noChangeShapeType="1"/>
            </p:cNvSpPr>
            <p:nvPr/>
          </p:nvSpPr>
          <p:spPr bwMode="auto">
            <a:xfrm>
              <a:off x="3806" y="3769"/>
              <a:ext cx="2042" cy="1"/>
            </a:xfrm>
            <a:prstGeom prst="line">
              <a:avLst/>
            </a:prstGeom>
            <a:noFill/>
            <a:ln w="9525">
              <a:solidFill>
                <a:srgbClr val="000000"/>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hu-HU"/>
            </a:p>
          </p:txBody>
        </p:sp>
        <p:sp>
          <p:nvSpPr>
            <p:cNvPr id="86091" name="Text Box 75"/>
            <p:cNvSpPr txBox="1">
              <a:spLocks noChangeArrowheads="1"/>
            </p:cNvSpPr>
            <p:nvPr/>
          </p:nvSpPr>
          <p:spPr bwMode="auto">
            <a:xfrm>
              <a:off x="3859" y="3280"/>
              <a:ext cx="756" cy="2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RP</a:t>
              </a:r>
              <a:r>
                <a:rPr lang="hu-HU" baseline="-25000"/>
                <a:t>gc</a:t>
              </a:r>
              <a:r>
                <a:rPr lang="hu-HU"/>
                <a:t>(A</a:t>
              </a:r>
              <a:r>
                <a:rPr lang="hu-HU" baseline="-25000"/>
                <a:t>1</a:t>
              </a:r>
              <a:r>
                <a:rPr lang="hu-HU"/>
                <a:t>)</a:t>
              </a:r>
            </a:p>
          </p:txBody>
        </p:sp>
        <p:sp>
          <p:nvSpPr>
            <p:cNvPr id="86092" name="Text Box 76"/>
            <p:cNvSpPr txBox="1">
              <a:spLocks noChangeArrowheads="1"/>
            </p:cNvSpPr>
            <p:nvPr/>
          </p:nvSpPr>
          <p:spPr bwMode="auto">
            <a:xfrm>
              <a:off x="5088" y="3219"/>
              <a:ext cx="756" cy="3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RP</a:t>
              </a:r>
              <a:r>
                <a:rPr lang="hu-HU" baseline="-25000"/>
                <a:t>gc</a:t>
              </a:r>
              <a:r>
                <a:rPr lang="hu-HU"/>
                <a:t>(A</a:t>
              </a:r>
              <a:r>
                <a:rPr lang="hu-HU" baseline="-25000"/>
                <a:t>2</a:t>
              </a:r>
              <a:r>
                <a:rPr lang="hu-HU"/>
                <a:t>)</a:t>
              </a:r>
            </a:p>
          </p:txBody>
        </p:sp>
      </p:grpSp>
      <p:sp>
        <p:nvSpPr>
          <p:cNvPr id="86093" name="Line 77"/>
          <p:cNvSpPr>
            <a:spLocks noChangeShapeType="1"/>
          </p:cNvSpPr>
          <p:nvPr/>
        </p:nvSpPr>
        <p:spPr bwMode="auto">
          <a:xfrm>
            <a:off x="6726238" y="2522538"/>
            <a:ext cx="1587" cy="2249487"/>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hu-HU"/>
          </a:p>
        </p:txBody>
      </p:sp>
      <p:sp>
        <p:nvSpPr>
          <p:cNvPr id="86094" name="Line 78"/>
          <p:cNvSpPr>
            <a:spLocks noChangeShapeType="1"/>
          </p:cNvSpPr>
          <p:nvPr/>
        </p:nvSpPr>
        <p:spPr bwMode="auto">
          <a:xfrm>
            <a:off x="3589338" y="5586413"/>
            <a:ext cx="2640012" cy="1587"/>
          </a:xfrm>
          <a:prstGeom prst="line">
            <a:avLst/>
          </a:prstGeom>
          <a:noFill/>
          <a:ln w="9525">
            <a:solidFill>
              <a:srgbClr val="000000"/>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hu-HU"/>
          </a:p>
        </p:txBody>
      </p:sp>
      <p:sp>
        <p:nvSpPr>
          <p:cNvPr id="86095" name="Text Box 79"/>
          <p:cNvSpPr txBox="1">
            <a:spLocks noChangeArrowheads="1"/>
          </p:cNvSpPr>
          <p:nvPr/>
        </p:nvSpPr>
        <p:spPr bwMode="auto">
          <a:xfrm>
            <a:off x="4094163" y="52101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hu-HU"/>
              <a:t>d</a:t>
            </a:r>
            <a:r>
              <a:rPr lang="hu-HU" baseline="-25000"/>
              <a:t>sc</a:t>
            </a:r>
            <a:r>
              <a:rPr lang="hu-HU"/>
              <a:t>(A</a:t>
            </a:r>
            <a:r>
              <a:rPr lang="hu-HU" baseline="-25000"/>
              <a:t>1</a:t>
            </a:r>
            <a:r>
              <a:rPr lang="hu-HU"/>
              <a:t>,A</a:t>
            </a:r>
            <a:r>
              <a:rPr lang="hu-HU" baseline="-25000"/>
              <a:t>2</a:t>
            </a:r>
            <a:r>
              <a:rPr lang="hu-HU"/>
              <a:t>)</a:t>
            </a:r>
          </a:p>
        </p:txBody>
      </p:sp>
      <p:sp>
        <p:nvSpPr>
          <p:cNvPr id="86096" name="Line 80"/>
          <p:cNvSpPr>
            <a:spLocks noChangeShapeType="1"/>
          </p:cNvSpPr>
          <p:nvPr/>
        </p:nvSpPr>
        <p:spPr bwMode="auto">
          <a:xfrm>
            <a:off x="3240088" y="6184900"/>
            <a:ext cx="3487737" cy="1588"/>
          </a:xfrm>
          <a:prstGeom prst="line">
            <a:avLst/>
          </a:prstGeom>
          <a:noFill/>
          <a:ln w="9525">
            <a:solidFill>
              <a:srgbClr val="000000"/>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hu-HU"/>
          </a:p>
        </p:txBody>
      </p:sp>
      <p:sp>
        <p:nvSpPr>
          <p:cNvPr id="86097" name="Text Box 81"/>
          <p:cNvSpPr txBox="1">
            <a:spLocks noChangeArrowheads="1"/>
          </p:cNvSpPr>
          <p:nvPr/>
        </p:nvSpPr>
        <p:spPr bwMode="auto">
          <a:xfrm>
            <a:off x="4094163" y="5753100"/>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hu-HU"/>
              <a:t>d</a:t>
            </a:r>
            <a:r>
              <a:rPr lang="hu-HU" baseline="-25000"/>
              <a:t>ccp</a:t>
            </a:r>
            <a:r>
              <a:rPr lang="hu-HU"/>
              <a:t>(A</a:t>
            </a:r>
            <a:r>
              <a:rPr lang="hu-HU" baseline="-25000"/>
              <a:t>1</a:t>
            </a:r>
            <a:r>
              <a:rPr lang="hu-HU"/>
              <a:t>,A</a:t>
            </a:r>
            <a:r>
              <a:rPr lang="hu-HU" baseline="-25000"/>
              <a:t>2</a:t>
            </a:r>
            <a:r>
              <a:rPr lang="hu-HU"/>
              <a:t>)</a:t>
            </a:r>
          </a:p>
        </p:txBody>
      </p:sp>
      <p:sp>
        <p:nvSpPr>
          <p:cNvPr id="86098" name="Line 82"/>
          <p:cNvSpPr>
            <a:spLocks noChangeShapeType="1"/>
          </p:cNvSpPr>
          <p:nvPr/>
        </p:nvSpPr>
        <p:spPr bwMode="auto">
          <a:xfrm>
            <a:off x="6726238" y="4746625"/>
            <a:ext cx="1587" cy="15573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099" name="Line 83"/>
          <p:cNvSpPr>
            <a:spLocks noChangeShapeType="1"/>
          </p:cNvSpPr>
          <p:nvPr/>
        </p:nvSpPr>
        <p:spPr bwMode="auto">
          <a:xfrm>
            <a:off x="3243263" y="4732338"/>
            <a:ext cx="1587" cy="16240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100" name="Line 84"/>
          <p:cNvSpPr>
            <a:spLocks noChangeShapeType="1"/>
          </p:cNvSpPr>
          <p:nvPr/>
        </p:nvSpPr>
        <p:spPr bwMode="auto">
          <a:xfrm>
            <a:off x="3243263" y="2522538"/>
            <a:ext cx="0" cy="2252662"/>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hu-HU"/>
          </a:p>
        </p:txBody>
      </p:sp>
      <p:sp>
        <p:nvSpPr>
          <p:cNvPr id="86101" name="Text Box 85"/>
          <p:cNvSpPr txBox="1">
            <a:spLocks noChangeArrowheads="1"/>
          </p:cNvSpPr>
          <p:nvPr/>
        </p:nvSpPr>
        <p:spPr bwMode="auto">
          <a:xfrm>
            <a:off x="2106613" y="4837113"/>
            <a:ext cx="11636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RP</a:t>
            </a:r>
            <a:r>
              <a:rPr lang="hu-HU" baseline="-25000"/>
              <a:t>ccp</a:t>
            </a:r>
            <a:r>
              <a:rPr lang="hu-HU"/>
              <a:t>(A</a:t>
            </a:r>
            <a:r>
              <a:rPr lang="hu-HU" baseline="-25000"/>
              <a:t>1</a:t>
            </a:r>
            <a:r>
              <a:rPr lang="hu-HU"/>
              <a:t>)</a:t>
            </a:r>
          </a:p>
        </p:txBody>
      </p:sp>
      <p:sp>
        <p:nvSpPr>
          <p:cNvPr id="86102" name="Text Box 86"/>
          <p:cNvSpPr txBox="1">
            <a:spLocks noChangeArrowheads="1"/>
          </p:cNvSpPr>
          <p:nvPr/>
        </p:nvSpPr>
        <p:spPr bwMode="auto">
          <a:xfrm>
            <a:off x="6773863" y="4837113"/>
            <a:ext cx="1238250" cy="320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RP</a:t>
            </a:r>
            <a:r>
              <a:rPr lang="hu-HU" baseline="-25000"/>
              <a:t>ccp</a:t>
            </a:r>
            <a:r>
              <a:rPr lang="hu-HU"/>
              <a:t>(A</a:t>
            </a:r>
            <a:r>
              <a:rPr lang="hu-HU" baseline="-25000"/>
              <a:t>2</a:t>
            </a:r>
            <a:r>
              <a:rPr lang="hu-HU"/>
              <a:t>)</a:t>
            </a:r>
          </a:p>
        </p:txBody>
      </p:sp>
      <p:sp>
        <p:nvSpPr>
          <p:cNvPr id="86103" name="Text Box 87"/>
          <p:cNvSpPr txBox="1">
            <a:spLocks noChangeArrowheads="1"/>
          </p:cNvSpPr>
          <p:nvPr/>
        </p:nvSpPr>
        <p:spPr bwMode="auto">
          <a:xfrm>
            <a:off x="3624263" y="4837113"/>
            <a:ext cx="1079500" cy="450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RP</a:t>
            </a:r>
            <a:r>
              <a:rPr lang="hu-HU" baseline="-25000"/>
              <a:t>sc</a:t>
            </a:r>
            <a:r>
              <a:rPr lang="hu-HU"/>
              <a:t>(A</a:t>
            </a:r>
            <a:r>
              <a:rPr lang="hu-HU" baseline="-25000"/>
              <a:t>1</a:t>
            </a:r>
            <a:r>
              <a:rPr lang="hu-HU"/>
              <a:t>)</a:t>
            </a:r>
          </a:p>
        </p:txBody>
      </p:sp>
      <p:sp>
        <p:nvSpPr>
          <p:cNvPr id="86104" name="Text Box 88"/>
          <p:cNvSpPr txBox="1">
            <a:spLocks noChangeArrowheads="1"/>
          </p:cNvSpPr>
          <p:nvPr/>
        </p:nvSpPr>
        <p:spPr bwMode="auto">
          <a:xfrm>
            <a:off x="5195888" y="4837113"/>
            <a:ext cx="10795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hu-HU"/>
              <a:t>RP</a:t>
            </a:r>
            <a:r>
              <a:rPr lang="hu-HU" baseline="-25000"/>
              <a:t>sc</a:t>
            </a:r>
            <a:r>
              <a:rPr lang="hu-HU"/>
              <a:t>(A</a:t>
            </a:r>
            <a:r>
              <a:rPr lang="hu-HU" baseline="-25000"/>
              <a:t>2</a:t>
            </a:r>
            <a:r>
              <a:rPr lang="hu-HU"/>
              <a:t>)</a:t>
            </a:r>
          </a:p>
        </p:txBody>
      </p:sp>
    </p:spTree>
    <p:extLst>
      <p:ext uri="{BB962C8B-B14F-4D97-AF65-F5344CB8AC3E}">
        <p14:creationId xmlns:p14="http://schemas.microsoft.com/office/powerpoint/2010/main" val="27859703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7" name="Picture 7" descr="kep"/>
          <p:cNvPicPr>
            <a:picLocks noChangeAspect="1" noChangeArrowheads="1"/>
          </p:cNvPicPr>
          <p:nvPr/>
        </p:nvPicPr>
        <p:blipFill>
          <a:blip r:embed="rId3" cstate="print"/>
          <a:srcRect/>
          <a:stretch>
            <a:fillRect/>
          </a:stretch>
        </p:blipFill>
        <p:spPr bwMode="auto">
          <a:xfrm>
            <a:off x="5027772" y="3897080"/>
            <a:ext cx="4105275" cy="2544762"/>
          </a:xfrm>
          <a:prstGeom prst="rect">
            <a:avLst/>
          </a:prstGeom>
          <a:noFill/>
          <a:ln w="9525">
            <a:solidFill>
              <a:schemeClr val="accent2"/>
            </a:solidFill>
            <a:miter lim="800000"/>
            <a:headEnd/>
            <a:tailEnd/>
          </a:ln>
        </p:spPr>
      </p:pic>
      <p:pic>
        <p:nvPicPr>
          <p:cNvPr id="143364" name="Picture 4" descr="kep"/>
          <p:cNvPicPr>
            <a:picLocks noChangeAspect="1" noChangeArrowheads="1"/>
          </p:cNvPicPr>
          <p:nvPr/>
        </p:nvPicPr>
        <p:blipFill>
          <a:blip r:embed="rId4" cstate="print"/>
          <a:srcRect/>
          <a:stretch>
            <a:fillRect/>
          </a:stretch>
        </p:blipFill>
        <p:spPr bwMode="auto">
          <a:xfrm>
            <a:off x="3943184" y="-26096"/>
            <a:ext cx="5181546" cy="3455096"/>
          </a:xfrm>
          <a:prstGeom prst="rect">
            <a:avLst/>
          </a:prstGeom>
          <a:noFill/>
          <a:ln w="9525">
            <a:solidFill>
              <a:schemeClr val="accent2"/>
            </a:solidFill>
            <a:miter lim="800000"/>
            <a:headEnd/>
            <a:tailEnd/>
          </a:ln>
        </p:spPr>
      </p:pic>
      <p:pic>
        <p:nvPicPr>
          <p:cNvPr id="143366" name="Picture 6" descr="kep"/>
          <p:cNvPicPr>
            <a:picLocks noChangeAspect="1" noChangeArrowheads="1"/>
          </p:cNvPicPr>
          <p:nvPr/>
        </p:nvPicPr>
        <p:blipFill>
          <a:blip r:embed="rId5" cstate="print"/>
          <a:srcRect t="13927"/>
          <a:stretch>
            <a:fillRect/>
          </a:stretch>
        </p:blipFill>
        <p:spPr bwMode="auto">
          <a:xfrm>
            <a:off x="445232" y="3826220"/>
            <a:ext cx="3910743" cy="2686481"/>
          </a:xfrm>
          <a:prstGeom prst="rect">
            <a:avLst/>
          </a:prstGeom>
          <a:noFill/>
          <a:ln w="9525">
            <a:solidFill>
              <a:schemeClr val="accent2"/>
            </a:solidFill>
            <a:miter lim="800000"/>
            <a:headEnd/>
            <a:tailEnd/>
          </a:ln>
        </p:spPr>
      </p:pic>
      <p:pic>
        <p:nvPicPr>
          <p:cNvPr id="143368" name="Picture 8" descr="termesyet5_0"/>
          <p:cNvPicPr>
            <a:picLocks noChangeAspect="1" noChangeArrowheads="1"/>
          </p:cNvPicPr>
          <p:nvPr/>
        </p:nvPicPr>
        <p:blipFill>
          <a:blip r:embed="rId6" cstate="print"/>
          <a:srcRect/>
          <a:stretch>
            <a:fillRect/>
          </a:stretch>
        </p:blipFill>
        <p:spPr bwMode="auto">
          <a:xfrm>
            <a:off x="467544" y="1335087"/>
            <a:ext cx="3351212" cy="2454275"/>
          </a:xfrm>
          <a:prstGeom prst="rect">
            <a:avLst/>
          </a:prstGeom>
          <a:noFill/>
          <a:ln w="9525">
            <a:solidFill>
              <a:schemeClr val="accent2"/>
            </a:solidFill>
            <a:miter lim="800000"/>
            <a:headEnd/>
            <a:tailEnd/>
          </a:ln>
        </p:spPr>
      </p:pic>
      <p:sp>
        <p:nvSpPr>
          <p:cNvPr id="3" name="Cím 2"/>
          <p:cNvSpPr>
            <a:spLocks noGrp="1"/>
          </p:cNvSpPr>
          <p:nvPr>
            <p:ph type="title"/>
          </p:nvPr>
        </p:nvSpPr>
        <p:spPr>
          <a:xfrm>
            <a:off x="457200" y="188640"/>
            <a:ext cx="8305800" cy="1143000"/>
          </a:xfrm>
        </p:spPr>
        <p:txBody>
          <a:bodyPr/>
          <a:lstStyle/>
          <a:p>
            <a:r>
              <a:rPr lang="en-GB" sz="5400" b="1" dirty="0">
                <a:effectLst>
                  <a:outerShdw blurRad="38100" dist="38100" dir="2700000" algn="tl">
                    <a:srgbClr val="FFFFFF"/>
                  </a:outerShdw>
                </a:effectLst>
                <a:latin typeface="Trebuchet MS" pitchFamily="34" charset="0"/>
              </a:rPr>
              <a:t>Traditions</a:t>
            </a:r>
            <a:endParaRPr lang="hu-HU" dirty="0"/>
          </a:p>
        </p:txBody>
      </p:sp>
      <p:sp>
        <p:nvSpPr>
          <p:cNvPr id="2" name="Dia számának helye 1"/>
          <p:cNvSpPr>
            <a:spLocks noGrp="1"/>
          </p:cNvSpPr>
          <p:nvPr>
            <p:ph type="sldNum" sz="quarter" idx="12"/>
          </p:nvPr>
        </p:nvSpPr>
        <p:spPr/>
        <p:txBody>
          <a:bodyPr/>
          <a:lstStyle/>
          <a:p>
            <a:fld id="{42275A63-3E4B-4569-BF04-D6C210DC9A48}" type="slidenum">
              <a:rPr lang="hu-HU" smtClean="0"/>
              <a:t>8</a:t>
            </a:fld>
            <a:endParaRPr lang="hu-HU"/>
          </a:p>
        </p:txBody>
      </p:sp>
    </p:spTree>
    <p:extLst>
      <p:ext uri="{BB962C8B-B14F-4D97-AF65-F5344CB8AC3E}">
        <p14:creationId xmlns:p14="http://schemas.microsoft.com/office/powerpoint/2010/main" val="3283598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 számának helye 4"/>
          <p:cNvSpPr>
            <a:spLocks noGrp="1"/>
          </p:cNvSpPr>
          <p:nvPr>
            <p:ph type="sldNum" sz="quarter" idx="12"/>
          </p:nvPr>
        </p:nvSpPr>
        <p:spPr/>
        <p:txBody>
          <a:bodyPr/>
          <a:lstStyle/>
          <a:p>
            <a:fld id="{2FC5A002-3646-4716-B104-C02651C4E24F}" type="slidenum">
              <a:rPr lang="hu-HU"/>
              <a:pPr/>
              <a:t>80</a:t>
            </a:fld>
            <a:endParaRPr lang="hu-HU"/>
          </a:p>
        </p:txBody>
      </p:sp>
      <p:sp>
        <p:nvSpPr>
          <p:cNvPr id="161796" name="Rectangle 4"/>
          <p:cNvSpPr>
            <a:spLocks noGrp="1" noChangeArrowheads="1"/>
          </p:cNvSpPr>
          <p:nvPr>
            <p:ph type="title"/>
          </p:nvPr>
        </p:nvSpPr>
        <p:spPr/>
        <p:txBody>
          <a:bodyPr/>
          <a:lstStyle/>
          <a:p>
            <a:r>
              <a:rPr lang="hu-HU"/>
              <a:t>Linguistic term shifting</a:t>
            </a:r>
          </a:p>
        </p:txBody>
      </p:sp>
      <p:pic>
        <p:nvPicPr>
          <p:cNvPr id="161860" name="Picture 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8638" y="2292350"/>
            <a:ext cx="5110162" cy="340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861"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2265363"/>
            <a:ext cx="5116513" cy="340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09188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Fuzzy </a:t>
            </a:r>
            <a:r>
              <a:rPr lang="hu-HU" dirty="0" err="1" smtClean="0"/>
              <a:t>Set</a:t>
            </a:r>
            <a:r>
              <a:rPr lang="hu-HU" dirty="0" smtClean="0"/>
              <a:t> </a:t>
            </a:r>
            <a:r>
              <a:rPr lang="hu-HU" dirty="0" err="1" smtClean="0"/>
              <a:t>Interpolation</a:t>
            </a:r>
            <a:r>
              <a:rPr lang="hu-HU" dirty="0" smtClean="0"/>
              <a:t> </a:t>
            </a:r>
            <a:r>
              <a:rPr lang="hu-HU" dirty="0" err="1" smtClean="0"/>
              <a:t>Techniques</a:t>
            </a:r>
            <a:endParaRPr lang="hu-HU" dirty="0"/>
          </a:p>
        </p:txBody>
      </p:sp>
      <p:sp>
        <p:nvSpPr>
          <p:cNvPr id="3" name="Tartalom helye 2"/>
          <p:cNvSpPr>
            <a:spLocks noGrp="1"/>
          </p:cNvSpPr>
          <p:nvPr>
            <p:ph idx="1"/>
          </p:nvPr>
        </p:nvSpPr>
        <p:spPr/>
        <p:txBody>
          <a:bodyPr/>
          <a:lstStyle/>
          <a:p>
            <a:endParaRPr lang="hu-HU" dirty="0" smtClean="0"/>
          </a:p>
          <a:p>
            <a:r>
              <a:rPr lang="hu-HU" dirty="0" smtClean="0"/>
              <a:t>FEAT-P</a:t>
            </a:r>
          </a:p>
          <a:p>
            <a:endParaRPr lang="hu-HU" dirty="0"/>
          </a:p>
          <a:p>
            <a:r>
              <a:rPr lang="hu-HU" dirty="0" smtClean="0"/>
              <a:t>FEAT-LS</a:t>
            </a:r>
            <a:endParaRPr lang="hu-HU" dirty="0"/>
          </a:p>
        </p:txBody>
      </p:sp>
      <p:sp>
        <p:nvSpPr>
          <p:cNvPr id="4" name="Dia számának helye 3"/>
          <p:cNvSpPr>
            <a:spLocks noGrp="1"/>
          </p:cNvSpPr>
          <p:nvPr>
            <p:ph type="sldNum" sz="quarter" idx="12"/>
          </p:nvPr>
        </p:nvSpPr>
        <p:spPr/>
        <p:txBody>
          <a:bodyPr/>
          <a:lstStyle/>
          <a:p>
            <a:fld id="{42275A63-3E4B-4569-BF04-D6C210DC9A48}" type="slidenum">
              <a:rPr lang="hu-HU" smtClean="0"/>
              <a:pPr/>
              <a:t>81</a:t>
            </a:fld>
            <a:endParaRPr lang="hu-HU" dirty="0"/>
          </a:p>
        </p:txBody>
      </p:sp>
    </p:spTree>
    <p:extLst>
      <p:ext uri="{BB962C8B-B14F-4D97-AF65-F5344CB8AC3E}">
        <p14:creationId xmlns:p14="http://schemas.microsoft.com/office/powerpoint/2010/main" val="12210339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hu-HU"/>
              <a:t>FEAT-p</a:t>
            </a:r>
          </a:p>
        </p:txBody>
      </p:sp>
      <p:sp>
        <p:nvSpPr>
          <p:cNvPr id="44035" name="Rectangle 3"/>
          <p:cNvSpPr>
            <a:spLocks noGrp="1" noChangeArrowheads="1"/>
          </p:cNvSpPr>
          <p:nvPr>
            <p:ph type="body" idx="1"/>
          </p:nvPr>
        </p:nvSpPr>
        <p:spPr/>
        <p:txBody>
          <a:bodyPr/>
          <a:lstStyle/>
          <a:p>
            <a:r>
              <a:rPr lang="en-GB" sz="2500"/>
              <a:t>Fuzzy sEt </a:t>
            </a:r>
            <a:r>
              <a:rPr lang="hu-HU" sz="2500"/>
              <a:t>InterpolAtion</a:t>
            </a:r>
            <a:r>
              <a:rPr lang="en-GB" sz="2500"/>
              <a:t> Technique</a:t>
            </a:r>
          </a:p>
          <a:p>
            <a:r>
              <a:rPr lang="en-GB" sz="2500"/>
              <a:t>Assumption: a better set approximation can be attained by taking into consideration all the sets of the partition</a:t>
            </a:r>
          </a:p>
          <a:p>
            <a:r>
              <a:rPr lang="en-GB" sz="2500"/>
              <a:t>All sets shifted</a:t>
            </a:r>
            <a:r>
              <a:rPr lang="hu-HU" sz="2500"/>
              <a:t> virtually</a:t>
            </a:r>
            <a:r>
              <a:rPr lang="en-GB" sz="2500"/>
              <a:t> horizontally -&gt; coincidence of their reference points and the reference point of the observation in the actual dimension</a:t>
            </a:r>
          </a:p>
          <a:p>
            <a:r>
              <a:rPr lang="en-GB" sz="2500"/>
              <a:t>Shape determination</a:t>
            </a:r>
          </a:p>
        </p:txBody>
      </p:sp>
      <p:sp>
        <p:nvSpPr>
          <p:cNvPr id="2" name="Dia számának helye 1"/>
          <p:cNvSpPr>
            <a:spLocks noGrp="1"/>
          </p:cNvSpPr>
          <p:nvPr>
            <p:ph type="sldNum" sz="quarter" idx="12"/>
          </p:nvPr>
        </p:nvSpPr>
        <p:spPr/>
        <p:txBody>
          <a:bodyPr/>
          <a:lstStyle/>
          <a:p>
            <a:fld id="{42275A63-3E4B-4569-BF04-D6C210DC9A48}" type="slidenum">
              <a:rPr lang="hu-HU" smtClean="0"/>
              <a:pPr/>
              <a:t>82</a:t>
            </a:fld>
            <a:endParaRPr lang="hu-HU" dirty="0"/>
          </a:p>
        </p:txBody>
      </p:sp>
    </p:spTree>
    <p:extLst>
      <p:ext uri="{BB962C8B-B14F-4D97-AF65-F5344CB8AC3E}">
        <p14:creationId xmlns:p14="http://schemas.microsoft.com/office/powerpoint/2010/main" val="17831118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75" y="800100"/>
            <a:ext cx="7627938"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1" name="Rectangle 3"/>
          <p:cNvSpPr>
            <a:spLocks noGrp="1" noChangeArrowheads="1"/>
          </p:cNvSpPr>
          <p:nvPr>
            <p:ph type="title"/>
          </p:nvPr>
        </p:nvSpPr>
        <p:spPr/>
        <p:txBody>
          <a:bodyPr/>
          <a:lstStyle/>
          <a:p>
            <a:r>
              <a:rPr lang="hu-HU"/>
              <a:t>Polar cut - </a:t>
            </a:r>
            <a:r>
              <a:rPr lang="en-GB"/>
              <a:t>{</a:t>
            </a:r>
            <a:r>
              <a:rPr lang="hu-HU" i="1">
                <a:latin typeface="Symbol" pitchFamily="18" charset="2"/>
                <a:sym typeface="Symbol" pitchFamily="18" charset="2"/>
              </a:rPr>
              <a:t>r</a:t>
            </a:r>
            <a:r>
              <a:rPr lang="en-GB"/>
              <a:t>, </a:t>
            </a:r>
            <a:r>
              <a:rPr lang="hu-HU" i="1">
                <a:latin typeface="Symbol" pitchFamily="18" charset="2"/>
              </a:rPr>
              <a:t>q</a:t>
            </a:r>
            <a:r>
              <a:rPr lang="en-GB"/>
              <a:t>}</a:t>
            </a:r>
            <a:endParaRPr lang="hu-HU"/>
          </a:p>
        </p:txBody>
      </p:sp>
      <p:sp>
        <p:nvSpPr>
          <p:cNvPr id="2" name="Dia számának helye 1"/>
          <p:cNvSpPr>
            <a:spLocks noGrp="1"/>
          </p:cNvSpPr>
          <p:nvPr>
            <p:ph type="sldNum" sz="quarter" idx="12"/>
          </p:nvPr>
        </p:nvSpPr>
        <p:spPr/>
        <p:txBody>
          <a:bodyPr/>
          <a:lstStyle/>
          <a:p>
            <a:fld id="{42275A63-3E4B-4569-BF04-D6C210DC9A48}" type="slidenum">
              <a:rPr lang="hu-HU" smtClean="0"/>
              <a:pPr/>
              <a:t>83</a:t>
            </a:fld>
            <a:endParaRPr lang="hu-HU" dirty="0"/>
          </a:p>
        </p:txBody>
      </p:sp>
    </p:spTree>
    <p:extLst>
      <p:ext uri="{BB962C8B-B14F-4D97-AF65-F5344CB8AC3E}">
        <p14:creationId xmlns:p14="http://schemas.microsoft.com/office/powerpoint/2010/main" val="57060541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GB" sz="3200"/>
              <a:t>Shape determination using polar cuts</a:t>
            </a:r>
            <a:r>
              <a:rPr lang="hu-HU" sz="3200"/>
              <a:t> in the </a:t>
            </a:r>
            <a:r>
              <a:rPr lang="hu-HU" sz="3200" i="1"/>
              <a:t>j</a:t>
            </a:r>
            <a:r>
              <a:rPr lang="hu-HU" sz="3200" i="1" baseline="30000"/>
              <a:t>th</a:t>
            </a:r>
            <a:r>
              <a:rPr lang="hu-HU" sz="3200"/>
              <a:t> dimension</a:t>
            </a:r>
            <a:endParaRPr lang="en-GB" sz="3200"/>
          </a:p>
        </p:txBody>
      </p:sp>
      <p:sp>
        <p:nvSpPr>
          <p:cNvPr id="50179" name="Rectangle 3"/>
          <p:cNvSpPr>
            <a:spLocks noGrp="1" noChangeArrowheads="1"/>
          </p:cNvSpPr>
          <p:nvPr>
            <p:ph type="body" idx="1"/>
          </p:nvPr>
        </p:nvSpPr>
        <p:spPr>
          <a:xfrm>
            <a:off x="1009650" y="4803775"/>
            <a:ext cx="7453313" cy="1662113"/>
          </a:xfrm>
        </p:spPr>
        <p:txBody>
          <a:bodyPr/>
          <a:lstStyle/>
          <a:p>
            <a:r>
              <a:rPr lang="en-GB" i="1">
                <a:solidFill>
                  <a:srgbClr val="66FF33"/>
                </a:solidFill>
              </a:rPr>
              <a:t>A</a:t>
            </a:r>
            <a:r>
              <a:rPr lang="en-GB" i="1" baseline="-25000">
                <a:solidFill>
                  <a:srgbClr val="66FF33"/>
                </a:solidFill>
              </a:rPr>
              <a:t>j1</a:t>
            </a:r>
            <a:r>
              <a:rPr lang="hu-HU" i="1" baseline="-25000">
                <a:solidFill>
                  <a:srgbClr val="66FF33"/>
                </a:solidFill>
                <a:latin typeface="Symbol" pitchFamily="18" charset="2"/>
              </a:rPr>
              <a:t>q</a:t>
            </a:r>
            <a:r>
              <a:rPr lang="hu-HU"/>
              <a:t>,</a:t>
            </a:r>
            <a:r>
              <a:rPr lang="hu-HU">
                <a:solidFill>
                  <a:srgbClr val="66FF33"/>
                </a:solidFill>
              </a:rPr>
              <a:t> </a:t>
            </a:r>
            <a:r>
              <a:rPr lang="en-GB" i="1">
                <a:solidFill>
                  <a:srgbClr val="3333FF"/>
                </a:solidFill>
              </a:rPr>
              <a:t>A</a:t>
            </a:r>
            <a:r>
              <a:rPr lang="en-GB" i="1" baseline="-25000">
                <a:solidFill>
                  <a:srgbClr val="3333FF"/>
                </a:solidFill>
              </a:rPr>
              <a:t>j2</a:t>
            </a:r>
            <a:r>
              <a:rPr lang="hu-HU" i="1" baseline="-25000">
                <a:solidFill>
                  <a:srgbClr val="3333FF"/>
                </a:solidFill>
                <a:latin typeface="Symbol" pitchFamily="18" charset="2"/>
              </a:rPr>
              <a:t>q</a:t>
            </a:r>
            <a:r>
              <a:rPr lang="hu-HU">
                <a:solidFill>
                  <a:srgbClr val="66FF33"/>
                </a:solidFill>
              </a:rPr>
              <a:t> </a:t>
            </a:r>
            <a:r>
              <a:rPr lang="hu-HU"/>
              <a:t>original sets of the partition</a:t>
            </a:r>
            <a:endParaRPr lang="en-GB"/>
          </a:p>
          <a:p>
            <a:r>
              <a:rPr lang="en-GB" i="1">
                <a:solidFill>
                  <a:srgbClr val="CC00CC"/>
                </a:solidFill>
              </a:rPr>
              <a:t>A</a:t>
            </a:r>
            <a:r>
              <a:rPr lang="hu-HU" i="1" baseline="30000">
                <a:solidFill>
                  <a:srgbClr val="CC00CC"/>
                </a:solidFill>
              </a:rPr>
              <a:t>i</a:t>
            </a:r>
            <a:r>
              <a:rPr lang="en-GB" i="1" baseline="-25000">
                <a:solidFill>
                  <a:srgbClr val="CC00CC"/>
                </a:solidFill>
              </a:rPr>
              <a:t>j</a:t>
            </a:r>
            <a:r>
              <a:rPr lang="hu-HU" i="1" baseline="-25000">
                <a:solidFill>
                  <a:srgbClr val="CC00CC"/>
                </a:solidFill>
                <a:latin typeface="Symbol" pitchFamily="18" charset="2"/>
              </a:rPr>
              <a:t>q</a:t>
            </a:r>
            <a:r>
              <a:rPr lang="en-GB">
                <a:solidFill>
                  <a:srgbClr val="CC00CC"/>
                </a:solidFill>
              </a:rPr>
              <a:t>	</a:t>
            </a:r>
            <a:r>
              <a:rPr lang="en-GB"/>
              <a:t>interpolated set</a:t>
            </a:r>
          </a:p>
        </p:txBody>
      </p:sp>
      <p:grpSp>
        <p:nvGrpSpPr>
          <p:cNvPr id="50180" name="Group 4"/>
          <p:cNvGrpSpPr>
            <a:grpSpLocks/>
          </p:cNvGrpSpPr>
          <p:nvPr/>
        </p:nvGrpSpPr>
        <p:grpSpPr bwMode="auto">
          <a:xfrm>
            <a:off x="1039813" y="1493838"/>
            <a:ext cx="5380037" cy="3025775"/>
            <a:chOff x="655" y="941"/>
            <a:chExt cx="3389" cy="1906"/>
          </a:xfrm>
        </p:grpSpPr>
        <p:sp>
          <p:nvSpPr>
            <p:cNvPr id="50181" name="Line 5"/>
            <p:cNvSpPr>
              <a:spLocks noChangeShapeType="1"/>
            </p:cNvSpPr>
            <p:nvPr/>
          </p:nvSpPr>
          <p:spPr bwMode="auto">
            <a:xfrm flipV="1">
              <a:off x="2154" y="941"/>
              <a:ext cx="0" cy="190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50182" name="Line 6"/>
            <p:cNvSpPr>
              <a:spLocks noChangeShapeType="1"/>
            </p:cNvSpPr>
            <p:nvPr/>
          </p:nvSpPr>
          <p:spPr bwMode="auto">
            <a:xfrm>
              <a:off x="655" y="2738"/>
              <a:ext cx="2846"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50184" name="Freeform 8"/>
            <p:cNvSpPr>
              <a:spLocks/>
            </p:cNvSpPr>
            <p:nvPr/>
          </p:nvSpPr>
          <p:spPr bwMode="auto">
            <a:xfrm>
              <a:off x="805" y="1312"/>
              <a:ext cx="2388" cy="1426"/>
            </a:xfrm>
            <a:custGeom>
              <a:avLst/>
              <a:gdLst>
                <a:gd name="T0" fmla="*/ 0 w 2388"/>
                <a:gd name="T1" fmla="*/ 1682 h 1682"/>
                <a:gd name="T2" fmla="*/ 444 w 2388"/>
                <a:gd name="T3" fmla="*/ 446 h 1682"/>
                <a:gd name="T4" fmla="*/ 1824 w 2388"/>
                <a:gd name="T5" fmla="*/ 206 h 1682"/>
                <a:gd name="T6" fmla="*/ 2388 w 2388"/>
                <a:gd name="T7" fmla="*/ 1682 h 1682"/>
              </a:gdLst>
              <a:ahLst/>
              <a:cxnLst>
                <a:cxn ang="0">
                  <a:pos x="T0" y="T1"/>
                </a:cxn>
                <a:cxn ang="0">
                  <a:pos x="T2" y="T3"/>
                </a:cxn>
                <a:cxn ang="0">
                  <a:pos x="T4" y="T5"/>
                </a:cxn>
                <a:cxn ang="0">
                  <a:pos x="T6" y="T7"/>
                </a:cxn>
              </a:cxnLst>
              <a:rect l="0" t="0" r="r" b="b"/>
              <a:pathLst>
                <a:path w="2388" h="1682">
                  <a:moveTo>
                    <a:pt x="0" y="1682"/>
                  </a:moveTo>
                  <a:cubicBezTo>
                    <a:pt x="74" y="1478"/>
                    <a:pt x="140" y="692"/>
                    <a:pt x="444" y="446"/>
                  </a:cubicBezTo>
                  <a:cubicBezTo>
                    <a:pt x="748" y="200"/>
                    <a:pt x="1500" y="0"/>
                    <a:pt x="1824" y="206"/>
                  </a:cubicBezTo>
                  <a:cubicBezTo>
                    <a:pt x="2148" y="412"/>
                    <a:pt x="2271" y="1375"/>
                    <a:pt x="2388" y="1682"/>
                  </a:cubicBezTo>
                </a:path>
              </a:pathLst>
            </a:custGeom>
            <a:noFill/>
            <a:ln w="28575" cmpd="sng">
              <a:solidFill>
                <a:srgbClr val="33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50185" name="Freeform 9"/>
            <p:cNvSpPr>
              <a:spLocks/>
            </p:cNvSpPr>
            <p:nvPr/>
          </p:nvSpPr>
          <p:spPr bwMode="auto">
            <a:xfrm>
              <a:off x="1156" y="1312"/>
              <a:ext cx="1633" cy="1438"/>
            </a:xfrm>
            <a:custGeom>
              <a:avLst/>
              <a:gdLst>
                <a:gd name="T0" fmla="*/ 0 w 1992"/>
                <a:gd name="T1" fmla="*/ 1117 h 1117"/>
                <a:gd name="T2" fmla="*/ 444 w 1992"/>
                <a:gd name="T3" fmla="*/ 313 h 1117"/>
                <a:gd name="T4" fmla="*/ 1476 w 1992"/>
                <a:gd name="T5" fmla="*/ 133 h 1117"/>
                <a:gd name="T6" fmla="*/ 1992 w 1992"/>
                <a:gd name="T7" fmla="*/ 1111 h 1117"/>
              </a:gdLst>
              <a:ahLst/>
              <a:cxnLst>
                <a:cxn ang="0">
                  <a:pos x="T0" y="T1"/>
                </a:cxn>
                <a:cxn ang="0">
                  <a:pos x="T2" y="T3"/>
                </a:cxn>
                <a:cxn ang="0">
                  <a:pos x="T4" y="T5"/>
                </a:cxn>
                <a:cxn ang="0">
                  <a:pos x="T6" y="T7"/>
                </a:cxn>
              </a:cxnLst>
              <a:rect l="0" t="0" r="r" b="b"/>
              <a:pathLst>
                <a:path w="1992" h="1117">
                  <a:moveTo>
                    <a:pt x="0" y="1117"/>
                  </a:moveTo>
                  <a:cubicBezTo>
                    <a:pt x="99" y="797"/>
                    <a:pt x="198" y="477"/>
                    <a:pt x="444" y="313"/>
                  </a:cubicBezTo>
                  <a:cubicBezTo>
                    <a:pt x="690" y="149"/>
                    <a:pt x="1218" y="0"/>
                    <a:pt x="1476" y="133"/>
                  </a:cubicBezTo>
                  <a:cubicBezTo>
                    <a:pt x="1734" y="266"/>
                    <a:pt x="1885" y="907"/>
                    <a:pt x="1992" y="1111"/>
                  </a:cubicBezTo>
                </a:path>
              </a:pathLst>
            </a:custGeom>
            <a:noFill/>
            <a:ln w="28575" cmpd="sng">
              <a:solidFill>
                <a:srgbClr val="66FF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50186" name="Freeform 10"/>
            <p:cNvSpPr>
              <a:spLocks/>
            </p:cNvSpPr>
            <p:nvPr/>
          </p:nvSpPr>
          <p:spPr bwMode="auto">
            <a:xfrm>
              <a:off x="883" y="1312"/>
              <a:ext cx="2148" cy="1426"/>
            </a:xfrm>
            <a:custGeom>
              <a:avLst/>
              <a:gdLst>
                <a:gd name="T0" fmla="*/ 0 w 2148"/>
                <a:gd name="T1" fmla="*/ 1426 h 1426"/>
                <a:gd name="T2" fmla="*/ 450 w 2148"/>
                <a:gd name="T3" fmla="*/ 394 h 1426"/>
                <a:gd name="T4" fmla="*/ 1596 w 2148"/>
                <a:gd name="T5" fmla="*/ 172 h 1426"/>
                <a:gd name="T6" fmla="*/ 2148 w 2148"/>
                <a:gd name="T7" fmla="*/ 1426 h 1426"/>
              </a:gdLst>
              <a:ahLst/>
              <a:cxnLst>
                <a:cxn ang="0">
                  <a:pos x="T0" y="T1"/>
                </a:cxn>
                <a:cxn ang="0">
                  <a:pos x="T2" y="T3"/>
                </a:cxn>
                <a:cxn ang="0">
                  <a:pos x="T4" y="T5"/>
                </a:cxn>
                <a:cxn ang="0">
                  <a:pos x="T6" y="T7"/>
                </a:cxn>
              </a:cxnLst>
              <a:rect l="0" t="0" r="r" b="b"/>
              <a:pathLst>
                <a:path w="2148" h="1426">
                  <a:moveTo>
                    <a:pt x="0" y="1426"/>
                  </a:moveTo>
                  <a:cubicBezTo>
                    <a:pt x="75" y="1254"/>
                    <a:pt x="184" y="603"/>
                    <a:pt x="450" y="394"/>
                  </a:cubicBezTo>
                  <a:cubicBezTo>
                    <a:pt x="716" y="185"/>
                    <a:pt x="1313" y="0"/>
                    <a:pt x="1596" y="172"/>
                  </a:cubicBezTo>
                  <a:cubicBezTo>
                    <a:pt x="1879" y="344"/>
                    <a:pt x="2033" y="1165"/>
                    <a:pt x="2148" y="1426"/>
                  </a:cubicBezTo>
                </a:path>
              </a:pathLst>
            </a:custGeom>
            <a:noFill/>
            <a:ln w="28575" cmpd="sng">
              <a:solidFill>
                <a:srgbClr val="CC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50187" name="Line 11"/>
            <p:cNvSpPr>
              <a:spLocks noChangeShapeType="1"/>
            </p:cNvSpPr>
            <p:nvPr/>
          </p:nvSpPr>
          <p:spPr bwMode="auto">
            <a:xfrm flipV="1">
              <a:off x="2161" y="1928"/>
              <a:ext cx="810" cy="810"/>
            </a:xfrm>
            <a:prstGeom prst="line">
              <a:avLst/>
            </a:prstGeom>
            <a:noFill/>
            <a:ln w="9525">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50188" name="Line 12"/>
            <p:cNvSpPr>
              <a:spLocks noChangeShapeType="1"/>
            </p:cNvSpPr>
            <p:nvPr/>
          </p:nvSpPr>
          <p:spPr bwMode="auto">
            <a:xfrm flipV="1">
              <a:off x="2161" y="2078"/>
              <a:ext cx="654" cy="666"/>
            </a:xfrm>
            <a:prstGeom prst="line">
              <a:avLst/>
            </a:prstGeom>
            <a:noFill/>
            <a:ln w="9525">
              <a:solidFill>
                <a:srgbClr val="CC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50189" name="Line 13"/>
            <p:cNvSpPr>
              <a:spLocks noChangeShapeType="1"/>
            </p:cNvSpPr>
            <p:nvPr/>
          </p:nvSpPr>
          <p:spPr bwMode="auto">
            <a:xfrm flipV="1">
              <a:off x="2155" y="2186"/>
              <a:ext cx="552" cy="552"/>
            </a:xfrm>
            <a:prstGeom prst="line">
              <a:avLst/>
            </a:prstGeom>
            <a:noFill/>
            <a:ln w="9525">
              <a:solidFill>
                <a:srgbClr val="66FF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50190" name="Text Box 14"/>
            <p:cNvSpPr txBox="1">
              <a:spLocks noChangeArrowheads="1"/>
            </p:cNvSpPr>
            <p:nvPr/>
          </p:nvSpPr>
          <p:spPr bwMode="auto">
            <a:xfrm>
              <a:off x="3425" y="2321"/>
              <a:ext cx="61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solidFill>
                    <a:srgbClr val="66FF33"/>
                  </a:solidFill>
                  <a:latin typeface="Symbol" pitchFamily="18" charset="2"/>
                </a:rPr>
                <a:t>r</a:t>
              </a:r>
              <a:r>
                <a:rPr lang="hu-HU">
                  <a:solidFill>
                    <a:srgbClr val="66FF33"/>
                  </a:solidFill>
                </a:rPr>
                <a:t>{A</a:t>
              </a:r>
              <a:r>
                <a:rPr lang="hu-HU" baseline="-25000">
                  <a:solidFill>
                    <a:srgbClr val="66FF33"/>
                  </a:solidFill>
                </a:rPr>
                <a:t>j1</a:t>
              </a:r>
              <a:r>
                <a:rPr lang="hu-HU" baseline="-25000">
                  <a:solidFill>
                    <a:srgbClr val="66FF33"/>
                  </a:solidFill>
                  <a:sym typeface="Symbol" pitchFamily="18" charset="2"/>
                </a:rPr>
                <a:t></a:t>
              </a:r>
              <a:r>
                <a:rPr lang="hu-HU">
                  <a:solidFill>
                    <a:srgbClr val="66FF33"/>
                  </a:solidFill>
                </a:rPr>
                <a:t>}</a:t>
              </a:r>
            </a:p>
          </p:txBody>
        </p:sp>
        <p:sp>
          <p:nvSpPr>
            <p:cNvPr id="50191" name="Text Box 15"/>
            <p:cNvSpPr txBox="1">
              <a:spLocks noChangeArrowheads="1"/>
            </p:cNvSpPr>
            <p:nvPr/>
          </p:nvSpPr>
          <p:spPr bwMode="auto">
            <a:xfrm>
              <a:off x="3425" y="1654"/>
              <a:ext cx="61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solidFill>
                    <a:srgbClr val="3333FF"/>
                  </a:solidFill>
                  <a:latin typeface="Symbol" pitchFamily="18" charset="2"/>
                </a:rPr>
                <a:t>r</a:t>
              </a:r>
              <a:r>
                <a:rPr lang="hu-HU">
                  <a:solidFill>
                    <a:srgbClr val="3333FF"/>
                  </a:solidFill>
                </a:rPr>
                <a:t>{A</a:t>
              </a:r>
              <a:r>
                <a:rPr lang="hu-HU" baseline="-25000">
                  <a:solidFill>
                    <a:srgbClr val="3333FF"/>
                  </a:solidFill>
                </a:rPr>
                <a:t>j2</a:t>
              </a:r>
              <a:r>
                <a:rPr lang="hu-HU" baseline="-25000">
                  <a:solidFill>
                    <a:srgbClr val="3333FF"/>
                  </a:solidFill>
                  <a:sym typeface="Symbol" pitchFamily="18" charset="2"/>
                </a:rPr>
                <a:t></a:t>
              </a:r>
              <a:r>
                <a:rPr lang="hu-HU">
                  <a:solidFill>
                    <a:srgbClr val="3333FF"/>
                  </a:solidFill>
                </a:rPr>
                <a:t>}</a:t>
              </a:r>
            </a:p>
          </p:txBody>
        </p:sp>
        <p:sp>
          <p:nvSpPr>
            <p:cNvPr id="50192" name="Line 16"/>
            <p:cNvSpPr>
              <a:spLocks noChangeShapeType="1"/>
            </p:cNvSpPr>
            <p:nvPr/>
          </p:nvSpPr>
          <p:spPr bwMode="auto">
            <a:xfrm flipV="1">
              <a:off x="2898" y="1864"/>
              <a:ext cx="510" cy="147"/>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50193" name="Text Box 17"/>
            <p:cNvSpPr txBox="1">
              <a:spLocks noChangeArrowheads="1"/>
            </p:cNvSpPr>
            <p:nvPr/>
          </p:nvSpPr>
          <p:spPr bwMode="auto">
            <a:xfrm>
              <a:off x="3425" y="1982"/>
              <a:ext cx="5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solidFill>
                    <a:srgbClr val="CC00CC"/>
                  </a:solidFill>
                  <a:latin typeface="Symbol" pitchFamily="18" charset="2"/>
                </a:rPr>
                <a:t>r</a:t>
              </a:r>
              <a:r>
                <a:rPr lang="hu-HU">
                  <a:solidFill>
                    <a:srgbClr val="CC00CC"/>
                  </a:solidFill>
                </a:rPr>
                <a:t>{A</a:t>
              </a:r>
              <a:r>
                <a:rPr lang="hu-HU" baseline="30000">
                  <a:solidFill>
                    <a:srgbClr val="CC00CC"/>
                  </a:solidFill>
                </a:rPr>
                <a:t>i</a:t>
              </a:r>
              <a:r>
                <a:rPr lang="hu-HU" baseline="-25000">
                  <a:solidFill>
                    <a:srgbClr val="CC00CC"/>
                  </a:solidFill>
                </a:rPr>
                <a:t>j</a:t>
              </a:r>
              <a:r>
                <a:rPr lang="hu-HU" baseline="-25000">
                  <a:solidFill>
                    <a:srgbClr val="CC00CC"/>
                  </a:solidFill>
                  <a:sym typeface="Symbol" pitchFamily="18" charset="2"/>
                </a:rPr>
                <a:t></a:t>
              </a:r>
              <a:r>
                <a:rPr lang="hu-HU">
                  <a:solidFill>
                    <a:srgbClr val="CC00CC"/>
                  </a:solidFill>
                </a:rPr>
                <a:t>}</a:t>
              </a:r>
            </a:p>
          </p:txBody>
        </p:sp>
        <p:sp>
          <p:nvSpPr>
            <p:cNvPr id="50194" name="Line 18"/>
            <p:cNvSpPr>
              <a:spLocks noChangeShapeType="1"/>
            </p:cNvSpPr>
            <p:nvPr/>
          </p:nvSpPr>
          <p:spPr bwMode="auto">
            <a:xfrm flipV="1">
              <a:off x="2789" y="2102"/>
              <a:ext cx="626" cy="1"/>
            </a:xfrm>
            <a:prstGeom prst="line">
              <a:avLst/>
            </a:prstGeom>
            <a:noFill/>
            <a:ln w="9525">
              <a:solidFill>
                <a:srgbClr val="CC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50195" name="Line 19"/>
            <p:cNvSpPr>
              <a:spLocks noChangeShapeType="1"/>
            </p:cNvSpPr>
            <p:nvPr/>
          </p:nvSpPr>
          <p:spPr bwMode="auto">
            <a:xfrm>
              <a:off x="2523" y="2386"/>
              <a:ext cx="862" cy="28"/>
            </a:xfrm>
            <a:prstGeom prst="line">
              <a:avLst/>
            </a:prstGeom>
            <a:noFill/>
            <a:ln w="9525">
              <a:solidFill>
                <a:srgbClr val="66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50196" name="Freeform 20"/>
            <p:cNvSpPr>
              <a:spLocks/>
            </p:cNvSpPr>
            <p:nvPr/>
          </p:nvSpPr>
          <p:spPr bwMode="auto">
            <a:xfrm>
              <a:off x="2423" y="2478"/>
              <a:ext cx="124" cy="256"/>
            </a:xfrm>
            <a:custGeom>
              <a:avLst/>
              <a:gdLst>
                <a:gd name="T0" fmla="*/ 82 w 124"/>
                <a:gd name="T1" fmla="*/ 256 h 256"/>
                <a:gd name="T2" fmla="*/ 110 w 124"/>
                <a:gd name="T3" fmla="*/ 128 h 256"/>
                <a:gd name="T4" fmla="*/ 0 w 124"/>
                <a:gd name="T5" fmla="*/ 0 h 256"/>
              </a:gdLst>
              <a:ahLst/>
              <a:cxnLst>
                <a:cxn ang="0">
                  <a:pos x="T0" y="T1"/>
                </a:cxn>
                <a:cxn ang="0">
                  <a:pos x="T2" y="T3"/>
                </a:cxn>
                <a:cxn ang="0">
                  <a:pos x="T4" y="T5"/>
                </a:cxn>
              </a:cxnLst>
              <a:rect l="0" t="0" r="r" b="b"/>
              <a:pathLst>
                <a:path w="124" h="256">
                  <a:moveTo>
                    <a:pt x="82" y="256"/>
                  </a:moveTo>
                  <a:cubicBezTo>
                    <a:pt x="103" y="213"/>
                    <a:pt x="124" y="171"/>
                    <a:pt x="110" y="128"/>
                  </a:cubicBezTo>
                  <a:cubicBezTo>
                    <a:pt x="96" y="85"/>
                    <a:pt x="20" y="21"/>
                    <a:pt x="0" y="0"/>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50197" name="Text Box 21"/>
            <p:cNvSpPr txBox="1">
              <a:spLocks noChangeArrowheads="1"/>
            </p:cNvSpPr>
            <p:nvPr/>
          </p:nvSpPr>
          <p:spPr bwMode="auto">
            <a:xfrm>
              <a:off x="2548" y="2471"/>
              <a:ext cx="19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sym typeface="Symbol" pitchFamily="18" charset="2"/>
                </a:rPr>
                <a:t></a:t>
              </a:r>
            </a:p>
          </p:txBody>
        </p:sp>
        <p:sp>
          <p:nvSpPr>
            <p:cNvPr id="50198" name="Text Box 22"/>
            <p:cNvSpPr txBox="1">
              <a:spLocks noChangeArrowheads="1"/>
            </p:cNvSpPr>
            <p:nvPr/>
          </p:nvSpPr>
          <p:spPr bwMode="auto">
            <a:xfrm>
              <a:off x="2225" y="950"/>
              <a:ext cx="1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dirty="0">
                  <a:latin typeface="Symbol" pitchFamily="18" charset="2"/>
                </a:rPr>
                <a:t>m</a:t>
              </a:r>
            </a:p>
          </p:txBody>
        </p:sp>
        <p:sp>
          <p:nvSpPr>
            <p:cNvPr id="50199" name="Text Box 23"/>
            <p:cNvSpPr txBox="1">
              <a:spLocks noChangeArrowheads="1"/>
            </p:cNvSpPr>
            <p:nvPr/>
          </p:nvSpPr>
          <p:spPr bwMode="auto">
            <a:xfrm>
              <a:off x="3284" y="2503"/>
              <a:ext cx="1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latin typeface="Symbol" pitchFamily="18" charset="2"/>
                </a:rPr>
                <a:t>m</a:t>
              </a:r>
            </a:p>
          </p:txBody>
        </p:sp>
      </p:grpSp>
      <p:sp>
        <p:nvSpPr>
          <p:cNvPr id="2" name="Dia számának helye 1"/>
          <p:cNvSpPr>
            <a:spLocks noGrp="1"/>
          </p:cNvSpPr>
          <p:nvPr>
            <p:ph type="sldNum" sz="quarter" idx="12"/>
          </p:nvPr>
        </p:nvSpPr>
        <p:spPr/>
        <p:txBody>
          <a:bodyPr/>
          <a:lstStyle/>
          <a:p>
            <a:fld id="{42275A63-3E4B-4569-BF04-D6C210DC9A48}" type="slidenum">
              <a:rPr lang="hu-HU" smtClean="0"/>
              <a:pPr/>
              <a:t>84</a:t>
            </a:fld>
            <a:endParaRPr lang="hu-HU" dirty="0"/>
          </a:p>
        </p:txBody>
      </p:sp>
    </p:spTree>
    <p:extLst>
      <p:ext uri="{BB962C8B-B14F-4D97-AF65-F5344CB8AC3E}">
        <p14:creationId xmlns:p14="http://schemas.microsoft.com/office/powerpoint/2010/main" val="259378213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a számának helye 4"/>
          <p:cNvSpPr>
            <a:spLocks noGrp="1"/>
          </p:cNvSpPr>
          <p:nvPr>
            <p:ph type="sldNum" sz="quarter" idx="12"/>
          </p:nvPr>
        </p:nvSpPr>
        <p:spPr/>
        <p:txBody>
          <a:bodyPr/>
          <a:lstStyle/>
          <a:p>
            <a:fld id="{2FDD562E-1F69-4C40-823D-0A6CB0867757}" type="slidenum">
              <a:rPr lang="hu-HU"/>
              <a:pPr/>
              <a:t>85</a:t>
            </a:fld>
            <a:endParaRPr lang="hu-HU"/>
          </a:p>
        </p:txBody>
      </p:sp>
      <p:sp>
        <p:nvSpPr>
          <p:cNvPr id="106498" name="Rectangle 2"/>
          <p:cNvSpPr>
            <a:spLocks noGrp="1" noChangeArrowheads="1"/>
          </p:cNvSpPr>
          <p:nvPr>
            <p:ph type="title"/>
          </p:nvPr>
        </p:nvSpPr>
        <p:spPr>
          <a:xfrm>
            <a:off x="1254125" y="301625"/>
            <a:ext cx="7313613" cy="1046163"/>
          </a:xfrm>
        </p:spPr>
        <p:txBody>
          <a:bodyPr/>
          <a:lstStyle/>
          <a:p>
            <a:pPr marL="719138" indent="-719138">
              <a:spcAft>
                <a:spcPct val="5000"/>
              </a:spcAft>
            </a:pPr>
            <a:r>
              <a:rPr lang="hu-HU" sz="3200" i="1"/>
              <a:t>A</a:t>
            </a:r>
            <a:r>
              <a:rPr lang="hu-HU" sz="3200" i="1" baseline="30000">
                <a:latin typeface="Times New Roman" pitchFamily="18" charset="0"/>
              </a:rPr>
              <a:t>i</a:t>
            </a:r>
            <a:r>
              <a:rPr lang="hu-HU" sz="3200" i="1" baseline="-25000">
                <a:latin typeface="Times New Roman" pitchFamily="18" charset="0"/>
              </a:rPr>
              <a:t>j</a:t>
            </a:r>
            <a:r>
              <a:rPr lang="hu-HU" sz="3200" baseline="-25000">
                <a:latin typeface="Times New Roman" pitchFamily="18" charset="0"/>
              </a:rPr>
              <a:t> </a:t>
            </a:r>
            <a:r>
              <a:rPr lang="hu-HU" sz="3200"/>
              <a:t>- the interpolated set in the </a:t>
            </a:r>
            <a:r>
              <a:rPr lang="hu-HU" sz="3200" i="1"/>
              <a:t>j</a:t>
            </a:r>
            <a:r>
              <a:rPr lang="hu-HU" sz="3200" i="1" baseline="30000"/>
              <a:t>th</a:t>
            </a:r>
            <a:r>
              <a:rPr lang="hu-HU" sz="3200"/>
              <a:t> dimension</a:t>
            </a:r>
            <a:endParaRPr lang="en-GB" sz="3200"/>
          </a:p>
        </p:txBody>
      </p:sp>
      <p:sp>
        <p:nvSpPr>
          <p:cNvPr id="106500" name="Rectangle 4"/>
          <p:cNvSpPr>
            <a:spLocks noChangeArrowheads="1"/>
          </p:cNvSpPr>
          <p:nvPr/>
        </p:nvSpPr>
        <p:spPr bwMode="auto">
          <a:xfrm>
            <a:off x="0" y="2795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graphicFrame>
        <p:nvGraphicFramePr>
          <p:cNvPr id="106501" name="Object 5"/>
          <p:cNvGraphicFramePr>
            <a:graphicFrameLocks noChangeAspect="1"/>
          </p:cNvGraphicFramePr>
          <p:nvPr/>
        </p:nvGraphicFramePr>
        <p:xfrm>
          <a:off x="1346200" y="1568450"/>
          <a:ext cx="6280150" cy="3165475"/>
        </p:xfrm>
        <a:graphic>
          <a:graphicData uri="http://schemas.openxmlformats.org/presentationml/2006/ole">
            <mc:AlternateContent xmlns:mc="http://schemas.openxmlformats.org/markup-compatibility/2006">
              <mc:Choice xmlns:v="urn:schemas-microsoft-com:vml" Requires="v">
                <p:oleObj spid="_x0000_s17441" name="Egyenlet" r:id="rId4" imgW="2514600" imgH="1269720" progId="Equation.3">
                  <p:embed/>
                </p:oleObj>
              </mc:Choice>
              <mc:Fallback>
                <p:oleObj name="Egyenlet" r:id="rId4" imgW="2514600" imgH="12697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6200" y="1568450"/>
                        <a:ext cx="6280150" cy="316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6503" name="Text Box 7"/>
          <p:cNvSpPr txBox="1">
            <a:spLocks noChangeArrowheads="1"/>
          </p:cNvSpPr>
          <p:nvPr/>
        </p:nvSpPr>
        <p:spPr bwMode="auto">
          <a:xfrm>
            <a:off x="1211263" y="5097463"/>
            <a:ext cx="7350125"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44513" indent="-544513">
              <a:defRPr>
                <a:solidFill>
                  <a:schemeClr val="tx1"/>
                </a:solidFill>
                <a:latin typeface="Arial" charset="0"/>
              </a:defRPr>
            </a:lvl1pPr>
            <a:lvl2pPr marL="7239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r>
              <a:rPr lang="el-GR" sz="2400" i="1">
                <a:latin typeface="Verdana" pitchFamily="34" charset="0"/>
              </a:rPr>
              <a:t>θ</a:t>
            </a:r>
            <a:r>
              <a:rPr lang="hu-HU" sz="2400">
                <a:latin typeface="Verdana" pitchFamily="34" charset="0"/>
              </a:rPr>
              <a:t> 	</a:t>
            </a:r>
            <a:r>
              <a:rPr lang="hu-HU">
                <a:latin typeface="Verdana" pitchFamily="34" charset="0"/>
              </a:rPr>
              <a:t>–</a:t>
            </a:r>
            <a:r>
              <a:rPr lang="hu-HU" sz="2400">
                <a:latin typeface="Verdana" pitchFamily="34" charset="0"/>
              </a:rPr>
              <a:t> polar level</a:t>
            </a:r>
          </a:p>
          <a:p>
            <a:r>
              <a:rPr lang="hu-HU" sz="2400" i="1">
                <a:latin typeface="Verdana" pitchFamily="34" charset="0"/>
              </a:rPr>
              <a:t>w</a:t>
            </a:r>
            <a:r>
              <a:rPr lang="hu-HU" sz="2400" i="1" baseline="-25000">
                <a:latin typeface="Verdana" pitchFamily="34" charset="0"/>
              </a:rPr>
              <a:t>jk</a:t>
            </a:r>
            <a:r>
              <a:rPr lang="hu-HU" sz="2400">
                <a:latin typeface="Verdana" pitchFamily="34" charset="0"/>
              </a:rPr>
              <a:t> - wheighting factor of the </a:t>
            </a:r>
            <a:r>
              <a:rPr lang="hu-HU" sz="2400" i="1">
                <a:latin typeface="Verdana" pitchFamily="34" charset="0"/>
              </a:rPr>
              <a:t>k</a:t>
            </a:r>
            <a:r>
              <a:rPr lang="hu-HU" sz="2400" i="1" baseline="30000">
                <a:latin typeface="Verdana" pitchFamily="34" charset="0"/>
              </a:rPr>
              <a:t>th</a:t>
            </a:r>
            <a:r>
              <a:rPr lang="hu-HU" sz="2400">
                <a:latin typeface="Verdana" pitchFamily="34" charset="0"/>
              </a:rPr>
              <a:t> set in the </a:t>
            </a:r>
            <a:r>
              <a:rPr lang="hu-HU" sz="2400" i="1">
                <a:latin typeface="Verdana" pitchFamily="34" charset="0"/>
              </a:rPr>
              <a:t>j</a:t>
            </a:r>
            <a:r>
              <a:rPr lang="hu-HU" sz="2400" i="1" baseline="30000">
                <a:latin typeface="Verdana" pitchFamily="34" charset="0"/>
              </a:rPr>
              <a:t>th</a:t>
            </a:r>
          </a:p>
          <a:p>
            <a:r>
              <a:rPr lang="hu-HU" sz="2400" i="1" baseline="30000">
                <a:latin typeface="Verdana" pitchFamily="34" charset="0"/>
              </a:rPr>
              <a:t>	    </a:t>
            </a:r>
            <a:r>
              <a:rPr lang="hu-HU" sz="2400">
                <a:latin typeface="Verdana" pitchFamily="34" charset="0"/>
              </a:rPr>
              <a:t>dimension</a:t>
            </a:r>
          </a:p>
        </p:txBody>
      </p:sp>
    </p:spTree>
    <p:extLst>
      <p:ext uri="{BB962C8B-B14F-4D97-AF65-F5344CB8AC3E}">
        <p14:creationId xmlns:p14="http://schemas.microsoft.com/office/powerpoint/2010/main" val="19827719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a számának helye 4"/>
          <p:cNvSpPr>
            <a:spLocks noGrp="1"/>
          </p:cNvSpPr>
          <p:nvPr>
            <p:ph type="sldNum" sz="quarter" idx="12"/>
          </p:nvPr>
        </p:nvSpPr>
        <p:spPr/>
        <p:txBody>
          <a:bodyPr/>
          <a:lstStyle/>
          <a:p>
            <a:fld id="{4CC5A370-FE34-41D7-9029-76441087CC51}" type="slidenum">
              <a:rPr lang="hu-HU"/>
              <a:pPr/>
              <a:t>86</a:t>
            </a:fld>
            <a:endParaRPr lang="hu-HU"/>
          </a:p>
        </p:txBody>
      </p:sp>
      <p:sp>
        <p:nvSpPr>
          <p:cNvPr id="112642" name="Rectangle 2"/>
          <p:cNvSpPr>
            <a:spLocks noGrp="1" noChangeArrowheads="1"/>
          </p:cNvSpPr>
          <p:nvPr>
            <p:ph type="title"/>
          </p:nvPr>
        </p:nvSpPr>
        <p:spPr/>
        <p:txBody>
          <a:bodyPr/>
          <a:lstStyle/>
          <a:p>
            <a:r>
              <a:rPr lang="en-GB"/>
              <a:t>Weighting factors</a:t>
            </a:r>
          </a:p>
        </p:txBody>
      </p:sp>
      <p:sp>
        <p:nvSpPr>
          <p:cNvPr id="112643" name="Rectangle 3"/>
          <p:cNvSpPr>
            <a:spLocks noChangeArrowheads="1"/>
          </p:cNvSpPr>
          <p:nvPr/>
        </p:nvSpPr>
        <p:spPr bwMode="auto">
          <a:xfrm>
            <a:off x="0" y="3186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graphicFrame>
        <p:nvGraphicFramePr>
          <p:cNvPr id="112644" name="Object 4"/>
          <p:cNvGraphicFramePr>
            <a:graphicFrameLocks noChangeAspect="1"/>
          </p:cNvGraphicFramePr>
          <p:nvPr/>
        </p:nvGraphicFramePr>
        <p:xfrm>
          <a:off x="1724025" y="1971675"/>
          <a:ext cx="2792413" cy="1204913"/>
        </p:xfrm>
        <a:graphic>
          <a:graphicData uri="http://schemas.openxmlformats.org/presentationml/2006/ole">
            <mc:AlternateContent xmlns:mc="http://schemas.openxmlformats.org/markup-compatibility/2006">
              <mc:Choice xmlns:v="urn:schemas-microsoft-com:vml" Requires="v">
                <p:oleObj spid="_x0000_s18527" name="Egyenlet" r:id="rId4" imgW="1117115" imgH="482391" progId="Equation.3">
                  <p:embed/>
                </p:oleObj>
              </mc:Choice>
              <mc:Fallback>
                <p:oleObj name="Egyenlet" r:id="rId4" imgW="1117115" imgH="48239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025" y="1971675"/>
                        <a:ext cx="2792413" cy="1204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45" name="Object 5"/>
          <p:cNvGraphicFramePr>
            <a:graphicFrameLocks noChangeAspect="1"/>
          </p:cNvGraphicFramePr>
          <p:nvPr/>
        </p:nvGraphicFramePr>
        <p:xfrm>
          <a:off x="1724025" y="3194050"/>
          <a:ext cx="3141663" cy="1174750"/>
        </p:xfrm>
        <a:graphic>
          <a:graphicData uri="http://schemas.openxmlformats.org/presentationml/2006/ole">
            <mc:AlternateContent xmlns:mc="http://schemas.openxmlformats.org/markup-compatibility/2006">
              <mc:Choice xmlns:v="urn:schemas-microsoft-com:vml" Requires="v">
                <p:oleObj spid="_x0000_s18528" name="Egyenlet" r:id="rId6" imgW="1257300" imgH="469900" progId="Equation.3">
                  <p:embed/>
                </p:oleObj>
              </mc:Choice>
              <mc:Fallback>
                <p:oleObj name="Egyenlet" r:id="rId6" imgW="1257300" imgH="4699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4025" y="3194050"/>
                        <a:ext cx="3141663" cy="1174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46" name="Object 6"/>
          <p:cNvGraphicFramePr>
            <a:graphicFrameLocks noChangeAspect="1"/>
          </p:cNvGraphicFramePr>
          <p:nvPr/>
        </p:nvGraphicFramePr>
        <p:xfrm>
          <a:off x="1724025" y="4540250"/>
          <a:ext cx="2443163" cy="730250"/>
        </p:xfrm>
        <a:graphic>
          <a:graphicData uri="http://schemas.openxmlformats.org/presentationml/2006/ole">
            <mc:AlternateContent xmlns:mc="http://schemas.openxmlformats.org/markup-compatibility/2006">
              <mc:Choice xmlns:v="urn:schemas-microsoft-com:vml" Requires="v">
                <p:oleObj spid="_x0000_s18529" name="Egyenlet" r:id="rId8" imgW="977476" imgH="291973" progId="Equation.3">
                  <p:embed/>
                </p:oleObj>
              </mc:Choice>
              <mc:Fallback>
                <p:oleObj name="Egyenlet" r:id="rId8" imgW="977476" imgH="29197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4025" y="4540250"/>
                        <a:ext cx="2443163" cy="730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647" name="Text Box 7"/>
          <p:cNvSpPr txBox="1">
            <a:spLocks noChangeArrowheads="1"/>
          </p:cNvSpPr>
          <p:nvPr/>
        </p:nvSpPr>
        <p:spPr bwMode="auto">
          <a:xfrm>
            <a:off x="5543550" y="2290763"/>
            <a:ext cx="5365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t>(1)</a:t>
            </a:r>
          </a:p>
        </p:txBody>
      </p:sp>
      <p:sp>
        <p:nvSpPr>
          <p:cNvPr id="112648" name="Text Box 8"/>
          <p:cNvSpPr txBox="1">
            <a:spLocks noChangeArrowheads="1"/>
          </p:cNvSpPr>
          <p:nvPr/>
        </p:nvSpPr>
        <p:spPr bwMode="auto">
          <a:xfrm>
            <a:off x="5543550" y="3594100"/>
            <a:ext cx="536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t>(2)</a:t>
            </a:r>
          </a:p>
        </p:txBody>
      </p:sp>
      <p:sp>
        <p:nvSpPr>
          <p:cNvPr id="112649" name="Text Box 9"/>
          <p:cNvSpPr txBox="1">
            <a:spLocks noChangeArrowheads="1"/>
          </p:cNvSpPr>
          <p:nvPr/>
        </p:nvSpPr>
        <p:spPr bwMode="auto">
          <a:xfrm>
            <a:off x="5527675" y="4838700"/>
            <a:ext cx="536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t>(3)</a:t>
            </a:r>
          </a:p>
        </p:txBody>
      </p:sp>
    </p:spTree>
    <p:extLst>
      <p:ext uri="{BB962C8B-B14F-4D97-AF65-F5344CB8AC3E}">
        <p14:creationId xmlns:p14="http://schemas.microsoft.com/office/powerpoint/2010/main" val="292744949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hu-HU" dirty="0" err="1"/>
              <a:t>FEAT-p</a:t>
            </a:r>
            <a:r>
              <a:rPr lang="hu-HU" dirty="0"/>
              <a:t> </a:t>
            </a:r>
            <a:r>
              <a:rPr lang="hu-HU" dirty="0" err="1" smtClean="0"/>
              <a:t>characteristics</a:t>
            </a:r>
            <a:endParaRPr lang="hu-HU" dirty="0"/>
          </a:p>
        </p:txBody>
      </p:sp>
      <p:sp>
        <p:nvSpPr>
          <p:cNvPr id="35843" name="Rectangle 3"/>
          <p:cNvSpPr>
            <a:spLocks noGrp="1" noChangeArrowheads="1"/>
          </p:cNvSpPr>
          <p:nvPr>
            <p:ph type="body" idx="1"/>
          </p:nvPr>
        </p:nvSpPr>
        <p:spPr/>
        <p:txBody>
          <a:bodyPr/>
          <a:lstStyle/>
          <a:p>
            <a:r>
              <a:rPr lang="hu-HU" sz="2800" dirty="0" err="1" smtClean="0"/>
              <a:t>Advantages</a:t>
            </a:r>
            <a:endParaRPr lang="hu-HU" sz="2800" dirty="0"/>
          </a:p>
          <a:p>
            <a:pPr lvl="1"/>
            <a:r>
              <a:rPr lang="hu-HU" sz="2400" dirty="0" err="1" smtClean="0"/>
              <a:t>Applicable</a:t>
            </a:r>
            <a:r>
              <a:rPr lang="hu-HU" sz="2400" dirty="0" smtClean="0"/>
              <a:t> </a:t>
            </a:r>
            <a:r>
              <a:rPr lang="hu-HU" sz="2400" dirty="0" err="1" smtClean="0"/>
              <a:t>in</a:t>
            </a:r>
            <a:r>
              <a:rPr lang="hu-HU" sz="2400" dirty="0" smtClean="0"/>
              <a:t> </a:t>
            </a:r>
            <a:r>
              <a:rPr lang="hu-HU" sz="2400" dirty="0" err="1" smtClean="0"/>
              <a:t>case</a:t>
            </a:r>
            <a:r>
              <a:rPr lang="hu-HU" sz="2400" dirty="0" smtClean="0"/>
              <a:t> of </a:t>
            </a:r>
            <a:r>
              <a:rPr lang="hu-HU" sz="2400" dirty="0" err="1" smtClean="0"/>
              <a:t>any</a:t>
            </a:r>
            <a:r>
              <a:rPr lang="hu-HU" sz="2400" dirty="0" smtClean="0"/>
              <a:t> </a:t>
            </a:r>
            <a:r>
              <a:rPr lang="hu-HU" sz="2400" dirty="0" err="1" smtClean="0"/>
              <a:t>valid</a:t>
            </a:r>
            <a:r>
              <a:rPr lang="hu-HU" sz="2400" dirty="0" smtClean="0"/>
              <a:t> </a:t>
            </a:r>
            <a:r>
              <a:rPr lang="hu-HU" sz="2400" dirty="0" err="1" smtClean="0"/>
              <a:t>set</a:t>
            </a:r>
            <a:r>
              <a:rPr lang="hu-HU" sz="2400" dirty="0" smtClean="0"/>
              <a:t> </a:t>
            </a:r>
            <a:r>
              <a:rPr lang="hu-HU" sz="2400" dirty="0" err="1" smtClean="0"/>
              <a:t>shape</a:t>
            </a:r>
            <a:endParaRPr lang="hu-HU" sz="2400" dirty="0"/>
          </a:p>
          <a:p>
            <a:pPr lvl="1"/>
            <a:r>
              <a:rPr lang="hu-HU" sz="2400" dirty="0" err="1" smtClean="0"/>
              <a:t>Even</a:t>
            </a:r>
            <a:r>
              <a:rPr lang="hu-HU" sz="2400" dirty="0" smtClean="0"/>
              <a:t> </a:t>
            </a:r>
            <a:r>
              <a:rPr lang="hu-HU" sz="2400" dirty="0" err="1" smtClean="0"/>
              <a:t>in</a:t>
            </a:r>
            <a:r>
              <a:rPr lang="hu-HU" sz="2400" dirty="0" smtClean="0"/>
              <a:t> </a:t>
            </a:r>
            <a:r>
              <a:rPr lang="hu-HU" sz="2400" dirty="0" err="1" smtClean="0"/>
              <a:t>case</a:t>
            </a:r>
            <a:r>
              <a:rPr lang="hu-HU" sz="2400" dirty="0" smtClean="0"/>
              <a:t> of </a:t>
            </a:r>
            <a:r>
              <a:rPr lang="hu-HU" sz="2400" dirty="0" err="1" smtClean="0"/>
              <a:t>different</a:t>
            </a:r>
            <a:r>
              <a:rPr lang="hu-HU" sz="2400" dirty="0" smtClean="0"/>
              <a:t> </a:t>
            </a:r>
            <a:r>
              <a:rPr lang="hu-HU" sz="2400" dirty="0" err="1" smtClean="0"/>
              <a:t>shape</a:t>
            </a:r>
            <a:r>
              <a:rPr lang="hu-HU" sz="2400" dirty="0" smtClean="0"/>
              <a:t> </a:t>
            </a:r>
            <a:r>
              <a:rPr lang="hu-HU" sz="2400" dirty="0" err="1" smtClean="0"/>
              <a:t>types</a:t>
            </a:r>
            <a:endParaRPr lang="hu-HU" sz="2400" dirty="0" smtClean="0"/>
          </a:p>
          <a:p>
            <a:pPr lvl="1"/>
            <a:r>
              <a:rPr lang="hu-HU" sz="2400" dirty="0" err="1" smtClean="0"/>
              <a:t>Interpolation</a:t>
            </a:r>
            <a:r>
              <a:rPr lang="hu-HU" sz="2400" dirty="0" smtClean="0"/>
              <a:t> &amp; </a:t>
            </a:r>
            <a:r>
              <a:rPr lang="hu-HU" sz="2400" dirty="0" err="1" smtClean="0"/>
              <a:t>Extrapolation</a:t>
            </a:r>
            <a:endParaRPr lang="hu-HU" sz="2400" dirty="0"/>
          </a:p>
          <a:p>
            <a:r>
              <a:rPr lang="hu-HU" sz="2800" dirty="0" err="1" smtClean="0"/>
              <a:t>Disadvantages</a:t>
            </a:r>
            <a:endParaRPr lang="hu-HU" sz="2800" dirty="0"/>
          </a:p>
          <a:p>
            <a:pPr lvl="1"/>
            <a:r>
              <a:rPr lang="hu-HU" sz="2400" dirty="0" err="1" smtClean="0"/>
              <a:t>Does</a:t>
            </a:r>
            <a:r>
              <a:rPr lang="hu-HU" sz="2400" dirty="0" smtClean="0"/>
              <a:t> </a:t>
            </a:r>
            <a:r>
              <a:rPr lang="hu-HU" sz="2400" dirty="0" err="1" smtClean="0"/>
              <a:t>not</a:t>
            </a:r>
            <a:r>
              <a:rPr lang="hu-HU" sz="2400" dirty="0" smtClean="0"/>
              <a:t> </a:t>
            </a:r>
            <a:r>
              <a:rPr lang="hu-HU" sz="2400" dirty="0" err="1" smtClean="0"/>
              <a:t>preserve</a:t>
            </a:r>
            <a:r>
              <a:rPr lang="hu-HU" sz="2400" dirty="0" smtClean="0"/>
              <a:t> </a:t>
            </a:r>
            <a:r>
              <a:rPr lang="hu-HU" sz="2400" dirty="0" err="1" smtClean="0"/>
              <a:t>the</a:t>
            </a:r>
            <a:r>
              <a:rPr lang="hu-HU" sz="2400" dirty="0" smtClean="0"/>
              <a:t> </a:t>
            </a:r>
            <a:r>
              <a:rPr lang="hu-HU" sz="2400" dirty="0" err="1" smtClean="0"/>
              <a:t>piece-wise</a:t>
            </a:r>
            <a:r>
              <a:rPr lang="hu-HU" sz="2400" dirty="0" smtClean="0"/>
              <a:t> </a:t>
            </a:r>
            <a:r>
              <a:rPr lang="hu-HU" sz="2400" dirty="0" err="1" smtClean="0"/>
              <a:t>linear</a:t>
            </a:r>
            <a:r>
              <a:rPr lang="hu-HU" sz="2400" dirty="0" smtClean="0"/>
              <a:t> </a:t>
            </a:r>
            <a:r>
              <a:rPr lang="hu-HU" sz="2400" dirty="0" err="1" smtClean="0"/>
              <a:t>membership</a:t>
            </a:r>
            <a:r>
              <a:rPr lang="hu-HU" sz="2400" dirty="0" smtClean="0"/>
              <a:t> </a:t>
            </a:r>
            <a:r>
              <a:rPr lang="hu-HU" sz="2400" dirty="0" err="1" smtClean="0"/>
              <a:t>function</a:t>
            </a:r>
            <a:endParaRPr lang="hu-HU" sz="2400" dirty="0"/>
          </a:p>
        </p:txBody>
      </p:sp>
      <p:sp>
        <p:nvSpPr>
          <p:cNvPr id="2" name="Dia számának helye 1"/>
          <p:cNvSpPr>
            <a:spLocks noGrp="1"/>
          </p:cNvSpPr>
          <p:nvPr>
            <p:ph type="sldNum" sz="quarter" idx="12"/>
          </p:nvPr>
        </p:nvSpPr>
        <p:spPr/>
        <p:txBody>
          <a:bodyPr/>
          <a:lstStyle/>
          <a:p>
            <a:fld id="{42275A63-3E4B-4569-BF04-D6C210DC9A48}" type="slidenum">
              <a:rPr lang="hu-HU" smtClean="0"/>
              <a:pPr/>
              <a:t>87</a:t>
            </a:fld>
            <a:endParaRPr lang="hu-HU" dirty="0"/>
          </a:p>
        </p:txBody>
      </p:sp>
    </p:spTree>
    <p:extLst>
      <p:ext uri="{BB962C8B-B14F-4D97-AF65-F5344CB8AC3E}">
        <p14:creationId xmlns:p14="http://schemas.microsoft.com/office/powerpoint/2010/main" val="203001566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hu-HU"/>
              <a:t>FEAT-LS</a:t>
            </a:r>
          </a:p>
        </p:txBody>
      </p:sp>
      <p:sp>
        <p:nvSpPr>
          <p:cNvPr id="147459" name="Rectangle 3"/>
          <p:cNvSpPr>
            <a:spLocks noGrp="1" noChangeArrowheads="1"/>
          </p:cNvSpPr>
          <p:nvPr>
            <p:ph type="body" idx="1"/>
          </p:nvPr>
        </p:nvSpPr>
        <p:spPr/>
        <p:txBody>
          <a:bodyPr/>
          <a:lstStyle/>
          <a:p>
            <a:pPr>
              <a:lnSpc>
                <a:spcPct val="90000"/>
              </a:lnSpc>
            </a:pPr>
            <a:r>
              <a:rPr lang="hu-HU" sz="2800" dirty="0" err="1" smtClean="0"/>
              <a:t>Optimal</a:t>
            </a:r>
            <a:r>
              <a:rPr lang="hu-HU" sz="2800" dirty="0" smtClean="0"/>
              <a:t> </a:t>
            </a:r>
            <a:r>
              <a:rPr lang="hu-HU" sz="2800" dirty="0" err="1" smtClean="0"/>
              <a:t>solution</a:t>
            </a:r>
            <a:r>
              <a:rPr lang="hu-HU" sz="2800" dirty="0" smtClean="0"/>
              <a:t> </a:t>
            </a:r>
            <a:r>
              <a:rPr lang="en-GB" sz="2800" dirty="0" smtClean="0"/>
              <a:t>if </a:t>
            </a:r>
            <a:r>
              <a:rPr lang="en-GB" sz="2800" dirty="0"/>
              <a:t>the partition is uniform shaped</a:t>
            </a:r>
          </a:p>
          <a:p>
            <a:pPr>
              <a:lnSpc>
                <a:spcPct val="90000"/>
              </a:lnSpc>
            </a:pPr>
            <a:r>
              <a:rPr lang="en-GB" sz="2800" dirty="0"/>
              <a:t>Takes into consideration all the sets of the partition</a:t>
            </a:r>
          </a:p>
          <a:p>
            <a:pPr>
              <a:lnSpc>
                <a:spcPct val="90000"/>
              </a:lnSpc>
            </a:pPr>
            <a:r>
              <a:rPr lang="en-GB" sz="2800" dirty="0" smtClean="0"/>
              <a:t>The </a:t>
            </a:r>
            <a:r>
              <a:rPr lang="en-GB" sz="2800" dirty="0"/>
              <a:t>ordinate values of the characteristic points predetermined by the characteristic shape of the partition</a:t>
            </a:r>
          </a:p>
          <a:p>
            <a:pPr>
              <a:lnSpc>
                <a:spcPct val="90000"/>
              </a:lnSpc>
            </a:pPr>
            <a:r>
              <a:rPr lang="en-GB" sz="2800" dirty="0"/>
              <a:t>Abscissas calculated by the method of weighted least squares</a:t>
            </a:r>
          </a:p>
        </p:txBody>
      </p:sp>
      <p:sp>
        <p:nvSpPr>
          <p:cNvPr id="2" name="Dia számának helye 1"/>
          <p:cNvSpPr>
            <a:spLocks noGrp="1"/>
          </p:cNvSpPr>
          <p:nvPr>
            <p:ph type="sldNum" sz="quarter" idx="12"/>
          </p:nvPr>
        </p:nvSpPr>
        <p:spPr/>
        <p:txBody>
          <a:bodyPr/>
          <a:lstStyle/>
          <a:p>
            <a:fld id="{42275A63-3E4B-4569-BF04-D6C210DC9A48}" type="slidenum">
              <a:rPr lang="hu-HU" smtClean="0"/>
              <a:pPr/>
              <a:t>88</a:t>
            </a:fld>
            <a:endParaRPr lang="hu-HU" dirty="0"/>
          </a:p>
        </p:txBody>
      </p:sp>
    </p:spTree>
    <p:extLst>
      <p:ext uri="{BB962C8B-B14F-4D97-AF65-F5344CB8AC3E}">
        <p14:creationId xmlns:p14="http://schemas.microsoft.com/office/powerpoint/2010/main" val="5895435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Dia számának helye 3"/>
          <p:cNvSpPr>
            <a:spLocks noGrp="1"/>
          </p:cNvSpPr>
          <p:nvPr>
            <p:ph type="sldNum" sz="quarter" idx="12"/>
          </p:nvPr>
        </p:nvSpPr>
        <p:spPr/>
        <p:txBody>
          <a:bodyPr/>
          <a:lstStyle/>
          <a:p>
            <a:fld id="{97476C8B-A920-4F13-87AA-ACA0B9E24478}" type="slidenum">
              <a:rPr lang="hu-HU"/>
              <a:pPr/>
              <a:t>89</a:t>
            </a:fld>
            <a:endParaRPr lang="hu-HU"/>
          </a:p>
        </p:txBody>
      </p:sp>
      <p:sp>
        <p:nvSpPr>
          <p:cNvPr id="178178" name="Rectangle 2"/>
          <p:cNvSpPr>
            <a:spLocks noGrp="1" noChangeArrowheads="1"/>
          </p:cNvSpPr>
          <p:nvPr>
            <p:ph type="title" idx="4294967295"/>
          </p:nvPr>
        </p:nvSpPr>
        <p:spPr>
          <a:xfrm>
            <a:off x="1830388" y="301625"/>
            <a:ext cx="7313612" cy="1143000"/>
          </a:xfrm>
        </p:spPr>
        <p:txBody>
          <a:bodyPr/>
          <a:lstStyle/>
          <a:p>
            <a:r>
              <a:rPr lang="hu-HU"/>
              <a:t>FEAT-LS</a:t>
            </a:r>
          </a:p>
        </p:txBody>
      </p:sp>
      <p:grpSp>
        <p:nvGrpSpPr>
          <p:cNvPr id="178180" name="Group 4"/>
          <p:cNvGrpSpPr>
            <a:grpSpLocks noChangeAspect="1"/>
          </p:cNvGrpSpPr>
          <p:nvPr/>
        </p:nvGrpSpPr>
        <p:grpSpPr bwMode="auto">
          <a:xfrm>
            <a:off x="0" y="2989263"/>
            <a:ext cx="4395788" cy="2955925"/>
            <a:chOff x="0" y="0"/>
            <a:chExt cx="4260" cy="2865"/>
          </a:xfrm>
        </p:grpSpPr>
        <p:sp>
          <p:nvSpPr>
            <p:cNvPr id="178181" name="AutoShape 5"/>
            <p:cNvSpPr>
              <a:spLocks noChangeAspect="1" noChangeArrowheads="1"/>
            </p:cNvSpPr>
            <p:nvPr/>
          </p:nvSpPr>
          <p:spPr bwMode="auto">
            <a:xfrm>
              <a:off x="0" y="0"/>
              <a:ext cx="4260" cy="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178182" name="Rectangle 6"/>
            <p:cNvSpPr>
              <a:spLocks noChangeArrowheads="1"/>
            </p:cNvSpPr>
            <p:nvPr/>
          </p:nvSpPr>
          <p:spPr bwMode="auto">
            <a:xfrm>
              <a:off x="555" y="210"/>
              <a:ext cx="3300" cy="23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178183" name="Rectangle 7"/>
            <p:cNvSpPr>
              <a:spLocks noChangeArrowheads="1"/>
            </p:cNvSpPr>
            <p:nvPr/>
          </p:nvSpPr>
          <p:spPr bwMode="auto">
            <a:xfrm>
              <a:off x="555" y="210"/>
              <a:ext cx="3300" cy="2314"/>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78184" name="Line 8"/>
            <p:cNvSpPr>
              <a:spLocks noChangeShapeType="1"/>
            </p:cNvSpPr>
            <p:nvPr/>
          </p:nvSpPr>
          <p:spPr bwMode="auto">
            <a:xfrm>
              <a:off x="555" y="210"/>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85" name="Line 9"/>
            <p:cNvSpPr>
              <a:spLocks noChangeShapeType="1"/>
            </p:cNvSpPr>
            <p:nvPr/>
          </p:nvSpPr>
          <p:spPr bwMode="auto">
            <a:xfrm>
              <a:off x="555" y="2524"/>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86" name="Line 10"/>
            <p:cNvSpPr>
              <a:spLocks noChangeShapeType="1"/>
            </p:cNvSpPr>
            <p:nvPr/>
          </p:nvSpPr>
          <p:spPr bwMode="auto">
            <a:xfrm flipV="1">
              <a:off x="38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87" name="Line 11"/>
            <p:cNvSpPr>
              <a:spLocks noChangeShapeType="1"/>
            </p:cNvSpPr>
            <p:nvPr/>
          </p:nvSpPr>
          <p:spPr bwMode="auto">
            <a:xfrm flipV="1">
              <a:off x="5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88" name="Line 12"/>
            <p:cNvSpPr>
              <a:spLocks noChangeShapeType="1"/>
            </p:cNvSpPr>
            <p:nvPr/>
          </p:nvSpPr>
          <p:spPr bwMode="auto">
            <a:xfrm>
              <a:off x="555" y="2524"/>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89" name="Line 13"/>
            <p:cNvSpPr>
              <a:spLocks noChangeShapeType="1"/>
            </p:cNvSpPr>
            <p:nvPr/>
          </p:nvSpPr>
          <p:spPr bwMode="auto">
            <a:xfrm flipV="1">
              <a:off x="5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90" name="Line 14"/>
            <p:cNvSpPr>
              <a:spLocks noChangeShapeType="1"/>
            </p:cNvSpPr>
            <p:nvPr/>
          </p:nvSpPr>
          <p:spPr bwMode="auto">
            <a:xfrm flipV="1">
              <a:off x="555"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91" name="Line 15"/>
            <p:cNvSpPr>
              <a:spLocks noChangeShapeType="1"/>
            </p:cNvSpPr>
            <p:nvPr/>
          </p:nvSpPr>
          <p:spPr bwMode="auto">
            <a:xfrm>
              <a:off x="555"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92" name="Rectangle 16"/>
            <p:cNvSpPr>
              <a:spLocks noChangeArrowheads="1"/>
            </p:cNvSpPr>
            <p:nvPr/>
          </p:nvSpPr>
          <p:spPr bwMode="auto">
            <a:xfrm>
              <a:off x="511" y="2570"/>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a:t>
              </a:r>
              <a:endParaRPr lang="hu-HU" sz="2000"/>
            </a:p>
          </p:txBody>
        </p:sp>
        <p:sp>
          <p:nvSpPr>
            <p:cNvPr id="178193" name="Line 17"/>
            <p:cNvSpPr>
              <a:spLocks noChangeShapeType="1"/>
            </p:cNvSpPr>
            <p:nvPr/>
          </p:nvSpPr>
          <p:spPr bwMode="auto">
            <a:xfrm flipV="1">
              <a:off x="1305"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94" name="Line 18"/>
            <p:cNvSpPr>
              <a:spLocks noChangeShapeType="1"/>
            </p:cNvSpPr>
            <p:nvPr/>
          </p:nvSpPr>
          <p:spPr bwMode="auto">
            <a:xfrm>
              <a:off x="1305"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95" name="Rectangle 19"/>
            <p:cNvSpPr>
              <a:spLocks noChangeArrowheads="1"/>
            </p:cNvSpPr>
            <p:nvPr/>
          </p:nvSpPr>
          <p:spPr bwMode="auto">
            <a:xfrm>
              <a:off x="1171" y="2570"/>
              <a:ext cx="341"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0.5</a:t>
              </a:r>
              <a:endParaRPr lang="hu-HU" sz="2000"/>
            </a:p>
          </p:txBody>
        </p:sp>
        <p:sp>
          <p:nvSpPr>
            <p:cNvPr id="178196" name="Line 20"/>
            <p:cNvSpPr>
              <a:spLocks noChangeShapeType="1"/>
            </p:cNvSpPr>
            <p:nvPr/>
          </p:nvSpPr>
          <p:spPr bwMode="auto">
            <a:xfrm flipV="1">
              <a:off x="2055"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97" name="Line 21"/>
            <p:cNvSpPr>
              <a:spLocks noChangeShapeType="1"/>
            </p:cNvSpPr>
            <p:nvPr/>
          </p:nvSpPr>
          <p:spPr bwMode="auto">
            <a:xfrm>
              <a:off x="2055"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198" name="Rectangle 22"/>
            <p:cNvSpPr>
              <a:spLocks noChangeArrowheads="1"/>
            </p:cNvSpPr>
            <p:nvPr/>
          </p:nvSpPr>
          <p:spPr bwMode="auto">
            <a:xfrm>
              <a:off x="2011" y="2570"/>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1</a:t>
              </a:r>
              <a:endParaRPr lang="hu-HU" sz="2000"/>
            </a:p>
          </p:txBody>
        </p:sp>
        <p:sp>
          <p:nvSpPr>
            <p:cNvPr id="178199" name="Line 23"/>
            <p:cNvSpPr>
              <a:spLocks noChangeShapeType="1"/>
            </p:cNvSpPr>
            <p:nvPr/>
          </p:nvSpPr>
          <p:spPr bwMode="auto">
            <a:xfrm flipV="1">
              <a:off x="2805"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00" name="Line 24"/>
            <p:cNvSpPr>
              <a:spLocks noChangeShapeType="1"/>
            </p:cNvSpPr>
            <p:nvPr/>
          </p:nvSpPr>
          <p:spPr bwMode="auto">
            <a:xfrm>
              <a:off x="2805"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01" name="Rectangle 25"/>
            <p:cNvSpPr>
              <a:spLocks noChangeArrowheads="1"/>
            </p:cNvSpPr>
            <p:nvPr/>
          </p:nvSpPr>
          <p:spPr bwMode="auto">
            <a:xfrm>
              <a:off x="2669" y="2570"/>
              <a:ext cx="342"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1.5</a:t>
              </a:r>
              <a:endParaRPr lang="hu-HU" sz="2000"/>
            </a:p>
          </p:txBody>
        </p:sp>
        <p:sp>
          <p:nvSpPr>
            <p:cNvPr id="178202" name="Line 26"/>
            <p:cNvSpPr>
              <a:spLocks noChangeShapeType="1"/>
            </p:cNvSpPr>
            <p:nvPr/>
          </p:nvSpPr>
          <p:spPr bwMode="auto">
            <a:xfrm flipV="1">
              <a:off x="3555"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03" name="Line 27"/>
            <p:cNvSpPr>
              <a:spLocks noChangeShapeType="1"/>
            </p:cNvSpPr>
            <p:nvPr/>
          </p:nvSpPr>
          <p:spPr bwMode="auto">
            <a:xfrm>
              <a:off x="3555"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04" name="Rectangle 28"/>
            <p:cNvSpPr>
              <a:spLocks noChangeArrowheads="1"/>
            </p:cNvSpPr>
            <p:nvPr/>
          </p:nvSpPr>
          <p:spPr bwMode="auto">
            <a:xfrm>
              <a:off x="3511" y="2569"/>
              <a:ext cx="137"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2</a:t>
              </a:r>
              <a:endParaRPr lang="hu-HU" sz="2000"/>
            </a:p>
          </p:txBody>
        </p:sp>
        <p:sp>
          <p:nvSpPr>
            <p:cNvPr id="178205" name="Line 29"/>
            <p:cNvSpPr>
              <a:spLocks noChangeShapeType="1"/>
            </p:cNvSpPr>
            <p:nvPr/>
          </p:nvSpPr>
          <p:spPr bwMode="auto">
            <a:xfrm>
              <a:off x="555" y="2524"/>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06" name="Line 30"/>
            <p:cNvSpPr>
              <a:spLocks noChangeShapeType="1"/>
            </p:cNvSpPr>
            <p:nvPr/>
          </p:nvSpPr>
          <p:spPr bwMode="auto">
            <a:xfrm flipH="1">
              <a:off x="3810" y="2524"/>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07" name="Rectangle 31"/>
            <p:cNvSpPr>
              <a:spLocks noChangeArrowheads="1"/>
            </p:cNvSpPr>
            <p:nvPr/>
          </p:nvSpPr>
          <p:spPr bwMode="auto">
            <a:xfrm>
              <a:off x="391" y="2405"/>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a:t>
              </a:r>
              <a:endParaRPr lang="hu-HU" sz="2000"/>
            </a:p>
          </p:txBody>
        </p:sp>
        <p:sp>
          <p:nvSpPr>
            <p:cNvPr id="178208" name="Line 32"/>
            <p:cNvSpPr>
              <a:spLocks noChangeShapeType="1"/>
            </p:cNvSpPr>
            <p:nvPr/>
          </p:nvSpPr>
          <p:spPr bwMode="auto">
            <a:xfrm>
              <a:off x="555" y="2104"/>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09" name="Line 33"/>
            <p:cNvSpPr>
              <a:spLocks noChangeShapeType="1"/>
            </p:cNvSpPr>
            <p:nvPr/>
          </p:nvSpPr>
          <p:spPr bwMode="auto">
            <a:xfrm flipH="1">
              <a:off x="3810" y="2104"/>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10" name="Rectangle 34"/>
            <p:cNvSpPr>
              <a:spLocks noChangeArrowheads="1"/>
            </p:cNvSpPr>
            <p:nvPr/>
          </p:nvSpPr>
          <p:spPr bwMode="auto">
            <a:xfrm>
              <a:off x="225" y="1983"/>
              <a:ext cx="341"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0.2</a:t>
              </a:r>
              <a:endParaRPr lang="hu-HU" sz="2000"/>
            </a:p>
          </p:txBody>
        </p:sp>
        <p:sp>
          <p:nvSpPr>
            <p:cNvPr id="178211" name="Line 35"/>
            <p:cNvSpPr>
              <a:spLocks noChangeShapeType="1"/>
            </p:cNvSpPr>
            <p:nvPr/>
          </p:nvSpPr>
          <p:spPr bwMode="auto">
            <a:xfrm>
              <a:off x="555" y="1683"/>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12" name="Line 36"/>
            <p:cNvSpPr>
              <a:spLocks noChangeShapeType="1"/>
            </p:cNvSpPr>
            <p:nvPr/>
          </p:nvSpPr>
          <p:spPr bwMode="auto">
            <a:xfrm flipH="1">
              <a:off x="3810" y="1683"/>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13" name="Rectangle 37"/>
            <p:cNvSpPr>
              <a:spLocks noChangeArrowheads="1"/>
            </p:cNvSpPr>
            <p:nvPr/>
          </p:nvSpPr>
          <p:spPr bwMode="auto">
            <a:xfrm>
              <a:off x="225" y="1563"/>
              <a:ext cx="341"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0.4</a:t>
              </a:r>
              <a:endParaRPr lang="hu-HU" sz="2000"/>
            </a:p>
          </p:txBody>
        </p:sp>
        <p:sp>
          <p:nvSpPr>
            <p:cNvPr id="178214" name="Line 38"/>
            <p:cNvSpPr>
              <a:spLocks noChangeShapeType="1"/>
            </p:cNvSpPr>
            <p:nvPr/>
          </p:nvSpPr>
          <p:spPr bwMode="auto">
            <a:xfrm>
              <a:off x="555" y="1247"/>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15" name="Line 39"/>
            <p:cNvSpPr>
              <a:spLocks noChangeShapeType="1"/>
            </p:cNvSpPr>
            <p:nvPr/>
          </p:nvSpPr>
          <p:spPr bwMode="auto">
            <a:xfrm flipH="1">
              <a:off x="3810" y="1247"/>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16" name="Rectangle 40"/>
            <p:cNvSpPr>
              <a:spLocks noChangeArrowheads="1"/>
            </p:cNvSpPr>
            <p:nvPr/>
          </p:nvSpPr>
          <p:spPr bwMode="auto">
            <a:xfrm>
              <a:off x="225" y="1128"/>
              <a:ext cx="341"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0.6</a:t>
              </a:r>
              <a:endParaRPr lang="hu-HU" sz="2000"/>
            </a:p>
          </p:txBody>
        </p:sp>
        <p:sp>
          <p:nvSpPr>
            <p:cNvPr id="178217" name="Line 41"/>
            <p:cNvSpPr>
              <a:spLocks noChangeShapeType="1"/>
            </p:cNvSpPr>
            <p:nvPr/>
          </p:nvSpPr>
          <p:spPr bwMode="auto">
            <a:xfrm>
              <a:off x="555" y="841"/>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18" name="Line 42"/>
            <p:cNvSpPr>
              <a:spLocks noChangeShapeType="1"/>
            </p:cNvSpPr>
            <p:nvPr/>
          </p:nvSpPr>
          <p:spPr bwMode="auto">
            <a:xfrm flipH="1">
              <a:off x="3810" y="841"/>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19" name="Rectangle 43"/>
            <p:cNvSpPr>
              <a:spLocks noChangeArrowheads="1"/>
            </p:cNvSpPr>
            <p:nvPr/>
          </p:nvSpPr>
          <p:spPr bwMode="auto">
            <a:xfrm>
              <a:off x="225" y="722"/>
              <a:ext cx="341"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0.8</a:t>
              </a:r>
              <a:endParaRPr lang="hu-HU" sz="2000"/>
            </a:p>
          </p:txBody>
        </p:sp>
        <p:sp>
          <p:nvSpPr>
            <p:cNvPr id="178220" name="Line 44"/>
            <p:cNvSpPr>
              <a:spLocks noChangeShapeType="1"/>
            </p:cNvSpPr>
            <p:nvPr/>
          </p:nvSpPr>
          <p:spPr bwMode="auto">
            <a:xfrm>
              <a:off x="555" y="421"/>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21" name="Line 45"/>
            <p:cNvSpPr>
              <a:spLocks noChangeShapeType="1"/>
            </p:cNvSpPr>
            <p:nvPr/>
          </p:nvSpPr>
          <p:spPr bwMode="auto">
            <a:xfrm flipH="1">
              <a:off x="3810" y="421"/>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22" name="Rectangle 46"/>
            <p:cNvSpPr>
              <a:spLocks noChangeArrowheads="1"/>
            </p:cNvSpPr>
            <p:nvPr/>
          </p:nvSpPr>
          <p:spPr bwMode="auto">
            <a:xfrm>
              <a:off x="391" y="302"/>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1</a:t>
              </a:r>
              <a:endParaRPr lang="hu-HU" sz="2000"/>
            </a:p>
          </p:txBody>
        </p:sp>
        <p:sp>
          <p:nvSpPr>
            <p:cNvPr id="178223" name="Line 47"/>
            <p:cNvSpPr>
              <a:spLocks noChangeShapeType="1"/>
            </p:cNvSpPr>
            <p:nvPr/>
          </p:nvSpPr>
          <p:spPr bwMode="auto">
            <a:xfrm>
              <a:off x="555" y="210"/>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24" name="Line 48"/>
            <p:cNvSpPr>
              <a:spLocks noChangeShapeType="1"/>
            </p:cNvSpPr>
            <p:nvPr/>
          </p:nvSpPr>
          <p:spPr bwMode="auto">
            <a:xfrm>
              <a:off x="555" y="2524"/>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25" name="Line 49"/>
            <p:cNvSpPr>
              <a:spLocks noChangeShapeType="1"/>
            </p:cNvSpPr>
            <p:nvPr/>
          </p:nvSpPr>
          <p:spPr bwMode="auto">
            <a:xfrm flipV="1">
              <a:off x="38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26" name="Line 50"/>
            <p:cNvSpPr>
              <a:spLocks noChangeShapeType="1"/>
            </p:cNvSpPr>
            <p:nvPr/>
          </p:nvSpPr>
          <p:spPr bwMode="auto">
            <a:xfrm flipV="1">
              <a:off x="5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27" name="Freeform 51"/>
            <p:cNvSpPr>
              <a:spLocks/>
            </p:cNvSpPr>
            <p:nvPr/>
          </p:nvSpPr>
          <p:spPr bwMode="auto">
            <a:xfrm>
              <a:off x="555" y="421"/>
              <a:ext cx="3300" cy="2103"/>
            </a:xfrm>
            <a:custGeom>
              <a:avLst/>
              <a:gdLst>
                <a:gd name="T0" fmla="*/ 0 w 3300"/>
                <a:gd name="T1" fmla="*/ 2103 h 2103"/>
                <a:gd name="T2" fmla="*/ 75 w 3300"/>
                <a:gd name="T3" fmla="*/ 2103 h 2103"/>
                <a:gd name="T4" fmla="*/ 195 w 3300"/>
                <a:gd name="T5" fmla="*/ 976 h 2103"/>
                <a:gd name="T6" fmla="*/ 450 w 3300"/>
                <a:gd name="T7" fmla="*/ 0 h 2103"/>
                <a:gd name="T8" fmla="*/ 555 w 3300"/>
                <a:gd name="T9" fmla="*/ 0 h 2103"/>
                <a:gd name="T10" fmla="*/ 945 w 3300"/>
                <a:gd name="T11" fmla="*/ 2103 h 2103"/>
                <a:gd name="T12" fmla="*/ 3300 w 3300"/>
                <a:gd name="T13" fmla="*/ 2103 h 2103"/>
              </a:gdLst>
              <a:ahLst/>
              <a:cxnLst>
                <a:cxn ang="0">
                  <a:pos x="T0" y="T1"/>
                </a:cxn>
                <a:cxn ang="0">
                  <a:pos x="T2" y="T3"/>
                </a:cxn>
                <a:cxn ang="0">
                  <a:pos x="T4" y="T5"/>
                </a:cxn>
                <a:cxn ang="0">
                  <a:pos x="T6" y="T7"/>
                </a:cxn>
                <a:cxn ang="0">
                  <a:pos x="T8" y="T9"/>
                </a:cxn>
                <a:cxn ang="0">
                  <a:pos x="T10" y="T11"/>
                </a:cxn>
                <a:cxn ang="0">
                  <a:pos x="T12" y="T13"/>
                </a:cxn>
              </a:cxnLst>
              <a:rect l="0" t="0" r="r" b="b"/>
              <a:pathLst>
                <a:path w="3300" h="2103">
                  <a:moveTo>
                    <a:pt x="0" y="2103"/>
                  </a:moveTo>
                  <a:lnTo>
                    <a:pt x="75" y="2103"/>
                  </a:lnTo>
                  <a:lnTo>
                    <a:pt x="195" y="976"/>
                  </a:lnTo>
                  <a:lnTo>
                    <a:pt x="450" y="0"/>
                  </a:lnTo>
                  <a:lnTo>
                    <a:pt x="555" y="0"/>
                  </a:lnTo>
                  <a:lnTo>
                    <a:pt x="945" y="2103"/>
                  </a:lnTo>
                  <a:lnTo>
                    <a:pt x="3300" y="2103"/>
                  </a:lnTo>
                </a:path>
              </a:pathLst>
            </a:custGeom>
            <a:noFill/>
            <a:ln w="190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78228" name="Rectangle 52"/>
            <p:cNvSpPr>
              <a:spLocks noChangeArrowheads="1"/>
            </p:cNvSpPr>
            <p:nvPr/>
          </p:nvSpPr>
          <p:spPr bwMode="auto">
            <a:xfrm>
              <a:off x="855" y="1277"/>
              <a:ext cx="165"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A</a:t>
              </a:r>
              <a:endParaRPr lang="hu-HU" sz="2000"/>
            </a:p>
          </p:txBody>
        </p:sp>
        <p:sp>
          <p:nvSpPr>
            <p:cNvPr id="178229" name="Rectangle 53"/>
            <p:cNvSpPr>
              <a:spLocks noChangeArrowheads="1"/>
            </p:cNvSpPr>
            <p:nvPr/>
          </p:nvSpPr>
          <p:spPr bwMode="auto">
            <a:xfrm>
              <a:off x="1020" y="1442"/>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1</a:t>
              </a:r>
              <a:endParaRPr lang="hu-HU" sz="2000"/>
            </a:p>
          </p:txBody>
        </p:sp>
        <p:sp>
          <p:nvSpPr>
            <p:cNvPr id="178230" name="Freeform 54"/>
            <p:cNvSpPr>
              <a:spLocks/>
            </p:cNvSpPr>
            <p:nvPr/>
          </p:nvSpPr>
          <p:spPr bwMode="auto">
            <a:xfrm>
              <a:off x="555" y="421"/>
              <a:ext cx="3300" cy="2103"/>
            </a:xfrm>
            <a:custGeom>
              <a:avLst/>
              <a:gdLst>
                <a:gd name="T0" fmla="*/ 0 w 3300"/>
                <a:gd name="T1" fmla="*/ 2103 h 2103"/>
                <a:gd name="T2" fmla="*/ 630 w 3300"/>
                <a:gd name="T3" fmla="*/ 2103 h 2103"/>
                <a:gd name="T4" fmla="*/ 645 w 3300"/>
                <a:gd name="T5" fmla="*/ 976 h 2103"/>
                <a:gd name="T6" fmla="*/ 960 w 3300"/>
                <a:gd name="T7" fmla="*/ 0 h 2103"/>
                <a:gd name="T8" fmla="*/ 975 w 3300"/>
                <a:gd name="T9" fmla="*/ 0 h 2103"/>
                <a:gd name="T10" fmla="*/ 1005 w 3300"/>
                <a:gd name="T11" fmla="*/ 2103 h 2103"/>
                <a:gd name="T12" fmla="*/ 3300 w 3300"/>
                <a:gd name="T13" fmla="*/ 2103 h 2103"/>
              </a:gdLst>
              <a:ahLst/>
              <a:cxnLst>
                <a:cxn ang="0">
                  <a:pos x="T0" y="T1"/>
                </a:cxn>
                <a:cxn ang="0">
                  <a:pos x="T2" y="T3"/>
                </a:cxn>
                <a:cxn ang="0">
                  <a:pos x="T4" y="T5"/>
                </a:cxn>
                <a:cxn ang="0">
                  <a:pos x="T6" y="T7"/>
                </a:cxn>
                <a:cxn ang="0">
                  <a:pos x="T8" y="T9"/>
                </a:cxn>
                <a:cxn ang="0">
                  <a:pos x="T10" y="T11"/>
                </a:cxn>
                <a:cxn ang="0">
                  <a:pos x="T12" y="T13"/>
                </a:cxn>
              </a:cxnLst>
              <a:rect l="0" t="0" r="r" b="b"/>
              <a:pathLst>
                <a:path w="3300" h="2103">
                  <a:moveTo>
                    <a:pt x="0" y="2103"/>
                  </a:moveTo>
                  <a:lnTo>
                    <a:pt x="630" y="2103"/>
                  </a:lnTo>
                  <a:lnTo>
                    <a:pt x="645" y="976"/>
                  </a:lnTo>
                  <a:lnTo>
                    <a:pt x="960" y="0"/>
                  </a:lnTo>
                  <a:lnTo>
                    <a:pt x="975" y="0"/>
                  </a:lnTo>
                  <a:lnTo>
                    <a:pt x="1005" y="2103"/>
                  </a:lnTo>
                  <a:lnTo>
                    <a:pt x="3300" y="2103"/>
                  </a:lnTo>
                </a:path>
              </a:pathLst>
            </a:custGeom>
            <a:noFill/>
            <a:ln w="190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78231" name="Rectangle 55"/>
            <p:cNvSpPr>
              <a:spLocks noChangeArrowheads="1"/>
            </p:cNvSpPr>
            <p:nvPr/>
          </p:nvSpPr>
          <p:spPr bwMode="auto">
            <a:xfrm>
              <a:off x="1605" y="1277"/>
              <a:ext cx="164"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A</a:t>
              </a:r>
              <a:endParaRPr lang="hu-HU" sz="2000"/>
            </a:p>
          </p:txBody>
        </p:sp>
        <p:sp>
          <p:nvSpPr>
            <p:cNvPr id="178232" name="Rectangle 56"/>
            <p:cNvSpPr>
              <a:spLocks noChangeArrowheads="1"/>
            </p:cNvSpPr>
            <p:nvPr/>
          </p:nvSpPr>
          <p:spPr bwMode="auto">
            <a:xfrm>
              <a:off x="1771" y="1442"/>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2</a:t>
              </a:r>
              <a:endParaRPr lang="hu-HU" sz="2000"/>
            </a:p>
          </p:txBody>
        </p:sp>
        <p:sp>
          <p:nvSpPr>
            <p:cNvPr id="178233" name="Freeform 57"/>
            <p:cNvSpPr>
              <a:spLocks/>
            </p:cNvSpPr>
            <p:nvPr/>
          </p:nvSpPr>
          <p:spPr bwMode="auto">
            <a:xfrm>
              <a:off x="555" y="421"/>
              <a:ext cx="3300" cy="2103"/>
            </a:xfrm>
            <a:custGeom>
              <a:avLst/>
              <a:gdLst>
                <a:gd name="T0" fmla="*/ 0 w 3300"/>
                <a:gd name="T1" fmla="*/ 2103 h 2103"/>
                <a:gd name="T2" fmla="*/ 1605 w 3300"/>
                <a:gd name="T3" fmla="*/ 2103 h 2103"/>
                <a:gd name="T4" fmla="*/ 1800 w 3300"/>
                <a:gd name="T5" fmla="*/ 976 h 2103"/>
                <a:gd name="T6" fmla="*/ 1905 w 3300"/>
                <a:gd name="T7" fmla="*/ 0 h 2103"/>
                <a:gd name="T8" fmla="*/ 2055 w 3300"/>
                <a:gd name="T9" fmla="*/ 0 h 2103"/>
                <a:gd name="T10" fmla="*/ 2520 w 3300"/>
                <a:gd name="T11" fmla="*/ 2103 h 2103"/>
                <a:gd name="T12" fmla="*/ 3300 w 3300"/>
                <a:gd name="T13" fmla="*/ 2103 h 2103"/>
              </a:gdLst>
              <a:ahLst/>
              <a:cxnLst>
                <a:cxn ang="0">
                  <a:pos x="T0" y="T1"/>
                </a:cxn>
                <a:cxn ang="0">
                  <a:pos x="T2" y="T3"/>
                </a:cxn>
                <a:cxn ang="0">
                  <a:pos x="T4" y="T5"/>
                </a:cxn>
                <a:cxn ang="0">
                  <a:pos x="T6" y="T7"/>
                </a:cxn>
                <a:cxn ang="0">
                  <a:pos x="T8" y="T9"/>
                </a:cxn>
                <a:cxn ang="0">
                  <a:pos x="T10" y="T11"/>
                </a:cxn>
                <a:cxn ang="0">
                  <a:pos x="T12" y="T13"/>
                </a:cxn>
              </a:cxnLst>
              <a:rect l="0" t="0" r="r" b="b"/>
              <a:pathLst>
                <a:path w="3300" h="2103">
                  <a:moveTo>
                    <a:pt x="0" y="2103"/>
                  </a:moveTo>
                  <a:lnTo>
                    <a:pt x="1605" y="2103"/>
                  </a:lnTo>
                  <a:lnTo>
                    <a:pt x="1800" y="976"/>
                  </a:lnTo>
                  <a:lnTo>
                    <a:pt x="1905" y="0"/>
                  </a:lnTo>
                  <a:lnTo>
                    <a:pt x="2055" y="0"/>
                  </a:lnTo>
                  <a:lnTo>
                    <a:pt x="2520" y="2103"/>
                  </a:lnTo>
                  <a:lnTo>
                    <a:pt x="3300" y="2103"/>
                  </a:lnTo>
                </a:path>
              </a:pathLst>
            </a:custGeom>
            <a:noFill/>
            <a:ln w="190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78234" name="Rectangle 58"/>
            <p:cNvSpPr>
              <a:spLocks noChangeArrowheads="1"/>
            </p:cNvSpPr>
            <p:nvPr/>
          </p:nvSpPr>
          <p:spPr bwMode="auto">
            <a:xfrm>
              <a:off x="2505" y="1277"/>
              <a:ext cx="164"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A</a:t>
              </a:r>
              <a:endParaRPr lang="hu-HU" sz="2000"/>
            </a:p>
          </p:txBody>
        </p:sp>
        <p:sp>
          <p:nvSpPr>
            <p:cNvPr id="178235" name="Rectangle 59"/>
            <p:cNvSpPr>
              <a:spLocks noChangeArrowheads="1"/>
            </p:cNvSpPr>
            <p:nvPr/>
          </p:nvSpPr>
          <p:spPr bwMode="auto">
            <a:xfrm>
              <a:off x="2669" y="1442"/>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3</a:t>
              </a:r>
              <a:endParaRPr lang="hu-HU" sz="2000"/>
            </a:p>
          </p:txBody>
        </p:sp>
        <p:sp>
          <p:nvSpPr>
            <p:cNvPr id="178236" name="Freeform 60"/>
            <p:cNvSpPr>
              <a:spLocks/>
            </p:cNvSpPr>
            <p:nvPr/>
          </p:nvSpPr>
          <p:spPr bwMode="auto">
            <a:xfrm>
              <a:off x="555" y="421"/>
              <a:ext cx="3300" cy="2103"/>
            </a:xfrm>
            <a:custGeom>
              <a:avLst/>
              <a:gdLst>
                <a:gd name="T0" fmla="*/ 0 w 3300"/>
                <a:gd name="T1" fmla="*/ 2103 h 2103"/>
                <a:gd name="T2" fmla="*/ 2205 w 3300"/>
                <a:gd name="T3" fmla="*/ 2103 h 2103"/>
                <a:gd name="T4" fmla="*/ 2520 w 3300"/>
                <a:gd name="T5" fmla="*/ 976 h 2103"/>
                <a:gd name="T6" fmla="*/ 2595 w 3300"/>
                <a:gd name="T7" fmla="*/ 0 h 2103"/>
                <a:gd name="T8" fmla="*/ 2850 w 3300"/>
                <a:gd name="T9" fmla="*/ 0 h 2103"/>
                <a:gd name="T10" fmla="*/ 3150 w 3300"/>
                <a:gd name="T11" fmla="*/ 2103 h 2103"/>
                <a:gd name="T12" fmla="*/ 3300 w 3300"/>
                <a:gd name="T13" fmla="*/ 2103 h 2103"/>
              </a:gdLst>
              <a:ahLst/>
              <a:cxnLst>
                <a:cxn ang="0">
                  <a:pos x="T0" y="T1"/>
                </a:cxn>
                <a:cxn ang="0">
                  <a:pos x="T2" y="T3"/>
                </a:cxn>
                <a:cxn ang="0">
                  <a:pos x="T4" y="T5"/>
                </a:cxn>
                <a:cxn ang="0">
                  <a:pos x="T6" y="T7"/>
                </a:cxn>
                <a:cxn ang="0">
                  <a:pos x="T8" y="T9"/>
                </a:cxn>
                <a:cxn ang="0">
                  <a:pos x="T10" y="T11"/>
                </a:cxn>
                <a:cxn ang="0">
                  <a:pos x="T12" y="T13"/>
                </a:cxn>
              </a:cxnLst>
              <a:rect l="0" t="0" r="r" b="b"/>
              <a:pathLst>
                <a:path w="3300" h="2103">
                  <a:moveTo>
                    <a:pt x="0" y="2103"/>
                  </a:moveTo>
                  <a:lnTo>
                    <a:pt x="2205" y="2103"/>
                  </a:lnTo>
                  <a:lnTo>
                    <a:pt x="2520" y="976"/>
                  </a:lnTo>
                  <a:lnTo>
                    <a:pt x="2595" y="0"/>
                  </a:lnTo>
                  <a:lnTo>
                    <a:pt x="2850" y="0"/>
                  </a:lnTo>
                  <a:lnTo>
                    <a:pt x="3150" y="2103"/>
                  </a:lnTo>
                  <a:lnTo>
                    <a:pt x="3300" y="2103"/>
                  </a:lnTo>
                </a:path>
              </a:pathLst>
            </a:custGeom>
            <a:noFill/>
            <a:ln w="190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78237" name="Rectangle 61"/>
            <p:cNvSpPr>
              <a:spLocks noChangeArrowheads="1"/>
            </p:cNvSpPr>
            <p:nvPr/>
          </p:nvSpPr>
          <p:spPr bwMode="auto">
            <a:xfrm>
              <a:off x="3151" y="1277"/>
              <a:ext cx="164"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A</a:t>
              </a:r>
              <a:endParaRPr lang="hu-HU" sz="2000"/>
            </a:p>
          </p:txBody>
        </p:sp>
        <p:sp>
          <p:nvSpPr>
            <p:cNvPr id="178238" name="Rectangle 62"/>
            <p:cNvSpPr>
              <a:spLocks noChangeArrowheads="1"/>
            </p:cNvSpPr>
            <p:nvPr/>
          </p:nvSpPr>
          <p:spPr bwMode="auto">
            <a:xfrm>
              <a:off x="3314" y="1442"/>
              <a:ext cx="13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4</a:t>
              </a:r>
              <a:endParaRPr lang="hu-HU" sz="2000"/>
            </a:p>
          </p:txBody>
        </p:sp>
        <p:sp>
          <p:nvSpPr>
            <p:cNvPr id="178239" name="Rectangle 63"/>
            <p:cNvSpPr>
              <a:spLocks noChangeArrowheads="1"/>
            </p:cNvSpPr>
            <p:nvPr/>
          </p:nvSpPr>
          <p:spPr bwMode="auto">
            <a:xfrm>
              <a:off x="3795" y="2538"/>
              <a:ext cx="123"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x</a:t>
              </a:r>
              <a:endParaRPr lang="hu-HU" sz="2000"/>
            </a:p>
          </p:txBody>
        </p:sp>
        <p:sp>
          <p:nvSpPr>
            <p:cNvPr id="178240" name="Rectangle 64"/>
            <p:cNvSpPr>
              <a:spLocks noChangeArrowheads="1"/>
            </p:cNvSpPr>
            <p:nvPr/>
          </p:nvSpPr>
          <p:spPr bwMode="auto">
            <a:xfrm>
              <a:off x="631" y="255"/>
              <a:ext cx="141"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Symbol" pitchFamily="18" charset="2"/>
                </a:rPr>
                <a:t>m</a:t>
              </a:r>
              <a:endParaRPr lang="hu-HU" sz="2000"/>
            </a:p>
          </p:txBody>
        </p:sp>
        <p:sp>
          <p:nvSpPr>
            <p:cNvPr id="178241" name="Line 65"/>
            <p:cNvSpPr>
              <a:spLocks noChangeShapeType="1"/>
            </p:cNvSpPr>
            <p:nvPr/>
          </p:nvSpPr>
          <p:spPr bwMode="auto">
            <a:xfrm flipV="1">
              <a:off x="2055" y="406"/>
              <a:ext cx="1" cy="2133"/>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hu-HU"/>
            </a:p>
          </p:txBody>
        </p:sp>
      </p:grpSp>
      <p:grpSp>
        <p:nvGrpSpPr>
          <p:cNvPr id="178242" name="Group 66"/>
          <p:cNvGrpSpPr>
            <a:grpSpLocks noChangeAspect="1"/>
          </p:cNvGrpSpPr>
          <p:nvPr/>
        </p:nvGrpSpPr>
        <p:grpSpPr bwMode="auto">
          <a:xfrm>
            <a:off x="4627563" y="3028950"/>
            <a:ext cx="4359275" cy="2933700"/>
            <a:chOff x="0" y="0"/>
            <a:chExt cx="4260" cy="2866"/>
          </a:xfrm>
        </p:grpSpPr>
        <p:sp>
          <p:nvSpPr>
            <p:cNvPr id="178243" name="AutoShape 67"/>
            <p:cNvSpPr>
              <a:spLocks noChangeAspect="1" noChangeArrowheads="1"/>
            </p:cNvSpPr>
            <p:nvPr/>
          </p:nvSpPr>
          <p:spPr bwMode="auto">
            <a:xfrm>
              <a:off x="0" y="0"/>
              <a:ext cx="4260" cy="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178244" name="Rectangle 68"/>
            <p:cNvSpPr>
              <a:spLocks noChangeArrowheads="1"/>
            </p:cNvSpPr>
            <p:nvPr/>
          </p:nvSpPr>
          <p:spPr bwMode="auto">
            <a:xfrm>
              <a:off x="555" y="210"/>
              <a:ext cx="3300" cy="23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178245" name="Rectangle 69"/>
            <p:cNvSpPr>
              <a:spLocks noChangeArrowheads="1"/>
            </p:cNvSpPr>
            <p:nvPr/>
          </p:nvSpPr>
          <p:spPr bwMode="auto">
            <a:xfrm>
              <a:off x="555" y="210"/>
              <a:ext cx="3300" cy="2314"/>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78246" name="Line 70"/>
            <p:cNvSpPr>
              <a:spLocks noChangeShapeType="1"/>
            </p:cNvSpPr>
            <p:nvPr/>
          </p:nvSpPr>
          <p:spPr bwMode="auto">
            <a:xfrm>
              <a:off x="555" y="210"/>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47" name="Line 71"/>
            <p:cNvSpPr>
              <a:spLocks noChangeShapeType="1"/>
            </p:cNvSpPr>
            <p:nvPr/>
          </p:nvSpPr>
          <p:spPr bwMode="auto">
            <a:xfrm>
              <a:off x="555" y="2524"/>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48" name="Line 72"/>
            <p:cNvSpPr>
              <a:spLocks noChangeShapeType="1"/>
            </p:cNvSpPr>
            <p:nvPr/>
          </p:nvSpPr>
          <p:spPr bwMode="auto">
            <a:xfrm flipV="1">
              <a:off x="38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49" name="Line 73"/>
            <p:cNvSpPr>
              <a:spLocks noChangeShapeType="1"/>
            </p:cNvSpPr>
            <p:nvPr/>
          </p:nvSpPr>
          <p:spPr bwMode="auto">
            <a:xfrm flipV="1">
              <a:off x="5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50" name="Line 74"/>
            <p:cNvSpPr>
              <a:spLocks noChangeShapeType="1"/>
            </p:cNvSpPr>
            <p:nvPr/>
          </p:nvSpPr>
          <p:spPr bwMode="auto">
            <a:xfrm>
              <a:off x="555" y="2524"/>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51" name="Line 75"/>
            <p:cNvSpPr>
              <a:spLocks noChangeShapeType="1"/>
            </p:cNvSpPr>
            <p:nvPr/>
          </p:nvSpPr>
          <p:spPr bwMode="auto">
            <a:xfrm flipV="1">
              <a:off x="5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52" name="Line 76"/>
            <p:cNvSpPr>
              <a:spLocks noChangeShapeType="1"/>
            </p:cNvSpPr>
            <p:nvPr/>
          </p:nvSpPr>
          <p:spPr bwMode="auto">
            <a:xfrm flipV="1">
              <a:off x="1230"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53" name="Line 77"/>
            <p:cNvSpPr>
              <a:spLocks noChangeShapeType="1"/>
            </p:cNvSpPr>
            <p:nvPr/>
          </p:nvSpPr>
          <p:spPr bwMode="auto">
            <a:xfrm>
              <a:off x="1230"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54" name="Rectangle 78"/>
            <p:cNvSpPr>
              <a:spLocks noChangeArrowheads="1"/>
            </p:cNvSpPr>
            <p:nvPr/>
          </p:nvSpPr>
          <p:spPr bwMode="auto">
            <a:xfrm>
              <a:off x="1095" y="2568"/>
              <a:ext cx="345"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0.8</a:t>
              </a:r>
              <a:endParaRPr lang="hu-HU" sz="2000"/>
            </a:p>
          </p:txBody>
        </p:sp>
        <p:sp>
          <p:nvSpPr>
            <p:cNvPr id="178255" name="Line 79"/>
            <p:cNvSpPr>
              <a:spLocks noChangeShapeType="1"/>
            </p:cNvSpPr>
            <p:nvPr/>
          </p:nvSpPr>
          <p:spPr bwMode="auto">
            <a:xfrm flipV="1">
              <a:off x="2160"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56" name="Line 80"/>
            <p:cNvSpPr>
              <a:spLocks noChangeShapeType="1"/>
            </p:cNvSpPr>
            <p:nvPr/>
          </p:nvSpPr>
          <p:spPr bwMode="auto">
            <a:xfrm>
              <a:off x="2160"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57" name="Rectangle 81"/>
            <p:cNvSpPr>
              <a:spLocks noChangeArrowheads="1"/>
            </p:cNvSpPr>
            <p:nvPr/>
          </p:nvSpPr>
          <p:spPr bwMode="auto">
            <a:xfrm>
              <a:off x="2114" y="2568"/>
              <a:ext cx="139"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1</a:t>
              </a:r>
              <a:endParaRPr lang="hu-HU" sz="2000"/>
            </a:p>
          </p:txBody>
        </p:sp>
        <p:sp>
          <p:nvSpPr>
            <p:cNvPr id="178258" name="Line 82"/>
            <p:cNvSpPr>
              <a:spLocks noChangeShapeType="1"/>
            </p:cNvSpPr>
            <p:nvPr/>
          </p:nvSpPr>
          <p:spPr bwMode="auto">
            <a:xfrm flipV="1">
              <a:off x="3105" y="2479"/>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59" name="Line 83"/>
            <p:cNvSpPr>
              <a:spLocks noChangeShapeType="1"/>
            </p:cNvSpPr>
            <p:nvPr/>
          </p:nvSpPr>
          <p:spPr bwMode="auto">
            <a:xfrm>
              <a:off x="3105" y="21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60" name="Rectangle 84"/>
            <p:cNvSpPr>
              <a:spLocks noChangeArrowheads="1"/>
            </p:cNvSpPr>
            <p:nvPr/>
          </p:nvSpPr>
          <p:spPr bwMode="auto">
            <a:xfrm>
              <a:off x="2971" y="2569"/>
              <a:ext cx="344"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1.2</a:t>
              </a:r>
              <a:endParaRPr lang="hu-HU" sz="2000"/>
            </a:p>
          </p:txBody>
        </p:sp>
        <p:sp>
          <p:nvSpPr>
            <p:cNvPr id="178261" name="Line 85"/>
            <p:cNvSpPr>
              <a:spLocks noChangeShapeType="1"/>
            </p:cNvSpPr>
            <p:nvPr/>
          </p:nvSpPr>
          <p:spPr bwMode="auto">
            <a:xfrm>
              <a:off x="555" y="2524"/>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62" name="Line 86"/>
            <p:cNvSpPr>
              <a:spLocks noChangeShapeType="1"/>
            </p:cNvSpPr>
            <p:nvPr/>
          </p:nvSpPr>
          <p:spPr bwMode="auto">
            <a:xfrm flipH="1">
              <a:off x="3810" y="2524"/>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63" name="Rectangle 87"/>
            <p:cNvSpPr>
              <a:spLocks noChangeArrowheads="1"/>
            </p:cNvSpPr>
            <p:nvPr/>
          </p:nvSpPr>
          <p:spPr bwMode="auto">
            <a:xfrm>
              <a:off x="391" y="2404"/>
              <a:ext cx="138"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a:t>
              </a:r>
              <a:endParaRPr lang="hu-HU" sz="2000"/>
            </a:p>
          </p:txBody>
        </p:sp>
        <p:sp>
          <p:nvSpPr>
            <p:cNvPr id="178264" name="Line 88"/>
            <p:cNvSpPr>
              <a:spLocks noChangeShapeType="1"/>
            </p:cNvSpPr>
            <p:nvPr/>
          </p:nvSpPr>
          <p:spPr bwMode="auto">
            <a:xfrm>
              <a:off x="555" y="2104"/>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65" name="Line 89"/>
            <p:cNvSpPr>
              <a:spLocks noChangeShapeType="1"/>
            </p:cNvSpPr>
            <p:nvPr/>
          </p:nvSpPr>
          <p:spPr bwMode="auto">
            <a:xfrm flipH="1">
              <a:off x="3810" y="2104"/>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66" name="Rectangle 90"/>
            <p:cNvSpPr>
              <a:spLocks noChangeArrowheads="1"/>
            </p:cNvSpPr>
            <p:nvPr/>
          </p:nvSpPr>
          <p:spPr bwMode="auto">
            <a:xfrm>
              <a:off x="225" y="1982"/>
              <a:ext cx="34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0.2</a:t>
              </a:r>
              <a:endParaRPr lang="hu-HU" sz="2000"/>
            </a:p>
          </p:txBody>
        </p:sp>
        <p:sp>
          <p:nvSpPr>
            <p:cNvPr id="178267" name="Line 91"/>
            <p:cNvSpPr>
              <a:spLocks noChangeShapeType="1"/>
            </p:cNvSpPr>
            <p:nvPr/>
          </p:nvSpPr>
          <p:spPr bwMode="auto">
            <a:xfrm>
              <a:off x="555" y="1683"/>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68" name="Line 92"/>
            <p:cNvSpPr>
              <a:spLocks noChangeShapeType="1"/>
            </p:cNvSpPr>
            <p:nvPr/>
          </p:nvSpPr>
          <p:spPr bwMode="auto">
            <a:xfrm flipH="1">
              <a:off x="3810" y="1683"/>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69" name="Rectangle 93"/>
            <p:cNvSpPr>
              <a:spLocks noChangeArrowheads="1"/>
            </p:cNvSpPr>
            <p:nvPr/>
          </p:nvSpPr>
          <p:spPr bwMode="auto">
            <a:xfrm>
              <a:off x="225" y="1563"/>
              <a:ext cx="34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0.4</a:t>
              </a:r>
              <a:endParaRPr lang="hu-HU" sz="2000"/>
            </a:p>
          </p:txBody>
        </p:sp>
        <p:sp>
          <p:nvSpPr>
            <p:cNvPr id="178270" name="Line 94"/>
            <p:cNvSpPr>
              <a:spLocks noChangeShapeType="1"/>
            </p:cNvSpPr>
            <p:nvPr/>
          </p:nvSpPr>
          <p:spPr bwMode="auto">
            <a:xfrm>
              <a:off x="555" y="1247"/>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71" name="Line 95"/>
            <p:cNvSpPr>
              <a:spLocks noChangeShapeType="1"/>
            </p:cNvSpPr>
            <p:nvPr/>
          </p:nvSpPr>
          <p:spPr bwMode="auto">
            <a:xfrm flipH="1">
              <a:off x="3810" y="1247"/>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72" name="Rectangle 96"/>
            <p:cNvSpPr>
              <a:spLocks noChangeArrowheads="1"/>
            </p:cNvSpPr>
            <p:nvPr/>
          </p:nvSpPr>
          <p:spPr bwMode="auto">
            <a:xfrm>
              <a:off x="225" y="1128"/>
              <a:ext cx="344"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0.6</a:t>
              </a:r>
              <a:endParaRPr lang="hu-HU" sz="2000"/>
            </a:p>
          </p:txBody>
        </p:sp>
        <p:sp>
          <p:nvSpPr>
            <p:cNvPr id="178273" name="Line 97"/>
            <p:cNvSpPr>
              <a:spLocks noChangeShapeType="1"/>
            </p:cNvSpPr>
            <p:nvPr/>
          </p:nvSpPr>
          <p:spPr bwMode="auto">
            <a:xfrm>
              <a:off x="555" y="841"/>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74" name="Line 98"/>
            <p:cNvSpPr>
              <a:spLocks noChangeShapeType="1"/>
            </p:cNvSpPr>
            <p:nvPr/>
          </p:nvSpPr>
          <p:spPr bwMode="auto">
            <a:xfrm flipH="1">
              <a:off x="3810" y="841"/>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75" name="Rectangle 99"/>
            <p:cNvSpPr>
              <a:spLocks noChangeArrowheads="1"/>
            </p:cNvSpPr>
            <p:nvPr/>
          </p:nvSpPr>
          <p:spPr bwMode="auto">
            <a:xfrm>
              <a:off x="225" y="721"/>
              <a:ext cx="34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0.8</a:t>
              </a:r>
              <a:endParaRPr lang="hu-HU" sz="2000"/>
            </a:p>
          </p:txBody>
        </p:sp>
        <p:sp>
          <p:nvSpPr>
            <p:cNvPr id="178276" name="Line 100"/>
            <p:cNvSpPr>
              <a:spLocks noChangeShapeType="1"/>
            </p:cNvSpPr>
            <p:nvPr/>
          </p:nvSpPr>
          <p:spPr bwMode="auto">
            <a:xfrm>
              <a:off x="555" y="421"/>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77" name="Line 101"/>
            <p:cNvSpPr>
              <a:spLocks noChangeShapeType="1"/>
            </p:cNvSpPr>
            <p:nvPr/>
          </p:nvSpPr>
          <p:spPr bwMode="auto">
            <a:xfrm flipH="1">
              <a:off x="3810" y="421"/>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78" name="Rectangle 102"/>
            <p:cNvSpPr>
              <a:spLocks noChangeArrowheads="1"/>
            </p:cNvSpPr>
            <p:nvPr/>
          </p:nvSpPr>
          <p:spPr bwMode="auto">
            <a:xfrm>
              <a:off x="391" y="301"/>
              <a:ext cx="138"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1</a:t>
              </a:r>
              <a:endParaRPr lang="hu-HU" sz="2000"/>
            </a:p>
          </p:txBody>
        </p:sp>
        <p:sp>
          <p:nvSpPr>
            <p:cNvPr id="178279" name="Line 103"/>
            <p:cNvSpPr>
              <a:spLocks noChangeShapeType="1"/>
            </p:cNvSpPr>
            <p:nvPr/>
          </p:nvSpPr>
          <p:spPr bwMode="auto">
            <a:xfrm>
              <a:off x="555" y="210"/>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80" name="Line 104"/>
            <p:cNvSpPr>
              <a:spLocks noChangeShapeType="1"/>
            </p:cNvSpPr>
            <p:nvPr/>
          </p:nvSpPr>
          <p:spPr bwMode="auto">
            <a:xfrm>
              <a:off x="555" y="2524"/>
              <a:ext cx="33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81" name="Line 105"/>
            <p:cNvSpPr>
              <a:spLocks noChangeShapeType="1"/>
            </p:cNvSpPr>
            <p:nvPr/>
          </p:nvSpPr>
          <p:spPr bwMode="auto">
            <a:xfrm flipV="1">
              <a:off x="38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82" name="Line 106"/>
            <p:cNvSpPr>
              <a:spLocks noChangeShapeType="1"/>
            </p:cNvSpPr>
            <p:nvPr/>
          </p:nvSpPr>
          <p:spPr bwMode="auto">
            <a:xfrm flipV="1">
              <a:off x="555" y="210"/>
              <a:ext cx="1" cy="23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8283" name="Oval 107"/>
            <p:cNvSpPr>
              <a:spLocks noChangeArrowheads="1"/>
            </p:cNvSpPr>
            <p:nvPr/>
          </p:nvSpPr>
          <p:spPr bwMode="auto">
            <a:xfrm>
              <a:off x="780"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84" name="Oval 108"/>
            <p:cNvSpPr>
              <a:spLocks noChangeArrowheads="1"/>
            </p:cNvSpPr>
            <p:nvPr/>
          </p:nvSpPr>
          <p:spPr bwMode="auto">
            <a:xfrm>
              <a:off x="1155" y="1352"/>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85" name="Oval 109"/>
            <p:cNvSpPr>
              <a:spLocks noChangeArrowheads="1"/>
            </p:cNvSpPr>
            <p:nvPr/>
          </p:nvSpPr>
          <p:spPr bwMode="auto">
            <a:xfrm>
              <a:off x="1950"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86" name="Oval 110"/>
            <p:cNvSpPr>
              <a:spLocks noChangeArrowheads="1"/>
            </p:cNvSpPr>
            <p:nvPr/>
          </p:nvSpPr>
          <p:spPr bwMode="auto">
            <a:xfrm>
              <a:off x="2280"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87" name="Oval 111"/>
            <p:cNvSpPr>
              <a:spLocks noChangeArrowheads="1"/>
            </p:cNvSpPr>
            <p:nvPr/>
          </p:nvSpPr>
          <p:spPr bwMode="auto">
            <a:xfrm>
              <a:off x="3495"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88" name="Oval 112"/>
            <p:cNvSpPr>
              <a:spLocks noChangeArrowheads="1"/>
            </p:cNvSpPr>
            <p:nvPr/>
          </p:nvSpPr>
          <p:spPr bwMode="auto">
            <a:xfrm>
              <a:off x="780"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89" name="Oval 113"/>
            <p:cNvSpPr>
              <a:spLocks noChangeArrowheads="1"/>
            </p:cNvSpPr>
            <p:nvPr/>
          </p:nvSpPr>
          <p:spPr bwMode="auto">
            <a:xfrm>
              <a:off x="1065"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90" name="Oval 114"/>
            <p:cNvSpPr>
              <a:spLocks noChangeArrowheads="1"/>
            </p:cNvSpPr>
            <p:nvPr/>
          </p:nvSpPr>
          <p:spPr bwMode="auto">
            <a:xfrm>
              <a:off x="1110" y="1352"/>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91" name="Oval 115"/>
            <p:cNvSpPr>
              <a:spLocks noChangeArrowheads="1"/>
            </p:cNvSpPr>
            <p:nvPr/>
          </p:nvSpPr>
          <p:spPr bwMode="auto">
            <a:xfrm>
              <a:off x="2100"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92" name="Oval 116"/>
            <p:cNvSpPr>
              <a:spLocks noChangeArrowheads="1"/>
            </p:cNvSpPr>
            <p:nvPr/>
          </p:nvSpPr>
          <p:spPr bwMode="auto">
            <a:xfrm>
              <a:off x="2145"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93" name="Oval 117"/>
            <p:cNvSpPr>
              <a:spLocks noChangeArrowheads="1"/>
            </p:cNvSpPr>
            <p:nvPr/>
          </p:nvSpPr>
          <p:spPr bwMode="auto">
            <a:xfrm>
              <a:off x="2235"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94" name="Oval 118"/>
            <p:cNvSpPr>
              <a:spLocks noChangeArrowheads="1"/>
            </p:cNvSpPr>
            <p:nvPr/>
          </p:nvSpPr>
          <p:spPr bwMode="auto">
            <a:xfrm>
              <a:off x="3495"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95" name="Oval 119"/>
            <p:cNvSpPr>
              <a:spLocks noChangeArrowheads="1"/>
            </p:cNvSpPr>
            <p:nvPr/>
          </p:nvSpPr>
          <p:spPr bwMode="auto">
            <a:xfrm>
              <a:off x="780"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96" name="Oval 120"/>
            <p:cNvSpPr>
              <a:spLocks noChangeArrowheads="1"/>
            </p:cNvSpPr>
            <p:nvPr/>
          </p:nvSpPr>
          <p:spPr bwMode="auto">
            <a:xfrm>
              <a:off x="945"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97" name="Oval 121"/>
            <p:cNvSpPr>
              <a:spLocks noChangeArrowheads="1"/>
            </p:cNvSpPr>
            <p:nvPr/>
          </p:nvSpPr>
          <p:spPr bwMode="auto">
            <a:xfrm>
              <a:off x="1560" y="1352"/>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98" name="Oval 122"/>
            <p:cNvSpPr>
              <a:spLocks noChangeArrowheads="1"/>
            </p:cNvSpPr>
            <p:nvPr/>
          </p:nvSpPr>
          <p:spPr bwMode="auto">
            <a:xfrm>
              <a:off x="1890"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299" name="Oval 123"/>
            <p:cNvSpPr>
              <a:spLocks noChangeArrowheads="1"/>
            </p:cNvSpPr>
            <p:nvPr/>
          </p:nvSpPr>
          <p:spPr bwMode="auto">
            <a:xfrm>
              <a:off x="2355"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300" name="Oval 124"/>
            <p:cNvSpPr>
              <a:spLocks noChangeArrowheads="1"/>
            </p:cNvSpPr>
            <p:nvPr/>
          </p:nvSpPr>
          <p:spPr bwMode="auto">
            <a:xfrm>
              <a:off x="3810"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301" name="Oval 125"/>
            <p:cNvSpPr>
              <a:spLocks noChangeArrowheads="1"/>
            </p:cNvSpPr>
            <p:nvPr/>
          </p:nvSpPr>
          <p:spPr bwMode="auto">
            <a:xfrm>
              <a:off x="510"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302" name="Oval 126"/>
            <p:cNvSpPr>
              <a:spLocks noChangeArrowheads="1"/>
            </p:cNvSpPr>
            <p:nvPr/>
          </p:nvSpPr>
          <p:spPr bwMode="auto">
            <a:xfrm>
              <a:off x="1485" y="1352"/>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303" name="Oval 127"/>
            <p:cNvSpPr>
              <a:spLocks noChangeArrowheads="1"/>
            </p:cNvSpPr>
            <p:nvPr/>
          </p:nvSpPr>
          <p:spPr bwMode="auto">
            <a:xfrm>
              <a:off x="1725"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304" name="Oval 128"/>
            <p:cNvSpPr>
              <a:spLocks noChangeArrowheads="1"/>
            </p:cNvSpPr>
            <p:nvPr/>
          </p:nvSpPr>
          <p:spPr bwMode="auto">
            <a:xfrm>
              <a:off x="2520" y="376"/>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305" name="Oval 129"/>
            <p:cNvSpPr>
              <a:spLocks noChangeArrowheads="1"/>
            </p:cNvSpPr>
            <p:nvPr/>
          </p:nvSpPr>
          <p:spPr bwMode="auto">
            <a:xfrm>
              <a:off x="3450"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306" name="Oval 130"/>
            <p:cNvSpPr>
              <a:spLocks noChangeArrowheads="1"/>
            </p:cNvSpPr>
            <p:nvPr/>
          </p:nvSpPr>
          <p:spPr bwMode="auto">
            <a:xfrm>
              <a:off x="3810" y="2479"/>
              <a:ext cx="90" cy="9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178307" name="Rectangle 131"/>
            <p:cNvSpPr>
              <a:spLocks noChangeArrowheads="1"/>
            </p:cNvSpPr>
            <p:nvPr/>
          </p:nvSpPr>
          <p:spPr bwMode="auto">
            <a:xfrm>
              <a:off x="3736" y="2510"/>
              <a:ext cx="124"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Helvetica" charset="-18"/>
                </a:rPr>
                <a:t>x</a:t>
              </a:r>
              <a:endParaRPr lang="hu-HU" sz="2000"/>
            </a:p>
          </p:txBody>
        </p:sp>
        <p:sp>
          <p:nvSpPr>
            <p:cNvPr id="178308" name="Rectangle 132"/>
            <p:cNvSpPr>
              <a:spLocks noChangeArrowheads="1"/>
            </p:cNvSpPr>
            <p:nvPr/>
          </p:nvSpPr>
          <p:spPr bwMode="auto">
            <a:xfrm>
              <a:off x="689" y="270"/>
              <a:ext cx="143"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000000"/>
                  </a:solidFill>
                  <a:latin typeface="Symbol" pitchFamily="18" charset="2"/>
                </a:rPr>
                <a:t>m</a:t>
              </a:r>
              <a:endParaRPr lang="hu-HU" sz="2000"/>
            </a:p>
          </p:txBody>
        </p:sp>
        <p:sp>
          <p:nvSpPr>
            <p:cNvPr id="178309" name="Line 133"/>
            <p:cNvSpPr>
              <a:spLocks noChangeShapeType="1"/>
            </p:cNvSpPr>
            <p:nvPr/>
          </p:nvSpPr>
          <p:spPr bwMode="auto">
            <a:xfrm flipV="1">
              <a:off x="2160" y="421"/>
              <a:ext cx="1" cy="2103"/>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hu-HU"/>
            </a:p>
          </p:txBody>
        </p:sp>
      </p:grpSp>
      <p:sp>
        <p:nvSpPr>
          <p:cNvPr id="178311" name="Rectangle 135"/>
          <p:cNvSpPr>
            <a:spLocks noChangeArrowheads="1"/>
          </p:cNvSpPr>
          <p:nvPr/>
        </p:nvSpPr>
        <p:spPr bwMode="auto">
          <a:xfrm>
            <a:off x="0" y="3214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spTree>
    <p:extLst>
      <p:ext uri="{BB962C8B-B14F-4D97-AF65-F5344CB8AC3E}">
        <p14:creationId xmlns:p14="http://schemas.microsoft.com/office/powerpoint/2010/main" val="610414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57200" y="704088"/>
            <a:ext cx="4400550" cy="1143000"/>
          </a:xfrm>
        </p:spPr>
        <p:txBody>
          <a:bodyPr>
            <a:normAutofit fontScale="90000"/>
          </a:bodyPr>
          <a:lstStyle/>
          <a:p>
            <a:r>
              <a:rPr lang="en-GB" sz="5400" b="1" dirty="0">
                <a:effectLst>
                  <a:outerShdw blurRad="38100" dist="38100" dir="2700000" algn="tl">
                    <a:srgbClr val="FFFFFF"/>
                  </a:outerShdw>
                </a:effectLst>
                <a:latin typeface="Trebuchet MS" pitchFamily="34" charset="0"/>
              </a:rPr>
              <a:t>Wellness</a:t>
            </a:r>
            <a:r>
              <a:rPr lang="en-GB" b="1" dirty="0">
                <a:solidFill>
                  <a:schemeClr val="tx1"/>
                </a:solidFill>
                <a:effectLst>
                  <a:outerShdw blurRad="38100" dist="38100" dir="2700000" algn="tl">
                    <a:srgbClr val="FFFFFF"/>
                  </a:outerShdw>
                </a:effectLst>
                <a:latin typeface="Trebuchet MS" pitchFamily="34" charset="0"/>
              </a:rPr>
              <a:t> </a:t>
            </a:r>
            <a:r>
              <a:rPr lang="en-GB" sz="5400" b="1" dirty="0">
                <a:effectLst>
                  <a:outerShdw blurRad="38100" dist="38100" dir="2700000" algn="tl">
                    <a:srgbClr val="FFFFFF"/>
                  </a:outerShdw>
                </a:effectLst>
                <a:latin typeface="Trebuchet MS" pitchFamily="34" charset="0"/>
              </a:rPr>
              <a:t>Tourism</a:t>
            </a:r>
          </a:p>
        </p:txBody>
      </p:sp>
      <p:sp>
        <p:nvSpPr>
          <p:cNvPr id="145411" name="Rectangle 3"/>
          <p:cNvSpPr>
            <a:spLocks noGrp="1" noChangeArrowheads="1"/>
          </p:cNvSpPr>
          <p:nvPr>
            <p:ph idx="1"/>
          </p:nvPr>
        </p:nvSpPr>
        <p:spPr>
          <a:xfrm>
            <a:off x="457200" y="1935480"/>
            <a:ext cx="4400550" cy="1637536"/>
          </a:xfrm>
        </p:spPr>
        <p:txBody>
          <a:bodyPr>
            <a:normAutofit/>
          </a:bodyPr>
          <a:lstStyle/>
          <a:p>
            <a:pPr>
              <a:lnSpc>
                <a:spcPct val="80000"/>
              </a:lnSpc>
              <a:buFontTx/>
              <a:buNone/>
            </a:pPr>
            <a:r>
              <a:rPr lang="hu-HU" sz="2800" dirty="0">
                <a:latin typeface="Trebuchet MS" pitchFamily="34" charset="0"/>
              </a:rPr>
              <a:t>	</a:t>
            </a:r>
            <a:r>
              <a:rPr lang="en-GB" sz="2800" dirty="0">
                <a:latin typeface="Trebuchet MS" pitchFamily="34" charset="0"/>
              </a:rPr>
              <a:t>The region of the Southern Great Plain is the sunniest part of Hungary. </a:t>
            </a:r>
          </a:p>
        </p:txBody>
      </p:sp>
      <p:sp>
        <p:nvSpPr>
          <p:cNvPr id="2" name="Dia számának helye 1"/>
          <p:cNvSpPr>
            <a:spLocks noGrp="1"/>
          </p:cNvSpPr>
          <p:nvPr>
            <p:ph type="sldNum" sz="quarter" idx="12"/>
          </p:nvPr>
        </p:nvSpPr>
        <p:spPr/>
        <p:txBody>
          <a:bodyPr/>
          <a:lstStyle/>
          <a:p>
            <a:fld id="{42275A63-3E4B-4569-BF04-D6C210DC9A48}" type="slidenum">
              <a:rPr lang="hu-HU" smtClean="0"/>
              <a:t>9</a:t>
            </a:fld>
            <a:endParaRPr lang="hu-HU"/>
          </a:p>
        </p:txBody>
      </p:sp>
      <p:pic>
        <p:nvPicPr>
          <p:cNvPr id="145413" name="Picture 5" descr="kep"/>
          <p:cNvPicPr>
            <a:picLocks noChangeAspect="1" noChangeArrowheads="1"/>
          </p:cNvPicPr>
          <p:nvPr/>
        </p:nvPicPr>
        <p:blipFill>
          <a:blip r:embed="rId3" cstate="print"/>
          <a:srcRect/>
          <a:stretch>
            <a:fillRect/>
          </a:stretch>
        </p:blipFill>
        <p:spPr bwMode="auto">
          <a:xfrm>
            <a:off x="4554034" y="0"/>
            <a:ext cx="4589966" cy="3212976"/>
          </a:xfrm>
          <a:prstGeom prst="rect">
            <a:avLst/>
          </a:prstGeom>
          <a:noFill/>
          <a:ln w="9525">
            <a:solidFill>
              <a:schemeClr val="accent2"/>
            </a:solidFill>
            <a:miter lim="800000"/>
            <a:headEnd/>
            <a:tailEnd/>
          </a:ln>
        </p:spPr>
      </p:pic>
      <p:pic>
        <p:nvPicPr>
          <p:cNvPr id="73730" name="Picture 2" descr="http://www.utazzitthon.hu/images/latnivalo/kecskemeti-furdo-kecskemet-3-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90460"/>
            <a:ext cx="5334000" cy="35433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5508104" y="3693840"/>
            <a:ext cx="3384376" cy="2687487"/>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nSpc>
                <a:spcPct val="80000"/>
              </a:lnSpc>
              <a:buFontTx/>
              <a:buNone/>
            </a:pPr>
            <a:r>
              <a:rPr lang="hu-HU" sz="2800" dirty="0" smtClean="0">
                <a:latin typeface="Trebuchet MS" pitchFamily="34" charset="0"/>
              </a:rPr>
              <a:t>	I</a:t>
            </a:r>
            <a:r>
              <a:rPr lang="en-GB" sz="2800" dirty="0" smtClean="0">
                <a:latin typeface="Trebuchet MS" pitchFamily="34" charset="0"/>
              </a:rPr>
              <a:t>t is the favourite place of the visitors looking for recovery, and recreation.</a:t>
            </a:r>
            <a:endParaRPr lang="en-GB" sz="2800" dirty="0">
              <a:latin typeface="Trebuchet MS" pitchFamily="34" charset="0"/>
            </a:endParaRPr>
          </a:p>
        </p:txBody>
      </p:sp>
    </p:spTree>
    <p:extLst>
      <p:ext uri="{BB962C8B-B14F-4D97-AF65-F5344CB8AC3E}">
        <p14:creationId xmlns:p14="http://schemas.microsoft.com/office/powerpoint/2010/main" val="89779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a számának helye 4"/>
          <p:cNvSpPr>
            <a:spLocks noGrp="1"/>
          </p:cNvSpPr>
          <p:nvPr>
            <p:ph type="sldNum" sz="quarter" idx="12"/>
          </p:nvPr>
        </p:nvSpPr>
        <p:spPr/>
        <p:txBody>
          <a:bodyPr/>
          <a:lstStyle/>
          <a:p>
            <a:fld id="{4766F44B-4A12-4DFE-8BD8-B21C750CA3D3}" type="slidenum">
              <a:rPr lang="hu-HU"/>
              <a:pPr/>
              <a:t>90</a:t>
            </a:fld>
            <a:endParaRPr lang="hu-HU"/>
          </a:p>
        </p:txBody>
      </p:sp>
      <p:sp>
        <p:nvSpPr>
          <p:cNvPr id="205826" name="Rectangle 2"/>
          <p:cNvSpPr>
            <a:spLocks noGrp="1" noChangeArrowheads="1"/>
          </p:cNvSpPr>
          <p:nvPr>
            <p:ph type="title"/>
          </p:nvPr>
        </p:nvSpPr>
        <p:spPr/>
        <p:txBody>
          <a:bodyPr/>
          <a:lstStyle/>
          <a:p>
            <a:r>
              <a:rPr lang="en-GB"/>
              <a:t>Weighting factors</a:t>
            </a:r>
          </a:p>
        </p:txBody>
      </p:sp>
      <p:sp>
        <p:nvSpPr>
          <p:cNvPr id="205827" name="Rectangle 3"/>
          <p:cNvSpPr>
            <a:spLocks noChangeArrowheads="1"/>
          </p:cNvSpPr>
          <p:nvPr/>
        </p:nvSpPr>
        <p:spPr bwMode="auto">
          <a:xfrm>
            <a:off x="0" y="3186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graphicFrame>
        <p:nvGraphicFramePr>
          <p:cNvPr id="205828" name="Object 4"/>
          <p:cNvGraphicFramePr>
            <a:graphicFrameLocks noChangeAspect="1"/>
          </p:cNvGraphicFramePr>
          <p:nvPr/>
        </p:nvGraphicFramePr>
        <p:xfrm>
          <a:off x="1724025" y="1971675"/>
          <a:ext cx="2792413" cy="1204913"/>
        </p:xfrm>
        <a:graphic>
          <a:graphicData uri="http://schemas.openxmlformats.org/presentationml/2006/ole">
            <mc:AlternateContent xmlns:mc="http://schemas.openxmlformats.org/markup-compatibility/2006">
              <mc:Choice xmlns:v="urn:schemas-microsoft-com:vml" Requires="v">
                <p:oleObj spid="_x0000_s49217" name="Egyenlet" r:id="rId4" imgW="1117115" imgH="482391" progId="Equation.3">
                  <p:embed/>
                </p:oleObj>
              </mc:Choice>
              <mc:Fallback>
                <p:oleObj name="Egyenlet" r:id="rId4" imgW="1117115" imgH="48239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025" y="1971675"/>
                        <a:ext cx="2792413" cy="1204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829" name="Object 5"/>
          <p:cNvGraphicFramePr>
            <a:graphicFrameLocks noChangeAspect="1"/>
          </p:cNvGraphicFramePr>
          <p:nvPr/>
        </p:nvGraphicFramePr>
        <p:xfrm>
          <a:off x="1724025" y="3194050"/>
          <a:ext cx="3141663" cy="1174750"/>
        </p:xfrm>
        <a:graphic>
          <a:graphicData uri="http://schemas.openxmlformats.org/presentationml/2006/ole">
            <mc:AlternateContent xmlns:mc="http://schemas.openxmlformats.org/markup-compatibility/2006">
              <mc:Choice xmlns:v="urn:schemas-microsoft-com:vml" Requires="v">
                <p:oleObj spid="_x0000_s49218" name="Egyenlet" r:id="rId6" imgW="1257300" imgH="469900" progId="Equation.3">
                  <p:embed/>
                </p:oleObj>
              </mc:Choice>
              <mc:Fallback>
                <p:oleObj name="Egyenlet" r:id="rId6" imgW="1257300" imgH="4699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4025" y="3194050"/>
                        <a:ext cx="3141663" cy="1174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830" name="Object 6"/>
          <p:cNvGraphicFramePr>
            <a:graphicFrameLocks noChangeAspect="1"/>
          </p:cNvGraphicFramePr>
          <p:nvPr/>
        </p:nvGraphicFramePr>
        <p:xfrm>
          <a:off x="1724025" y="4540250"/>
          <a:ext cx="2443163" cy="730250"/>
        </p:xfrm>
        <a:graphic>
          <a:graphicData uri="http://schemas.openxmlformats.org/presentationml/2006/ole">
            <mc:AlternateContent xmlns:mc="http://schemas.openxmlformats.org/markup-compatibility/2006">
              <mc:Choice xmlns:v="urn:schemas-microsoft-com:vml" Requires="v">
                <p:oleObj spid="_x0000_s49219" name="Egyenlet" r:id="rId8" imgW="977476" imgH="291973" progId="Equation.3">
                  <p:embed/>
                </p:oleObj>
              </mc:Choice>
              <mc:Fallback>
                <p:oleObj name="Egyenlet" r:id="rId8" imgW="977476" imgH="29197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4025" y="4540250"/>
                        <a:ext cx="2443163" cy="730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831" name="Text Box 7"/>
          <p:cNvSpPr txBox="1">
            <a:spLocks noChangeArrowheads="1"/>
          </p:cNvSpPr>
          <p:nvPr/>
        </p:nvSpPr>
        <p:spPr bwMode="auto">
          <a:xfrm>
            <a:off x="5543550" y="2290763"/>
            <a:ext cx="5365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t>(1)</a:t>
            </a:r>
          </a:p>
        </p:txBody>
      </p:sp>
      <p:sp>
        <p:nvSpPr>
          <p:cNvPr id="205832" name="Text Box 8"/>
          <p:cNvSpPr txBox="1">
            <a:spLocks noChangeArrowheads="1"/>
          </p:cNvSpPr>
          <p:nvPr/>
        </p:nvSpPr>
        <p:spPr bwMode="auto">
          <a:xfrm>
            <a:off x="5543550" y="3594100"/>
            <a:ext cx="536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t>(2)</a:t>
            </a:r>
          </a:p>
        </p:txBody>
      </p:sp>
      <p:sp>
        <p:nvSpPr>
          <p:cNvPr id="205833" name="Text Box 9"/>
          <p:cNvSpPr txBox="1">
            <a:spLocks noChangeArrowheads="1"/>
          </p:cNvSpPr>
          <p:nvPr/>
        </p:nvSpPr>
        <p:spPr bwMode="auto">
          <a:xfrm>
            <a:off x="5527675" y="4838700"/>
            <a:ext cx="536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t>(3)</a:t>
            </a:r>
          </a:p>
        </p:txBody>
      </p:sp>
    </p:spTree>
    <p:extLst>
      <p:ext uri="{BB962C8B-B14F-4D97-AF65-F5344CB8AC3E}">
        <p14:creationId xmlns:p14="http://schemas.microsoft.com/office/powerpoint/2010/main" val="398256613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hu-HU" dirty="0"/>
              <a:t>FEAT-LS </a:t>
            </a:r>
            <a:r>
              <a:rPr lang="hu-HU" dirty="0" err="1" smtClean="0"/>
              <a:t>characteristics</a:t>
            </a:r>
            <a:endParaRPr lang="hu-HU" dirty="0"/>
          </a:p>
        </p:txBody>
      </p:sp>
      <p:sp>
        <p:nvSpPr>
          <p:cNvPr id="37891" name="Rectangle 3"/>
          <p:cNvSpPr>
            <a:spLocks noGrp="1" noChangeArrowheads="1"/>
          </p:cNvSpPr>
          <p:nvPr>
            <p:ph type="body" idx="1"/>
          </p:nvPr>
        </p:nvSpPr>
        <p:spPr/>
        <p:txBody>
          <a:bodyPr/>
          <a:lstStyle/>
          <a:p>
            <a:r>
              <a:rPr lang="hu-HU" sz="2800" dirty="0" err="1" smtClean="0"/>
              <a:t>Advantages</a:t>
            </a:r>
            <a:endParaRPr lang="hu-HU" sz="2800" dirty="0"/>
          </a:p>
          <a:p>
            <a:pPr lvl="1"/>
            <a:r>
              <a:rPr lang="hu-HU" sz="2400" dirty="0" err="1" smtClean="0"/>
              <a:t>Low</a:t>
            </a:r>
            <a:r>
              <a:rPr lang="hu-HU" sz="2400" dirty="0" smtClean="0"/>
              <a:t> </a:t>
            </a:r>
            <a:r>
              <a:rPr lang="hu-HU" sz="2400" dirty="0" err="1" smtClean="0"/>
              <a:t>computational</a:t>
            </a:r>
            <a:r>
              <a:rPr lang="hu-HU" sz="2400" dirty="0" smtClean="0"/>
              <a:t> </a:t>
            </a:r>
            <a:r>
              <a:rPr lang="hu-HU" sz="2400" dirty="0" err="1" smtClean="0"/>
              <a:t>complexity</a:t>
            </a:r>
            <a:endParaRPr lang="hu-HU" sz="2400" dirty="0"/>
          </a:p>
          <a:p>
            <a:pPr lvl="1"/>
            <a:r>
              <a:rPr lang="hu-HU" sz="2400" dirty="0" err="1" smtClean="0"/>
              <a:t>Conserving</a:t>
            </a:r>
            <a:r>
              <a:rPr lang="hu-HU" sz="2400" dirty="0" smtClean="0"/>
              <a:t> </a:t>
            </a:r>
            <a:r>
              <a:rPr lang="hu-HU" sz="2400" dirty="0" err="1" smtClean="0"/>
              <a:t>the</a:t>
            </a:r>
            <a:r>
              <a:rPr lang="hu-HU" sz="2400" dirty="0" smtClean="0"/>
              <a:t> </a:t>
            </a:r>
            <a:r>
              <a:rPr lang="hu-HU" sz="2400" dirty="0" err="1" smtClean="0"/>
              <a:t>characteristic</a:t>
            </a:r>
            <a:r>
              <a:rPr lang="hu-HU" sz="2400" dirty="0" smtClean="0"/>
              <a:t> </a:t>
            </a:r>
            <a:r>
              <a:rPr lang="hu-HU" sz="2400" dirty="0" err="1" smtClean="0"/>
              <a:t>shape</a:t>
            </a:r>
            <a:r>
              <a:rPr lang="hu-HU" sz="2400" dirty="0" smtClean="0"/>
              <a:t> </a:t>
            </a:r>
            <a:r>
              <a:rPr lang="hu-HU" sz="2400" dirty="0" err="1" smtClean="0"/>
              <a:t>type</a:t>
            </a:r>
            <a:r>
              <a:rPr lang="hu-HU" sz="2400" dirty="0" smtClean="0"/>
              <a:t> of </a:t>
            </a:r>
            <a:r>
              <a:rPr lang="hu-HU" sz="2400" dirty="0" err="1" smtClean="0"/>
              <a:t>the</a:t>
            </a:r>
            <a:r>
              <a:rPr lang="hu-HU" sz="2400" dirty="0" smtClean="0"/>
              <a:t> </a:t>
            </a:r>
            <a:r>
              <a:rPr lang="hu-HU" sz="2400" dirty="0" err="1" smtClean="0"/>
              <a:t>partition</a:t>
            </a:r>
            <a:endParaRPr lang="hu-HU" sz="2400" dirty="0"/>
          </a:p>
          <a:p>
            <a:pPr lvl="1"/>
            <a:r>
              <a:rPr lang="hu-HU" dirty="0" err="1" smtClean="0"/>
              <a:t>Interpretable</a:t>
            </a:r>
            <a:r>
              <a:rPr lang="hu-HU" dirty="0" smtClean="0"/>
              <a:t> </a:t>
            </a:r>
            <a:r>
              <a:rPr lang="hu-HU" dirty="0" err="1" smtClean="0"/>
              <a:t>results</a:t>
            </a:r>
            <a:r>
              <a:rPr lang="hu-HU" dirty="0" smtClean="0"/>
              <a:t> </a:t>
            </a:r>
            <a:r>
              <a:rPr lang="hu-HU" dirty="0" err="1" smtClean="0"/>
              <a:t>even</a:t>
            </a:r>
            <a:r>
              <a:rPr lang="hu-HU" dirty="0" smtClean="0"/>
              <a:t> </a:t>
            </a:r>
            <a:r>
              <a:rPr lang="hu-HU" dirty="0" err="1"/>
              <a:t>in</a:t>
            </a:r>
            <a:r>
              <a:rPr lang="hu-HU" dirty="0"/>
              <a:t> </a:t>
            </a:r>
            <a:r>
              <a:rPr lang="hu-HU" dirty="0" err="1"/>
              <a:t>case</a:t>
            </a:r>
            <a:r>
              <a:rPr lang="hu-HU" dirty="0"/>
              <a:t> of </a:t>
            </a:r>
            <a:r>
              <a:rPr lang="hu-HU" dirty="0" err="1"/>
              <a:t>different</a:t>
            </a:r>
            <a:r>
              <a:rPr lang="hu-HU" dirty="0"/>
              <a:t> </a:t>
            </a:r>
            <a:r>
              <a:rPr lang="hu-HU" dirty="0" err="1"/>
              <a:t>shape</a:t>
            </a:r>
            <a:r>
              <a:rPr lang="hu-HU" dirty="0"/>
              <a:t> </a:t>
            </a:r>
            <a:r>
              <a:rPr lang="hu-HU" dirty="0" err="1"/>
              <a:t>types</a:t>
            </a:r>
            <a:endParaRPr lang="hu-HU" dirty="0"/>
          </a:p>
          <a:p>
            <a:pPr lvl="1"/>
            <a:r>
              <a:rPr lang="hu-HU" dirty="0" err="1"/>
              <a:t>Interpolation</a:t>
            </a:r>
            <a:r>
              <a:rPr lang="hu-HU" dirty="0"/>
              <a:t> &amp; </a:t>
            </a:r>
            <a:r>
              <a:rPr lang="hu-HU" dirty="0" err="1"/>
              <a:t>Extrapolation</a:t>
            </a:r>
            <a:endParaRPr lang="hu-HU" dirty="0"/>
          </a:p>
          <a:p>
            <a:r>
              <a:rPr lang="hu-HU" sz="2800" dirty="0" err="1" smtClean="0"/>
              <a:t>Disadvantage</a:t>
            </a:r>
            <a:endParaRPr lang="hu-HU" sz="2800" dirty="0"/>
          </a:p>
          <a:p>
            <a:pPr lvl="1"/>
            <a:r>
              <a:rPr lang="hu-HU" sz="2400" dirty="0" smtClean="0"/>
              <a:t>The </a:t>
            </a:r>
            <a:r>
              <a:rPr lang="hu-HU" sz="2400" dirty="0" err="1" smtClean="0"/>
              <a:t>height</a:t>
            </a:r>
            <a:r>
              <a:rPr lang="hu-HU" sz="2400" dirty="0" smtClean="0"/>
              <a:t> of </a:t>
            </a:r>
            <a:r>
              <a:rPr lang="hu-HU" sz="2400" dirty="0" err="1" smtClean="0"/>
              <a:t>each</a:t>
            </a:r>
            <a:r>
              <a:rPr lang="hu-HU" sz="2400" dirty="0" smtClean="0"/>
              <a:t> fuzzy </a:t>
            </a:r>
            <a:r>
              <a:rPr lang="hu-HU" sz="2400" dirty="0" err="1" smtClean="0"/>
              <a:t>set</a:t>
            </a:r>
            <a:r>
              <a:rPr lang="hu-HU" sz="2400" dirty="0" smtClean="0"/>
              <a:t> must be </a:t>
            </a:r>
            <a:r>
              <a:rPr lang="hu-HU" sz="2400" dirty="0" err="1" smtClean="0"/>
              <a:t>the</a:t>
            </a:r>
            <a:r>
              <a:rPr lang="hu-HU" sz="2400" dirty="0" smtClean="0"/>
              <a:t> </a:t>
            </a:r>
            <a:r>
              <a:rPr lang="hu-HU" sz="2400" dirty="0" err="1" smtClean="0"/>
              <a:t>same</a:t>
            </a:r>
            <a:endParaRPr lang="hu-HU" sz="2400" dirty="0"/>
          </a:p>
        </p:txBody>
      </p:sp>
      <p:sp>
        <p:nvSpPr>
          <p:cNvPr id="2" name="Dia számának helye 1"/>
          <p:cNvSpPr>
            <a:spLocks noGrp="1"/>
          </p:cNvSpPr>
          <p:nvPr>
            <p:ph type="sldNum" sz="quarter" idx="12"/>
          </p:nvPr>
        </p:nvSpPr>
        <p:spPr/>
        <p:txBody>
          <a:bodyPr/>
          <a:lstStyle/>
          <a:p>
            <a:fld id="{42275A63-3E4B-4569-BF04-D6C210DC9A48}" type="slidenum">
              <a:rPr lang="hu-HU" smtClean="0"/>
              <a:pPr/>
              <a:t>91</a:t>
            </a:fld>
            <a:endParaRPr lang="hu-HU" dirty="0"/>
          </a:p>
        </p:txBody>
      </p:sp>
    </p:spTree>
    <p:extLst>
      <p:ext uri="{BB962C8B-B14F-4D97-AF65-F5344CB8AC3E}">
        <p14:creationId xmlns:p14="http://schemas.microsoft.com/office/powerpoint/2010/main" val="127206833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404664"/>
            <a:ext cx="8229600" cy="1143000"/>
          </a:xfrm>
        </p:spPr>
        <p:txBody>
          <a:bodyPr/>
          <a:lstStyle/>
          <a:p>
            <a:r>
              <a:rPr lang="hu-HU" sz="3200" dirty="0"/>
              <a:t>The </a:t>
            </a:r>
            <a:r>
              <a:rPr lang="hu-HU" sz="3200" dirty="0" err="1"/>
              <a:t>position</a:t>
            </a:r>
            <a:r>
              <a:rPr lang="hu-HU" sz="3200" dirty="0"/>
              <a:t> of </a:t>
            </a:r>
            <a:r>
              <a:rPr lang="hu-HU" sz="3200" dirty="0" err="1"/>
              <a:t>the</a:t>
            </a:r>
            <a:r>
              <a:rPr lang="hu-HU" sz="3200" dirty="0"/>
              <a:t> </a:t>
            </a:r>
            <a:r>
              <a:rPr lang="hu-HU" sz="3200" dirty="0" err="1"/>
              <a:t>consequent</a:t>
            </a:r>
            <a:r>
              <a:rPr lang="hu-HU" sz="3200" dirty="0"/>
              <a:t> </a:t>
            </a:r>
            <a:r>
              <a:rPr lang="hu-HU" sz="3200" dirty="0" err="1"/>
              <a:t>sets</a:t>
            </a:r>
            <a:endParaRPr lang="hu-HU" sz="3200" dirty="0"/>
          </a:p>
        </p:txBody>
      </p:sp>
      <p:sp>
        <p:nvSpPr>
          <p:cNvPr id="2" name="Tartalom helye 1"/>
          <p:cNvSpPr>
            <a:spLocks noGrp="1"/>
          </p:cNvSpPr>
          <p:nvPr>
            <p:ph idx="1"/>
          </p:nvPr>
        </p:nvSpPr>
        <p:spPr/>
        <p:txBody>
          <a:bodyPr/>
          <a:lstStyle/>
          <a:p>
            <a:endParaRPr lang="hu-HU"/>
          </a:p>
        </p:txBody>
      </p:sp>
      <p:sp>
        <p:nvSpPr>
          <p:cNvPr id="7" name="Dia számának helye 4"/>
          <p:cNvSpPr>
            <a:spLocks noGrp="1"/>
          </p:cNvSpPr>
          <p:nvPr>
            <p:ph type="sldNum" sz="quarter" idx="12"/>
          </p:nvPr>
        </p:nvSpPr>
        <p:spPr/>
        <p:txBody>
          <a:bodyPr/>
          <a:lstStyle/>
          <a:p>
            <a:fld id="{25072559-EE52-42B0-9763-73CD57D5B9C3}" type="slidenum">
              <a:rPr lang="hu-HU"/>
              <a:pPr/>
              <a:t>92</a:t>
            </a:fld>
            <a:endParaRPr lang="hu-HU"/>
          </a:p>
        </p:txBody>
      </p:sp>
      <p:pic>
        <p:nvPicPr>
          <p:cNvPr id="11470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950" y="1541463"/>
            <a:ext cx="6694488" cy="531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704" name="Text Box 16"/>
          <p:cNvSpPr txBox="1">
            <a:spLocks noChangeArrowheads="1"/>
          </p:cNvSpPr>
          <p:nvPr/>
        </p:nvSpPr>
        <p:spPr bwMode="auto">
          <a:xfrm>
            <a:off x="200025" y="6323013"/>
            <a:ext cx="43259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dirty="0" err="1">
                <a:solidFill>
                  <a:schemeClr val="tx2"/>
                </a:solidFill>
              </a:rPr>
              <a:t>Hypersurface</a:t>
            </a:r>
            <a:r>
              <a:rPr lang="hu-HU" dirty="0">
                <a:solidFill>
                  <a:schemeClr val="tx2"/>
                </a:solidFill>
              </a:rPr>
              <a:t> </a:t>
            </a:r>
            <a:r>
              <a:rPr lang="hu-HU" dirty="0" err="1">
                <a:solidFill>
                  <a:schemeClr val="tx2"/>
                </a:solidFill>
              </a:rPr>
              <a:t>representing</a:t>
            </a:r>
            <a:r>
              <a:rPr lang="hu-HU" dirty="0">
                <a:solidFill>
                  <a:schemeClr val="tx2"/>
                </a:solidFill>
              </a:rPr>
              <a:t> </a:t>
            </a:r>
            <a:r>
              <a:rPr lang="hu-HU" dirty="0" err="1">
                <a:solidFill>
                  <a:schemeClr val="tx2"/>
                </a:solidFill>
              </a:rPr>
              <a:t>the</a:t>
            </a:r>
            <a:r>
              <a:rPr lang="hu-HU" dirty="0">
                <a:solidFill>
                  <a:schemeClr val="tx2"/>
                </a:solidFill>
              </a:rPr>
              <a:t> </a:t>
            </a:r>
            <a:r>
              <a:rPr lang="hu-HU" dirty="0" err="1">
                <a:solidFill>
                  <a:schemeClr val="tx2"/>
                </a:solidFill>
              </a:rPr>
              <a:t>rules</a:t>
            </a:r>
            <a:endParaRPr lang="hu-HU" dirty="0">
              <a:solidFill>
                <a:schemeClr val="tx2"/>
              </a:solidFill>
            </a:endParaRPr>
          </a:p>
        </p:txBody>
      </p:sp>
    </p:spTree>
    <p:extLst>
      <p:ext uri="{BB962C8B-B14F-4D97-AF65-F5344CB8AC3E}">
        <p14:creationId xmlns:p14="http://schemas.microsoft.com/office/powerpoint/2010/main" val="14656864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a számának helye 4"/>
          <p:cNvSpPr>
            <a:spLocks noGrp="1"/>
          </p:cNvSpPr>
          <p:nvPr>
            <p:ph type="sldNum" sz="quarter" idx="12"/>
          </p:nvPr>
        </p:nvSpPr>
        <p:spPr/>
        <p:txBody>
          <a:bodyPr/>
          <a:lstStyle/>
          <a:p>
            <a:fld id="{BF289432-F3DE-4F63-A5F9-60B76EA392E3}" type="slidenum">
              <a:rPr lang="hu-HU"/>
              <a:pPr/>
              <a:t>93</a:t>
            </a:fld>
            <a:endParaRPr lang="hu-HU"/>
          </a:p>
        </p:txBody>
      </p:sp>
      <p:sp>
        <p:nvSpPr>
          <p:cNvPr id="146436" name="Rectangle 4"/>
          <p:cNvSpPr>
            <a:spLocks noGrp="1" noChangeArrowheads="1"/>
          </p:cNvSpPr>
          <p:nvPr>
            <p:ph type="title"/>
          </p:nvPr>
        </p:nvSpPr>
        <p:spPr/>
        <p:txBody>
          <a:bodyPr/>
          <a:lstStyle/>
          <a:p>
            <a:r>
              <a:rPr lang="hu-HU" sz="3200"/>
              <a:t>The position of the consequent sets in the </a:t>
            </a:r>
            <a:r>
              <a:rPr lang="hu-HU" sz="3200" i="1"/>
              <a:t>l</a:t>
            </a:r>
            <a:r>
              <a:rPr lang="hu-HU" sz="3200" i="1" baseline="30000"/>
              <a:t>th</a:t>
            </a:r>
            <a:r>
              <a:rPr lang="hu-HU" sz="3200" baseline="30000"/>
              <a:t> </a:t>
            </a:r>
            <a:r>
              <a:rPr lang="hu-HU" sz="3200"/>
              <a:t>output dimension</a:t>
            </a:r>
          </a:p>
        </p:txBody>
      </p:sp>
      <p:graphicFrame>
        <p:nvGraphicFramePr>
          <p:cNvPr id="146439" name="Object 7"/>
          <p:cNvGraphicFramePr>
            <a:graphicFrameLocks noChangeAspect="1"/>
          </p:cNvGraphicFramePr>
          <p:nvPr>
            <p:extLst>
              <p:ext uri="{D42A27DB-BD31-4B8C-83A1-F6EECF244321}">
                <p14:modId xmlns:p14="http://schemas.microsoft.com/office/powerpoint/2010/main" val="1795696244"/>
              </p:ext>
            </p:extLst>
          </p:nvPr>
        </p:nvGraphicFramePr>
        <p:xfrm>
          <a:off x="1043608" y="2843188"/>
          <a:ext cx="3956050" cy="2386012"/>
        </p:xfrm>
        <a:graphic>
          <a:graphicData uri="http://schemas.openxmlformats.org/presentationml/2006/ole">
            <mc:AlternateContent xmlns:mc="http://schemas.openxmlformats.org/markup-compatibility/2006">
              <mc:Choice xmlns:v="urn:schemas-microsoft-com:vml" Requires="v">
                <p:oleObj spid="_x0000_s19554" name="Egyenlet" r:id="rId4" imgW="1473120" imgH="888840" progId="Equation.3">
                  <p:embed/>
                </p:oleObj>
              </mc:Choice>
              <mc:Fallback>
                <p:oleObj name="Egyenlet" r:id="rId4" imgW="1473120" imgH="8888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2843188"/>
                        <a:ext cx="3956050" cy="2386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6440" name="Object 8"/>
          <p:cNvGraphicFramePr>
            <a:graphicFrameLocks noChangeAspect="1"/>
          </p:cNvGraphicFramePr>
          <p:nvPr>
            <p:extLst>
              <p:ext uri="{D42A27DB-BD31-4B8C-83A1-F6EECF244321}">
                <p14:modId xmlns:p14="http://schemas.microsoft.com/office/powerpoint/2010/main" val="1632607646"/>
              </p:ext>
            </p:extLst>
          </p:nvPr>
        </p:nvGraphicFramePr>
        <p:xfrm>
          <a:off x="1043608" y="4975225"/>
          <a:ext cx="6718300" cy="1590675"/>
        </p:xfrm>
        <a:graphic>
          <a:graphicData uri="http://schemas.openxmlformats.org/presentationml/2006/ole">
            <mc:AlternateContent xmlns:mc="http://schemas.openxmlformats.org/markup-compatibility/2006">
              <mc:Choice xmlns:v="urn:schemas-microsoft-com:vml" Requires="v">
                <p:oleObj spid="_x0000_s19555" name="Egyenlet" r:id="rId6" imgW="2679480" imgH="634680" progId="Equation.3">
                  <p:embed/>
                </p:oleObj>
              </mc:Choice>
              <mc:Fallback>
                <p:oleObj name="Egyenlet" r:id="rId6" imgW="2679480" imgH="6346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608" y="4975225"/>
                        <a:ext cx="6718300"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6442" name="Rectangle 10"/>
          <p:cNvSpPr>
            <a:spLocks noChangeArrowheads="1"/>
          </p:cNvSpPr>
          <p:nvPr/>
        </p:nvSpPr>
        <p:spPr bwMode="auto">
          <a:xfrm>
            <a:off x="0" y="3300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graphicFrame>
        <p:nvGraphicFramePr>
          <p:cNvPr id="146441" name="Object 9"/>
          <p:cNvGraphicFramePr>
            <a:graphicFrameLocks noChangeAspect="1"/>
          </p:cNvGraphicFramePr>
          <p:nvPr>
            <p:extLst>
              <p:ext uri="{D42A27DB-BD31-4B8C-83A1-F6EECF244321}">
                <p14:modId xmlns:p14="http://schemas.microsoft.com/office/powerpoint/2010/main" val="1472973952"/>
              </p:ext>
            </p:extLst>
          </p:nvPr>
        </p:nvGraphicFramePr>
        <p:xfrm>
          <a:off x="1036638" y="2072333"/>
          <a:ext cx="7975600" cy="636587"/>
        </p:xfrm>
        <a:graphic>
          <a:graphicData uri="http://schemas.openxmlformats.org/presentationml/2006/ole">
            <mc:AlternateContent xmlns:mc="http://schemas.openxmlformats.org/markup-compatibility/2006">
              <mc:Choice xmlns:v="urn:schemas-microsoft-com:vml" Requires="v">
                <p:oleObj spid="_x0000_s19556" name="Egyenlet" r:id="rId8" imgW="3225800" imgH="254000" progId="Equation.3">
                  <p:embed/>
                </p:oleObj>
              </mc:Choice>
              <mc:Fallback>
                <p:oleObj name="Egyenlet" r:id="rId8" imgW="3225800" imgH="254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6638" y="2072333"/>
                        <a:ext cx="7975600" cy="636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3004416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404664"/>
            <a:ext cx="8229600" cy="1143000"/>
          </a:xfrm>
        </p:spPr>
        <p:txBody>
          <a:bodyPr/>
          <a:lstStyle/>
          <a:p>
            <a:r>
              <a:rPr lang="hu-HU" dirty="0" err="1" smtClean="0"/>
              <a:t>Single</a:t>
            </a:r>
            <a:r>
              <a:rPr lang="hu-HU" dirty="0" smtClean="0"/>
              <a:t> </a:t>
            </a:r>
            <a:r>
              <a:rPr lang="hu-HU" dirty="0" err="1" smtClean="0"/>
              <a:t>Rule</a:t>
            </a:r>
            <a:r>
              <a:rPr lang="hu-HU" dirty="0" smtClean="0"/>
              <a:t> </a:t>
            </a:r>
            <a:r>
              <a:rPr lang="hu-HU" dirty="0" err="1" smtClean="0"/>
              <a:t>reasoning</a:t>
            </a:r>
            <a:endParaRPr lang="hu-HU" dirty="0"/>
          </a:p>
        </p:txBody>
      </p:sp>
      <p:sp>
        <p:nvSpPr>
          <p:cNvPr id="46083" name="Rectangle 3"/>
          <p:cNvSpPr>
            <a:spLocks noGrp="1" noChangeArrowheads="1"/>
          </p:cNvSpPr>
          <p:nvPr>
            <p:ph type="body" idx="1"/>
          </p:nvPr>
        </p:nvSpPr>
        <p:spPr>
          <a:xfrm>
            <a:off x="609600" y="1600200"/>
            <a:ext cx="4186238" cy="3036888"/>
          </a:xfrm>
        </p:spPr>
        <p:txBody>
          <a:bodyPr>
            <a:normAutofit/>
          </a:bodyPr>
          <a:lstStyle/>
          <a:p>
            <a:r>
              <a:rPr lang="hu-HU" sz="2800" dirty="0" smtClean="0"/>
              <a:t>The </a:t>
            </a:r>
            <a:r>
              <a:rPr lang="hu-HU" sz="2800" dirty="0" err="1" smtClean="0"/>
              <a:t>observation</a:t>
            </a:r>
            <a:r>
              <a:rPr lang="hu-HU" sz="2800" dirty="0" smtClean="0"/>
              <a:t> (A</a:t>
            </a:r>
            <a:r>
              <a:rPr lang="hu-HU" sz="2800" dirty="0"/>
              <a:t>*) </a:t>
            </a:r>
            <a:r>
              <a:rPr lang="hu-HU" sz="2800" dirty="0" err="1" smtClean="0"/>
              <a:t>overlaps</a:t>
            </a:r>
            <a:r>
              <a:rPr lang="hu-HU" sz="2800" dirty="0" smtClean="0"/>
              <a:t> </a:t>
            </a:r>
            <a:r>
              <a:rPr lang="hu-HU" sz="2800" dirty="0" err="1" smtClean="0"/>
              <a:t>only</a:t>
            </a:r>
            <a:r>
              <a:rPr lang="hu-HU" sz="2800" dirty="0" smtClean="0"/>
              <a:t> </a:t>
            </a:r>
            <a:r>
              <a:rPr lang="hu-HU" sz="2800" dirty="0" err="1" smtClean="0"/>
              <a:t>partly</a:t>
            </a:r>
            <a:r>
              <a:rPr lang="hu-HU" sz="2800" dirty="0" smtClean="0"/>
              <a:t> </a:t>
            </a:r>
            <a:r>
              <a:rPr lang="hu-HU" sz="2800" dirty="0" err="1" smtClean="0"/>
              <a:t>the</a:t>
            </a:r>
            <a:r>
              <a:rPr lang="hu-HU" sz="2800" dirty="0" smtClean="0"/>
              <a:t> </a:t>
            </a:r>
            <a:r>
              <a:rPr lang="hu-HU" sz="2800" dirty="0" err="1" smtClean="0"/>
              <a:t>antecedent</a:t>
            </a:r>
            <a:r>
              <a:rPr lang="hu-HU" sz="2800" dirty="0" smtClean="0"/>
              <a:t> </a:t>
            </a:r>
            <a:r>
              <a:rPr lang="hu-HU" sz="2800" dirty="0" err="1" smtClean="0"/>
              <a:t>set</a:t>
            </a:r>
            <a:r>
              <a:rPr lang="hu-HU" sz="2800" dirty="0" smtClean="0"/>
              <a:t> of </a:t>
            </a:r>
            <a:r>
              <a:rPr lang="hu-HU" sz="2800" dirty="0" err="1" smtClean="0"/>
              <a:t>the</a:t>
            </a:r>
            <a:r>
              <a:rPr lang="hu-HU" sz="2800" dirty="0" smtClean="0"/>
              <a:t> </a:t>
            </a:r>
            <a:r>
              <a:rPr lang="hu-HU" sz="2800" dirty="0" err="1" smtClean="0"/>
              <a:t>conclusion</a:t>
            </a:r>
            <a:endParaRPr lang="hu-HU" sz="2800" dirty="0"/>
          </a:p>
          <a:p>
            <a:r>
              <a:rPr lang="hu-HU" sz="2800" dirty="0" err="1" smtClean="0"/>
              <a:t>Generalized</a:t>
            </a:r>
            <a:r>
              <a:rPr lang="hu-HU" sz="2800" dirty="0" smtClean="0"/>
              <a:t> </a:t>
            </a:r>
            <a:r>
              <a:rPr lang="hu-HU" sz="2800" dirty="0"/>
              <a:t>Modus </a:t>
            </a:r>
            <a:r>
              <a:rPr lang="hu-HU" sz="2800" dirty="0" err="1"/>
              <a:t>Ponens</a:t>
            </a:r>
            <a:endParaRPr lang="hu-HU" sz="2800" dirty="0"/>
          </a:p>
          <a:p>
            <a:pPr>
              <a:buFont typeface="Wingdings" pitchFamily="2" charset="2"/>
              <a:buNone/>
            </a:pPr>
            <a:endParaRPr lang="hu-HU" sz="2800" dirty="0"/>
          </a:p>
        </p:txBody>
      </p:sp>
      <p:pic>
        <p:nvPicPr>
          <p:cNvPr id="46084" name="Picture 4" descr="K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850" y="1828800"/>
            <a:ext cx="3236913"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5"/>
          <p:cNvSpPr txBox="1">
            <a:spLocks noChangeArrowheads="1"/>
          </p:cNvSpPr>
          <p:nvPr/>
        </p:nvSpPr>
        <p:spPr bwMode="auto">
          <a:xfrm>
            <a:off x="1279525" y="4897438"/>
            <a:ext cx="572464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tabLst>
                <a:tab pos="2239963" algn="l"/>
              </a:tabLst>
              <a:defRPr>
                <a:solidFill>
                  <a:schemeClr val="tx1"/>
                </a:solidFill>
                <a:latin typeface="Arial" charset="0"/>
              </a:defRPr>
            </a:lvl1pPr>
            <a:lvl2pPr>
              <a:tabLst>
                <a:tab pos="2239963" algn="l"/>
              </a:tabLst>
              <a:defRPr>
                <a:solidFill>
                  <a:schemeClr val="tx1"/>
                </a:solidFill>
                <a:latin typeface="Arial" charset="0"/>
              </a:defRPr>
            </a:lvl2pPr>
            <a:lvl3pPr>
              <a:tabLst>
                <a:tab pos="2239963" algn="l"/>
              </a:tabLst>
              <a:defRPr>
                <a:solidFill>
                  <a:schemeClr val="tx1"/>
                </a:solidFill>
                <a:latin typeface="Arial" charset="0"/>
              </a:defRPr>
            </a:lvl3pPr>
            <a:lvl4pPr>
              <a:tabLst>
                <a:tab pos="2239963" algn="l"/>
              </a:tabLst>
              <a:defRPr>
                <a:solidFill>
                  <a:schemeClr val="tx1"/>
                </a:solidFill>
                <a:latin typeface="Arial" charset="0"/>
              </a:defRPr>
            </a:lvl4pPr>
            <a:lvl5pPr>
              <a:tabLst>
                <a:tab pos="2239963" algn="l"/>
              </a:tabLst>
              <a:defRPr>
                <a:solidFill>
                  <a:schemeClr val="tx1"/>
                </a:solidFill>
                <a:latin typeface="Arial" charset="0"/>
              </a:defRPr>
            </a:lvl5pPr>
            <a:lvl6pPr fontAlgn="base">
              <a:spcBef>
                <a:spcPct val="0"/>
              </a:spcBef>
              <a:spcAft>
                <a:spcPct val="0"/>
              </a:spcAft>
              <a:tabLst>
                <a:tab pos="2239963" algn="l"/>
              </a:tabLst>
              <a:defRPr>
                <a:solidFill>
                  <a:schemeClr val="tx1"/>
                </a:solidFill>
                <a:latin typeface="Arial" charset="0"/>
              </a:defRPr>
            </a:lvl6pPr>
            <a:lvl7pPr fontAlgn="base">
              <a:spcBef>
                <a:spcPct val="0"/>
              </a:spcBef>
              <a:spcAft>
                <a:spcPct val="0"/>
              </a:spcAft>
              <a:tabLst>
                <a:tab pos="2239963" algn="l"/>
              </a:tabLst>
              <a:defRPr>
                <a:solidFill>
                  <a:schemeClr val="tx1"/>
                </a:solidFill>
                <a:latin typeface="Arial" charset="0"/>
              </a:defRPr>
            </a:lvl7pPr>
            <a:lvl8pPr fontAlgn="base">
              <a:spcBef>
                <a:spcPct val="0"/>
              </a:spcBef>
              <a:spcAft>
                <a:spcPct val="0"/>
              </a:spcAft>
              <a:tabLst>
                <a:tab pos="2239963" algn="l"/>
              </a:tabLst>
              <a:defRPr>
                <a:solidFill>
                  <a:schemeClr val="tx1"/>
                </a:solidFill>
                <a:latin typeface="Arial" charset="0"/>
              </a:defRPr>
            </a:lvl8pPr>
            <a:lvl9pPr fontAlgn="base">
              <a:spcBef>
                <a:spcPct val="0"/>
              </a:spcBef>
              <a:spcAft>
                <a:spcPct val="0"/>
              </a:spcAft>
              <a:tabLst>
                <a:tab pos="2239963" algn="l"/>
              </a:tabLst>
              <a:defRPr>
                <a:solidFill>
                  <a:schemeClr val="tx1"/>
                </a:solidFill>
                <a:latin typeface="Arial" charset="0"/>
              </a:defRPr>
            </a:lvl9pPr>
          </a:lstStyle>
          <a:p>
            <a:r>
              <a:rPr lang="hu-HU" sz="2000" dirty="0" err="1" smtClean="0">
                <a:latin typeface="Verdana" pitchFamily="34" charset="0"/>
              </a:rPr>
              <a:t>Observation</a:t>
            </a:r>
            <a:r>
              <a:rPr lang="hu-HU" sz="2000" dirty="0" smtClean="0">
                <a:latin typeface="Verdana" pitchFamily="34" charset="0"/>
              </a:rPr>
              <a:t>:</a:t>
            </a:r>
            <a:r>
              <a:rPr lang="hu-HU" sz="2000" dirty="0">
                <a:latin typeface="Verdana" pitchFamily="34" charset="0"/>
              </a:rPr>
              <a:t>	</a:t>
            </a:r>
            <a:r>
              <a:rPr lang="hu-HU" sz="2000" i="1" dirty="0">
                <a:latin typeface="Verdana" pitchFamily="34" charset="0"/>
              </a:rPr>
              <a:t>x</a:t>
            </a:r>
            <a:r>
              <a:rPr lang="hu-HU" sz="2000" dirty="0">
                <a:latin typeface="Verdana" pitchFamily="34" charset="0"/>
              </a:rPr>
              <a:t> </a:t>
            </a:r>
            <a:r>
              <a:rPr lang="hu-HU" sz="2000" dirty="0" smtClean="0">
                <a:latin typeface="Verdana" pitchFamily="34" charset="0"/>
              </a:rPr>
              <a:t>is </a:t>
            </a:r>
            <a:r>
              <a:rPr lang="hu-HU" sz="2000" i="1" dirty="0" smtClean="0">
                <a:latin typeface="Verdana" pitchFamily="34" charset="0"/>
              </a:rPr>
              <a:t>A</a:t>
            </a:r>
            <a:r>
              <a:rPr lang="hu-HU" sz="2000" i="1" dirty="0">
                <a:latin typeface="Verdana" pitchFamily="34" charset="0"/>
              </a:rPr>
              <a:t>*</a:t>
            </a:r>
            <a:endParaRPr lang="hu-HU" sz="2000" u="sng" dirty="0">
              <a:latin typeface="Verdana" pitchFamily="34" charset="0"/>
            </a:endParaRPr>
          </a:p>
          <a:p>
            <a:r>
              <a:rPr lang="hu-HU" sz="2000" u="sng" dirty="0" err="1" smtClean="0">
                <a:latin typeface="Verdana" pitchFamily="34" charset="0"/>
              </a:rPr>
              <a:t>Rule</a:t>
            </a:r>
            <a:r>
              <a:rPr lang="hu-HU" sz="2000" u="sng" dirty="0" smtClean="0">
                <a:latin typeface="Verdana" pitchFamily="34" charset="0"/>
              </a:rPr>
              <a:t>:</a:t>
            </a:r>
            <a:r>
              <a:rPr lang="hu-HU" sz="2000" u="sng" dirty="0">
                <a:latin typeface="Verdana" pitchFamily="34" charset="0"/>
              </a:rPr>
              <a:t>	</a:t>
            </a:r>
            <a:r>
              <a:rPr lang="hu-HU" sz="2000" u="sng" dirty="0" smtClean="0">
                <a:latin typeface="Verdana" pitchFamily="34" charset="0"/>
              </a:rPr>
              <a:t>IF </a:t>
            </a:r>
            <a:r>
              <a:rPr lang="hu-HU" sz="2000" i="1" u="sng" dirty="0">
                <a:latin typeface="Verdana" pitchFamily="34" charset="0"/>
              </a:rPr>
              <a:t>x</a:t>
            </a:r>
            <a:r>
              <a:rPr lang="hu-HU" sz="2000" u="sng" dirty="0">
                <a:latin typeface="Verdana" pitchFamily="34" charset="0"/>
              </a:rPr>
              <a:t> </a:t>
            </a:r>
            <a:r>
              <a:rPr lang="hu-HU" sz="2000" u="sng" dirty="0" smtClean="0">
                <a:latin typeface="Verdana" pitchFamily="34" charset="0"/>
              </a:rPr>
              <a:t>is </a:t>
            </a:r>
            <a:r>
              <a:rPr lang="hu-HU" sz="2000" i="1" u="sng" dirty="0" smtClean="0">
                <a:latin typeface="Verdana" pitchFamily="34" charset="0"/>
              </a:rPr>
              <a:t>A</a:t>
            </a:r>
            <a:r>
              <a:rPr lang="hu-HU" sz="2000" u="sng" dirty="0" smtClean="0">
                <a:latin typeface="Verdana" pitchFamily="34" charset="0"/>
              </a:rPr>
              <a:t> THEN y is </a:t>
            </a:r>
            <a:r>
              <a:rPr lang="hu-HU" sz="2000" i="1" u="sng" dirty="0" smtClean="0">
                <a:latin typeface="Verdana" pitchFamily="34" charset="0"/>
              </a:rPr>
              <a:t>B</a:t>
            </a:r>
            <a:r>
              <a:rPr lang="hu-HU" sz="2000" i="1" dirty="0">
                <a:latin typeface="Verdana" pitchFamily="34" charset="0"/>
              </a:rPr>
              <a:t>	</a:t>
            </a:r>
            <a:endParaRPr lang="hu-HU" sz="2000" dirty="0">
              <a:latin typeface="Verdana" pitchFamily="34" charset="0"/>
            </a:endParaRPr>
          </a:p>
          <a:p>
            <a:r>
              <a:rPr lang="hu-HU" sz="2000" dirty="0" err="1" smtClean="0">
                <a:latin typeface="Verdana" pitchFamily="34" charset="0"/>
              </a:rPr>
              <a:t>Conclusion</a:t>
            </a:r>
            <a:r>
              <a:rPr lang="hu-HU" sz="2000" dirty="0" smtClean="0">
                <a:latin typeface="Verdana" pitchFamily="34" charset="0"/>
              </a:rPr>
              <a:t>:</a:t>
            </a:r>
            <a:r>
              <a:rPr lang="hu-HU" sz="2000" dirty="0">
                <a:latin typeface="Verdana" pitchFamily="34" charset="0"/>
              </a:rPr>
              <a:t>	</a:t>
            </a:r>
            <a:r>
              <a:rPr lang="hu-HU" sz="2000" i="1" dirty="0">
                <a:latin typeface="Verdana" pitchFamily="34" charset="0"/>
              </a:rPr>
              <a:t>y</a:t>
            </a:r>
            <a:r>
              <a:rPr lang="hu-HU" sz="2000" dirty="0">
                <a:latin typeface="Verdana" pitchFamily="34" charset="0"/>
              </a:rPr>
              <a:t> </a:t>
            </a:r>
            <a:r>
              <a:rPr lang="hu-HU" sz="2000" dirty="0" smtClean="0">
                <a:latin typeface="Verdana" pitchFamily="34" charset="0"/>
              </a:rPr>
              <a:t>is </a:t>
            </a:r>
            <a:r>
              <a:rPr lang="hu-HU" sz="2000" i="1" dirty="0" smtClean="0">
                <a:latin typeface="Verdana" pitchFamily="34" charset="0"/>
              </a:rPr>
              <a:t>B</a:t>
            </a:r>
            <a:r>
              <a:rPr lang="hu-HU" sz="2000" i="1" dirty="0">
                <a:latin typeface="Verdana" pitchFamily="34" charset="0"/>
              </a:rPr>
              <a:t>*</a:t>
            </a:r>
            <a:r>
              <a:rPr lang="hu-HU" sz="2000" dirty="0">
                <a:latin typeface="Verdana" pitchFamily="34" charset="0"/>
              </a:rPr>
              <a:t> </a:t>
            </a:r>
          </a:p>
        </p:txBody>
      </p:sp>
      <p:sp>
        <p:nvSpPr>
          <p:cNvPr id="2" name="Dia számának helye 1"/>
          <p:cNvSpPr>
            <a:spLocks noGrp="1"/>
          </p:cNvSpPr>
          <p:nvPr>
            <p:ph type="sldNum" sz="quarter" idx="12"/>
          </p:nvPr>
        </p:nvSpPr>
        <p:spPr/>
        <p:txBody>
          <a:bodyPr/>
          <a:lstStyle/>
          <a:p>
            <a:fld id="{42275A63-3E4B-4569-BF04-D6C210DC9A48}" type="slidenum">
              <a:rPr lang="hu-HU" smtClean="0"/>
              <a:pPr/>
              <a:t>94</a:t>
            </a:fld>
            <a:endParaRPr lang="hu-HU" dirty="0"/>
          </a:p>
        </p:txBody>
      </p:sp>
    </p:spTree>
    <p:extLst>
      <p:ext uri="{BB962C8B-B14F-4D97-AF65-F5344CB8AC3E}">
        <p14:creationId xmlns:p14="http://schemas.microsoft.com/office/powerpoint/2010/main" val="237158554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ia számának helye 6"/>
          <p:cNvSpPr>
            <a:spLocks noGrp="1"/>
          </p:cNvSpPr>
          <p:nvPr>
            <p:ph type="sldNum" sz="quarter" idx="12"/>
          </p:nvPr>
        </p:nvSpPr>
        <p:spPr/>
        <p:txBody>
          <a:bodyPr/>
          <a:lstStyle/>
          <a:p>
            <a:fld id="{DEB47C3A-C8D5-476A-B3EA-1568EBC63036}" type="slidenum">
              <a:rPr lang="hu-HU"/>
              <a:pPr/>
              <a:t>95</a:t>
            </a:fld>
            <a:endParaRPr lang="hu-HU"/>
          </a:p>
        </p:txBody>
      </p:sp>
      <p:sp>
        <p:nvSpPr>
          <p:cNvPr id="119810" name="Rectangle 2"/>
          <p:cNvSpPr>
            <a:spLocks noGrp="1" noChangeArrowheads="1"/>
          </p:cNvSpPr>
          <p:nvPr>
            <p:ph type="title"/>
          </p:nvPr>
        </p:nvSpPr>
        <p:spPr/>
        <p:txBody>
          <a:bodyPr/>
          <a:lstStyle/>
          <a:p>
            <a:r>
              <a:rPr lang="en-US" sz="3200"/>
              <a:t>Single rule reasoning based on polar cuts</a:t>
            </a:r>
            <a:r>
              <a:rPr lang="hu-HU" sz="3200"/>
              <a:t> – SURE-p</a:t>
            </a:r>
          </a:p>
        </p:txBody>
      </p:sp>
      <p:graphicFrame>
        <p:nvGraphicFramePr>
          <p:cNvPr id="119813" name="Object 5"/>
          <p:cNvGraphicFramePr>
            <a:graphicFrameLocks noGrp="1" noChangeAspect="1"/>
          </p:cNvGraphicFramePr>
          <p:nvPr>
            <p:ph sz="half" idx="1"/>
          </p:nvPr>
        </p:nvGraphicFramePr>
        <p:xfrm>
          <a:off x="933450" y="5030788"/>
          <a:ext cx="3771900" cy="1392237"/>
        </p:xfrm>
        <a:graphic>
          <a:graphicData uri="http://schemas.openxmlformats.org/presentationml/2006/ole">
            <mc:AlternateContent xmlns:mc="http://schemas.openxmlformats.org/markup-compatibility/2006">
              <mc:Choice xmlns:v="urn:schemas-microsoft-com:vml" Requires="v">
                <p:oleObj spid="_x0000_s20674" name="Egyenlet" r:id="rId4" imgW="1307880" imgH="482400" progId="Equation.3">
                  <p:embed/>
                </p:oleObj>
              </mc:Choice>
              <mc:Fallback>
                <p:oleObj name="Egyenlet" r:id="rId4" imgW="1307880" imgH="482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450" y="5030788"/>
                        <a:ext cx="3771900" cy="139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9815" name="Object 7"/>
          <p:cNvGraphicFramePr>
            <a:graphicFrameLocks noGrp="1" noChangeAspect="1"/>
          </p:cNvGraphicFramePr>
          <p:nvPr>
            <p:ph sz="half" idx="2"/>
          </p:nvPr>
        </p:nvGraphicFramePr>
        <p:xfrm>
          <a:off x="5942013" y="4433888"/>
          <a:ext cx="2054225" cy="2016125"/>
        </p:xfrm>
        <a:graphic>
          <a:graphicData uri="http://schemas.openxmlformats.org/presentationml/2006/ole">
            <mc:AlternateContent xmlns:mc="http://schemas.openxmlformats.org/markup-compatibility/2006">
              <mc:Choice xmlns:v="urn:schemas-microsoft-com:vml" Requires="v">
                <p:oleObj spid="_x0000_s20675" name="Egyenlet" r:id="rId6" imgW="685800" imgH="672840" progId="Equation.3">
                  <p:embed/>
                </p:oleObj>
              </mc:Choice>
              <mc:Fallback>
                <p:oleObj name="Egyenlet" r:id="rId6" imgW="685800" imgH="6728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2013" y="4433888"/>
                        <a:ext cx="2054225" cy="201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19834" name="Group 26"/>
          <p:cNvGrpSpPr>
            <a:grpSpLocks/>
          </p:cNvGrpSpPr>
          <p:nvPr/>
        </p:nvGrpSpPr>
        <p:grpSpPr bwMode="auto">
          <a:xfrm>
            <a:off x="1039813" y="1600200"/>
            <a:ext cx="5446712" cy="2919413"/>
            <a:chOff x="655" y="1008"/>
            <a:chExt cx="3431" cy="1839"/>
          </a:xfrm>
        </p:grpSpPr>
        <p:sp>
          <p:nvSpPr>
            <p:cNvPr id="119817" name="Line 9"/>
            <p:cNvSpPr>
              <a:spLocks noChangeShapeType="1"/>
            </p:cNvSpPr>
            <p:nvPr/>
          </p:nvSpPr>
          <p:spPr bwMode="auto">
            <a:xfrm flipV="1">
              <a:off x="2161" y="1075"/>
              <a:ext cx="0" cy="17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19818" name="Line 10"/>
            <p:cNvSpPr>
              <a:spLocks noChangeShapeType="1"/>
            </p:cNvSpPr>
            <p:nvPr/>
          </p:nvSpPr>
          <p:spPr bwMode="auto">
            <a:xfrm>
              <a:off x="655" y="2738"/>
              <a:ext cx="2671"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19819" name="Freeform 11"/>
            <p:cNvSpPr>
              <a:spLocks/>
            </p:cNvSpPr>
            <p:nvPr/>
          </p:nvSpPr>
          <p:spPr bwMode="auto">
            <a:xfrm>
              <a:off x="949" y="1633"/>
              <a:ext cx="1992" cy="1117"/>
            </a:xfrm>
            <a:custGeom>
              <a:avLst/>
              <a:gdLst>
                <a:gd name="T0" fmla="*/ 0 w 1992"/>
                <a:gd name="T1" fmla="*/ 1117 h 1117"/>
                <a:gd name="T2" fmla="*/ 444 w 1992"/>
                <a:gd name="T3" fmla="*/ 313 h 1117"/>
                <a:gd name="T4" fmla="*/ 1476 w 1992"/>
                <a:gd name="T5" fmla="*/ 133 h 1117"/>
                <a:gd name="T6" fmla="*/ 1992 w 1992"/>
                <a:gd name="T7" fmla="*/ 1111 h 1117"/>
              </a:gdLst>
              <a:ahLst/>
              <a:cxnLst>
                <a:cxn ang="0">
                  <a:pos x="T0" y="T1"/>
                </a:cxn>
                <a:cxn ang="0">
                  <a:pos x="T2" y="T3"/>
                </a:cxn>
                <a:cxn ang="0">
                  <a:pos x="T4" y="T5"/>
                </a:cxn>
                <a:cxn ang="0">
                  <a:pos x="T6" y="T7"/>
                </a:cxn>
              </a:cxnLst>
              <a:rect l="0" t="0" r="r" b="b"/>
              <a:pathLst>
                <a:path w="1992" h="1117">
                  <a:moveTo>
                    <a:pt x="0" y="1117"/>
                  </a:moveTo>
                  <a:cubicBezTo>
                    <a:pt x="99" y="797"/>
                    <a:pt x="198" y="477"/>
                    <a:pt x="444" y="313"/>
                  </a:cubicBezTo>
                  <a:cubicBezTo>
                    <a:pt x="690" y="149"/>
                    <a:pt x="1218" y="0"/>
                    <a:pt x="1476" y="133"/>
                  </a:cubicBezTo>
                  <a:cubicBezTo>
                    <a:pt x="1734" y="266"/>
                    <a:pt x="1885" y="907"/>
                    <a:pt x="1992" y="1111"/>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19820" name="Freeform 12"/>
            <p:cNvSpPr>
              <a:spLocks/>
            </p:cNvSpPr>
            <p:nvPr/>
          </p:nvSpPr>
          <p:spPr bwMode="auto">
            <a:xfrm>
              <a:off x="805" y="1207"/>
              <a:ext cx="2302" cy="1531"/>
            </a:xfrm>
            <a:custGeom>
              <a:avLst/>
              <a:gdLst>
                <a:gd name="T0" fmla="*/ 0 w 2388"/>
                <a:gd name="T1" fmla="*/ 1682 h 1682"/>
                <a:gd name="T2" fmla="*/ 444 w 2388"/>
                <a:gd name="T3" fmla="*/ 446 h 1682"/>
                <a:gd name="T4" fmla="*/ 1824 w 2388"/>
                <a:gd name="T5" fmla="*/ 206 h 1682"/>
                <a:gd name="T6" fmla="*/ 2388 w 2388"/>
                <a:gd name="T7" fmla="*/ 1682 h 1682"/>
              </a:gdLst>
              <a:ahLst/>
              <a:cxnLst>
                <a:cxn ang="0">
                  <a:pos x="T0" y="T1"/>
                </a:cxn>
                <a:cxn ang="0">
                  <a:pos x="T2" y="T3"/>
                </a:cxn>
                <a:cxn ang="0">
                  <a:pos x="T4" y="T5"/>
                </a:cxn>
                <a:cxn ang="0">
                  <a:pos x="T6" y="T7"/>
                </a:cxn>
              </a:cxnLst>
              <a:rect l="0" t="0" r="r" b="b"/>
              <a:pathLst>
                <a:path w="2388" h="1682">
                  <a:moveTo>
                    <a:pt x="0" y="1682"/>
                  </a:moveTo>
                  <a:cubicBezTo>
                    <a:pt x="74" y="1478"/>
                    <a:pt x="140" y="692"/>
                    <a:pt x="444" y="446"/>
                  </a:cubicBezTo>
                  <a:cubicBezTo>
                    <a:pt x="748" y="200"/>
                    <a:pt x="1500" y="0"/>
                    <a:pt x="1824" y="206"/>
                  </a:cubicBezTo>
                  <a:cubicBezTo>
                    <a:pt x="2148" y="412"/>
                    <a:pt x="2271" y="1375"/>
                    <a:pt x="2388" y="1682"/>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19821" name="Freeform 13"/>
            <p:cNvSpPr>
              <a:spLocks/>
            </p:cNvSpPr>
            <p:nvPr/>
          </p:nvSpPr>
          <p:spPr bwMode="auto">
            <a:xfrm>
              <a:off x="949" y="1633"/>
              <a:ext cx="1992" cy="1117"/>
            </a:xfrm>
            <a:custGeom>
              <a:avLst/>
              <a:gdLst>
                <a:gd name="T0" fmla="*/ 0 w 1992"/>
                <a:gd name="T1" fmla="*/ 1117 h 1117"/>
                <a:gd name="T2" fmla="*/ 444 w 1992"/>
                <a:gd name="T3" fmla="*/ 313 h 1117"/>
                <a:gd name="T4" fmla="*/ 1476 w 1992"/>
                <a:gd name="T5" fmla="*/ 133 h 1117"/>
                <a:gd name="T6" fmla="*/ 1992 w 1992"/>
                <a:gd name="T7" fmla="*/ 1111 h 1117"/>
              </a:gdLst>
              <a:ahLst/>
              <a:cxnLst>
                <a:cxn ang="0">
                  <a:pos x="T0" y="T1"/>
                </a:cxn>
                <a:cxn ang="0">
                  <a:pos x="T2" y="T3"/>
                </a:cxn>
                <a:cxn ang="0">
                  <a:pos x="T4" y="T5"/>
                </a:cxn>
                <a:cxn ang="0">
                  <a:pos x="T6" y="T7"/>
                </a:cxn>
              </a:cxnLst>
              <a:rect l="0" t="0" r="r" b="b"/>
              <a:pathLst>
                <a:path w="1992" h="1117">
                  <a:moveTo>
                    <a:pt x="0" y="1117"/>
                  </a:moveTo>
                  <a:cubicBezTo>
                    <a:pt x="99" y="797"/>
                    <a:pt x="198" y="477"/>
                    <a:pt x="444" y="313"/>
                  </a:cubicBezTo>
                  <a:cubicBezTo>
                    <a:pt x="690" y="149"/>
                    <a:pt x="1218" y="0"/>
                    <a:pt x="1476" y="133"/>
                  </a:cubicBezTo>
                  <a:cubicBezTo>
                    <a:pt x="1734" y="266"/>
                    <a:pt x="1885" y="907"/>
                    <a:pt x="1992" y="1111"/>
                  </a:cubicBezTo>
                </a:path>
              </a:pathLst>
            </a:custGeom>
            <a:noFill/>
            <a:ln w="28575" cmpd="sng">
              <a:solidFill>
                <a:srgbClr val="CC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19822" name="Line 14"/>
            <p:cNvSpPr>
              <a:spLocks noChangeShapeType="1"/>
            </p:cNvSpPr>
            <p:nvPr/>
          </p:nvSpPr>
          <p:spPr bwMode="auto">
            <a:xfrm flipV="1">
              <a:off x="2161" y="1997"/>
              <a:ext cx="731" cy="74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19823" name="Line 15"/>
            <p:cNvSpPr>
              <a:spLocks noChangeShapeType="1"/>
            </p:cNvSpPr>
            <p:nvPr/>
          </p:nvSpPr>
          <p:spPr bwMode="auto">
            <a:xfrm flipV="1">
              <a:off x="2155" y="2186"/>
              <a:ext cx="552" cy="552"/>
            </a:xfrm>
            <a:prstGeom prst="line">
              <a:avLst/>
            </a:prstGeom>
            <a:noFill/>
            <a:ln w="9525">
              <a:solidFill>
                <a:srgbClr val="CC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19824" name="Line 16"/>
            <p:cNvSpPr>
              <a:spLocks noChangeShapeType="1"/>
            </p:cNvSpPr>
            <p:nvPr/>
          </p:nvSpPr>
          <p:spPr bwMode="auto">
            <a:xfrm flipV="1">
              <a:off x="2762" y="1900"/>
              <a:ext cx="570"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19825" name="Line 17"/>
            <p:cNvSpPr>
              <a:spLocks noChangeShapeType="1"/>
            </p:cNvSpPr>
            <p:nvPr/>
          </p:nvSpPr>
          <p:spPr bwMode="auto">
            <a:xfrm flipV="1">
              <a:off x="2523" y="2323"/>
              <a:ext cx="819" cy="63"/>
            </a:xfrm>
            <a:prstGeom prst="line">
              <a:avLst/>
            </a:prstGeom>
            <a:noFill/>
            <a:ln w="9525">
              <a:solidFill>
                <a:srgbClr val="CC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19826" name="Freeform 18"/>
            <p:cNvSpPr>
              <a:spLocks/>
            </p:cNvSpPr>
            <p:nvPr/>
          </p:nvSpPr>
          <p:spPr bwMode="auto">
            <a:xfrm>
              <a:off x="2423" y="2478"/>
              <a:ext cx="124" cy="256"/>
            </a:xfrm>
            <a:custGeom>
              <a:avLst/>
              <a:gdLst>
                <a:gd name="T0" fmla="*/ 82 w 124"/>
                <a:gd name="T1" fmla="*/ 256 h 256"/>
                <a:gd name="T2" fmla="*/ 110 w 124"/>
                <a:gd name="T3" fmla="*/ 128 h 256"/>
                <a:gd name="T4" fmla="*/ 0 w 124"/>
                <a:gd name="T5" fmla="*/ 0 h 256"/>
              </a:gdLst>
              <a:ahLst/>
              <a:cxnLst>
                <a:cxn ang="0">
                  <a:pos x="T0" y="T1"/>
                </a:cxn>
                <a:cxn ang="0">
                  <a:pos x="T2" y="T3"/>
                </a:cxn>
                <a:cxn ang="0">
                  <a:pos x="T4" y="T5"/>
                </a:cxn>
              </a:cxnLst>
              <a:rect l="0" t="0" r="r" b="b"/>
              <a:pathLst>
                <a:path w="124" h="256">
                  <a:moveTo>
                    <a:pt x="82" y="256"/>
                  </a:moveTo>
                  <a:cubicBezTo>
                    <a:pt x="103" y="213"/>
                    <a:pt x="124" y="171"/>
                    <a:pt x="110" y="128"/>
                  </a:cubicBezTo>
                  <a:cubicBezTo>
                    <a:pt x="96" y="85"/>
                    <a:pt x="20" y="21"/>
                    <a:pt x="0" y="0"/>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19827" name="Text Box 19"/>
            <p:cNvSpPr txBox="1">
              <a:spLocks noChangeArrowheads="1"/>
            </p:cNvSpPr>
            <p:nvPr/>
          </p:nvSpPr>
          <p:spPr bwMode="auto">
            <a:xfrm>
              <a:off x="2548" y="2424"/>
              <a:ext cx="2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sym typeface="Symbol" pitchFamily="18" charset="2"/>
                </a:rPr>
                <a:t></a:t>
              </a:r>
            </a:p>
          </p:txBody>
        </p:sp>
        <p:sp>
          <p:nvSpPr>
            <p:cNvPr id="119828" name="Text Box 20"/>
            <p:cNvSpPr txBox="1">
              <a:spLocks noChangeArrowheads="1"/>
            </p:cNvSpPr>
            <p:nvPr/>
          </p:nvSpPr>
          <p:spPr bwMode="auto">
            <a:xfrm>
              <a:off x="3157" y="2425"/>
              <a:ext cx="23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sym typeface="Symbol" pitchFamily="18" charset="2"/>
                </a:rPr>
                <a:t>x</a:t>
              </a:r>
            </a:p>
          </p:txBody>
        </p:sp>
        <p:sp>
          <p:nvSpPr>
            <p:cNvPr id="119829" name="Text Box 21"/>
            <p:cNvSpPr txBox="1">
              <a:spLocks noChangeArrowheads="1"/>
            </p:cNvSpPr>
            <p:nvPr/>
          </p:nvSpPr>
          <p:spPr bwMode="auto">
            <a:xfrm>
              <a:off x="2206" y="1008"/>
              <a:ext cx="22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sz="2400">
                  <a:latin typeface="Symbol" pitchFamily="18" charset="2"/>
                  <a:sym typeface="Symbol" pitchFamily="18" charset="2"/>
                </a:rPr>
                <a:t>m</a:t>
              </a:r>
            </a:p>
          </p:txBody>
        </p:sp>
        <p:graphicFrame>
          <p:nvGraphicFramePr>
            <p:cNvPr id="119830" name="Object 22"/>
            <p:cNvGraphicFramePr>
              <a:graphicFrameLocks noChangeAspect="1"/>
            </p:cNvGraphicFramePr>
            <p:nvPr/>
          </p:nvGraphicFramePr>
          <p:xfrm>
            <a:off x="1269" y="2051"/>
            <a:ext cx="302" cy="402"/>
          </p:xfrm>
          <a:graphic>
            <a:graphicData uri="http://schemas.openxmlformats.org/presentationml/2006/ole">
              <mc:AlternateContent xmlns:mc="http://schemas.openxmlformats.org/markup-compatibility/2006">
                <mc:Choice xmlns:v="urn:schemas-microsoft-com:vml" Requires="v">
                  <p:oleObj spid="_x0000_s20676" name="Egyenlet" r:id="rId8" imgW="190440" imgH="253800" progId="Equation.3">
                    <p:embed/>
                  </p:oleObj>
                </mc:Choice>
                <mc:Fallback>
                  <p:oleObj name="Egyenlet" r:id="rId8" imgW="190440" imgH="253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9" y="2051"/>
                          <a:ext cx="302" cy="4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9831" name="Object 23"/>
            <p:cNvGraphicFramePr>
              <a:graphicFrameLocks noChangeAspect="1"/>
            </p:cNvGraphicFramePr>
            <p:nvPr/>
          </p:nvGraphicFramePr>
          <p:xfrm>
            <a:off x="898" y="1318"/>
            <a:ext cx="302" cy="402"/>
          </p:xfrm>
          <a:graphic>
            <a:graphicData uri="http://schemas.openxmlformats.org/presentationml/2006/ole">
              <mc:AlternateContent xmlns:mc="http://schemas.openxmlformats.org/markup-compatibility/2006">
                <mc:Choice xmlns:v="urn:schemas-microsoft-com:vml" Requires="v">
                  <p:oleObj spid="_x0000_s20677" name="Egyenlet" r:id="rId10" imgW="190440" imgH="253800" progId="Equation.3">
                    <p:embed/>
                  </p:oleObj>
                </mc:Choice>
                <mc:Fallback>
                  <p:oleObj name="Egyenlet" r:id="rId10" imgW="190440" imgH="253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8" y="1318"/>
                          <a:ext cx="302" cy="4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9832" name="Object 24"/>
            <p:cNvGraphicFramePr>
              <a:graphicFrameLocks noChangeAspect="1"/>
            </p:cNvGraphicFramePr>
            <p:nvPr/>
          </p:nvGraphicFramePr>
          <p:xfrm>
            <a:off x="3383" y="1708"/>
            <a:ext cx="703" cy="402"/>
          </p:xfrm>
          <a:graphic>
            <a:graphicData uri="http://schemas.openxmlformats.org/presentationml/2006/ole">
              <mc:AlternateContent xmlns:mc="http://schemas.openxmlformats.org/markup-compatibility/2006">
                <mc:Choice xmlns:v="urn:schemas-microsoft-com:vml" Requires="v">
                  <p:oleObj spid="_x0000_s20678" name="Egyenlet" r:id="rId12" imgW="444240" imgH="253800" progId="Equation.3">
                    <p:embed/>
                  </p:oleObj>
                </mc:Choice>
                <mc:Fallback>
                  <p:oleObj name="Egyenlet" r:id="rId12" imgW="444240" imgH="2538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83" y="1708"/>
                          <a:ext cx="703" cy="4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9833" name="Object 25"/>
            <p:cNvGraphicFramePr>
              <a:graphicFrameLocks noChangeAspect="1"/>
            </p:cNvGraphicFramePr>
            <p:nvPr/>
          </p:nvGraphicFramePr>
          <p:xfrm>
            <a:off x="3383" y="2169"/>
            <a:ext cx="703" cy="402"/>
          </p:xfrm>
          <a:graphic>
            <a:graphicData uri="http://schemas.openxmlformats.org/presentationml/2006/ole">
              <mc:AlternateContent xmlns:mc="http://schemas.openxmlformats.org/markup-compatibility/2006">
                <mc:Choice xmlns:v="urn:schemas-microsoft-com:vml" Requires="v">
                  <p:oleObj spid="_x0000_s20679" name="Egyenlet" r:id="rId14" imgW="444240" imgH="253800" progId="Equation.3">
                    <p:embed/>
                  </p:oleObj>
                </mc:Choice>
                <mc:Fallback>
                  <p:oleObj name="Egyenlet" r:id="rId14" imgW="444240" imgH="2538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83" y="2169"/>
                          <a:ext cx="703" cy="4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239768365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a számának helye 6"/>
          <p:cNvSpPr>
            <a:spLocks noGrp="1"/>
          </p:cNvSpPr>
          <p:nvPr>
            <p:ph type="sldNum" sz="quarter" idx="12"/>
          </p:nvPr>
        </p:nvSpPr>
        <p:spPr/>
        <p:txBody>
          <a:bodyPr/>
          <a:lstStyle/>
          <a:p>
            <a:fld id="{39CE9774-ABF6-40B2-B447-5A16E55009B2}" type="slidenum">
              <a:rPr lang="hu-HU"/>
              <a:pPr/>
              <a:t>96</a:t>
            </a:fld>
            <a:endParaRPr lang="hu-HU"/>
          </a:p>
        </p:txBody>
      </p:sp>
      <p:sp>
        <p:nvSpPr>
          <p:cNvPr id="125961" name="Rectangle 9"/>
          <p:cNvSpPr>
            <a:spLocks noGrp="1" noChangeArrowheads="1"/>
          </p:cNvSpPr>
          <p:nvPr>
            <p:ph type="title"/>
          </p:nvPr>
        </p:nvSpPr>
        <p:spPr/>
        <p:txBody>
          <a:bodyPr>
            <a:normAutofit fontScale="90000"/>
          </a:bodyPr>
          <a:lstStyle/>
          <a:p>
            <a:r>
              <a:rPr lang="hu-HU"/>
              <a:t>The shape of the consequent set</a:t>
            </a:r>
          </a:p>
        </p:txBody>
      </p:sp>
      <p:graphicFrame>
        <p:nvGraphicFramePr>
          <p:cNvPr id="125957" name="Object 5"/>
          <p:cNvGraphicFramePr>
            <a:graphicFrameLocks noGrp="1" noChangeAspect="1"/>
          </p:cNvGraphicFramePr>
          <p:nvPr>
            <p:ph sz="half" idx="1"/>
          </p:nvPr>
        </p:nvGraphicFramePr>
        <p:xfrm>
          <a:off x="1135063" y="2289175"/>
          <a:ext cx="2613025" cy="990600"/>
        </p:xfrm>
        <a:graphic>
          <a:graphicData uri="http://schemas.openxmlformats.org/presentationml/2006/ole">
            <mc:AlternateContent xmlns:mc="http://schemas.openxmlformats.org/markup-compatibility/2006">
              <mc:Choice xmlns:v="urn:schemas-microsoft-com:vml" Requires="v">
                <p:oleObj spid="_x0000_s21568" name="Egyenlet" r:id="rId4" imgW="1206360" imgH="457200" progId="Equation.3">
                  <p:embed/>
                </p:oleObj>
              </mc:Choice>
              <mc:Fallback>
                <p:oleObj name="Egyenlet" r:id="rId4" imgW="120636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063" y="2289175"/>
                        <a:ext cx="2613025"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5960" name="Object 8"/>
          <p:cNvGraphicFramePr>
            <a:graphicFrameLocks noGrp="1" noChangeAspect="1"/>
          </p:cNvGraphicFramePr>
          <p:nvPr>
            <p:ph sz="half" idx="2"/>
          </p:nvPr>
        </p:nvGraphicFramePr>
        <p:xfrm>
          <a:off x="1089025" y="4803775"/>
          <a:ext cx="7234238" cy="1485900"/>
        </p:xfrm>
        <a:graphic>
          <a:graphicData uri="http://schemas.openxmlformats.org/presentationml/2006/ole">
            <mc:AlternateContent xmlns:mc="http://schemas.openxmlformats.org/markup-compatibility/2006">
              <mc:Choice xmlns:v="urn:schemas-microsoft-com:vml" Requires="v">
                <p:oleObj spid="_x0000_s21569" name="Egyenlet" r:id="rId6" imgW="3340080" imgH="685800" progId="Equation.3">
                  <p:embed/>
                </p:oleObj>
              </mc:Choice>
              <mc:Fallback>
                <p:oleObj name="Egyenlet" r:id="rId6" imgW="3340080" imgH="685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9025" y="4803775"/>
                        <a:ext cx="7234238" cy="148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5963" name="Text Box 11"/>
          <p:cNvSpPr txBox="1">
            <a:spLocks noChangeArrowheads="1"/>
          </p:cNvSpPr>
          <p:nvPr/>
        </p:nvSpPr>
        <p:spPr bwMode="auto">
          <a:xfrm>
            <a:off x="4168775" y="2274888"/>
            <a:ext cx="4630738"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hu-HU" sz="2400"/>
              <a:t>Conservation of the average relative differences</a:t>
            </a:r>
          </a:p>
        </p:txBody>
      </p:sp>
      <p:sp>
        <p:nvSpPr>
          <p:cNvPr id="125964" name="Text Box 12"/>
          <p:cNvSpPr txBox="1">
            <a:spLocks noChangeArrowheads="1"/>
          </p:cNvSpPr>
          <p:nvPr/>
        </p:nvSpPr>
        <p:spPr bwMode="auto">
          <a:xfrm>
            <a:off x="1036638" y="4105275"/>
            <a:ext cx="7645400" cy="54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hu-HU" sz="2400"/>
              <a:t>Maximizing the height of the set to 1:</a:t>
            </a:r>
          </a:p>
        </p:txBody>
      </p:sp>
    </p:spTree>
    <p:extLst>
      <p:ext uri="{BB962C8B-B14F-4D97-AF65-F5344CB8AC3E}">
        <p14:creationId xmlns:p14="http://schemas.microsoft.com/office/powerpoint/2010/main" val="39766127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 számának helye 5"/>
          <p:cNvSpPr>
            <a:spLocks noGrp="1"/>
          </p:cNvSpPr>
          <p:nvPr>
            <p:ph type="sldNum" sz="quarter" idx="12"/>
          </p:nvPr>
        </p:nvSpPr>
        <p:spPr/>
        <p:txBody>
          <a:bodyPr/>
          <a:lstStyle/>
          <a:p>
            <a:fld id="{E682D0F4-71D1-4DBA-A5E2-BFEFB17D96FE}" type="slidenum">
              <a:rPr lang="hu-HU"/>
              <a:pPr/>
              <a:t>97</a:t>
            </a:fld>
            <a:endParaRPr lang="hu-HU"/>
          </a:p>
        </p:txBody>
      </p:sp>
      <p:pic>
        <p:nvPicPr>
          <p:cNvPr id="131076" name="Picture 4" descr="Fig_0412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175" y="1536700"/>
            <a:ext cx="7486650" cy="2616200"/>
          </a:xfrm>
          <a:prstGeom prst="rect">
            <a:avLst/>
          </a:prstGeom>
          <a:noFill/>
          <a:extLst>
            <a:ext uri="{909E8E84-426E-40DD-AFC4-6F175D3DCCD1}">
              <a14:hiddenFill xmlns:a14="http://schemas.microsoft.com/office/drawing/2010/main">
                <a:solidFill>
                  <a:srgbClr val="FFFFFF"/>
                </a:solidFill>
              </a14:hiddenFill>
            </a:ext>
          </a:extLst>
        </p:spPr>
      </p:pic>
      <p:sp>
        <p:nvSpPr>
          <p:cNvPr id="131074" name="Rectangle 2"/>
          <p:cNvSpPr>
            <a:spLocks noGrp="1" noChangeArrowheads="1"/>
          </p:cNvSpPr>
          <p:nvPr>
            <p:ph type="title"/>
          </p:nvPr>
        </p:nvSpPr>
        <p:spPr>
          <a:xfrm>
            <a:off x="457200" y="260648"/>
            <a:ext cx="8229600" cy="1143000"/>
          </a:xfrm>
        </p:spPr>
        <p:txBody>
          <a:bodyPr/>
          <a:lstStyle/>
          <a:p>
            <a:r>
              <a:rPr lang="hu-HU" sz="3200" dirty="0" err="1"/>
              <a:t>Abnormal</a:t>
            </a:r>
            <a:r>
              <a:rPr lang="en-US" sz="3200" dirty="0"/>
              <a:t> conclusions obtained by the formula</a:t>
            </a:r>
            <a:endParaRPr lang="hu-HU" sz="3200" dirty="0"/>
          </a:p>
        </p:txBody>
      </p:sp>
      <p:sp>
        <p:nvSpPr>
          <p:cNvPr id="131075" name="Rectangle 3"/>
          <p:cNvSpPr>
            <a:spLocks noGrp="1" noChangeArrowheads="1"/>
          </p:cNvSpPr>
          <p:nvPr>
            <p:ph type="body" idx="1"/>
          </p:nvPr>
        </p:nvSpPr>
        <p:spPr>
          <a:xfrm>
            <a:off x="301625" y="4181475"/>
            <a:ext cx="8578850" cy="2187575"/>
          </a:xfrm>
        </p:spPr>
        <p:txBody>
          <a:bodyPr>
            <a:normAutofit lnSpcReduction="10000"/>
          </a:bodyPr>
          <a:lstStyle/>
          <a:p>
            <a:pPr>
              <a:lnSpc>
                <a:spcPct val="80000"/>
              </a:lnSpc>
              <a:buFont typeface="Wingdings" pitchFamily="2" charset="2"/>
              <a:buNone/>
            </a:pPr>
            <a:r>
              <a:rPr lang="hu-HU" sz="2400"/>
              <a:t>Conditions on avoiding abnormal conclusions</a:t>
            </a:r>
          </a:p>
          <a:p>
            <a:pPr>
              <a:lnSpc>
                <a:spcPct val="80000"/>
              </a:lnSpc>
            </a:pPr>
            <a:r>
              <a:rPr lang="en-US" sz="2400"/>
              <a:t>the horizontal distance to the centre of the polar co-ordinate system of each point is not smaller than the same distance calculated for the previous point</a:t>
            </a:r>
            <a:endParaRPr lang="hu-HU" sz="2400"/>
          </a:p>
          <a:p>
            <a:pPr>
              <a:lnSpc>
                <a:spcPct val="80000"/>
              </a:lnSpc>
            </a:pPr>
            <a:r>
              <a:rPr lang="en-US" sz="2400"/>
              <a:t>the vertical distance to the centre of the polar co-ordinate system of each point is not greater than the same distance calculated for the previous point</a:t>
            </a:r>
            <a:endParaRPr lang="hu-HU" sz="2400"/>
          </a:p>
          <a:p>
            <a:pPr>
              <a:lnSpc>
                <a:spcPct val="80000"/>
              </a:lnSpc>
            </a:pPr>
            <a:endParaRPr lang="hu-HU" sz="2400"/>
          </a:p>
        </p:txBody>
      </p:sp>
    </p:spTree>
    <p:extLst>
      <p:ext uri="{BB962C8B-B14F-4D97-AF65-F5344CB8AC3E}">
        <p14:creationId xmlns:p14="http://schemas.microsoft.com/office/powerpoint/2010/main" val="354806747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Dia számának helye 4"/>
          <p:cNvSpPr>
            <a:spLocks noGrp="1"/>
          </p:cNvSpPr>
          <p:nvPr>
            <p:ph type="sldNum" sz="quarter" idx="12"/>
          </p:nvPr>
        </p:nvSpPr>
        <p:spPr/>
        <p:txBody>
          <a:bodyPr/>
          <a:lstStyle/>
          <a:p>
            <a:fld id="{12E4F8E9-B57E-4285-9F7D-2E3B990E3843}" type="slidenum">
              <a:rPr lang="hu-HU"/>
              <a:pPr/>
              <a:t>98</a:t>
            </a:fld>
            <a:endParaRPr lang="hu-HU"/>
          </a:p>
        </p:txBody>
      </p:sp>
      <p:sp>
        <p:nvSpPr>
          <p:cNvPr id="163844" name="Rectangle 4"/>
          <p:cNvSpPr>
            <a:spLocks noGrp="1" noChangeArrowheads="1"/>
          </p:cNvSpPr>
          <p:nvPr>
            <p:ph type="title"/>
          </p:nvPr>
        </p:nvSpPr>
        <p:spPr/>
        <p:txBody>
          <a:bodyPr/>
          <a:lstStyle/>
          <a:p>
            <a:r>
              <a:rPr lang="hu-HU" sz="3500"/>
              <a:t>Conditions on avoiding abnormal conclusion</a:t>
            </a:r>
          </a:p>
        </p:txBody>
      </p:sp>
      <p:grpSp>
        <p:nvGrpSpPr>
          <p:cNvPr id="163845" name="Group 5"/>
          <p:cNvGrpSpPr>
            <a:grpSpLocks noChangeAspect="1"/>
          </p:cNvGrpSpPr>
          <p:nvPr/>
        </p:nvGrpSpPr>
        <p:grpSpPr bwMode="auto">
          <a:xfrm>
            <a:off x="1446213" y="1781175"/>
            <a:ext cx="7069137" cy="4775200"/>
            <a:chOff x="3426" y="9512"/>
            <a:chExt cx="5809" cy="3921"/>
          </a:xfrm>
        </p:grpSpPr>
        <p:sp>
          <p:nvSpPr>
            <p:cNvPr id="163846" name="AutoShape 6"/>
            <p:cNvSpPr>
              <a:spLocks noChangeAspect="1" noChangeArrowheads="1"/>
            </p:cNvSpPr>
            <p:nvPr/>
          </p:nvSpPr>
          <p:spPr bwMode="auto">
            <a:xfrm>
              <a:off x="3426" y="9512"/>
              <a:ext cx="5809" cy="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163847" name="Text Box 7"/>
            <p:cNvSpPr txBox="1">
              <a:spLocks noChangeArrowheads="1"/>
            </p:cNvSpPr>
            <p:nvPr/>
          </p:nvSpPr>
          <p:spPr bwMode="auto">
            <a:xfrm>
              <a:off x="5688" y="12907"/>
              <a:ext cx="1581" cy="493"/>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5F5F5F"/>
                    </a:outerShdw>
                  </a:effectLst>
                </a14:hiddenEffects>
              </a:ext>
            </a:extLst>
          </p:spPr>
          <p:txBody>
            <a:bodyPr lIns="54513" tIns="27256" rIns="54513" bIns="27256"/>
            <a:lstStyle/>
            <a:p>
              <a:r>
                <a:rPr lang="hu-HU" sz="2000">
                  <a:solidFill>
                    <a:srgbClr val="0000FF"/>
                  </a:solidFill>
                  <a:latin typeface="Symbol" pitchFamily="18" charset="2"/>
                </a:rPr>
                <a:t>r</a:t>
              </a:r>
              <a:r>
                <a:rPr lang="hu-HU" sz="2000">
                  <a:solidFill>
                    <a:srgbClr val="0000FF"/>
                  </a:solidFill>
                  <a:latin typeface="Arial Narrow" pitchFamily="34" charset="0"/>
                </a:rPr>
                <a:t>(B</a:t>
              </a:r>
              <a:r>
                <a:rPr lang="hu-HU" sz="2000" baseline="30000">
                  <a:solidFill>
                    <a:srgbClr val="0000FF"/>
                  </a:solidFill>
                  <a:latin typeface="Arial Narrow" pitchFamily="34" charset="0"/>
                </a:rPr>
                <a:t>*</a:t>
              </a:r>
              <a:r>
                <a:rPr lang="hu-HU" sz="2000" baseline="-25000">
                  <a:solidFill>
                    <a:srgbClr val="0000FF"/>
                  </a:solidFill>
                  <a:latin typeface="Arial Narrow" pitchFamily="34" charset="0"/>
                </a:rPr>
                <a:t>l</a:t>
              </a:r>
              <a:r>
                <a:rPr lang="hu-HU" sz="2000" baseline="-25000">
                  <a:solidFill>
                    <a:srgbClr val="0000FF"/>
                  </a:solidFill>
                  <a:latin typeface="Arial Narrow" pitchFamily="34" charset="0"/>
                  <a:sym typeface="Symbol" pitchFamily="18" charset="2"/>
                </a:rPr>
                <a:t></a:t>
              </a:r>
              <a:r>
                <a:rPr lang="hu-HU" sz="2000" baseline="-25000">
                  <a:solidFill>
                    <a:srgbClr val="0000FF"/>
                  </a:solidFill>
                  <a:latin typeface="Arial Narrow" pitchFamily="34" charset="0"/>
                </a:rPr>
                <a:t>(k)</a:t>
              </a:r>
              <a:r>
                <a:rPr lang="hu-HU" sz="2000">
                  <a:solidFill>
                    <a:srgbClr val="0000FF"/>
                  </a:solidFill>
                  <a:latin typeface="Arial Narrow" pitchFamily="34" charset="0"/>
                </a:rPr>
                <a:t>).cos(</a:t>
              </a:r>
              <a:r>
                <a:rPr lang="hu-HU" sz="2000">
                  <a:solidFill>
                    <a:srgbClr val="0000FF"/>
                  </a:solidFill>
                  <a:latin typeface="Arial Narrow" pitchFamily="34" charset="0"/>
                  <a:sym typeface="Symbol" pitchFamily="18" charset="2"/>
                </a:rPr>
                <a:t></a:t>
              </a:r>
              <a:r>
                <a:rPr lang="hu-HU" sz="2000">
                  <a:solidFill>
                    <a:srgbClr val="0000FF"/>
                  </a:solidFill>
                  <a:latin typeface="Arial Narrow" pitchFamily="34" charset="0"/>
                </a:rPr>
                <a:t>(k))</a:t>
              </a:r>
              <a:endParaRPr lang="hu-HU" sz="2000"/>
            </a:p>
          </p:txBody>
        </p:sp>
        <p:sp>
          <p:nvSpPr>
            <p:cNvPr id="163848" name="Line 8"/>
            <p:cNvSpPr>
              <a:spLocks noChangeShapeType="1"/>
            </p:cNvSpPr>
            <p:nvPr/>
          </p:nvSpPr>
          <p:spPr bwMode="auto">
            <a:xfrm flipV="1">
              <a:off x="5676" y="9653"/>
              <a:ext cx="1" cy="3696"/>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5F5F5F"/>
                    </a:outerShdw>
                  </a:effectLst>
                </a14:hiddenEffects>
              </a:ext>
            </a:extLst>
          </p:spPr>
          <p:txBody>
            <a:bodyPr/>
            <a:lstStyle/>
            <a:p>
              <a:endParaRPr lang="hu-HU"/>
            </a:p>
          </p:txBody>
        </p:sp>
        <p:sp>
          <p:nvSpPr>
            <p:cNvPr id="163849" name="Line 9"/>
            <p:cNvSpPr>
              <a:spLocks noChangeShapeType="1"/>
            </p:cNvSpPr>
            <p:nvPr/>
          </p:nvSpPr>
          <p:spPr bwMode="auto">
            <a:xfrm>
              <a:off x="3426" y="12415"/>
              <a:ext cx="5640" cy="1"/>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5F5F5F"/>
                    </a:outerShdw>
                  </a:effectLst>
                </a14:hiddenEffects>
              </a:ext>
            </a:extLst>
          </p:spPr>
          <p:txBody>
            <a:bodyPr/>
            <a:lstStyle/>
            <a:p>
              <a:endParaRPr lang="hu-HU"/>
            </a:p>
          </p:txBody>
        </p:sp>
        <p:sp>
          <p:nvSpPr>
            <p:cNvPr id="163850" name="Freeform 10"/>
            <p:cNvSpPr>
              <a:spLocks/>
            </p:cNvSpPr>
            <p:nvPr/>
          </p:nvSpPr>
          <p:spPr bwMode="auto">
            <a:xfrm>
              <a:off x="3650" y="9852"/>
              <a:ext cx="4480" cy="2563"/>
            </a:xfrm>
            <a:custGeom>
              <a:avLst/>
              <a:gdLst>
                <a:gd name="T0" fmla="*/ 0 w 4480"/>
                <a:gd name="T1" fmla="*/ 2563 h 2563"/>
                <a:gd name="T2" fmla="*/ 950 w 4480"/>
                <a:gd name="T3" fmla="*/ 413 h 2563"/>
                <a:gd name="T4" fmla="*/ 3422 w 4480"/>
                <a:gd name="T5" fmla="*/ 358 h 2563"/>
                <a:gd name="T6" fmla="*/ 4480 w 4480"/>
                <a:gd name="T7" fmla="*/ 2563 h 2563"/>
              </a:gdLst>
              <a:ahLst/>
              <a:cxnLst>
                <a:cxn ang="0">
                  <a:pos x="T0" y="T1"/>
                </a:cxn>
                <a:cxn ang="0">
                  <a:pos x="T2" y="T3"/>
                </a:cxn>
                <a:cxn ang="0">
                  <a:pos x="T4" y="T5"/>
                </a:cxn>
                <a:cxn ang="0">
                  <a:pos x="T6" y="T7"/>
                </a:cxn>
              </a:cxnLst>
              <a:rect l="0" t="0" r="r" b="b"/>
              <a:pathLst>
                <a:path w="4480" h="2563">
                  <a:moveTo>
                    <a:pt x="0" y="2563"/>
                  </a:moveTo>
                  <a:cubicBezTo>
                    <a:pt x="158" y="2205"/>
                    <a:pt x="380" y="781"/>
                    <a:pt x="950" y="413"/>
                  </a:cubicBezTo>
                  <a:cubicBezTo>
                    <a:pt x="1520" y="45"/>
                    <a:pt x="2834" y="0"/>
                    <a:pt x="3422" y="358"/>
                  </a:cubicBezTo>
                  <a:cubicBezTo>
                    <a:pt x="4010" y="716"/>
                    <a:pt x="4261" y="2104"/>
                    <a:pt x="4480" y="2563"/>
                  </a:cubicBezTo>
                </a:path>
              </a:pathLst>
            </a:custGeom>
            <a:noFill/>
            <a:ln w="28575" cmpd="sng">
              <a:solidFill>
                <a:srgbClr val="000000"/>
              </a:solidFill>
              <a:round/>
              <a:headEnd/>
              <a:tailEnd/>
            </a:ln>
            <a:effectLst/>
            <a:extLst>
              <a:ext uri="{909E8E84-426E-40DD-AFC4-6F175D3DCCD1}">
                <a14:hiddenFill xmlns:a14="http://schemas.microsoft.com/office/drawing/2010/main">
                  <a:solidFill>
                    <a:srgbClr val="33CCCC"/>
                  </a:solidFill>
                </a14:hiddenFill>
              </a:ext>
              <a:ext uri="{AF507438-7753-43E0-B8FC-AC1667EBCBE1}">
                <a14:hiddenEffects xmlns:a14="http://schemas.microsoft.com/office/drawing/2010/main">
                  <a:effectLst>
                    <a:outerShdw dist="35921" dir="2700000" algn="ctr" rotWithShape="0">
                      <a:srgbClr val="5F5F5F"/>
                    </a:outerShdw>
                  </a:effectLst>
                </a14:hiddenEffects>
              </a:ext>
            </a:extLst>
          </p:spPr>
          <p:txBody>
            <a:bodyPr/>
            <a:lstStyle/>
            <a:p>
              <a:endParaRPr lang="hu-HU"/>
            </a:p>
          </p:txBody>
        </p:sp>
        <p:sp>
          <p:nvSpPr>
            <p:cNvPr id="163851" name="Line 11"/>
            <p:cNvSpPr>
              <a:spLocks noChangeShapeType="1"/>
            </p:cNvSpPr>
            <p:nvPr/>
          </p:nvSpPr>
          <p:spPr bwMode="auto">
            <a:xfrm flipV="1">
              <a:off x="5676" y="10993"/>
              <a:ext cx="1943" cy="1422"/>
            </a:xfrm>
            <a:prstGeom prst="line">
              <a:avLst/>
            </a:prstGeom>
            <a:noFill/>
            <a:ln w="9525">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5F5F5F"/>
                    </a:outerShdw>
                  </a:effectLst>
                </a14:hiddenEffects>
              </a:ext>
            </a:extLst>
          </p:spPr>
          <p:txBody>
            <a:bodyPr/>
            <a:lstStyle/>
            <a:p>
              <a:endParaRPr lang="hu-HU"/>
            </a:p>
          </p:txBody>
        </p:sp>
        <p:sp>
          <p:nvSpPr>
            <p:cNvPr id="163852" name="Line 12"/>
            <p:cNvSpPr>
              <a:spLocks noChangeShapeType="1"/>
            </p:cNvSpPr>
            <p:nvPr/>
          </p:nvSpPr>
          <p:spPr bwMode="auto">
            <a:xfrm flipV="1">
              <a:off x="5676" y="10394"/>
              <a:ext cx="1613" cy="2030"/>
            </a:xfrm>
            <a:prstGeom prst="line">
              <a:avLst/>
            </a:prstGeom>
            <a:noFill/>
            <a:ln w="95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5F5F5F"/>
                    </a:outerShdw>
                  </a:effectLst>
                </a14:hiddenEffects>
              </a:ext>
            </a:extLst>
          </p:spPr>
          <p:txBody>
            <a:bodyPr/>
            <a:lstStyle/>
            <a:p>
              <a:endParaRPr lang="hu-HU"/>
            </a:p>
          </p:txBody>
        </p:sp>
        <p:sp>
          <p:nvSpPr>
            <p:cNvPr id="163853" name="Line 13"/>
            <p:cNvSpPr>
              <a:spLocks noChangeShapeType="1"/>
            </p:cNvSpPr>
            <p:nvPr/>
          </p:nvSpPr>
          <p:spPr bwMode="auto">
            <a:xfrm>
              <a:off x="7319" y="11220"/>
              <a:ext cx="650" cy="223"/>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5F5F5F"/>
                    </a:outerShdw>
                  </a:effectLst>
                </a14:hiddenEffects>
              </a:ext>
            </a:extLst>
          </p:spPr>
          <p:txBody>
            <a:bodyPr/>
            <a:lstStyle/>
            <a:p>
              <a:endParaRPr lang="hu-HU"/>
            </a:p>
          </p:txBody>
        </p:sp>
        <p:sp>
          <p:nvSpPr>
            <p:cNvPr id="163854" name="Text Box 14"/>
            <p:cNvSpPr txBox="1">
              <a:spLocks noChangeArrowheads="1"/>
            </p:cNvSpPr>
            <p:nvPr/>
          </p:nvSpPr>
          <p:spPr bwMode="auto">
            <a:xfrm>
              <a:off x="7602" y="10317"/>
              <a:ext cx="1581" cy="493"/>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5F5F5F"/>
                    </a:outerShdw>
                  </a:effectLst>
                </a14:hiddenEffects>
              </a:ext>
            </a:extLst>
          </p:spPr>
          <p:txBody>
            <a:bodyPr lIns="54513" tIns="27256" rIns="54513" bIns="27256"/>
            <a:lstStyle/>
            <a:p>
              <a:r>
                <a:rPr lang="hu-HU" sz="2000">
                  <a:solidFill>
                    <a:srgbClr val="FF00FF"/>
                  </a:solidFill>
                  <a:latin typeface="Symbol" pitchFamily="18" charset="2"/>
                </a:rPr>
                <a:t>r</a:t>
              </a:r>
              <a:r>
                <a:rPr lang="hu-HU" sz="2000">
                  <a:solidFill>
                    <a:srgbClr val="FF00FF"/>
                  </a:solidFill>
                </a:rPr>
                <a:t>(B</a:t>
              </a:r>
              <a:r>
                <a:rPr lang="hu-HU" sz="2000" baseline="30000">
                  <a:solidFill>
                    <a:srgbClr val="FF00FF"/>
                  </a:solidFill>
                </a:rPr>
                <a:t>*C</a:t>
              </a:r>
              <a:r>
                <a:rPr lang="hu-HU" sz="2000" baseline="-25000">
                  <a:solidFill>
                    <a:srgbClr val="FF00FF"/>
                  </a:solidFill>
                </a:rPr>
                <a:t>l</a:t>
              </a:r>
              <a:r>
                <a:rPr lang="hu-HU" sz="2000" baseline="-25000">
                  <a:solidFill>
                    <a:srgbClr val="FF00FF"/>
                  </a:solidFill>
                  <a:sym typeface="Symbol" pitchFamily="18" charset="2"/>
                </a:rPr>
                <a:t></a:t>
              </a:r>
              <a:r>
                <a:rPr lang="hu-HU" sz="2000" baseline="-25000">
                  <a:solidFill>
                    <a:srgbClr val="FF00FF"/>
                  </a:solidFill>
                </a:rPr>
                <a:t>(k-1)</a:t>
              </a:r>
              <a:r>
                <a:rPr lang="hu-HU" sz="2000">
                  <a:solidFill>
                    <a:srgbClr val="FF00FF"/>
                  </a:solidFill>
                </a:rPr>
                <a:t>)</a:t>
              </a:r>
              <a:endParaRPr lang="hu-HU" sz="2000"/>
            </a:p>
          </p:txBody>
        </p:sp>
        <p:sp>
          <p:nvSpPr>
            <p:cNvPr id="163855" name="Line 15"/>
            <p:cNvSpPr>
              <a:spLocks noChangeShapeType="1"/>
            </p:cNvSpPr>
            <p:nvPr/>
          </p:nvSpPr>
          <p:spPr bwMode="auto">
            <a:xfrm flipV="1">
              <a:off x="7093" y="10571"/>
              <a:ext cx="584" cy="51"/>
            </a:xfrm>
            <a:prstGeom prst="line">
              <a:avLst/>
            </a:prstGeom>
            <a:noFill/>
            <a:ln w="952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5F5F5F"/>
                    </a:outerShdw>
                  </a:effectLst>
                </a14:hiddenEffects>
              </a:ext>
            </a:extLst>
          </p:spPr>
          <p:txBody>
            <a:bodyPr/>
            <a:lstStyle/>
            <a:p>
              <a:endParaRPr lang="hu-HU"/>
            </a:p>
          </p:txBody>
        </p:sp>
        <p:sp>
          <p:nvSpPr>
            <p:cNvPr id="163856" name="Freeform 16"/>
            <p:cNvSpPr>
              <a:spLocks/>
            </p:cNvSpPr>
            <p:nvPr/>
          </p:nvSpPr>
          <p:spPr bwMode="auto">
            <a:xfrm>
              <a:off x="6136" y="12055"/>
              <a:ext cx="116" cy="354"/>
            </a:xfrm>
            <a:custGeom>
              <a:avLst/>
              <a:gdLst>
                <a:gd name="T0" fmla="*/ 82 w 124"/>
                <a:gd name="T1" fmla="*/ 256 h 256"/>
                <a:gd name="T2" fmla="*/ 110 w 124"/>
                <a:gd name="T3" fmla="*/ 128 h 256"/>
                <a:gd name="T4" fmla="*/ 0 w 124"/>
                <a:gd name="T5" fmla="*/ 0 h 256"/>
              </a:gdLst>
              <a:ahLst/>
              <a:cxnLst>
                <a:cxn ang="0">
                  <a:pos x="T0" y="T1"/>
                </a:cxn>
                <a:cxn ang="0">
                  <a:pos x="T2" y="T3"/>
                </a:cxn>
                <a:cxn ang="0">
                  <a:pos x="T4" y="T5"/>
                </a:cxn>
              </a:cxnLst>
              <a:rect l="0" t="0" r="r" b="b"/>
              <a:pathLst>
                <a:path w="124" h="256">
                  <a:moveTo>
                    <a:pt x="82" y="256"/>
                  </a:moveTo>
                  <a:cubicBezTo>
                    <a:pt x="103" y="213"/>
                    <a:pt x="124" y="171"/>
                    <a:pt x="110" y="128"/>
                  </a:cubicBezTo>
                  <a:cubicBezTo>
                    <a:pt x="96" y="85"/>
                    <a:pt x="20" y="21"/>
                    <a:pt x="0" y="0"/>
                  </a:cubicBezTo>
                </a:path>
              </a:pathLst>
            </a:custGeom>
            <a:noFill/>
            <a:ln w="9525">
              <a:solidFill>
                <a:srgbClr val="0000FF"/>
              </a:solidFill>
              <a:round/>
              <a:headEnd type="none" w="med" len="med"/>
              <a:tailEnd type="triangle" w="med" len="med"/>
            </a:ln>
            <a:effectLst/>
            <a:extLst>
              <a:ext uri="{909E8E84-426E-40DD-AFC4-6F175D3DCCD1}">
                <a14:hiddenFill xmlns:a14="http://schemas.microsoft.com/office/drawing/2010/main">
                  <a:solidFill>
                    <a:srgbClr val="33CCCC"/>
                  </a:solidFill>
                </a14:hiddenFill>
              </a:ext>
              <a:ext uri="{AF507438-7753-43E0-B8FC-AC1667EBCBE1}">
                <a14:hiddenEffects xmlns:a14="http://schemas.microsoft.com/office/drawing/2010/main">
                  <a:effectLst>
                    <a:outerShdw dist="35921" dir="2700000" algn="ctr" rotWithShape="0">
                      <a:srgbClr val="5F5F5F"/>
                    </a:outerShdw>
                  </a:effectLst>
                </a14:hiddenEffects>
              </a:ext>
            </a:extLst>
          </p:spPr>
          <p:txBody>
            <a:bodyPr/>
            <a:lstStyle/>
            <a:p>
              <a:endParaRPr lang="hu-HU"/>
            </a:p>
          </p:txBody>
        </p:sp>
        <p:sp>
          <p:nvSpPr>
            <p:cNvPr id="163857" name="Text Box 17"/>
            <p:cNvSpPr txBox="1">
              <a:spLocks noChangeArrowheads="1"/>
            </p:cNvSpPr>
            <p:nvPr/>
          </p:nvSpPr>
          <p:spPr bwMode="auto">
            <a:xfrm>
              <a:off x="6460" y="12016"/>
              <a:ext cx="916" cy="345"/>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5F5F5F"/>
                    </a:outerShdw>
                  </a:effectLst>
                </a14:hiddenEffects>
              </a:ext>
            </a:extLst>
          </p:spPr>
          <p:txBody>
            <a:bodyPr lIns="54513" tIns="27256" rIns="54513" bIns="27256"/>
            <a:lstStyle/>
            <a:p>
              <a:r>
                <a:rPr lang="hu-HU" sz="2000">
                  <a:solidFill>
                    <a:srgbClr val="0000FF"/>
                  </a:solidFill>
                  <a:latin typeface="Symbol" pitchFamily="18" charset="2"/>
                  <a:sym typeface="Symbol" pitchFamily="18" charset="2"/>
                </a:rPr>
                <a:t></a:t>
              </a:r>
              <a:r>
                <a:rPr lang="hu-HU" sz="2000">
                  <a:solidFill>
                    <a:srgbClr val="0000FF"/>
                  </a:solidFill>
                </a:rPr>
                <a:t>(k</a:t>
              </a:r>
              <a:r>
                <a:rPr lang="hu-HU" sz="2000">
                  <a:solidFill>
                    <a:srgbClr val="0000FF"/>
                  </a:solidFill>
                  <a:latin typeface="Symbol" pitchFamily="18" charset="2"/>
                </a:rPr>
                <a:t>)</a:t>
              </a:r>
              <a:endParaRPr lang="hu-HU" sz="2000"/>
            </a:p>
          </p:txBody>
        </p:sp>
        <p:sp>
          <p:nvSpPr>
            <p:cNvPr id="163858" name="Text Box 18"/>
            <p:cNvSpPr txBox="1">
              <a:spLocks noChangeArrowheads="1"/>
            </p:cNvSpPr>
            <p:nvPr/>
          </p:nvSpPr>
          <p:spPr bwMode="auto">
            <a:xfrm>
              <a:off x="5725" y="9537"/>
              <a:ext cx="298" cy="421"/>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5F5F5F"/>
                    </a:outerShdw>
                  </a:effectLst>
                </a14:hiddenEffects>
              </a:ext>
            </a:extLst>
          </p:spPr>
          <p:txBody>
            <a:bodyPr lIns="54513" tIns="27256" rIns="54513" bIns="27256"/>
            <a:lstStyle/>
            <a:p>
              <a:r>
                <a:rPr lang="hu-HU" sz="2000">
                  <a:solidFill>
                    <a:srgbClr val="000000"/>
                  </a:solidFill>
                  <a:latin typeface="Symbol" pitchFamily="18" charset="2"/>
                </a:rPr>
                <a:t>m</a:t>
              </a:r>
              <a:endParaRPr lang="hu-HU" sz="2000"/>
            </a:p>
          </p:txBody>
        </p:sp>
        <p:sp>
          <p:nvSpPr>
            <p:cNvPr id="163859" name="Text Box 19"/>
            <p:cNvSpPr txBox="1">
              <a:spLocks noChangeArrowheads="1"/>
            </p:cNvSpPr>
            <p:nvPr/>
          </p:nvSpPr>
          <p:spPr bwMode="auto">
            <a:xfrm>
              <a:off x="8561" y="12064"/>
              <a:ext cx="298" cy="345"/>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5F5F5F"/>
                    </a:outerShdw>
                  </a:effectLst>
                </a14:hiddenEffects>
              </a:ext>
            </a:extLst>
          </p:spPr>
          <p:txBody>
            <a:bodyPr lIns="54513" tIns="27256" rIns="54513" bIns="27256"/>
            <a:lstStyle/>
            <a:p>
              <a:r>
                <a:rPr lang="hu-HU" sz="2000">
                  <a:solidFill>
                    <a:srgbClr val="000000"/>
                  </a:solidFill>
                </a:rPr>
                <a:t>x</a:t>
              </a:r>
              <a:endParaRPr lang="hu-HU" sz="2000"/>
            </a:p>
          </p:txBody>
        </p:sp>
        <p:sp>
          <p:nvSpPr>
            <p:cNvPr id="163860" name="Text Box 20"/>
            <p:cNvSpPr txBox="1">
              <a:spLocks noChangeArrowheads="1"/>
            </p:cNvSpPr>
            <p:nvPr/>
          </p:nvSpPr>
          <p:spPr bwMode="auto">
            <a:xfrm>
              <a:off x="7864" y="11216"/>
              <a:ext cx="1371" cy="493"/>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5F5F5F"/>
                    </a:outerShdw>
                  </a:effectLst>
                </a14:hiddenEffects>
              </a:ext>
            </a:extLst>
          </p:spPr>
          <p:txBody>
            <a:bodyPr lIns="54513" tIns="27256" rIns="54513" bIns="27256"/>
            <a:lstStyle/>
            <a:p>
              <a:r>
                <a:rPr lang="hu-HU" sz="2000">
                  <a:solidFill>
                    <a:srgbClr val="0000FF"/>
                  </a:solidFill>
                  <a:latin typeface="Symbol" pitchFamily="18" charset="2"/>
                </a:rPr>
                <a:t>r</a:t>
              </a:r>
              <a:r>
                <a:rPr lang="hu-HU" sz="2000">
                  <a:solidFill>
                    <a:srgbClr val="0000FF"/>
                  </a:solidFill>
                </a:rPr>
                <a:t>(B</a:t>
              </a:r>
              <a:r>
                <a:rPr lang="hu-HU" sz="2000" baseline="30000">
                  <a:solidFill>
                    <a:srgbClr val="0000FF"/>
                  </a:solidFill>
                </a:rPr>
                <a:t>*</a:t>
              </a:r>
              <a:r>
                <a:rPr lang="hu-HU" sz="2000" baseline="-25000">
                  <a:solidFill>
                    <a:srgbClr val="0000FF"/>
                  </a:solidFill>
                </a:rPr>
                <a:t>l</a:t>
              </a:r>
              <a:r>
                <a:rPr lang="hu-HU" sz="2000" baseline="-25000">
                  <a:solidFill>
                    <a:srgbClr val="0000FF"/>
                  </a:solidFill>
                  <a:sym typeface="Symbol" pitchFamily="18" charset="2"/>
                </a:rPr>
                <a:t></a:t>
              </a:r>
              <a:r>
                <a:rPr lang="hu-HU" sz="2000" baseline="-25000">
                  <a:solidFill>
                    <a:srgbClr val="0000FF"/>
                  </a:solidFill>
                </a:rPr>
                <a:t>(k)</a:t>
              </a:r>
              <a:r>
                <a:rPr lang="hu-HU" sz="2000">
                  <a:solidFill>
                    <a:srgbClr val="0000FF"/>
                  </a:solidFill>
                </a:rPr>
                <a:t>)</a:t>
              </a:r>
              <a:endParaRPr lang="hu-HU" sz="2000"/>
            </a:p>
          </p:txBody>
        </p:sp>
        <p:sp>
          <p:nvSpPr>
            <p:cNvPr id="163861" name="Text Box 21"/>
            <p:cNvSpPr txBox="1">
              <a:spLocks noChangeArrowheads="1"/>
            </p:cNvSpPr>
            <p:nvPr/>
          </p:nvSpPr>
          <p:spPr bwMode="auto">
            <a:xfrm>
              <a:off x="6492" y="11744"/>
              <a:ext cx="916" cy="345"/>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5F5F5F"/>
                    </a:outerShdw>
                  </a:effectLst>
                </a14:hiddenEffects>
              </a:ext>
            </a:extLst>
          </p:spPr>
          <p:txBody>
            <a:bodyPr lIns="54513" tIns="27256" rIns="54513" bIns="27256"/>
            <a:lstStyle/>
            <a:p>
              <a:r>
                <a:rPr lang="hu-HU" sz="2000">
                  <a:solidFill>
                    <a:srgbClr val="FF00FF"/>
                  </a:solidFill>
                  <a:latin typeface="Symbol" pitchFamily="18" charset="2"/>
                  <a:sym typeface="Symbol" pitchFamily="18" charset="2"/>
                </a:rPr>
                <a:t></a:t>
              </a:r>
              <a:r>
                <a:rPr lang="hu-HU" sz="2000">
                  <a:solidFill>
                    <a:srgbClr val="FF00FF"/>
                  </a:solidFill>
                </a:rPr>
                <a:t>(k-</a:t>
              </a:r>
              <a:r>
                <a:rPr lang="hu-HU" sz="2000">
                  <a:solidFill>
                    <a:srgbClr val="FF00FF"/>
                  </a:solidFill>
                  <a:latin typeface="Symbol" pitchFamily="18" charset="2"/>
                </a:rPr>
                <a:t>1)</a:t>
              </a:r>
              <a:endParaRPr lang="hu-HU" sz="2000"/>
            </a:p>
          </p:txBody>
        </p:sp>
        <p:sp>
          <p:nvSpPr>
            <p:cNvPr id="163862" name="Freeform 22"/>
            <p:cNvSpPr>
              <a:spLocks/>
            </p:cNvSpPr>
            <p:nvPr/>
          </p:nvSpPr>
          <p:spPr bwMode="auto">
            <a:xfrm>
              <a:off x="6201" y="11732"/>
              <a:ext cx="257" cy="651"/>
            </a:xfrm>
            <a:custGeom>
              <a:avLst/>
              <a:gdLst>
                <a:gd name="T0" fmla="*/ 82 w 124"/>
                <a:gd name="T1" fmla="*/ 256 h 256"/>
                <a:gd name="T2" fmla="*/ 110 w 124"/>
                <a:gd name="T3" fmla="*/ 128 h 256"/>
                <a:gd name="T4" fmla="*/ 0 w 124"/>
                <a:gd name="T5" fmla="*/ 0 h 256"/>
              </a:gdLst>
              <a:ahLst/>
              <a:cxnLst>
                <a:cxn ang="0">
                  <a:pos x="T0" y="T1"/>
                </a:cxn>
                <a:cxn ang="0">
                  <a:pos x="T2" y="T3"/>
                </a:cxn>
                <a:cxn ang="0">
                  <a:pos x="T4" y="T5"/>
                </a:cxn>
              </a:cxnLst>
              <a:rect l="0" t="0" r="r" b="b"/>
              <a:pathLst>
                <a:path w="124" h="256">
                  <a:moveTo>
                    <a:pt x="82" y="256"/>
                  </a:moveTo>
                  <a:cubicBezTo>
                    <a:pt x="103" y="213"/>
                    <a:pt x="124" y="171"/>
                    <a:pt x="110" y="128"/>
                  </a:cubicBezTo>
                  <a:cubicBezTo>
                    <a:pt x="96" y="85"/>
                    <a:pt x="20" y="21"/>
                    <a:pt x="0" y="0"/>
                  </a:cubicBezTo>
                </a:path>
              </a:pathLst>
            </a:custGeom>
            <a:noFill/>
            <a:ln w="9525">
              <a:solidFill>
                <a:srgbClr val="FF00FF"/>
              </a:solidFill>
              <a:round/>
              <a:headEnd type="none" w="med" len="med"/>
              <a:tailEnd type="triangle" w="med" len="med"/>
            </a:ln>
            <a:effectLst/>
            <a:extLst>
              <a:ext uri="{909E8E84-426E-40DD-AFC4-6F175D3DCCD1}">
                <a14:hiddenFill xmlns:a14="http://schemas.microsoft.com/office/drawing/2010/main">
                  <a:solidFill>
                    <a:srgbClr val="33CCCC"/>
                  </a:solidFill>
                </a14:hiddenFill>
              </a:ext>
              <a:ext uri="{AF507438-7753-43E0-B8FC-AC1667EBCBE1}">
                <a14:hiddenEffects xmlns:a14="http://schemas.microsoft.com/office/drawing/2010/main">
                  <a:effectLst>
                    <a:outerShdw dist="35921" dir="2700000" algn="ctr" rotWithShape="0">
                      <a:srgbClr val="5F5F5F"/>
                    </a:outerShdw>
                  </a:effectLst>
                </a14:hiddenEffects>
              </a:ext>
            </a:extLst>
          </p:spPr>
          <p:txBody>
            <a:bodyPr/>
            <a:lstStyle/>
            <a:p>
              <a:endParaRPr lang="hu-HU"/>
            </a:p>
          </p:txBody>
        </p:sp>
        <p:sp>
          <p:nvSpPr>
            <p:cNvPr id="163863" name="Line 23"/>
            <p:cNvSpPr>
              <a:spLocks noChangeShapeType="1"/>
            </p:cNvSpPr>
            <p:nvPr/>
          </p:nvSpPr>
          <p:spPr bwMode="auto">
            <a:xfrm>
              <a:off x="7285" y="10416"/>
              <a:ext cx="1" cy="236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63864" name="Line 24"/>
            <p:cNvSpPr>
              <a:spLocks noChangeShapeType="1"/>
            </p:cNvSpPr>
            <p:nvPr/>
          </p:nvSpPr>
          <p:spPr bwMode="auto">
            <a:xfrm>
              <a:off x="5679" y="13235"/>
              <a:ext cx="1920" cy="1"/>
            </a:xfrm>
            <a:prstGeom prst="line">
              <a:avLst/>
            </a:prstGeom>
            <a:noFill/>
            <a:ln w="9525">
              <a:solidFill>
                <a:srgbClr val="000000"/>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hu-HU"/>
            </a:p>
          </p:txBody>
        </p:sp>
        <p:sp>
          <p:nvSpPr>
            <p:cNvPr id="163865" name="Text Box 25"/>
            <p:cNvSpPr txBox="1">
              <a:spLocks noChangeArrowheads="1"/>
            </p:cNvSpPr>
            <p:nvPr/>
          </p:nvSpPr>
          <p:spPr bwMode="auto">
            <a:xfrm>
              <a:off x="5706" y="12420"/>
              <a:ext cx="1526" cy="493"/>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5F5F5F"/>
                    </a:outerShdw>
                  </a:effectLst>
                </a14:hiddenEffects>
              </a:ext>
            </a:extLst>
          </p:spPr>
          <p:txBody>
            <a:bodyPr wrap="none" lIns="3600" tIns="27256" rIns="3600" bIns="27256"/>
            <a:lstStyle/>
            <a:p>
              <a:r>
                <a:rPr lang="hu-HU" sz="2000">
                  <a:solidFill>
                    <a:srgbClr val="FF00FF"/>
                  </a:solidFill>
                  <a:latin typeface="Symbol" pitchFamily="18" charset="2"/>
                </a:rPr>
                <a:t>r</a:t>
              </a:r>
              <a:r>
                <a:rPr lang="hu-HU" sz="2000">
                  <a:solidFill>
                    <a:srgbClr val="FF00FF"/>
                  </a:solidFill>
                  <a:latin typeface="Arial Narrow" pitchFamily="34" charset="0"/>
                </a:rPr>
                <a:t>(B</a:t>
              </a:r>
              <a:r>
                <a:rPr lang="hu-HU" sz="2000" baseline="30000">
                  <a:solidFill>
                    <a:srgbClr val="FF00FF"/>
                  </a:solidFill>
                  <a:latin typeface="Arial Narrow" pitchFamily="34" charset="0"/>
                </a:rPr>
                <a:t>*C</a:t>
              </a:r>
              <a:r>
                <a:rPr lang="hu-HU" sz="2000" baseline="-25000">
                  <a:solidFill>
                    <a:srgbClr val="FF00FF"/>
                  </a:solidFill>
                  <a:latin typeface="Arial Narrow" pitchFamily="34" charset="0"/>
                </a:rPr>
                <a:t>l</a:t>
              </a:r>
              <a:r>
                <a:rPr lang="hu-HU" sz="2000" baseline="-25000">
                  <a:solidFill>
                    <a:srgbClr val="FF00FF"/>
                  </a:solidFill>
                  <a:latin typeface="Arial Narrow" pitchFamily="34" charset="0"/>
                  <a:sym typeface="Symbol" pitchFamily="18" charset="2"/>
                </a:rPr>
                <a:t></a:t>
              </a:r>
              <a:r>
                <a:rPr lang="hu-HU" sz="2000" baseline="-25000">
                  <a:solidFill>
                    <a:srgbClr val="FF00FF"/>
                  </a:solidFill>
                  <a:latin typeface="Arial Narrow" pitchFamily="34" charset="0"/>
                </a:rPr>
                <a:t>(k)</a:t>
              </a:r>
              <a:r>
                <a:rPr lang="hu-HU" sz="2000">
                  <a:solidFill>
                    <a:srgbClr val="FF00FF"/>
                  </a:solidFill>
                  <a:latin typeface="Arial Narrow" pitchFamily="34" charset="0"/>
                </a:rPr>
                <a:t>).cos(</a:t>
              </a:r>
              <a:r>
                <a:rPr lang="hu-HU" sz="2000">
                  <a:solidFill>
                    <a:srgbClr val="FF00FF"/>
                  </a:solidFill>
                  <a:latin typeface="Arial Narrow" pitchFamily="34" charset="0"/>
                  <a:sym typeface="Symbol" pitchFamily="18" charset="2"/>
                </a:rPr>
                <a:t></a:t>
              </a:r>
              <a:r>
                <a:rPr lang="hu-HU" sz="2000">
                  <a:solidFill>
                    <a:srgbClr val="FF00FF"/>
                  </a:solidFill>
                  <a:latin typeface="Arial Narrow" pitchFamily="34" charset="0"/>
                </a:rPr>
                <a:t>(k-1))</a:t>
              </a:r>
              <a:endParaRPr lang="hu-HU" sz="2000"/>
            </a:p>
          </p:txBody>
        </p:sp>
        <p:sp>
          <p:nvSpPr>
            <p:cNvPr id="163866" name="Line 26"/>
            <p:cNvSpPr>
              <a:spLocks noChangeShapeType="1"/>
            </p:cNvSpPr>
            <p:nvPr/>
          </p:nvSpPr>
          <p:spPr bwMode="auto">
            <a:xfrm>
              <a:off x="7614" y="11000"/>
              <a:ext cx="1" cy="231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63867" name="Line 27"/>
            <p:cNvSpPr>
              <a:spLocks noChangeShapeType="1"/>
            </p:cNvSpPr>
            <p:nvPr/>
          </p:nvSpPr>
          <p:spPr bwMode="auto">
            <a:xfrm>
              <a:off x="5679" y="12754"/>
              <a:ext cx="1598" cy="1"/>
            </a:xfrm>
            <a:prstGeom prst="line">
              <a:avLst/>
            </a:prstGeom>
            <a:noFill/>
            <a:ln w="9525">
              <a:solidFill>
                <a:srgbClr val="000000"/>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hu-HU"/>
            </a:p>
          </p:txBody>
        </p:sp>
        <p:sp>
          <p:nvSpPr>
            <p:cNvPr id="163868" name="Line 28"/>
            <p:cNvSpPr>
              <a:spLocks noChangeShapeType="1"/>
            </p:cNvSpPr>
            <p:nvPr/>
          </p:nvSpPr>
          <p:spPr bwMode="auto">
            <a:xfrm flipH="1">
              <a:off x="5342" y="11001"/>
              <a:ext cx="227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63869" name="Line 29"/>
            <p:cNvSpPr>
              <a:spLocks noChangeShapeType="1"/>
            </p:cNvSpPr>
            <p:nvPr/>
          </p:nvSpPr>
          <p:spPr bwMode="auto">
            <a:xfrm>
              <a:off x="5439" y="11001"/>
              <a:ext cx="0" cy="1410"/>
            </a:xfrm>
            <a:prstGeom prst="line">
              <a:avLst/>
            </a:prstGeom>
            <a:noFill/>
            <a:ln w="9525">
              <a:solidFill>
                <a:srgbClr val="000000"/>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hu-HU"/>
            </a:p>
          </p:txBody>
        </p:sp>
        <p:sp>
          <p:nvSpPr>
            <p:cNvPr id="163870" name="Line 30"/>
            <p:cNvSpPr>
              <a:spLocks noChangeShapeType="1"/>
            </p:cNvSpPr>
            <p:nvPr/>
          </p:nvSpPr>
          <p:spPr bwMode="auto">
            <a:xfrm flipH="1">
              <a:off x="4877" y="10408"/>
              <a:ext cx="240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63871" name="Line 31"/>
            <p:cNvSpPr>
              <a:spLocks noChangeShapeType="1"/>
            </p:cNvSpPr>
            <p:nvPr/>
          </p:nvSpPr>
          <p:spPr bwMode="auto">
            <a:xfrm>
              <a:off x="4952" y="10408"/>
              <a:ext cx="0" cy="1995"/>
            </a:xfrm>
            <a:prstGeom prst="line">
              <a:avLst/>
            </a:prstGeom>
            <a:noFill/>
            <a:ln w="9525">
              <a:solidFill>
                <a:srgbClr val="000000"/>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hu-HU"/>
            </a:p>
          </p:txBody>
        </p:sp>
        <p:pic>
          <p:nvPicPr>
            <p:cNvPr id="163872" name="Picture 32" descr="opro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984" y="11369"/>
              <a:ext cx="1515"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3" name="Picture 33" descr="oprob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603" y="11573"/>
              <a:ext cx="1298"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874" name="Arc 34"/>
          <p:cNvSpPr>
            <a:spLocks/>
          </p:cNvSpPr>
          <p:nvPr/>
        </p:nvSpPr>
        <p:spPr bwMode="auto">
          <a:xfrm>
            <a:off x="5837238" y="2003425"/>
            <a:ext cx="777875" cy="6032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Tree>
    <p:extLst>
      <p:ext uri="{BB962C8B-B14F-4D97-AF65-F5344CB8AC3E}">
        <p14:creationId xmlns:p14="http://schemas.microsoft.com/office/powerpoint/2010/main" val="313537227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 számának helye 5"/>
          <p:cNvSpPr>
            <a:spLocks noGrp="1"/>
          </p:cNvSpPr>
          <p:nvPr>
            <p:ph type="sldNum" sz="quarter" idx="12"/>
          </p:nvPr>
        </p:nvSpPr>
        <p:spPr/>
        <p:txBody>
          <a:bodyPr/>
          <a:lstStyle/>
          <a:p>
            <a:fld id="{3A61E261-9B7A-4CA4-9540-5C411D8B9146}" type="slidenum">
              <a:rPr lang="hu-HU"/>
              <a:pPr/>
              <a:t>99</a:t>
            </a:fld>
            <a:endParaRPr lang="hu-HU"/>
          </a:p>
        </p:txBody>
      </p:sp>
      <p:sp>
        <p:nvSpPr>
          <p:cNvPr id="133124" name="Rectangle 4"/>
          <p:cNvSpPr>
            <a:spLocks noGrp="1" noChangeArrowheads="1"/>
          </p:cNvSpPr>
          <p:nvPr>
            <p:ph type="title"/>
          </p:nvPr>
        </p:nvSpPr>
        <p:spPr>
          <a:xfrm>
            <a:off x="457200" y="188640"/>
            <a:ext cx="8229600" cy="1143000"/>
          </a:xfrm>
        </p:spPr>
        <p:txBody>
          <a:bodyPr/>
          <a:lstStyle/>
          <a:p>
            <a:r>
              <a:rPr lang="hu-HU" dirty="0"/>
              <a:t>The </a:t>
            </a:r>
            <a:r>
              <a:rPr lang="hu-HU" dirty="0" err="1"/>
              <a:t>corrected</a:t>
            </a:r>
            <a:r>
              <a:rPr lang="hu-HU" dirty="0"/>
              <a:t> </a:t>
            </a:r>
            <a:r>
              <a:rPr lang="hu-HU" dirty="0" err="1"/>
              <a:t>polar</a:t>
            </a:r>
            <a:r>
              <a:rPr lang="hu-HU" dirty="0"/>
              <a:t> </a:t>
            </a:r>
            <a:r>
              <a:rPr lang="hu-HU" dirty="0" err="1"/>
              <a:t>distance</a:t>
            </a:r>
            <a:endParaRPr lang="hu-HU" dirty="0"/>
          </a:p>
        </p:txBody>
      </p:sp>
      <p:sp>
        <p:nvSpPr>
          <p:cNvPr id="133130" name="Rectangle 10"/>
          <p:cNvSpPr>
            <a:spLocks noChangeArrowheads="1"/>
          </p:cNvSpPr>
          <p:nvPr/>
        </p:nvSpPr>
        <p:spPr bwMode="auto">
          <a:xfrm>
            <a:off x="0" y="2171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hu-HU"/>
          </a:p>
        </p:txBody>
      </p:sp>
      <p:graphicFrame>
        <p:nvGraphicFramePr>
          <p:cNvPr id="133129" name="Object 9"/>
          <p:cNvGraphicFramePr>
            <a:graphicFrameLocks noChangeAspect="1"/>
          </p:cNvGraphicFramePr>
          <p:nvPr/>
        </p:nvGraphicFramePr>
        <p:xfrm>
          <a:off x="862013" y="1584325"/>
          <a:ext cx="7845425" cy="5027613"/>
        </p:xfrm>
        <a:graphic>
          <a:graphicData uri="http://schemas.openxmlformats.org/presentationml/2006/ole">
            <mc:AlternateContent xmlns:mc="http://schemas.openxmlformats.org/markup-compatibility/2006">
              <mc:Choice xmlns:v="urn:schemas-microsoft-com:vml" Requires="v">
                <p:oleObj spid="_x0000_s22561" name="Egyenlet" r:id="rId4" imgW="3924300" imgH="2514600" progId="Equation.3">
                  <p:embed/>
                </p:oleObj>
              </mc:Choice>
              <mc:Fallback>
                <p:oleObj name="Egyenlet" r:id="rId4" imgW="3924300" imgH="2514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013" y="1584325"/>
                        <a:ext cx="7845425" cy="5027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1298017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Áramlás">
  <a:themeElements>
    <a:clrScheme name="Áramlás">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Áramlás">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Áramlás">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3200</TotalTime>
  <Words>16975</Words>
  <Application>Microsoft Office PowerPoint</Application>
  <PresentationFormat>Diavetítés a képernyőre (4:3 oldalarány)</PresentationFormat>
  <Paragraphs>1569</Paragraphs>
  <Slides>193</Slides>
  <Notes>123</Notes>
  <HiddenSlides>15</HiddenSlides>
  <MMClips>1</MMClips>
  <ScaleCrop>false</ScaleCrop>
  <HeadingPairs>
    <vt:vector size="6" baseType="variant">
      <vt:variant>
        <vt:lpstr>Téma</vt:lpstr>
      </vt:variant>
      <vt:variant>
        <vt:i4>1</vt:i4>
      </vt:variant>
      <vt:variant>
        <vt:lpstr>Beágyazott OLE kiszolgálók</vt:lpstr>
      </vt:variant>
      <vt:variant>
        <vt:i4>5</vt:i4>
      </vt:variant>
      <vt:variant>
        <vt:lpstr>Diacímek</vt:lpstr>
      </vt:variant>
      <vt:variant>
        <vt:i4>193</vt:i4>
      </vt:variant>
    </vt:vector>
  </HeadingPairs>
  <TitlesOfParts>
    <vt:vector size="199" baseType="lpstr">
      <vt:lpstr>Áramlás</vt:lpstr>
      <vt:lpstr>obrázek</vt:lpstr>
      <vt:lpstr>Egyenlet</vt:lpstr>
      <vt:lpstr>Equation</vt:lpstr>
      <vt:lpstr>Bitkép</vt:lpstr>
      <vt:lpstr>Microsoft Equation 3.0</vt:lpstr>
      <vt:lpstr>Fuzzy Inference in Sparse Rule Bases and Related Model Identification Techniques</vt:lpstr>
      <vt:lpstr>Contents</vt:lpstr>
      <vt:lpstr>City- College -Department</vt:lpstr>
      <vt:lpstr>PowerPoint bemutató</vt:lpstr>
      <vt:lpstr>PowerPoint bemutató</vt:lpstr>
      <vt:lpstr>Historic places</vt:lpstr>
      <vt:lpstr>Historic places</vt:lpstr>
      <vt:lpstr>Traditions</vt:lpstr>
      <vt:lpstr>Wellness Tourism</vt:lpstr>
      <vt:lpstr>Kecskemét College Faculty of Mechanical Engineering and Automation</vt:lpstr>
      <vt:lpstr>Facts and Details - Faculty</vt:lpstr>
      <vt:lpstr>Courses</vt:lpstr>
      <vt:lpstr>Information Technology  Specializations</vt:lpstr>
      <vt:lpstr>Dual System</vt:lpstr>
      <vt:lpstr>Student projects</vt:lpstr>
      <vt:lpstr>Partners</vt:lpstr>
      <vt:lpstr>Research at our Department</vt:lpstr>
      <vt:lpstr>Effects of innovative teaching methods in IT education</vt:lpstr>
      <vt:lpstr>Articles</vt:lpstr>
      <vt:lpstr>Smarter Transport – cooperative communication in transport systems</vt:lpstr>
      <vt:lpstr>Computer simulations of a city traffic controlled by a central intelligence through radio posts </vt:lpstr>
      <vt:lpstr>Algorithm Development for Smart Grids</vt:lpstr>
      <vt:lpstr>Gathering and area exploration algorithms for robot swarm</vt:lpstr>
      <vt:lpstr>Vehicle concept and energy-management of hybrid drivetrain</vt:lpstr>
      <vt:lpstr>Fuzzy systems for diverse purposes</vt:lpstr>
      <vt:lpstr>Fuzzy Logic</vt:lpstr>
      <vt:lpstr>Fuzzy sets</vt:lpstr>
      <vt:lpstr>Crisp seets – Fuzzy sets</vt:lpstr>
      <vt:lpstr>Membership function</vt:lpstr>
      <vt:lpstr>Basic concepts</vt:lpstr>
      <vt:lpstr>Partition Styles</vt:lpstr>
      <vt:lpstr>Various Fuzzy Set Operations</vt:lpstr>
      <vt:lpstr>Fuzzy rule based system</vt:lpstr>
      <vt:lpstr>Fuzzification</vt:lpstr>
      <vt:lpstr>Defuzzification</vt:lpstr>
      <vt:lpstr>Defuzzification methods</vt:lpstr>
      <vt:lpstr>Fuzzy Inference</vt:lpstr>
      <vt:lpstr>Classical fuzzy inference methods</vt:lpstr>
      <vt:lpstr>Mamdani type fuzzy inference </vt:lpstr>
      <vt:lpstr>Evaluation of the first rule</vt:lpstr>
      <vt:lpstr>Evaluation  of the second rule</vt:lpstr>
      <vt:lpstr>Result</vt:lpstr>
      <vt:lpstr>Takagi, Sugeno &amp; Kang</vt:lpstr>
      <vt:lpstr>TSK fuzzy inference</vt:lpstr>
      <vt:lpstr>Inference in TSK systems</vt:lpstr>
      <vt:lpstr>Tsukamoto Fuzzy Models</vt:lpstr>
      <vt:lpstr>Applications</vt:lpstr>
      <vt:lpstr>The first serious application  - 1985</vt:lpstr>
      <vt:lpstr>Inverted pendulum</vt:lpstr>
      <vt:lpstr>Adaptive heating system</vt:lpstr>
      <vt:lpstr>Environment friendly washing machine (AEG)</vt:lpstr>
      <vt:lpstr>Vacuum cleaner</vt:lpstr>
      <vt:lpstr>Rice cooker</vt:lpstr>
      <vt:lpstr>Mikrowave owen</vt:lpstr>
      <vt:lpstr>Kamera</vt:lpstr>
      <vt:lpstr>Vérnyomásmérő</vt:lpstr>
      <vt:lpstr>Copy machine</vt:lpstr>
      <vt:lpstr>Break system</vt:lpstr>
      <vt:lpstr>Fuzzy Control of Platoons of Smart Cars</vt:lpstr>
      <vt:lpstr>Rules</vt:lpstr>
      <vt:lpstr>Fuzzy inference in sparse rule bases</vt:lpstr>
      <vt:lpstr>Introduction</vt:lpstr>
      <vt:lpstr>Dense and sparse rule base</vt:lpstr>
      <vt:lpstr>Sparse rule base</vt:lpstr>
      <vt:lpstr>Fuzzy rule interpolation based inference methods</vt:lpstr>
      <vt:lpstr>One-step Fuzzy Rule Interpolation</vt:lpstr>
      <vt:lpstr>Reference point</vt:lpstr>
      <vt:lpstr>Similarity</vt:lpstr>
      <vt:lpstr>Shape similarity measures</vt:lpstr>
      <vt:lpstr>Similarity measure based on the fuzzy subsethood values </vt:lpstr>
      <vt:lpstr>Relative distance</vt:lpstr>
      <vt:lpstr>Similarity and dissimilarity</vt:lpstr>
      <vt:lpstr>Position of the conclusion</vt:lpstr>
      <vt:lpstr>Numerical example</vt:lpstr>
      <vt:lpstr>Characteristics</vt:lpstr>
      <vt:lpstr>Fuzzy rule interpolation based inference methods</vt:lpstr>
      <vt:lpstr>Two-step Fuzzy Rule Interpolation</vt:lpstr>
      <vt:lpstr>Two-step FRI methods</vt:lpstr>
      <vt:lpstr>Options for the reference point and the related set distances </vt:lpstr>
      <vt:lpstr>Linguistic term shifting</vt:lpstr>
      <vt:lpstr>Fuzzy Set Interpolation Techniques</vt:lpstr>
      <vt:lpstr>FEAT-p</vt:lpstr>
      <vt:lpstr>Polar cut - {r, q}</vt:lpstr>
      <vt:lpstr>Shape determination using polar cuts in the jth dimension</vt:lpstr>
      <vt:lpstr>Aij - the interpolated set in the jth dimension</vt:lpstr>
      <vt:lpstr>Weighting factors</vt:lpstr>
      <vt:lpstr>FEAT-p characteristics</vt:lpstr>
      <vt:lpstr>FEAT-LS</vt:lpstr>
      <vt:lpstr>FEAT-LS</vt:lpstr>
      <vt:lpstr>Weighting factors</vt:lpstr>
      <vt:lpstr>FEAT-LS characteristics</vt:lpstr>
      <vt:lpstr>The position of the consequent sets</vt:lpstr>
      <vt:lpstr>The position of the consequent sets in the lth output dimension</vt:lpstr>
      <vt:lpstr>Single Rule reasoning</vt:lpstr>
      <vt:lpstr>Single rule reasoning based on polar cuts – SURE-p</vt:lpstr>
      <vt:lpstr>The shape of the consequent set</vt:lpstr>
      <vt:lpstr>Abnormal conclusions obtained by the formula</vt:lpstr>
      <vt:lpstr>Conditions on avoiding abnormal conclusion</vt:lpstr>
      <vt:lpstr>The corrected polar distance</vt:lpstr>
      <vt:lpstr>FRIPOC applied with p=0.001 to a system with 2 input and 1 output dimension and 2 rules</vt:lpstr>
      <vt:lpstr>Conclusions obtained for p=1, p=2 and p=3</vt:lpstr>
      <vt:lpstr>SURE-p characteristics</vt:lpstr>
      <vt:lpstr>SURE-LS1</vt:lpstr>
      <vt:lpstr>SURE-LS  </vt:lpstr>
      <vt:lpstr>SURE-LS2</vt:lpstr>
      <vt:lpstr>SURE-LS characteristics</vt:lpstr>
      <vt:lpstr>FRI Software</vt:lpstr>
      <vt:lpstr>FRI Matlab Toolbox</vt:lpstr>
      <vt:lpstr>FIS data structure</vt:lpstr>
      <vt:lpstr>Observation</vt:lpstr>
      <vt:lpstr>Data Structures  for the Fuzzy System and the Observation</vt:lpstr>
      <vt:lpstr>Properties</vt:lpstr>
      <vt:lpstr>Usage of the software </vt:lpstr>
      <vt:lpstr>FRIT</vt:lpstr>
      <vt:lpstr>TestIt</vt:lpstr>
      <vt:lpstr>Rule base generation</vt:lpstr>
      <vt:lpstr>Fuzzy Rule Base Generation</vt:lpstr>
      <vt:lpstr>Automatic Sparse Fuzzy Model Identification </vt:lpstr>
      <vt:lpstr>Create the Initial Sparse Rule Base Directly</vt:lpstr>
      <vt:lpstr>Initial Rule Base</vt:lpstr>
      <vt:lpstr>Creation of the initial rule base</vt:lpstr>
      <vt:lpstr>Fuzzy Clustering Based Initial Rule Base</vt:lpstr>
      <vt:lpstr>Output partition</vt:lpstr>
      <vt:lpstr>Projection into the antecedent space</vt:lpstr>
      <vt:lpstr>Sample data and the generated rules’ antecedent sets</vt:lpstr>
      <vt:lpstr>Parameterization of the output clustering and fuzzy membership function extraction</vt:lpstr>
      <vt:lpstr>System with two initial rules</vt:lpstr>
      <vt:lpstr>Sample data and the generated rules’ antecedent sets</vt:lpstr>
      <vt:lpstr>Parameterization of the method that creates two initial rules</vt:lpstr>
      <vt:lpstr>System with 2n+2 rules</vt:lpstr>
      <vt:lpstr>Algorithm</vt:lpstr>
      <vt:lpstr>System Based on Grid Partitioning</vt:lpstr>
      <vt:lpstr>PowerPoint bemutató</vt:lpstr>
      <vt:lpstr>Algorithm</vt:lpstr>
      <vt:lpstr>Graphical representation</vt:lpstr>
      <vt:lpstr>3D representation of a rule base</vt:lpstr>
      <vt:lpstr>INTERNAL REPRESENTATION OF THE GENERATED FUZZY SYSTEM</vt:lpstr>
      <vt:lpstr>Parameter Tuning</vt:lpstr>
      <vt:lpstr>Tuning of the Rule Base Parameters</vt:lpstr>
      <vt:lpstr>Parameterization</vt:lpstr>
      <vt:lpstr>Rule Base Extension  </vt:lpstr>
      <vt:lpstr>Tuning with RBE (DSS &amp; SI)</vt:lpstr>
      <vt:lpstr>Performance Index</vt:lpstr>
      <vt:lpstr>Tuning Algorithm1</vt:lpstr>
      <vt:lpstr>Tuning Algorithm2</vt:lpstr>
      <vt:lpstr>Experiments</vt:lpstr>
      <vt:lpstr>PowerPoint bemutató</vt:lpstr>
      <vt:lpstr>PowerPoint bemutató</vt:lpstr>
      <vt:lpstr>Rule antecedents</vt:lpstr>
      <vt:lpstr>PowerPoint bemutató</vt:lpstr>
      <vt:lpstr>PowerPoint bemutató</vt:lpstr>
      <vt:lpstr>Rule antecedents</vt:lpstr>
      <vt:lpstr>Fuzzy Model Identification</vt:lpstr>
      <vt:lpstr>Clonal Selection Algorithm</vt:lpstr>
      <vt:lpstr>The Applied Algorithm</vt:lpstr>
      <vt:lpstr>Stopping conditions</vt:lpstr>
      <vt:lpstr>Encoding Scheme</vt:lpstr>
      <vt:lpstr>Experiments</vt:lpstr>
      <vt:lpstr>Experiments and evaluation</vt:lpstr>
      <vt:lpstr>Experiments</vt:lpstr>
      <vt:lpstr>SFMI toolbox GUI</vt:lpstr>
      <vt:lpstr>GUI program</vt:lpstr>
      <vt:lpstr>GUI program</vt:lpstr>
      <vt:lpstr>Applications</vt:lpstr>
      <vt:lpstr>Practical applications</vt:lpstr>
      <vt:lpstr>Fuzzy Control1 </vt:lpstr>
      <vt:lpstr>Fuzzy Control2</vt:lpstr>
      <vt:lpstr>Prediction of some Composites’ Mechanical Properties</vt:lpstr>
      <vt:lpstr>Introduction</vt:lpstr>
      <vt:lpstr>Experiments</vt:lpstr>
      <vt:lpstr>Technical details</vt:lpstr>
      <vt:lpstr>Charpy impact strength</vt:lpstr>
      <vt:lpstr>Yield strength </vt:lpstr>
      <vt:lpstr>Furniture selection</vt:lpstr>
      <vt:lpstr>Fuzzy modeling of an anaerob tapered fluidized bed reactor </vt:lpstr>
      <vt:lpstr>Petrophysical properties prediction - analysis of petroleum well log data</vt:lpstr>
      <vt:lpstr>Tool life prediction in case of machining operations</vt:lpstr>
      <vt:lpstr>Ground Level Ozone Concentration</vt:lpstr>
      <vt:lpstr>Student evaluation</vt:lpstr>
      <vt:lpstr>Input and output partitions</vt:lpstr>
      <vt:lpstr>Prediction of the student enrollment number</vt:lpstr>
      <vt:lpstr>Modeling Results</vt:lpstr>
      <vt:lpstr>Input - Output</vt:lpstr>
      <vt:lpstr>Input partition</vt:lpstr>
      <vt:lpstr>Results</vt:lpstr>
      <vt:lpstr>Matlab and C</vt:lpstr>
      <vt:lpstr>Thank you for your attention!</vt:lpstr>
      <vt:lpstr>http://fri.gamf.hu</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Fuzzy következtetés és alkalmazása</dc:title>
  <dc:creator>Johanyák Zs. Csaba Dr.</dc:creator>
  <cp:lastModifiedBy>InformatikaTanszek</cp:lastModifiedBy>
  <cp:revision>196</cp:revision>
  <dcterms:created xsi:type="dcterms:W3CDTF">2013-05-15T10:32:22Z</dcterms:created>
  <dcterms:modified xsi:type="dcterms:W3CDTF">2013-10-27T14:25:13Z</dcterms:modified>
</cp:coreProperties>
</file>