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256" r:id="rId2"/>
    <p:sldId id="631" r:id="rId3"/>
    <p:sldId id="630" r:id="rId4"/>
    <p:sldId id="331" r:id="rId5"/>
    <p:sldId id="601" r:id="rId6"/>
    <p:sldId id="306" r:id="rId7"/>
    <p:sldId id="308" r:id="rId8"/>
    <p:sldId id="309" r:id="rId9"/>
    <p:sldId id="311" r:id="rId10"/>
    <p:sldId id="313" r:id="rId11"/>
    <p:sldId id="317" r:id="rId12"/>
    <p:sldId id="292" r:id="rId13"/>
    <p:sldId id="603" r:id="rId14"/>
    <p:sldId id="307" r:id="rId15"/>
    <p:sldId id="257" r:id="rId16"/>
    <p:sldId id="634" r:id="rId17"/>
    <p:sldId id="264" r:id="rId18"/>
    <p:sldId id="632" r:id="rId19"/>
    <p:sldId id="633" r:id="rId20"/>
    <p:sldId id="635" r:id="rId21"/>
    <p:sldId id="1253" r:id="rId22"/>
    <p:sldId id="1254" r:id="rId23"/>
    <p:sldId id="1251" r:id="rId24"/>
    <p:sldId id="1252" r:id="rId25"/>
    <p:sldId id="1255" r:id="rId26"/>
    <p:sldId id="1256" r:id="rId27"/>
    <p:sldId id="1257" r:id="rId28"/>
    <p:sldId id="1258" r:id="rId29"/>
    <p:sldId id="1259" r:id="rId30"/>
    <p:sldId id="1260" r:id="rId31"/>
    <p:sldId id="412" r:id="rId32"/>
    <p:sldId id="408" r:id="rId33"/>
    <p:sldId id="409" r:id="rId34"/>
    <p:sldId id="410" r:id="rId35"/>
    <p:sldId id="411" r:id="rId36"/>
    <p:sldId id="1261" r:id="rId37"/>
    <p:sldId id="917" r:id="rId38"/>
    <p:sldId id="918" r:id="rId39"/>
    <p:sldId id="919" r:id="rId40"/>
    <p:sldId id="920" r:id="rId41"/>
    <p:sldId id="921" r:id="rId42"/>
    <p:sldId id="922" r:id="rId43"/>
    <p:sldId id="923" r:id="rId44"/>
    <p:sldId id="924" r:id="rId45"/>
    <p:sldId id="925" r:id="rId46"/>
    <p:sldId id="926" r:id="rId47"/>
    <p:sldId id="940" r:id="rId48"/>
    <p:sldId id="941" r:id="rId49"/>
    <p:sldId id="942" r:id="rId50"/>
    <p:sldId id="943" r:id="rId51"/>
    <p:sldId id="944" r:id="rId52"/>
    <p:sldId id="945" r:id="rId53"/>
    <p:sldId id="946" r:id="rId54"/>
    <p:sldId id="947" r:id="rId55"/>
    <p:sldId id="948" r:id="rId56"/>
    <p:sldId id="94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8D96030-AC0F-4EDE-A342-CCC9B6D000DB}">
          <p14:sldIdLst>
            <p14:sldId id="256"/>
            <p14:sldId id="631"/>
          </p14:sldIdLst>
        </p14:section>
        <p14:section name="Personal Introduction" id="{FAF93C1E-D0F2-4BC4-9FE6-657E1DDE4F16}">
          <p14:sldIdLst>
            <p14:sldId id="630"/>
            <p14:sldId id="331"/>
            <p14:sldId id="601"/>
            <p14:sldId id="306"/>
            <p14:sldId id="308"/>
            <p14:sldId id="309"/>
            <p14:sldId id="311"/>
            <p14:sldId id="313"/>
            <p14:sldId id="317"/>
            <p14:sldId id="292"/>
            <p14:sldId id="603"/>
            <p14:sldId id="307"/>
          </p14:sldIdLst>
        </p14:section>
        <p14:section name="Software Lifecycle Models" id="{9CEACAFA-BBF9-4A81-8EE9-FAE1E7956047}">
          <p14:sldIdLst>
            <p14:sldId id="257"/>
            <p14:sldId id="634"/>
            <p14:sldId id="264"/>
            <p14:sldId id="632"/>
            <p14:sldId id="633"/>
            <p14:sldId id="635"/>
            <p14:sldId id="1253"/>
            <p14:sldId id="1254"/>
            <p14:sldId id="1251"/>
            <p14:sldId id="1252"/>
            <p14:sldId id="1255"/>
            <p14:sldId id="1256"/>
            <p14:sldId id="1257"/>
          </p14:sldIdLst>
        </p14:section>
        <p14:section name="Design Patterns" id="{E05220A4-AB08-40CB-9369-9DB9497861DE}">
          <p14:sldIdLst>
            <p14:sldId id="1258"/>
            <p14:sldId id="1259"/>
            <p14:sldId id="1260"/>
            <p14:sldId id="412"/>
            <p14:sldId id="408"/>
            <p14:sldId id="409"/>
            <p14:sldId id="410"/>
            <p14:sldId id="411"/>
            <p14:sldId id="1261"/>
            <p14:sldId id="917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926"/>
            <p14:sldId id="940"/>
            <p14:sldId id="941"/>
            <p14:sldId id="942"/>
            <p14:sldId id="943"/>
            <p14:sldId id="944"/>
            <p14:sldId id="945"/>
            <p14:sldId id="946"/>
            <p14:sldId id="947"/>
            <p14:sldId id="948"/>
            <p14:sldId id="94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944" autoAdjust="0"/>
  </p:normalViewPr>
  <p:slideViewPr>
    <p:cSldViewPr snapToGrid="0">
      <p:cViewPr varScale="1">
        <p:scale>
          <a:sx n="47" d="100"/>
          <a:sy n="47" d="100"/>
        </p:scale>
        <p:origin x="151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88C5E-797F-3D49-90ED-8CB9AABA638D}" type="datetimeFigureOut">
              <a:rPr lang="hu-HU" smtClean="0"/>
              <a:t>2019.09.25.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2E0D7-7CEC-8A46-84B7-6F6DDC893B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834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crum_(software_development)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-tricks.com/Tutorial/dependencyinjection/67LX120413-Implementation-of-Dependency-Injection-Pattern-in-C" TargetMode="External"/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ependency_injection" TargetMode="External"/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4482F-A16F-4AA0-80E3-6171EF26CA7A}" type="slidenum">
              <a:rPr lang="hu-HU"/>
              <a:pPr/>
              <a:t>6</a:t>
            </a:fld>
            <a:endParaRPr lang="hu-H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2E0D7-7CEC-8A46-84B7-6F6DDC893B1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468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E2C6A7-2D6E-4DC4-AEB0-CC4EB96DEB76}" type="slidenum">
              <a:rPr lang="hu-HU"/>
              <a:pPr eaLnBrk="1" hangingPunct="1"/>
              <a:t>17</a:t>
            </a:fld>
            <a:endParaRPr lang="hu-HU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hu-HU" dirty="0">
                <a:latin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</a:rPr>
              <a:t>Waterfall model is the simplest model of software development paradigm. All the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phases of SDLC will function one after another in linear manner. That is, when the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</a:rPr>
              <a:t>first phase is finished then only the second phase will start and so on.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This model assumes that everything is carried out and taken place perfectly as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</a:rPr>
              <a:t>planned in the previous stage and there is no need to think about the past issues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that may arise in the next phase. This model does not work smoothly if there are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</a:rPr>
              <a:t>some issues left at the previous step. The sequential nature of model does not</a:t>
            </a:r>
            <a:r>
              <a:rPr lang="hu-HU" dirty="0">
                <a:latin typeface="Arial" panose="020B0604020202020204" pitchFamily="34" charset="0"/>
              </a:rPr>
              <a:t>  </a:t>
            </a:r>
            <a:r>
              <a:rPr lang="en-US" dirty="0">
                <a:latin typeface="Arial" panose="020B0604020202020204" pitchFamily="34" charset="0"/>
              </a:rPr>
              <a:t>allow us to go back and undo or redo our actions.</a:t>
            </a:r>
          </a:p>
          <a:p>
            <a:pPr eaLnBrk="1" hangingPunct="1"/>
            <a:r>
              <a:rPr lang="en-US" dirty="0">
                <a:latin typeface="Arial" panose="020B0604020202020204" pitchFamily="34" charset="0"/>
              </a:rPr>
              <a:t>This model is best suited when developers already have designed and developed</a:t>
            </a:r>
            <a:r>
              <a:rPr lang="hu-HU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similar software in the past and are aware of all its domains.</a:t>
            </a:r>
            <a:endParaRPr lang="hu-H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45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major drawback of waterfall model is we move to the next stage only when</a:t>
            </a:r>
            <a:r>
              <a:rPr lang="hu-HU" dirty="0"/>
              <a:t> </a:t>
            </a:r>
            <a:r>
              <a:rPr lang="en-US" dirty="0"/>
              <a:t>the previous one is finished and there was no chance to go back if something is</a:t>
            </a:r>
          </a:p>
          <a:p>
            <a:r>
              <a:rPr lang="en-US" dirty="0"/>
              <a:t>found wrong in later stages. V-Model provides means of testing of software at</a:t>
            </a:r>
            <a:r>
              <a:rPr lang="hu-HU" dirty="0"/>
              <a:t> </a:t>
            </a:r>
            <a:r>
              <a:rPr lang="en-US" dirty="0"/>
              <a:t>each stage in reverse manner.</a:t>
            </a:r>
            <a:endParaRPr lang="hu-HU" dirty="0"/>
          </a:p>
          <a:p>
            <a:r>
              <a:rPr lang="en-US" dirty="0"/>
              <a:t>At every stage, test plans and test cases are created to verify and validate the</a:t>
            </a:r>
            <a:r>
              <a:rPr lang="hu-HU" dirty="0"/>
              <a:t> </a:t>
            </a:r>
            <a:r>
              <a:rPr lang="en-US" dirty="0"/>
              <a:t>product according to the requirement of that stage. For example, in requirement</a:t>
            </a:r>
          </a:p>
          <a:p>
            <a:r>
              <a:rPr lang="en-US" dirty="0"/>
              <a:t>gathering stage the test team prepares all the test cases in correspondence to the</a:t>
            </a:r>
            <a:r>
              <a:rPr lang="hu-HU" dirty="0"/>
              <a:t> </a:t>
            </a:r>
            <a:r>
              <a:rPr lang="en-US" dirty="0"/>
              <a:t>requirements. Later, when the product is developed and is ready for testing, test</a:t>
            </a:r>
          </a:p>
          <a:p>
            <a:r>
              <a:rPr lang="en-US" dirty="0"/>
              <a:t>cases of this stage verify the software against its validity towards requirements at</a:t>
            </a:r>
            <a:r>
              <a:rPr lang="hu-HU" dirty="0"/>
              <a:t> </a:t>
            </a:r>
            <a:r>
              <a:rPr lang="en-US" dirty="0"/>
              <a:t>this stage.</a:t>
            </a:r>
            <a:r>
              <a:rPr lang="hu-HU" dirty="0"/>
              <a:t> </a:t>
            </a:r>
            <a:r>
              <a:rPr lang="en-US" dirty="0"/>
              <a:t>This makes both verification and validation go in parallel. This model is also known</a:t>
            </a:r>
            <a:r>
              <a:rPr lang="hu-HU" dirty="0"/>
              <a:t> </a:t>
            </a:r>
            <a:r>
              <a:rPr lang="en-US" dirty="0"/>
              <a:t>as verification and validation model.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2E0D7-7CEC-8A46-84B7-6F6DDC893B1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5035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model leads the software development process in iterations. It projects the</a:t>
            </a:r>
            <a:r>
              <a:rPr lang="hu-HU" dirty="0"/>
              <a:t> </a:t>
            </a:r>
            <a:r>
              <a:rPr lang="en-US" dirty="0"/>
              <a:t>process of development in cyclic manner repeating every step after every cycle of</a:t>
            </a:r>
          </a:p>
          <a:p>
            <a:r>
              <a:rPr lang="en-US" dirty="0"/>
              <a:t>SDLC process.</a:t>
            </a:r>
            <a:r>
              <a:rPr lang="hu-HU" dirty="0"/>
              <a:t> </a:t>
            </a:r>
            <a:r>
              <a:rPr lang="en-US" dirty="0"/>
              <a:t>The software is first developed on very small scale and all the steps are followed</a:t>
            </a:r>
            <a:r>
              <a:rPr lang="hu-HU" dirty="0"/>
              <a:t> </a:t>
            </a:r>
            <a:r>
              <a:rPr lang="en-US" dirty="0"/>
              <a:t>which are taken into consideration. Then, on every next iteration, more features</a:t>
            </a:r>
            <a:r>
              <a:rPr lang="hu-HU" dirty="0"/>
              <a:t> </a:t>
            </a:r>
            <a:r>
              <a:rPr lang="en-US" dirty="0"/>
              <a:t>and modules are designed, coded, tested, and added to the software. Every cycle</a:t>
            </a:r>
            <a:r>
              <a:rPr lang="hu-HU" dirty="0"/>
              <a:t> </a:t>
            </a:r>
            <a:r>
              <a:rPr lang="en-US" dirty="0"/>
              <a:t>produces a software, which is complete in itself and has more features and</a:t>
            </a:r>
          </a:p>
          <a:p>
            <a:r>
              <a:rPr lang="en-US" dirty="0"/>
              <a:t>capabilities than that of the previous one.</a:t>
            </a:r>
          </a:p>
          <a:p>
            <a:r>
              <a:rPr lang="en-US" dirty="0"/>
              <a:t>After each iteration, the management team can do work on risk management and</a:t>
            </a:r>
            <a:r>
              <a:rPr lang="hu-HU" dirty="0"/>
              <a:t> </a:t>
            </a:r>
            <a:r>
              <a:rPr lang="en-US" dirty="0"/>
              <a:t>prepare for the next iteration. Because a cycle includes small portion of whole</a:t>
            </a:r>
            <a:r>
              <a:rPr lang="hu-HU" dirty="0"/>
              <a:t> </a:t>
            </a:r>
            <a:r>
              <a:rPr lang="en-US" dirty="0"/>
              <a:t>software process, it is easier to manage the development process but it consumes</a:t>
            </a:r>
            <a:r>
              <a:rPr lang="hu-HU" dirty="0"/>
              <a:t> </a:t>
            </a:r>
            <a:r>
              <a:rPr lang="en-US" dirty="0"/>
              <a:t>more resources.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2E0D7-7CEC-8A46-84B7-6F6DDC893B1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834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process can be described in two dimensions, or along two axis:</a:t>
            </a:r>
          </a:p>
          <a:p>
            <a:r>
              <a:rPr lang="en-US" dirty="0"/>
              <a:t>•  the horizontal axis represents time and shows the dynamic aspect of the process as it is enacted, and it is</a:t>
            </a:r>
          </a:p>
          <a:p>
            <a:r>
              <a:rPr lang="en-US" dirty="0"/>
              <a:t>expressed in terms of cycles, phases, iterations, and milestones.</a:t>
            </a:r>
          </a:p>
          <a:p>
            <a:r>
              <a:rPr lang="en-US" dirty="0"/>
              <a:t>•  the vertical axis represents the static aspect of the process: how it is described in terms of activities,</a:t>
            </a:r>
          </a:p>
          <a:p>
            <a:r>
              <a:rPr lang="en-US" dirty="0"/>
              <a:t>artifacts, workers and workflows.</a:t>
            </a:r>
            <a:endParaRPr lang="hu-HU" dirty="0"/>
          </a:p>
          <a:p>
            <a:r>
              <a:rPr lang="en-US" dirty="0"/>
              <a:t>Each phase is concluded with a well-defined milestone—a point in time at which certain critical decisions must be</a:t>
            </a:r>
          </a:p>
          <a:p>
            <a:r>
              <a:rPr lang="en-US" dirty="0"/>
              <a:t>made, and therefore key goals must have been achieved [2]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2E0D7-7CEC-8A46-84B7-6F6DDC893B1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909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extrém programozáshoz kapcsolódóan jelent meg először.</a:t>
            </a:r>
          </a:p>
          <a:p>
            <a:r>
              <a:rPr lang="hu-HU" dirty="0"/>
              <a:t>Alapgondolat: először tesztet írni, és csak utána programkódot, </a:t>
            </a:r>
            <a:r>
              <a:rPr lang="hu-HU" dirty="0" err="1"/>
              <a:t>mikroiterációk</a:t>
            </a:r>
            <a:r>
              <a:rPr lang="hu-HU" dirty="0"/>
              <a:t> sorozatának eredményeképpen keletkezik a szoftver</a:t>
            </a:r>
          </a:p>
          <a:p>
            <a:r>
              <a:rPr lang="hu-HU" dirty="0"/>
              <a:t>Lépések: </a:t>
            </a:r>
          </a:p>
          <a:p>
            <a:r>
              <a:rPr lang="hu-HU" dirty="0"/>
              <a:t>0.    Az alkalmazás elvárt funkcionalitásának egészen kis, elemi részekre bontása – lista összeállítása</a:t>
            </a:r>
          </a:p>
          <a:p>
            <a:pPr marL="228600" indent="-228600">
              <a:buFont typeface="+mj-lt"/>
              <a:buAutoNum type="arabicPeriod"/>
            </a:pPr>
            <a:r>
              <a:rPr lang="hu-HU" dirty="0"/>
              <a:t>Teszt(függvény) megírása és</a:t>
            </a:r>
          </a:p>
          <a:p>
            <a:pPr marL="228600" indent="-228600">
              <a:buFont typeface="+mj-lt"/>
              <a:buAutoNum type="arabicPeriod"/>
            </a:pPr>
            <a:r>
              <a:rPr lang="hu-HU" dirty="0"/>
              <a:t>Teszt futtatása</a:t>
            </a:r>
            <a:r>
              <a:rPr lang="hu-HU" dirty="0">
                <a:sym typeface="Wingdings" panose="05000000000000000000" pitchFamily="2" charset="2"/>
              </a:rPr>
              <a:t> piros (sikertelen teszt), ha sikeres a teszt (gond)  1</a:t>
            </a:r>
          </a:p>
          <a:p>
            <a:pPr marL="228600" indent="-22860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Az alkalmazásfüggvény megfelelő kódrészletének megírása – csak a minimálisan szükséges kódot, ami ahhoz elég, hogy a tesztet kielégítsük. Teszt újra, és fejlesztés stb. amíg a tesztet ki nem elégítjük.</a:t>
            </a:r>
          </a:p>
          <a:p>
            <a:pPr marL="228600" indent="-22860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Az összes teszt futtatása (regresszió)</a:t>
            </a:r>
          </a:p>
          <a:p>
            <a:pPr marL="228600" indent="-22860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Kód optimalizálás, regressziós tesztek hibáinak javítása</a:t>
            </a:r>
          </a:p>
          <a:p>
            <a:pPr marL="228600" indent="-228600">
              <a:buFont typeface="+mj-lt"/>
              <a:buAutoNum type="arabicPeriod"/>
            </a:pPr>
            <a:r>
              <a:rPr lang="hu-HU" dirty="0">
                <a:sym typeface="Wingdings" panose="05000000000000000000" pitchFamily="2" charset="2"/>
              </a:rPr>
              <a:t>Következő elemi funkcionalitás kiválasztása a listáról és  1</a:t>
            </a:r>
          </a:p>
          <a:p>
            <a:pPr marL="171450" indent="-171450"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607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hlinkClick r:id="rId3"/>
              </a:rPr>
              <a:t>https://en.wikipedia.org/wiki/Scrum_(software_development)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2E0D7-7CEC-8A46-84B7-6F6DDC893B1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4510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absztakció</a:t>
            </a:r>
            <a:r>
              <a:rPr lang="hu-HU" baseline="0" dirty="0"/>
              <a:t> lehet absztrakt osztály és interfész is.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498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Forrás: </a:t>
            </a:r>
            <a:r>
              <a:rPr lang="hu-HU" dirty="0">
                <a:hlinkClick r:id="rId3"/>
              </a:rPr>
              <a:t>http://www.dotnet-tricks.com/Tutorial/dependencyinjection/67LX120413-Implementation-of-Dependency-Injection-Pattern-in-C</a:t>
            </a:r>
            <a:endParaRPr lang="hu-HU" dirty="0"/>
          </a:p>
          <a:p>
            <a:r>
              <a:rPr lang="hu-HU" dirty="0"/>
              <a:t>Osztályok és komponensek közötti laza csatolást tesz lehetővé. Az erős</a:t>
            </a:r>
            <a:r>
              <a:rPr lang="hu-HU" baseline="0" dirty="0"/>
              <a:t> kapcsolatok elkerülése könnyebbé teszi a későbbi változtatásokat és a kód karbantartást. „Építő” (</a:t>
            </a:r>
            <a:r>
              <a:rPr lang="hu-HU" baseline="0" dirty="0" err="1"/>
              <a:t>builder</a:t>
            </a:r>
            <a:r>
              <a:rPr lang="hu-HU" baseline="0" dirty="0"/>
              <a:t>) objektumokat használ az objektumok inicializálásához és lehetővé teszi, hogy az objektumok közötti függőségeket „befecskendezzük” (</a:t>
            </a:r>
            <a:r>
              <a:rPr lang="hu-HU" baseline="0" dirty="0" err="1"/>
              <a:t>inject</a:t>
            </a:r>
            <a:r>
              <a:rPr lang="hu-HU" baseline="0" dirty="0"/>
              <a:t>) az osztályon kívülről.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Reduces class coupling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Increases code reusing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Improves code maintainability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Improves application testing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47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339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most common DI.</a:t>
            </a:r>
          </a:p>
          <a:p>
            <a:r>
              <a:rPr lang="en-US" dirty="0"/>
              <a:t>Dependency Injection is done by supplying the DEPENDENCY through the class’s constructor when instantiating that class.</a:t>
            </a:r>
          </a:p>
          <a:p>
            <a:r>
              <a:rPr lang="en-US" dirty="0"/>
              <a:t>Injected component can be used anywhere within the class.</a:t>
            </a:r>
          </a:p>
          <a:p>
            <a:r>
              <a:rPr lang="en-US" dirty="0"/>
              <a:t>Should be used when the injected dependency is required for the class to function.</a:t>
            </a:r>
          </a:p>
          <a:p>
            <a:r>
              <a:rPr lang="en-US" dirty="0"/>
              <a:t>It addresses the most common scenario where a class requires one or more dependencies.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48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8152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0A636-7CAF-4D72-A0C8-619225B4513A}" type="slidenum">
              <a:rPr lang="hu-HU"/>
              <a:pPr/>
              <a:t>7</a:t>
            </a:fld>
            <a:endParaRPr lang="hu-H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>
                <a:latin typeface="Trebuchet MS" pitchFamily="34" charset="0"/>
              </a:rPr>
              <a:t>Kecskemét</a:t>
            </a:r>
            <a:r>
              <a:rPr lang="en-GB" dirty="0">
                <a:latin typeface="Trebuchet MS" pitchFamily="34" charset="0"/>
              </a:rPr>
              <a:t> was mentioned as a market-town</a:t>
            </a:r>
            <a:r>
              <a:rPr lang="hu-HU" dirty="0">
                <a:latin typeface="Trebuchet MS" pitchFamily="34" charset="0"/>
              </a:rPr>
              <a:t> </a:t>
            </a:r>
            <a:r>
              <a:rPr lang="en-GB" dirty="0">
                <a:latin typeface="Trebuchet MS" pitchFamily="34" charset="0"/>
              </a:rPr>
              <a:t>of the first time in a charter from 1368. </a:t>
            </a:r>
            <a:endParaRPr lang="hu-HU" dirty="0">
              <a:latin typeface="Trebuchet MS" pitchFamily="34" charset="0"/>
            </a:endParaRPr>
          </a:p>
          <a:p>
            <a:r>
              <a:rPr lang="en-GB" dirty="0">
                <a:latin typeface="Trebuchet MS" pitchFamily="34" charset="0"/>
              </a:rPr>
              <a:t>The Main Square was the former market-place and is known as one of the most beautiful city centres of Hungary. </a:t>
            </a:r>
            <a:endParaRPr lang="hu-HU" dirty="0">
              <a:latin typeface="Trebuchet MS" pitchFamily="34" charset="0"/>
            </a:endParaRPr>
          </a:p>
          <a:p>
            <a:endParaRPr lang="hu-H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konstruktor paraméterként megkapja a szolgáltatást végző</a:t>
            </a:r>
            <a:r>
              <a:rPr lang="hu-HU" baseline="0" dirty="0"/>
              <a:t> objektum referenciáját. A szolgáltatás a Start metódus meghívásával indítható.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49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729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 a Program osztály látja el az építő</a:t>
            </a:r>
            <a:r>
              <a:rPr lang="hu-HU" baseline="0" dirty="0"/>
              <a:t> szerepet.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50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2437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Also called Setter injection.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Used when a class has optional dependencies, or where the implementations may need to be swapped. Different logger implementations could be used this way.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May require checking for a provided implementation throughout the class(need to check for null before using it).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Does not require adding or modifying constructors.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51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828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Inject the dependency into a single method, for use by that method.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Could be useful where the whole class does not need the dependency, just the one method.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Generally uncommon, usually used for edge cases.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54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0828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További olvasmány: </a:t>
            </a:r>
            <a:r>
              <a:rPr lang="hu-HU" dirty="0">
                <a:hlinkClick r:id="rId3"/>
              </a:rPr>
              <a:t>http://en.wikipedia.org/wiki/Dependency_injection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F2579-C873-4BE5-9703-583402C61240}" type="slidenum">
              <a:rPr lang="hu-HU" smtClean="0"/>
              <a:pPr/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9174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85040-460F-4976-BBDA-301291369876}" type="slidenum">
              <a:rPr lang="hu-HU"/>
              <a:pPr/>
              <a:t>8</a:t>
            </a:fld>
            <a:endParaRPr lang="hu-HU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4198B-7D58-4E9A-913E-863570B44D5D}" type="slidenum">
              <a:rPr lang="hu-HU"/>
              <a:pPr/>
              <a:t>9</a:t>
            </a:fld>
            <a:endParaRPr lang="hu-HU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B24A15-8A0F-44EB-B4E6-C532FA0A70D3}" type="slidenum">
              <a:rPr lang="hu-HU"/>
              <a:pPr/>
              <a:t>10</a:t>
            </a:fld>
            <a:endParaRPr lang="hu-HU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0E2EB-B9A5-4D71-B3BE-BD3CB4B5943B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34975" y="179388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39552" y="3707903"/>
            <a:ext cx="5486400" cy="4977309"/>
          </a:xfrm>
        </p:spPr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3D99-9B0F-498C-80C2-730F522AC41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618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34975" y="179388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>
          <a:xfrm>
            <a:off x="739552" y="3707903"/>
            <a:ext cx="5486400" cy="4977309"/>
          </a:xfrm>
        </p:spPr>
        <p:txBody>
          <a:bodyPr/>
          <a:lstStyle/>
          <a:p>
            <a:pPr marL="228600" indent="-228600">
              <a:buAutoNum type="arabicPeriod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53D99-9B0F-498C-80C2-730F522AC41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52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Sofware systems are complex systems whose design, </a:t>
            </a:r>
            <a:r>
              <a:rPr lang="hu-HU" dirty="0" err="1"/>
              <a:t>planning</a:t>
            </a:r>
            <a:r>
              <a:rPr lang="hu-HU" dirty="0"/>
              <a:t> and development requires methodological approach. SE focuses on these methodological efforts in order to ensure the best outcome (product) . Since the mid seventies several methodologies have been developed for this task. </a:t>
            </a:r>
          </a:p>
          <a:p>
            <a:r>
              <a:rPr lang="hu-HU" dirty="0"/>
              <a:t>Software </a:t>
            </a:r>
            <a:r>
              <a:rPr lang="hu-HU" dirty="0" err="1"/>
              <a:t>Development</a:t>
            </a:r>
            <a:r>
              <a:rPr lang="hu-HU" dirty="0"/>
              <a:t> </a:t>
            </a:r>
            <a:r>
              <a:rPr lang="hu-HU" dirty="0" err="1"/>
              <a:t>Lifecycle</a:t>
            </a:r>
            <a:r>
              <a:rPr lang="hu-HU" dirty="0"/>
              <a:t> Models describe how and through which steps a sw product should be produced.</a:t>
            </a:r>
          </a:p>
          <a:p>
            <a:r>
              <a:rPr lang="hu-HU" dirty="0"/>
              <a:t>In this slide some famous and typical models are enlisted that are going to be presented in details in </a:t>
            </a:r>
            <a:r>
              <a:rPr lang="hu-HU" dirty="0" err="1"/>
              <a:t>today’s</a:t>
            </a:r>
            <a:r>
              <a:rPr lang="hu-HU" dirty="0"/>
              <a:t> lecture. </a:t>
            </a:r>
          </a:p>
          <a:p>
            <a:r>
              <a:rPr lang="hu-HU" dirty="0"/>
              <a:t>The </a:t>
            </a:r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four</a:t>
            </a:r>
            <a:r>
              <a:rPr lang="hu-HU" dirty="0"/>
              <a:t> of them represent traditional approaches while the last two belong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family</a:t>
            </a:r>
            <a:r>
              <a:rPr lang="hu-HU" dirty="0"/>
              <a:t> of </a:t>
            </a: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methodologies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B2E0D7-7CEC-8A46-84B7-6F6DDC893B1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023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F683555-28F6-4A98-85E9-7642F8A5E60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641C5-6D61-4263-A318-574BBE7846B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DD664-9CEB-49B7-9E33-48AC6DCF20AC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5C8C4-3F86-48B9-84A1-9DF1D06B9529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F8569-3C8A-49A3-925A-A74FFB113BD4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98B86-53BE-48E0-85D8-F8D36A3A6679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B6F5-B836-455B-ABD8-8AEB695C42D3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031A0-17F4-4F86-8116-C7523F0EA314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830A-2252-4539-9047-36DE5B8FE5E8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4835DE5-9FF4-4887-AB66-4A485B09806B}" type="datetime1">
              <a:rPr lang="en-US" smtClean="0"/>
              <a:t>9/25/2019</a:t>
            </a:fld>
            <a:endParaRPr lang="en-GB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Dr. Johanyák Zs. Csaba - Szoftvertechnológia - 2019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03F1EFA-5835-4869-98C5-106400AEF0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9165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4D88-D414-4E3D-B6C2-419F221A365C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7A939-430B-45A1-95C7-0AA92722BF47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B2CE-CCA5-497F-B75B-57D670B98D9D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F44-1818-480D-A588-3DB6E713168B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D681-CFC1-4D12-AC3B-09376B8F53EE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0B70-9D5D-46E6-ADFE-9F08BE52F0C8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2739F-9E7F-489E-B045-3DF5855A7652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9C640-C9EE-4C44-A5F4-4AE118CF9286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40FB8-5747-4BB2-B311-816A293F3D4A}" type="datetime1">
              <a:rPr lang="en-US" smtClean="0"/>
              <a:t>9/25/2019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Dr. Johanyák Zs. Csaba - Szoftvertechnológia - 2019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slide" Target="slide1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johanyak.hu/" TargetMode="Externa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5A11A6-E3EC-CD4C-A9EA-29159DD2F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779489"/>
            <a:ext cx="9456140" cy="1963711"/>
          </a:xfrm>
        </p:spPr>
        <p:txBody>
          <a:bodyPr>
            <a:normAutofit/>
          </a:bodyPr>
          <a:lstStyle/>
          <a:p>
            <a:r>
              <a:rPr lang="hu-HU" sz="5400" dirty="0"/>
              <a:t>Software </a:t>
            </a:r>
            <a:r>
              <a:rPr lang="hu-HU" sz="5400" dirty="0" err="1"/>
              <a:t>Engineering</a:t>
            </a:r>
            <a:br>
              <a:rPr lang="hu-HU" sz="5400" dirty="0"/>
            </a:br>
            <a:r>
              <a:rPr lang="hu-HU" sz="4400" dirty="0" err="1"/>
              <a:t>Selected</a:t>
            </a:r>
            <a:r>
              <a:rPr lang="hu-HU" sz="4400" dirty="0"/>
              <a:t> </a:t>
            </a:r>
            <a:r>
              <a:rPr lang="hu-HU" sz="4400" dirty="0" err="1"/>
              <a:t>Topics</a:t>
            </a:r>
            <a:endParaRPr lang="hu-HU" sz="54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72631E9-96A0-8747-A594-15DBB046D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9456140" cy="2133599"/>
          </a:xfrm>
        </p:spPr>
        <p:txBody>
          <a:bodyPr>
            <a:normAutofit lnSpcReduction="10000"/>
          </a:bodyPr>
          <a:lstStyle/>
          <a:p>
            <a:r>
              <a:rPr lang="hu-HU" sz="3500" cap="none" dirty="0"/>
              <a:t>Dr. Zsolt Csaba Johanyák</a:t>
            </a:r>
          </a:p>
          <a:p>
            <a:r>
              <a:rPr lang="hu-HU" sz="3500" cap="none" dirty="0"/>
              <a:t>John Von Neumann University, Kecskemét, Hungary</a:t>
            </a:r>
          </a:p>
          <a:p>
            <a:r>
              <a:rPr lang="hu-HU" sz="3500" cap="none" dirty="0" err="1"/>
              <a:t>Johanyak.Csaba@gamf.Uni-neumann.Hu</a:t>
            </a:r>
            <a:endParaRPr lang="hu-HU" sz="3500" cap="none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985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484" y="278617"/>
            <a:ext cx="4400550" cy="1663394"/>
          </a:xfrm>
        </p:spPr>
        <p:txBody>
          <a:bodyPr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Wellness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 </a:t>
            </a:r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Tourism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1628504" y="2280550"/>
            <a:ext cx="4753247" cy="14132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sz="2800" dirty="0">
                <a:latin typeface="Trebuchet MS" pitchFamily="34" charset="0"/>
              </a:rPr>
              <a:t>	</a:t>
            </a:r>
            <a:r>
              <a:rPr lang="en-GB" dirty="0">
                <a:latin typeface="Trebuchet MS" pitchFamily="34" charset="0"/>
              </a:rPr>
              <a:t>The region of the Southern Great Plain is the sunniest part of Hungary. </a:t>
            </a:r>
            <a:endParaRPr lang="en-GB" sz="2800" dirty="0">
              <a:latin typeface="Trebuchet MS" pitchFamily="34" charset="0"/>
            </a:endParaRPr>
          </a:p>
        </p:txBody>
      </p:sp>
      <p:pic>
        <p:nvPicPr>
          <p:cNvPr id="145413" name="Picture 5" descr="k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8034" y="0"/>
            <a:ext cx="4589966" cy="321297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3730" name="Picture 2" descr="http://www.utazzitthon.hu/images/latnivalo/kecskemeti-furdo-kecskemet-3-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4700"/>
            <a:ext cx="5334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32104" y="3693841"/>
            <a:ext cx="3384376" cy="26874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hu-HU" sz="2800" dirty="0">
                <a:latin typeface="Trebuchet MS" pitchFamily="34" charset="0"/>
              </a:rPr>
              <a:t>	I</a:t>
            </a:r>
            <a:r>
              <a:rPr lang="en-GB" sz="2800" dirty="0">
                <a:latin typeface="Trebuchet MS" pitchFamily="34" charset="0"/>
              </a:rPr>
              <a:t>t is the favourite place of the visitors looking for recovery, and recreation.</a:t>
            </a:r>
          </a:p>
        </p:txBody>
      </p:sp>
    </p:spTree>
    <p:extLst>
      <p:ext uri="{BB962C8B-B14F-4D97-AF65-F5344CB8AC3E}">
        <p14:creationId xmlns:p14="http://schemas.microsoft.com/office/powerpoint/2010/main" val="8977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formatika Intéz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3327" y="3001988"/>
            <a:ext cx="4313238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2" descr="DSC_017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3513" y="1418580"/>
            <a:ext cx="4336921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8527" y="490677"/>
            <a:ext cx="8229600" cy="1143000"/>
          </a:xfrm>
        </p:spPr>
        <p:txBody>
          <a:bodyPr>
            <a:no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von Neumann University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GAMF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Engineering and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Science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03513" y="4869160"/>
            <a:ext cx="4039815" cy="1455440"/>
          </a:xfrm>
        </p:spPr>
        <p:txBody>
          <a:bodyPr/>
          <a:lstStyle/>
          <a:p>
            <a:pPr marL="0" indent="0">
              <a:buNone/>
            </a:pPr>
            <a:r>
              <a:rPr lang="hu-HU" dirty="0" err="1"/>
              <a:t>Department</a:t>
            </a:r>
            <a:r>
              <a:rPr lang="hu-HU" dirty="0"/>
              <a:t> of </a:t>
            </a:r>
            <a:r>
              <a:rPr lang="hu-HU" dirty="0" err="1"/>
              <a:t>Information</a:t>
            </a:r>
            <a:r>
              <a:rPr lang="hu-HU" dirty="0"/>
              <a:t> </a:t>
            </a:r>
            <a:r>
              <a:rPr lang="hu-HU" dirty="0" err="1"/>
              <a:t>Technology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763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79908" y="904790"/>
            <a:ext cx="7081482" cy="534361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Significant center of higher education</a:t>
            </a:r>
            <a:r>
              <a:rPr lang="en-US" sz="2200" dirty="0">
                <a:latin typeface="Trebuchet MS" panose="020B0603020202020204" pitchFamily="34" charset="0"/>
              </a:rPr>
              <a:t> and research in the middle of Hungary</a:t>
            </a:r>
            <a:endParaRPr lang="en-US" sz="2200" dirty="0">
              <a:latin typeface="Trebuchet MS" panose="020B0603020202020204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Diplomas in Engineering, Information Technology, Economy and Business Administration, Agricultural and Teacher Training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C</a:t>
            </a:r>
            <a:r>
              <a:rPr lang="en-US" sz="2200" dirty="0" err="1">
                <a:latin typeface="Trebuchet MS" panose="020B0603020202020204" pitchFamily="34" charset="0"/>
                <a:cs typeface="Arial" pitchFamily="34" charset="0"/>
              </a:rPr>
              <a:t>reator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 of the dual training model in Hungary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F</a:t>
            </a:r>
            <a:r>
              <a:rPr lang="hu-HU" sz="2200" dirty="0" err="1">
                <a:latin typeface="Trebuchet MS" panose="020B0603020202020204" pitchFamily="34" charset="0"/>
                <a:cs typeface="Arial" pitchFamily="34" charset="0"/>
              </a:rPr>
              <a:t>our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 faculties: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GAMF Faculty of Engineering and Computer Science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Faculty of Economics and Business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Faculty of Horticulture and Rural </a:t>
            </a:r>
            <a:br>
              <a:rPr lang="hu-HU" sz="2200" dirty="0">
                <a:latin typeface="Trebuchet MS" panose="020B0603020202020204" pitchFamily="34" charset="0"/>
                <a:cs typeface="Arial" pitchFamily="34" charset="0"/>
              </a:rPr>
            </a:b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Development</a:t>
            </a:r>
          </a:p>
          <a:p>
            <a:pPr lvl="1"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Teacher Training Faculty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Number of students: 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~4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.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0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00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Constantia" panose="02030602050306030303" pitchFamily="18" charset="0"/>
              <a:buChar char="–"/>
            </a:pP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Academic staff: 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~</a:t>
            </a:r>
            <a:r>
              <a:rPr lang="en-US" sz="2200" dirty="0">
                <a:latin typeface="Trebuchet MS" panose="020B0603020202020204" pitchFamily="34" charset="0"/>
                <a:cs typeface="Arial" pitchFamily="34" charset="0"/>
              </a:rPr>
              <a:t>2</a:t>
            </a:r>
            <a:r>
              <a:rPr lang="hu-HU" sz="2200" dirty="0">
                <a:latin typeface="Trebuchet MS" panose="020B0603020202020204" pitchFamily="34" charset="0"/>
                <a:cs typeface="Arial" pitchFamily="34" charset="0"/>
              </a:rPr>
              <a:t>00</a:t>
            </a:r>
            <a:endParaRPr lang="en-US" sz="22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66900" y="27961"/>
            <a:ext cx="7081482" cy="876828"/>
          </a:xfrm>
          <a:prstGeom prst="rect">
            <a:avLst/>
          </a:prstGeom>
        </p:spPr>
        <p:txBody>
          <a:bodyPr anchor="ctr" anchorCtr="0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92101E"/>
                </a:solidFill>
                <a:latin typeface="Bebas Neue"/>
                <a:ea typeface="+mj-ea"/>
                <a:cs typeface="Bebas Neue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</a:rPr>
              <a:t>John von Neumann University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 descr="Képtalálat a következőre: „gamf”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446" y="4080682"/>
            <a:ext cx="2927555" cy="25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241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GAMF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Engineering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Computer Science)</a:t>
            </a: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2290524" y="2410597"/>
            <a:ext cx="7831932" cy="2692626"/>
          </a:xfrm>
          <a:noFill/>
        </p:spPr>
        <p:txBody>
          <a:bodyPr>
            <a:noAutofit/>
          </a:bodyPr>
          <a:lstStyle/>
          <a:p>
            <a:pPr>
              <a:tabLst>
                <a:tab pos="5039874" algn="r"/>
              </a:tabLst>
            </a:pPr>
            <a:r>
              <a:rPr lang="hu-HU" dirty="0">
                <a:latin typeface="Franklin Gothic Medium" panose="020B0603020102020204" pitchFamily="34" charset="0"/>
              </a:rPr>
              <a:t>F</a:t>
            </a:r>
            <a:r>
              <a:rPr lang="en-US" dirty="0" err="1">
                <a:latin typeface="Franklin Gothic Medium" panose="020B0603020102020204" pitchFamily="34" charset="0"/>
              </a:rPr>
              <a:t>ounded</a:t>
            </a:r>
            <a:r>
              <a:rPr lang="en-US" dirty="0">
                <a:latin typeface="Franklin Gothic Medium" panose="020B0603020102020204" pitchFamily="34" charset="0"/>
              </a:rPr>
              <a:t> 	            1964 </a:t>
            </a: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Number of teaching staff   	               100</a:t>
            </a: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Total number of students 	             </a:t>
            </a:r>
            <a:r>
              <a:rPr lang="hu-HU" dirty="0">
                <a:latin typeface="Franklin Gothic Medium" panose="020B0603020102020204" pitchFamily="34" charset="0"/>
              </a:rPr>
              <a:t>~2000</a:t>
            </a:r>
            <a:endParaRPr lang="en-US" dirty="0">
              <a:latin typeface="Franklin Gothic Medium" panose="020B0603020102020204" pitchFamily="34" charset="0"/>
            </a:endParaRP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Full-time students 	              </a:t>
            </a:r>
            <a:r>
              <a:rPr lang="hu-HU" dirty="0">
                <a:latin typeface="Franklin Gothic Medium" panose="020B0603020102020204" pitchFamily="34" charset="0"/>
              </a:rPr>
              <a:t>~</a:t>
            </a:r>
            <a:r>
              <a:rPr lang="en-US" dirty="0">
                <a:latin typeface="Franklin Gothic Medium" panose="020B0603020102020204" pitchFamily="34" charset="0"/>
              </a:rPr>
              <a:t>70%</a:t>
            </a:r>
          </a:p>
          <a:p>
            <a:pPr>
              <a:tabLst>
                <a:tab pos="5039874" algn="r"/>
              </a:tabLst>
            </a:pPr>
            <a:r>
              <a:rPr lang="en-US" dirty="0">
                <a:latin typeface="Franklin Gothic Medium" panose="020B0603020102020204" pitchFamily="34" charset="0"/>
              </a:rPr>
              <a:t>Part-time students	              </a:t>
            </a:r>
            <a:r>
              <a:rPr lang="hu-HU" dirty="0">
                <a:latin typeface="Franklin Gothic Medium" panose="020B0603020102020204" pitchFamily="34" charset="0"/>
              </a:rPr>
              <a:t>~</a:t>
            </a:r>
            <a:r>
              <a:rPr lang="en-US" dirty="0">
                <a:latin typeface="Franklin Gothic Medium" panose="020B0603020102020204" pitchFamily="34" charset="0"/>
              </a:rPr>
              <a:t>30%</a:t>
            </a:r>
            <a:endParaRPr lang="hu-HU" dirty="0">
              <a:latin typeface="Franklin Gothic Medium" panose="020B0603020102020204" pitchFamily="34" charset="0"/>
            </a:endParaRPr>
          </a:p>
          <a:p>
            <a:pPr>
              <a:tabLst>
                <a:tab pos="5039874" algn="r"/>
              </a:tabLst>
            </a:pPr>
            <a:r>
              <a:rPr lang="hu-HU" dirty="0" err="1">
                <a:latin typeface="Franklin Gothic Medium" panose="020B0603020102020204" pitchFamily="34" charset="0"/>
              </a:rPr>
              <a:t>Departments</a:t>
            </a:r>
            <a:r>
              <a:rPr lang="hu-HU" dirty="0">
                <a:latin typeface="Franklin Gothic Medium" panose="020B0603020102020204" pitchFamily="34" charset="0"/>
              </a:rPr>
              <a:t>	    5</a:t>
            </a:r>
          </a:p>
          <a:p>
            <a:endParaRPr lang="en-US" dirty="0">
              <a:solidFill>
                <a:srgbClr val="004733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0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805940" y="78250"/>
            <a:ext cx="7053542" cy="1400530"/>
          </a:xfrm>
        </p:spPr>
        <p:txBody>
          <a:bodyPr>
            <a:normAutofit/>
          </a:bodyPr>
          <a:lstStyle/>
          <a:p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idx="1"/>
          </p:nvPr>
        </p:nvSpPr>
        <p:spPr>
          <a:xfrm>
            <a:off x="1805940" y="667944"/>
            <a:ext cx="8458200" cy="433681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Higher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Vocational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Training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dirty="0">
                <a:latin typeface="Franklin Gothic Medium" panose="020B0603020102020204" pitchFamily="34" charset="0"/>
              </a:rPr>
              <a:t>(4 </a:t>
            </a:r>
            <a:r>
              <a:rPr lang="hu-HU" dirty="0" err="1">
                <a:latin typeface="Franklin Gothic Medium" panose="020B0603020102020204" pitchFamily="34" charset="0"/>
              </a:rPr>
              <a:t>semesters</a:t>
            </a:r>
            <a:r>
              <a:rPr lang="hu-HU" dirty="0">
                <a:latin typeface="Franklin Gothic Medium" panose="020B0603020102020204" pitchFamily="34" charset="0"/>
              </a:rPr>
              <a:t>) (~2 %)</a:t>
            </a:r>
          </a:p>
          <a:p>
            <a:r>
              <a:rPr lang="hu-HU" dirty="0" err="1">
                <a:latin typeface="Franklin Gothic Medium" panose="020B0603020102020204" pitchFamily="34" charset="0"/>
              </a:rPr>
              <a:t>Information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r>
              <a:rPr lang="hu-HU" dirty="0">
                <a:latin typeface="Franklin Gothic Medium" panose="020B0603020102020204" pitchFamily="34" charset="0"/>
              </a:rPr>
              <a:t> (Computer System </a:t>
            </a:r>
            <a:r>
              <a:rPr lang="hu-HU" dirty="0" err="1">
                <a:latin typeface="Franklin Gothic Medium" panose="020B0603020102020204" pitchFamily="34" charset="0"/>
              </a:rPr>
              <a:t>Administration</a:t>
            </a:r>
            <a:r>
              <a:rPr lang="hu-HU" dirty="0">
                <a:latin typeface="Franklin Gothic Medium" panose="020B0603020102020204" pitchFamily="34" charset="0"/>
              </a:rPr>
              <a:t>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Software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endParaRPr lang="hu-HU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Bachelor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Level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dirty="0">
                <a:latin typeface="Franklin Gothic Medium" panose="020B0603020102020204" pitchFamily="34" charset="0"/>
              </a:rPr>
              <a:t>(7 </a:t>
            </a:r>
            <a:r>
              <a:rPr lang="hu-HU" dirty="0" err="1">
                <a:latin typeface="Franklin Gothic Medium" panose="020B0603020102020204" pitchFamily="34" charset="0"/>
              </a:rPr>
              <a:t>semesters</a:t>
            </a:r>
            <a:r>
              <a:rPr lang="hu-HU" dirty="0">
                <a:latin typeface="Franklin Gothic Medium" panose="020B0603020102020204" pitchFamily="34" charset="0"/>
              </a:rPr>
              <a:t>) (~84%)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Mechanical Engineering (BSc) </a:t>
            </a:r>
            <a:endParaRPr lang="hu-HU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Computer Science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  <a:r>
              <a:rPr lang="hu-HU" dirty="0">
                <a:latin typeface="Franklin Gothic Medium" panose="020B0603020102020204" pitchFamily="34" charset="0"/>
              </a:rPr>
              <a:t>(HU+EN)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Computer Science Operational Engineer</a:t>
            </a:r>
            <a:r>
              <a:rPr lang="hu-HU" dirty="0">
                <a:latin typeface="Franklin Gothic Medium" panose="020B0603020102020204" pitchFamily="34" charset="0"/>
              </a:rPr>
              <a:t> (</a:t>
            </a:r>
            <a:r>
              <a:rPr lang="hu-HU" dirty="0" err="1">
                <a:latin typeface="Franklin Gothic Medium" panose="020B0603020102020204" pitchFamily="34" charset="0"/>
              </a:rPr>
              <a:t>BProf</a:t>
            </a:r>
            <a:r>
              <a:rPr lang="hu-HU" dirty="0">
                <a:latin typeface="Franklin Gothic Medium" panose="020B0603020102020204" pitchFamily="34" charset="0"/>
              </a:rPr>
              <a:t>) 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Vehicle Engineering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Industrial Management (BSc) </a:t>
            </a:r>
          </a:p>
          <a:p>
            <a:r>
              <a:rPr lang="en-US" dirty="0">
                <a:latin typeface="Franklin Gothic Medium" panose="020B0603020102020204" pitchFamily="34" charset="0"/>
              </a:rPr>
              <a:t>Logistical Engineering</a:t>
            </a:r>
            <a:r>
              <a:rPr lang="hu-HU" dirty="0">
                <a:latin typeface="Franklin Gothic Medium" panose="020B0603020102020204" pitchFamily="34" charset="0"/>
              </a:rPr>
              <a:t> </a:t>
            </a:r>
            <a:r>
              <a:rPr lang="en-US" dirty="0">
                <a:latin typeface="Franklin Gothic Medium" panose="020B0603020102020204" pitchFamily="34" charset="0"/>
              </a:rPr>
              <a:t>(BSc) </a:t>
            </a: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Master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Level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hu-HU" dirty="0">
                <a:latin typeface="Franklin Gothic Medium" panose="020B0603020102020204" pitchFamily="34" charset="0"/>
              </a:rPr>
              <a:t>(</a:t>
            </a:r>
            <a:r>
              <a:rPr lang="hu-HU" dirty="0" err="1">
                <a:latin typeface="Franklin Gothic Medium" panose="020B0603020102020204" pitchFamily="34" charset="0"/>
              </a:rPr>
              <a:t>MSc</a:t>
            </a:r>
            <a:r>
              <a:rPr lang="hu-HU" dirty="0">
                <a:latin typeface="Franklin Gothic Medium" panose="020B0603020102020204" pitchFamily="34" charset="0"/>
              </a:rPr>
              <a:t>)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latin typeface="Franklin Gothic Medium" panose="020B0603020102020204" pitchFamily="34" charset="0"/>
              </a:rPr>
              <a:t>Mechanical Engineering </a:t>
            </a:r>
            <a:endParaRPr lang="hu-HU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P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ostgraduate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 specialist training course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anose="020B0603020102020204" pitchFamily="34" charset="0"/>
              </a:rPr>
              <a:t>s</a:t>
            </a:r>
            <a:r>
              <a:rPr lang="hu-HU" dirty="0">
                <a:latin typeface="Franklin Gothic Medium" panose="020B0603020102020204" pitchFamily="34" charset="0"/>
              </a:rPr>
              <a:t> (~14 %)</a:t>
            </a:r>
          </a:p>
          <a:p>
            <a:r>
              <a:rPr lang="hu-HU" dirty="0">
                <a:latin typeface="Franklin Gothic Medium" panose="020B0603020102020204" pitchFamily="34" charset="0"/>
              </a:rPr>
              <a:t>Software </a:t>
            </a:r>
            <a:r>
              <a:rPr lang="hu-HU" dirty="0" err="1">
                <a:latin typeface="Franklin Gothic Medium" panose="020B0603020102020204" pitchFamily="34" charset="0"/>
              </a:rPr>
              <a:t>Engineering</a:t>
            </a:r>
            <a:r>
              <a:rPr lang="hu-HU" dirty="0">
                <a:latin typeface="Franklin Gothic Medium" panose="020B0603020102020204" pitchFamily="34" charset="0"/>
              </a:rPr>
              <a:t>, </a:t>
            </a:r>
            <a:r>
              <a:rPr lang="hu-HU" dirty="0" err="1">
                <a:latin typeface="Franklin Gothic Medium" panose="020B0603020102020204" pitchFamily="34" charset="0"/>
              </a:rPr>
              <a:t>Logistics</a:t>
            </a:r>
            <a:r>
              <a:rPr lang="hu-HU" dirty="0">
                <a:latin typeface="Franklin Gothic Medium" panose="020B0603020102020204" pitchFamily="34" charset="0"/>
              </a:rPr>
              <a:t>, </a:t>
            </a:r>
            <a:r>
              <a:rPr lang="hu-HU" dirty="0" err="1">
                <a:latin typeface="Franklin Gothic Medium" panose="020B0603020102020204" pitchFamily="34" charset="0"/>
              </a:rPr>
              <a:t>Quality</a:t>
            </a:r>
            <a:r>
              <a:rPr lang="hu-HU" dirty="0">
                <a:latin typeface="Franklin Gothic Medium" panose="020B0603020102020204" pitchFamily="34" charset="0"/>
              </a:rPr>
              <a:t> management</a:t>
            </a:r>
            <a:endParaRPr lang="en-US" dirty="0">
              <a:latin typeface="Franklin Gothic Medium" panose="020B0603020102020204" pitchFamily="34" charset="0"/>
            </a:endParaRPr>
          </a:p>
          <a:p>
            <a:endParaRPr lang="en-US" dirty="0">
              <a:solidFill>
                <a:srgbClr val="004733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E762C40-90A6-4197-BA91-29C765637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30" y="2393790"/>
            <a:ext cx="3399051" cy="20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1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5FCB0D-A965-0D42-921F-0C9ED149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1" y="243840"/>
            <a:ext cx="9905998" cy="2661920"/>
          </a:xfrm>
        </p:spPr>
        <p:txBody>
          <a:bodyPr>
            <a:normAutofit fontScale="90000"/>
          </a:bodyPr>
          <a:lstStyle/>
          <a:p>
            <a:r>
              <a:rPr lang="hu-HU" sz="5400" dirty="0"/>
              <a:t>Software </a:t>
            </a:r>
            <a:r>
              <a:rPr lang="hu-HU" sz="5400" dirty="0" err="1"/>
              <a:t>Development</a:t>
            </a:r>
            <a:r>
              <a:rPr lang="hu-HU" sz="5400" dirty="0"/>
              <a:t> </a:t>
            </a:r>
            <a:r>
              <a:rPr lang="hu-HU" sz="5400" dirty="0" err="1"/>
              <a:t>Lifecycle</a:t>
            </a:r>
            <a:r>
              <a:rPr lang="hu-HU" sz="5400" dirty="0"/>
              <a:t> </a:t>
            </a:r>
            <a:r>
              <a:rPr lang="hu-HU" sz="5400" dirty="0" err="1"/>
              <a:t>Models</a:t>
            </a:r>
            <a:r>
              <a:rPr lang="hu-HU" sz="5400" dirty="0"/>
              <a:t> – </a:t>
            </a:r>
            <a:r>
              <a:rPr lang="hu-HU" sz="5400" dirty="0" err="1"/>
              <a:t>Methodologies</a:t>
            </a:r>
            <a:br>
              <a:rPr lang="hu-HU" sz="5400" dirty="0"/>
            </a:br>
            <a:r>
              <a:rPr lang="en-US" cap="none" dirty="0"/>
              <a:t>A well-defined, structured</a:t>
            </a:r>
            <a:r>
              <a:rPr lang="hu-HU" cap="none" dirty="0"/>
              <a:t> </a:t>
            </a:r>
            <a:r>
              <a:rPr lang="en-US" cap="none" dirty="0"/>
              <a:t>sequence of stages in software engineering to develop the intended software</a:t>
            </a:r>
            <a:r>
              <a:rPr lang="hu-HU" cap="none" dirty="0"/>
              <a:t> </a:t>
            </a:r>
            <a:r>
              <a:rPr lang="en-US" cap="none" dirty="0"/>
              <a:t>product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F107E7-6E40-7D43-ABDD-30E787412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0" y="2697768"/>
            <a:ext cx="5030790" cy="3541714"/>
          </a:xfrm>
        </p:spPr>
        <p:txBody>
          <a:bodyPr>
            <a:normAutofit/>
          </a:bodyPr>
          <a:lstStyle/>
          <a:p>
            <a:r>
              <a:rPr lang="hu-HU" sz="4400" dirty="0" err="1"/>
              <a:t>Waterfall</a:t>
            </a:r>
            <a:endParaRPr lang="hu-HU" sz="4400" dirty="0"/>
          </a:p>
          <a:p>
            <a:r>
              <a:rPr lang="hu-HU" sz="4400" dirty="0"/>
              <a:t>V</a:t>
            </a:r>
          </a:p>
          <a:p>
            <a:r>
              <a:rPr lang="hu-HU" sz="4400" dirty="0" err="1"/>
              <a:t>Iterative</a:t>
            </a:r>
            <a:endParaRPr lang="hu-HU" sz="4400" dirty="0"/>
          </a:p>
          <a:p>
            <a:endParaRPr lang="hu-HU" sz="4400" dirty="0"/>
          </a:p>
          <a:p>
            <a:pPr lvl="1"/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6E0870A-DDD3-414F-B935-B902660A3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97768"/>
            <a:ext cx="4875211" cy="3093432"/>
          </a:xfrm>
        </p:spPr>
        <p:txBody>
          <a:bodyPr>
            <a:normAutofit/>
          </a:bodyPr>
          <a:lstStyle/>
          <a:p>
            <a:r>
              <a:rPr lang="hu-HU" sz="4400" dirty="0"/>
              <a:t>RUP</a:t>
            </a:r>
          </a:p>
          <a:p>
            <a:r>
              <a:rPr lang="hu-HU" sz="4400" dirty="0" err="1"/>
              <a:t>Scrum</a:t>
            </a:r>
            <a:endParaRPr lang="hu-HU" sz="4400" dirty="0"/>
          </a:p>
          <a:p>
            <a:r>
              <a:rPr lang="hu-HU" sz="4400" dirty="0"/>
              <a:t>TDD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09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BF448977-D4CD-4F9D-AC19-179D070F4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173" y="14296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u-HU" sz="4800" dirty="0"/>
              <a:t>SDLC </a:t>
            </a:r>
            <a:r>
              <a:rPr lang="hu-HU" sz="4800" dirty="0" err="1"/>
              <a:t>Activities</a:t>
            </a:r>
            <a:endParaRPr lang="hu-HU" sz="4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58F4D63-BF53-4D6E-B45E-B2320403E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802" y="1621537"/>
            <a:ext cx="3922395" cy="504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6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411" y="116204"/>
            <a:ext cx="9905998" cy="1478570"/>
          </a:xfrm>
        </p:spPr>
        <p:txBody>
          <a:bodyPr/>
          <a:lstStyle/>
          <a:p>
            <a:r>
              <a:rPr lang="hu-HU" dirty="0" err="1"/>
              <a:t>Waterfall</a:t>
            </a:r>
            <a:r>
              <a:rPr lang="hu-HU" dirty="0"/>
              <a:t> </a:t>
            </a:r>
            <a:r>
              <a:rPr lang="hu-HU" dirty="0" err="1"/>
              <a:t>Model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D7D0F8C9-6AB1-4CE0-A36A-E3334E12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482" y="1546231"/>
            <a:ext cx="8388669" cy="47021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35B0E2-2EC7-4878-B48D-B975D7EDB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V-</a:t>
            </a:r>
            <a:r>
              <a:rPr lang="hu-HU" dirty="0" err="1"/>
              <a:t>model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AA0D0A-A95C-412C-931F-19B0D9A6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04" y="1680844"/>
            <a:ext cx="7204075" cy="494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379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7EC308-8C8F-4AE4-8C0F-10700E91F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Iterative</a:t>
            </a:r>
            <a:r>
              <a:rPr lang="hu-HU" dirty="0"/>
              <a:t> </a:t>
            </a:r>
            <a:r>
              <a:rPr lang="hu-HU" dirty="0" err="1"/>
              <a:t>model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7195A842-D24F-449F-A05C-3F5ACE19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732" y="1912303"/>
            <a:ext cx="7697787" cy="465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9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06E551EB-80D8-46FE-8D19-AD5A0712A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Contents</a:t>
            </a:r>
            <a:endParaRPr lang="hu-HU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Dia nagyítása 5">
                <a:extLst>
                  <a:ext uri="{FF2B5EF4-FFF2-40B4-BE49-F238E27FC236}">
                    <a16:creationId xmlns:a16="http://schemas.microsoft.com/office/drawing/2014/main" id="{E239C1EB-339C-422A-92B9-5DE6525AE5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7710397"/>
                  </p:ext>
                </p:extLst>
              </p:nvPr>
            </p:nvGraphicFramePr>
            <p:xfrm>
              <a:off x="1991360" y="2097088"/>
              <a:ext cx="3048000" cy="1714500"/>
            </p:xfrm>
            <a:graphic>
              <a:graphicData uri="http://schemas.microsoft.com/office/powerpoint/2016/slidezoom">
                <pslz:sldZm>
                  <pslz:sldZmObj sldId="630" cId="3256396543">
                    <pslz:zmPr id="{442FD47E-83BA-4289-A2A7-D6F81398B15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Dia nagyítása 5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E239C1EB-339C-422A-92B9-5DE6525AE5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91360" y="209708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Dia nagyítása 7">
                <a:extLst>
                  <a:ext uri="{FF2B5EF4-FFF2-40B4-BE49-F238E27FC236}">
                    <a16:creationId xmlns:a16="http://schemas.microsoft.com/office/drawing/2014/main" id="{BDAE9359-94AD-422B-8EBF-79062944B1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26344867"/>
                  </p:ext>
                </p:extLst>
              </p:nvPr>
            </p:nvGraphicFramePr>
            <p:xfrm>
              <a:off x="5889307" y="2097088"/>
              <a:ext cx="3048000" cy="1714500"/>
            </p:xfrm>
            <a:graphic>
              <a:graphicData uri="http://schemas.microsoft.com/office/powerpoint/2016/slidezoom">
                <pslz:sldZm>
                  <pslz:sldZmObj sldId="257" cId="93096418">
                    <pslz:zmPr id="{AB1C3F27-5840-4013-927F-512BB00AE7C0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Dia nagyítása 7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BDAE9359-94AD-422B-8EBF-79062944B1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89307" y="209708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Dia nagyítása 2">
                <a:extLst>
                  <a:ext uri="{FF2B5EF4-FFF2-40B4-BE49-F238E27FC236}">
                    <a16:creationId xmlns:a16="http://schemas.microsoft.com/office/drawing/2014/main" id="{1E46271A-E902-439A-AA4E-8640CF798EC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2532145"/>
                  </p:ext>
                </p:extLst>
              </p:nvPr>
            </p:nvGraphicFramePr>
            <p:xfrm>
              <a:off x="1991360" y="4134075"/>
              <a:ext cx="3048000" cy="1714500"/>
            </p:xfrm>
            <a:graphic>
              <a:graphicData uri="http://schemas.microsoft.com/office/powerpoint/2016/slidezoom">
                <pslz:sldZm>
                  <pslz:sldZmObj sldId="1258" cId="2732599848">
                    <pslz:zmPr id="{B078437E-4A8F-4B19-B7D8-9478D23D4CD6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Dia nagyítása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E46271A-E902-439A-AA4E-8640CF798E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1360" y="4134075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002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F7A7880-920B-4170-9764-6D78A804B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077A62A-F19A-4968-ADFD-2AEAA6521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54" y="0"/>
            <a:ext cx="11764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9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48ABBD-501D-49B5-A4EC-188DE67E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Agile</a:t>
            </a:r>
            <a:r>
              <a:rPr lang="hu-HU" b="1" dirty="0"/>
              <a:t> software </a:t>
            </a:r>
            <a:r>
              <a:rPr lang="hu-HU" b="1" dirty="0" err="1"/>
              <a:t>development</a:t>
            </a:r>
            <a:r>
              <a:rPr lang="hu-HU" b="1" dirty="0"/>
              <a:t> </a:t>
            </a:r>
            <a:r>
              <a:rPr lang="hu-HU" b="1" dirty="0" err="1"/>
              <a:t>principles</a:t>
            </a:r>
            <a:br>
              <a:rPr lang="hu-HU" b="1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57D221-E95A-4222-9656-2633E7AED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1564640"/>
            <a:ext cx="10112691" cy="4226561"/>
          </a:xfrm>
        </p:spPr>
        <p:txBody>
          <a:bodyPr>
            <a:normAutofit/>
          </a:bodyPr>
          <a:lstStyle/>
          <a:p>
            <a:r>
              <a:rPr lang="en-US" dirty="0"/>
              <a:t>Customer satisfaction by early and continuous delivery of valuable software.</a:t>
            </a:r>
          </a:p>
          <a:p>
            <a:r>
              <a:rPr lang="en-US" dirty="0"/>
              <a:t>Welcome changing requirements, even in late development.</a:t>
            </a:r>
          </a:p>
          <a:p>
            <a:r>
              <a:rPr lang="en-US" dirty="0"/>
              <a:t>Deliver working software frequently (weeks rather than months)</a:t>
            </a:r>
          </a:p>
          <a:p>
            <a:r>
              <a:rPr lang="en-US" dirty="0"/>
              <a:t>Close, daily cooperation between business people and developers</a:t>
            </a:r>
          </a:p>
          <a:p>
            <a:r>
              <a:rPr lang="en-US" dirty="0"/>
              <a:t>Projects are built around motivated individuals, who should be trusted</a:t>
            </a:r>
          </a:p>
          <a:p>
            <a:r>
              <a:rPr lang="en-US" dirty="0"/>
              <a:t>Face-to-face conversation is the best form of communication (co-location)</a:t>
            </a:r>
          </a:p>
        </p:txBody>
      </p:sp>
    </p:spTree>
    <p:extLst>
      <p:ext uri="{BB962C8B-B14F-4D97-AF65-F5344CB8AC3E}">
        <p14:creationId xmlns:p14="http://schemas.microsoft.com/office/powerpoint/2010/main" val="276403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2C5FC5-68E9-4D60-87A2-AD7A5412D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CEA374-653B-42EE-B701-AFDC6CD79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Working software is the primary measure of progress</a:t>
            </a:r>
          </a:p>
          <a:p>
            <a:r>
              <a:rPr lang="en-US" dirty="0"/>
              <a:t>Sustainable development, able to maintain a constant pace</a:t>
            </a:r>
          </a:p>
          <a:p>
            <a:r>
              <a:rPr lang="en-US" dirty="0"/>
              <a:t>Continuous attention to technical excellence and good design</a:t>
            </a:r>
          </a:p>
          <a:p>
            <a:r>
              <a:rPr lang="en-US" dirty="0"/>
              <a:t>Simplicity—the art of maximizing the amount of work not done—is essential</a:t>
            </a:r>
          </a:p>
          <a:p>
            <a:r>
              <a:rPr lang="en-US" dirty="0"/>
              <a:t>Best architectures, requirements, and designs emerge from self-organizing teams</a:t>
            </a:r>
          </a:p>
          <a:p>
            <a:r>
              <a:rPr lang="en-US" dirty="0"/>
              <a:t>Regularly, the team reflects on how to become more effective, and adjusts accordingly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4704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3A38EE6-EEBB-46F4-A158-A55FD12CF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642466"/>
          </a:xfrm>
        </p:spPr>
        <p:txBody>
          <a:bodyPr/>
          <a:lstStyle/>
          <a:p>
            <a:r>
              <a:rPr lang="hu-HU" dirty="0"/>
              <a:t>Test </a:t>
            </a:r>
            <a:r>
              <a:rPr lang="hu-HU" dirty="0" err="1"/>
              <a:t>Driven</a:t>
            </a:r>
            <a:r>
              <a:rPr lang="hu-HU" dirty="0"/>
              <a:t> </a:t>
            </a:r>
            <a:r>
              <a:rPr lang="hu-HU" dirty="0" err="1"/>
              <a:t>Development</a:t>
            </a:r>
            <a:endParaRPr lang="hu-HU" dirty="0"/>
          </a:p>
        </p:txBody>
      </p:sp>
      <p:pic>
        <p:nvPicPr>
          <p:cNvPr id="105474" name="Picture 2" descr="https://upload.wikimedia.org/wikipedia/commons/0/0b/TDD_Global_Lifecycle.png">
            <a:extLst>
              <a:ext uri="{FF2B5EF4-FFF2-40B4-BE49-F238E27FC236}">
                <a16:creationId xmlns:a16="http://schemas.microsoft.com/office/drawing/2014/main" id="{B80809B8-20D8-4C24-8435-625F583AA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109" y="764705"/>
            <a:ext cx="9144000" cy="540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4EE973F7-E13F-4C92-ADB1-11302E571E45}"/>
              </a:ext>
            </a:extLst>
          </p:cNvPr>
          <p:cNvSpPr/>
          <p:nvPr/>
        </p:nvSpPr>
        <p:spPr>
          <a:xfrm>
            <a:off x="1755192" y="6059270"/>
            <a:ext cx="773776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By </a:t>
            </a:r>
            <a:r>
              <a:rPr lang="en-US" dirty="0" err="1"/>
              <a:t>Xarawn</a:t>
            </a:r>
            <a:r>
              <a:rPr lang="en-US" dirty="0"/>
              <a:t> - Own work, CC BY-SA 4.0, https://commons.wikimedia.org/w/index.php?curid=44782343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0422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916B1E-C003-437E-AD22-5989C4DDA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93" y="1715798"/>
            <a:ext cx="1845627" cy="2348202"/>
          </a:xfrm>
        </p:spPr>
        <p:txBody>
          <a:bodyPr>
            <a:normAutofit/>
          </a:bodyPr>
          <a:lstStyle/>
          <a:p>
            <a:r>
              <a:rPr lang="hu-HU" sz="4000" dirty="0" err="1"/>
              <a:t>Scrum</a:t>
            </a:r>
            <a:endParaRPr lang="hu-HU" sz="4000" dirty="0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75B048E-34B5-4ED2-BABA-FF670180082E}"/>
              </a:ext>
            </a:extLst>
          </p:cNvPr>
          <p:cNvSpPr/>
          <p:nvPr/>
        </p:nvSpPr>
        <p:spPr>
          <a:xfrm>
            <a:off x="2499360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By Dr </a:t>
            </a:r>
            <a:r>
              <a:rPr lang="en-US" dirty="0" err="1"/>
              <a:t>ian</a:t>
            </a:r>
            <a:r>
              <a:rPr lang="en-US" dirty="0"/>
              <a:t> </a:t>
            </a:r>
            <a:r>
              <a:rPr lang="en-US" dirty="0" err="1"/>
              <a:t>mitchell</a:t>
            </a:r>
            <a:r>
              <a:rPr lang="en-US" dirty="0"/>
              <a:t> - Own work, CC BY-SA 4.0, https://commons.wikimedia.org/w/index.php?curid=44894952</a:t>
            </a:r>
            <a:endParaRPr lang="hu-HU" dirty="0"/>
          </a:p>
        </p:txBody>
      </p:sp>
      <p:pic>
        <p:nvPicPr>
          <p:cNvPr id="1026" name="Picture 2" descr="https://upload.wikimedia.org/wikipedia/commons/thumb/d/df/Scrum_Framework.png/1024px-Scrum_Framework.png">
            <a:extLst>
              <a:ext uri="{FF2B5EF4-FFF2-40B4-BE49-F238E27FC236}">
                <a16:creationId xmlns:a16="http://schemas.microsoft.com/office/drawing/2014/main" id="{228A06F8-D4D1-4934-ADA2-D5EC30046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0" y="618518"/>
            <a:ext cx="975360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339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FE5AA4-5591-41BD-8C16-C487CA80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CHAOS </a:t>
            </a:r>
            <a:r>
              <a:rPr lang="hu-HU" dirty="0" err="1"/>
              <a:t>report</a:t>
            </a:r>
            <a:endParaRPr lang="hu-HU" dirty="0"/>
          </a:p>
        </p:txBody>
      </p:sp>
      <p:pic>
        <p:nvPicPr>
          <p:cNvPr id="2050" name="Picture 2" descr="https://res.infoq.com/articles/standish-chaos-2015/en/resources/1Resolution%20Agile%20Waterfall.jpg">
            <a:extLst>
              <a:ext uri="{FF2B5EF4-FFF2-40B4-BE49-F238E27FC236}">
                <a16:creationId xmlns:a16="http://schemas.microsoft.com/office/drawing/2014/main" id="{6ABD8D0B-08E1-4351-A945-D63E26236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60" y="1793769"/>
            <a:ext cx="6921500" cy="506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5DA7EE6D-F985-4A31-8F49-1A391F0657FE}"/>
              </a:ext>
            </a:extLst>
          </p:cNvPr>
          <p:cNvSpPr/>
          <p:nvPr/>
        </p:nvSpPr>
        <p:spPr>
          <a:xfrm>
            <a:off x="7020200" y="0"/>
            <a:ext cx="517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https://www.infoq.com/articles/standish-chaos-2015/</a:t>
            </a:r>
          </a:p>
        </p:txBody>
      </p:sp>
    </p:spTree>
    <p:extLst>
      <p:ext uri="{BB962C8B-B14F-4D97-AF65-F5344CB8AC3E}">
        <p14:creationId xmlns:p14="http://schemas.microsoft.com/office/powerpoint/2010/main" val="199301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9E9BA8-D4F3-4A5A-9A0D-5408F34E1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BCFA208-DC1A-406D-A356-3F78BFFA7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4" y="0"/>
            <a:ext cx="116978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8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CD16C12-2BB9-4D75-8514-C377272A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26710"/>
            <a:ext cx="9905998" cy="1478570"/>
          </a:xfrm>
        </p:spPr>
        <p:txBody>
          <a:bodyPr/>
          <a:lstStyle/>
          <a:p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approach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</a:t>
            </a:r>
            <a:r>
              <a:rPr lang="hu-HU" dirty="0" err="1"/>
              <a:t>We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?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2FEE34-4E57-42FB-8303-8F2E7EEBB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040" y="1381760"/>
            <a:ext cx="10092371" cy="44094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Agile</a:t>
            </a:r>
            <a:r>
              <a:rPr lang="hu-HU" dirty="0"/>
              <a:t> </a:t>
            </a:r>
            <a:r>
              <a:rPr lang="hu-HU" dirty="0" err="1"/>
              <a:t>Prerequisites</a:t>
            </a:r>
            <a:endParaRPr lang="hu-HU" dirty="0"/>
          </a:p>
          <a:p>
            <a:r>
              <a:rPr lang="hu-HU" dirty="0"/>
              <a:t>The </a:t>
            </a:r>
            <a:r>
              <a:rPr lang="hu-HU" dirty="0" err="1"/>
              <a:t>requirements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vague</a:t>
            </a:r>
            <a:endParaRPr lang="hu-HU" dirty="0"/>
          </a:p>
          <a:p>
            <a:r>
              <a:rPr lang="hu-HU" dirty="0" err="1"/>
              <a:t>Close</a:t>
            </a:r>
            <a:r>
              <a:rPr lang="hu-HU" dirty="0"/>
              <a:t> </a:t>
            </a:r>
            <a:r>
              <a:rPr lang="hu-HU" dirty="0" err="1"/>
              <a:t>collaboration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customers</a:t>
            </a:r>
            <a:endParaRPr lang="hu-HU" dirty="0"/>
          </a:p>
          <a:p>
            <a:r>
              <a:rPr lang="hu-HU" dirty="0"/>
              <a:t>The team is </a:t>
            </a:r>
            <a:r>
              <a:rPr lang="hu-HU" dirty="0" err="1"/>
              <a:t>setup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change</a:t>
            </a:r>
            <a:r>
              <a:rPr lang="hu-HU" dirty="0"/>
              <a:t> – </a:t>
            </a:r>
            <a:r>
              <a:rPr lang="hu-HU" dirty="0" err="1"/>
              <a:t>knowledge</a:t>
            </a:r>
            <a:r>
              <a:rPr lang="hu-HU" dirty="0"/>
              <a:t> </a:t>
            </a:r>
            <a:r>
              <a:rPr lang="hu-HU" dirty="0" err="1"/>
              <a:t>necessary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changes</a:t>
            </a:r>
            <a:r>
              <a:rPr lang="hu-HU" dirty="0"/>
              <a:t> </a:t>
            </a:r>
            <a:r>
              <a:rPr lang="hu-HU" dirty="0" err="1"/>
              <a:t>quickly</a:t>
            </a:r>
            <a:r>
              <a:rPr lang="hu-HU" dirty="0"/>
              <a:t> and </a:t>
            </a:r>
            <a:r>
              <a:rPr lang="hu-HU" dirty="0" err="1"/>
              <a:t>confidently</a:t>
            </a:r>
            <a:endParaRPr lang="hu-HU" dirty="0"/>
          </a:p>
          <a:p>
            <a:r>
              <a:rPr lang="hu-HU" dirty="0" err="1"/>
              <a:t>Experienced</a:t>
            </a:r>
            <a:r>
              <a:rPr lang="hu-HU" dirty="0"/>
              <a:t> </a:t>
            </a:r>
            <a:r>
              <a:rPr lang="hu-HU" dirty="0" err="1"/>
              <a:t>developers</a:t>
            </a:r>
            <a:endParaRPr lang="hu-HU" dirty="0"/>
          </a:p>
          <a:p>
            <a:pPr marL="0" indent="0">
              <a:buNone/>
            </a:pP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models</a:t>
            </a:r>
            <a:r>
              <a:rPr lang="hu-HU" dirty="0"/>
              <a:t> </a:t>
            </a:r>
            <a:r>
              <a:rPr lang="hu-HU" dirty="0" err="1"/>
              <a:t>usually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</a:t>
            </a:r>
            <a:r>
              <a:rPr lang="hu-HU" dirty="0" err="1"/>
              <a:t>better</a:t>
            </a:r>
            <a:endParaRPr lang="hu-HU" dirty="0"/>
          </a:p>
          <a:p>
            <a:r>
              <a:rPr lang="hu-HU" dirty="0" err="1"/>
              <a:t>Predictive</a:t>
            </a:r>
            <a:r>
              <a:rPr lang="hu-HU" dirty="0"/>
              <a:t>, </a:t>
            </a:r>
            <a:r>
              <a:rPr lang="hu-HU" dirty="0" err="1"/>
              <a:t>repeatable</a:t>
            </a:r>
            <a:r>
              <a:rPr lang="hu-HU" dirty="0"/>
              <a:t> </a:t>
            </a:r>
            <a:r>
              <a:rPr lang="hu-HU" dirty="0" err="1"/>
              <a:t>work</a:t>
            </a:r>
            <a:endParaRPr lang="hu-HU" dirty="0"/>
          </a:p>
          <a:p>
            <a:r>
              <a:rPr lang="hu-HU" dirty="0" err="1"/>
              <a:t>Mission</a:t>
            </a:r>
            <a:r>
              <a:rPr lang="hu-HU" dirty="0"/>
              <a:t> </a:t>
            </a:r>
            <a:r>
              <a:rPr lang="hu-HU" dirty="0" err="1"/>
              <a:t>Critical</a:t>
            </a:r>
            <a:r>
              <a:rPr lang="hu-HU" dirty="0"/>
              <a:t> Systems?</a:t>
            </a:r>
          </a:p>
        </p:txBody>
      </p:sp>
    </p:spTree>
    <p:extLst>
      <p:ext uri="{BB962C8B-B14F-4D97-AF65-F5344CB8AC3E}">
        <p14:creationId xmlns:p14="http://schemas.microsoft.com/office/powerpoint/2010/main" val="2854969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64DAB93-405A-4DE6-A89E-245A44CE0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Design </a:t>
            </a:r>
            <a:r>
              <a:rPr lang="hu-HU" dirty="0" err="1"/>
              <a:t>Patterns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3484407-3746-4DF4-85FB-7D58F0078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3600" dirty="0"/>
              <a:t>A</a:t>
            </a:r>
            <a:r>
              <a:rPr lang="en-US" sz="3600" dirty="0"/>
              <a:t> general, reusable solution to a commonly occurring problem</a:t>
            </a:r>
            <a:endParaRPr lang="hu-HU" sz="3600" dirty="0"/>
          </a:p>
          <a:p>
            <a:r>
              <a:rPr lang="hu-HU" sz="3600" dirty="0"/>
              <a:t>A</a:t>
            </a:r>
            <a:r>
              <a:rPr lang="en-US" sz="3600" dirty="0"/>
              <a:t> description or template for how to solve a problem that can be used in many different situations</a:t>
            </a:r>
            <a:endParaRPr lang="hu-HU" sz="3600" dirty="0"/>
          </a:p>
          <a:p>
            <a:r>
              <a:rPr lang="hu-HU" sz="3600" dirty="0"/>
              <a:t>C</a:t>
            </a:r>
            <a:r>
              <a:rPr lang="en-US" sz="3600" dirty="0"/>
              <a:t>an speed up the development process by providing tested, proven development paradigms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732599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6D7AA4-DCC2-4E7C-B257-2CCEDA02F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Classification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EE0533-EB2A-433B-998F-97FBFCA3B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45920"/>
            <a:ext cx="10461308" cy="4856480"/>
          </a:xfrm>
        </p:spPr>
        <p:txBody>
          <a:bodyPr>
            <a:normAutofit/>
          </a:bodyPr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Creational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</a:t>
            </a:r>
            <a:r>
              <a:rPr lang="hu-HU" dirty="0"/>
              <a:t>: </a:t>
            </a:r>
            <a:r>
              <a:rPr lang="en-US" dirty="0"/>
              <a:t>Abstract factory, Builder, Dependency Injection, </a:t>
            </a:r>
            <a:r>
              <a:rPr lang="en-US" i="1" dirty="0"/>
              <a:t>Factory method</a:t>
            </a:r>
            <a:r>
              <a:rPr lang="en-US" dirty="0"/>
              <a:t>, Lazy initialization, </a:t>
            </a:r>
            <a:r>
              <a:rPr lang="en-US" dirty="0" err="1"/>
              <a:t>Multiton</a:t>
            </a:r>
            <a:r>
              <a:rPr lang="en-US" dirty="0"/>
              <a:t>, Object pool, Prototype, Resource acquisition is initialization (RAII), Singleton</a:t>
            </a:r>
            <a:endParaRPr lang="hu-HU" dirty="0"/>
          </a:p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Structural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</a:t>
            </a:r>
            <a:r>
              <a:rPr lang="hu-HU" dirty="0"/>
              <a:t>: </a:t>
            </a:r>
            <a:r>
              <a:rPr lang="hu-HU" i="1" dirty="0"/>
              <a:t>Adapter</a:t>
            </a:r>
            <a:r>
              <a:rPr lang="hu-HU" dirty="0"/>
              <a:t>, </a:t>
            </a:r>
            <a:r>
              <a:rPr lang="hu-HU" dirty="0" err="1"/>
              <a:t>Bridge</a:t>
            </a:r>
            <a:r>
              <a:rPr lang="hu-HU" dirty="0"/>
              <a:t>, </a:t>
            </a:r>
            <a:r>
              <a:rPr lang="hu-HU" dirty="0" err="1"/>
              <a:t>Composite</a:t>
            </a:r>
            <a:r>
              <a:rPr lang="hu-HU" dirty="0"/>
              <a:t>, </a:t>
            </a:r>
            <a:r>
              <a:rPr lang="hu-HU" dirty="0" err="1"/>
              <a:t>Decorator</a:t>
            </a:r>
            <a:r>
              <a:rPr lang="hu-HU" dirty="0"/>
              <a:t>, </a:t>
            </a:r>
            <a:r>
              <a:rPr lang="hu-HU" dirty="0" err="1"/>
              <a:t>Extension</a:t>
            </a:r>
            <a:r>
              <a:rPr lang="hu-HU" dirty="0"/>
              <a:t> </a:t>
            </a:r>
            <a:r>
              <a:rPr lang="hu-HU" dirty="0" err="1"/>
              <a:t>object</a:t>
            </a:r>
            <a:r>
              <a:rPr lang="hu-HU" dirty="0"/>
              <a:t>, </a:t>
            </a:r>
            <a:r>
              <a:rPr lang="hu-HU" dirty="0" err="1"/>
              <a:t>Facade</a:t>
            </a:r>
            <a:r>
              <a:rPr lang="hu-HU" dirty="0"/>
              <a:t>, </a:t>
            </a:r>
            <a:r>
              <a:rPr lang="hu-HU" dirty="0" err="1"/>
              <a:t>Flyweight</a:t>
            </a:r>
            <a:r>
              <a:rPr lang="hu-HU" dirty="0"/>
              <a:t>, Front </a:t>
            </a:r>
            <a:r>
              <a:rPr lang="hu-HU" dirty="0" err="1"/>
              <a:t>controller</a:t>
            </a:r>
            <a:r>
              <a:rPr lang="hu-HU" dirty="0"/>
              <a:t>, Marker, </a:t>
            </a:r>
            <a:r>
              <a:rPr lang="hu-HU" dirty="0" err="1"/>
              <a:t>Module</a:t>
            </a:r>
            <a:r>
              <a:rPr lang="hu-HU" dirty="0"/>
              <a:t>, Proxy, </a:t>
            </a:r>
            <a:r>
              <a:rPr lang="hu-HU" dirty="0" err="1"/>
              <a:t>Twin</a:t>
            </a:r>
            <a:endParaRPr lang="hu-HU" dirty="0"/>
          </a:p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</a:t>
            </a:r>
            <a:r>
              <a:rPr lang="hu-HU" dirty="0"/>
              <a:t>: </a:t>
            </a:r>
            <a:r>
              <a:rPr lang="hu-HU" dirty="0" err="1"/>
              <a:t>Blackboard</a:t>
            </a:r>
            <a:r>
              <a:rPr lang="hu-HU" dirty="0"/>
              <a:t>, </a:t>
            </a:r>
            <a:r>
              <a:rPr lang="hu-HU" dirty="0" err="1"/>
              <a:t>Chain</a:t>
            </a:r>
            <a:r>
              <a:rPr lang="hu-HU" dirty="0"/>
              <a:t> of </a:t>
            </a:r>
            <a:r>
              <a:rPr lang="hu-HU" dirty="0" err="1"/>
              <a:t>responsibility</a:t>
            </a:r>
            <a:r>
              <a:rPr lang="hu-HU" dirty="0"/>
              <a:t>, </a:t>
            </a:r>
            <a:r>
              <a:rPr lang="hu-HU" dirty="0" err="1"/>
              <a:t>Command</a:t>
            </a:r>
            <a:r>
              <a:rPr lang="hu-HU" dirty="0"/>
              <a:t>, </a:t>
            </a:r>
            <a:r>
              <a:rPr lang="hu-HU" dirty="0" err="1"/>
              <a:t>Interpreter</a:t>
            </a:r>
            <a:r>
              <a:rPr lang="hu-HU" dirty="0"/>
              <a:t>, </a:t>
            </a:r>
            <a:r>
              <a:rPr lang="hu-HU" dirty="0" err="1"/>
              <a:t>Iterator</a:t>
            </a:r>
            <a:r>
              <a:rPr lang="hu-HU" dirty="0"/>
              <a:t>, Mediator, </a:t>
            </a:r>
            <a:r>
              <a:rPr lang="hu-HU" dirty="0" err="1"/>
              <a:t>Memento</a:t>
            </a:r>
            <a:r>
              <a:rPr lang="hu-HU" dirty="0"/>
              <a:t>, Null </a:t>
            </a:r>
            <a:r>
              <a:rPr lang="hu-HU" dirty="0" err="1"/>
              <a:t>object</a:t>
            </a:r>
            <a:r>
              <a:rPr lang="hu-HU" dirty="0"/>
              <a:t>, </a:t>
            </a:r>
            <a:r>
              <a:rPr lang="hu-HU" dirty="0" err="1"/>
              <a:t>Observer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Publish</a:t>
            </a:r>
            <a:r>
              <a:rPr lang="hu-HU" dirty="0"/>
              <a:t>/</a:t>
            </a:r>
            <a:r>
              <a:rPr lang="hu-HU" dirty="0" err="1"/>
              <a:t>subscribe</a:t>
            </a:r>
            <a:r>
              <a:rPr lang="hu-HU" dirty="0"/>
              <a:t>, Servant, </a:t>
            </a:r>
            <a:r>
              <a:rPr lang="hu-HU" dirty="0" err="1"/>
              <a:t>Specification</a:t>
            </a:r>
            <a:r>
              <a:rPr lang="hu-HU" dirty="0"/>
              <a:t>, </a:t>
            </a:r>
            <a:r>
              <a:rPr lang="hu-HU" dirty="0" err="1"/>
              <a:t>State</a:t>
            </a:r>
            <a:r>
              <a:rPr lang="hu-HU" dirty="0"/>
              <a:t>, </a:t>
            </a:r>
            <a:r>
              <a:rPr lang="hu-HU" dirty="0" err="1"/>
              <a:t>Strategy</a:t>
            </a:r>
            <a:r>
              <a:rPr lang="hu-HU" dirty="0"/>
              <a:t>, </a:t>
            </a:r>
            <a:r>
              <a:rPr lang="hu-HU" dirty="0" err="1"/>
              <a:t>Template</a:t>
            </a:r>
            <a:r>
              <a:rPr lang="hu-HU" dirty="0"/>
              <a:t> </a:t>
            </a:r>
            <a:r>
              <a:rPr lang="hu-HU" dirty="0" err="1"/>
              <a:t>method</a:t>
            </a:r>
            <a:r>
              <a:rPr lang="hu-HU" dirty="0"/>
              <a:t>, Visitor</a:t>
            </a:r>
          </a:p>
        </p:txBody>
      </p:sp>
    </p:spTree>
    <p:extLst>
      <p:ext uri="{BB962C8B-B14F-4D97-AF65-F5344CB8AC3E}">
        <p14:creationId xmlns:p14="http://schemas.microsoft.com/office/powerpoint/2010/main" val="218078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p14="http://schemas.microsoft.com/office/powerpoint/2010/main" xmlns:a14="http://schemas.microsoft.com/office/drawing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" name="Cím 4">
            <a:extLst>
              <a:ext uri="{FF2B5EF4-FFF2-40B4-BE49-F238E27FC236}">
                <a16:creationId xmlns:a16="http://schemas.microsoft.com/office/drawing/2014/main" id="{CC49F467-E46A-4782-A1E5-670F0F17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cap="none" dirty="0"/>
              <a:t>Dr. </a:t>
            </a:r>
            <a:r>
              <a:rPr lang="en-US" sz="4800" cap="none" dirty="0" err="1"/>
              <a:t>Zsolt</a:t>
            </a:r>
            <a:r>
              <a:rPr lang="en-US" sz="4800" cap="none" dirty="0"/>
              <a:t> Csaba Johanyák</a:t>
            </a:r>
          </a:p>
        </p:txBody>
      </p:sp>
      <p:pic>
        <p:nvPicPr>
          <p:cNvPr id="9" name="Kép helye 8">
            <a:extLst>
              <a:ext uri="{FF2B5EF4-FFF2-40B4-BE49-F238E27FC236}">
                <a16:creationId xmlns:a16="http://schemas.microsoft.com/office/drawing/2014/main" id="{27644D7A-7DC5-4D07-AF9C-B4C79800C4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r="4" b="31100"/>
          <a:stretch/>
        </p:blipFill>
        <p:spPr>
          <a:xfrm>
            <a:off x="1160463" y="1990726"/>
            <a:ext cx="3494597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zöveg helye 6">
            <a:extLst>
              <a:ext uri="{FF2B5EF4-FFF2-40B4-BE49-F238E27FC236}">
                <a16:creationId xmlns:a16="http://schemas.microsoft.com/office/drawing/2014/main" id="{4CC1E48C-F8D4-4293-9807-C883D062F7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34579" y="2249487"/>
            <a:ext cx="6012832" cy="354171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/>
              <a:t>Professor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/>
              <a:t>Vice Dean for Scientific </a:t>
            </a:r>
            <a:r>
              <a:rPr lang="en-US" sz="3200" dirty="0" err="1"/>
              <a:t>Afffairs</a:t>
            </a:r>
            <a:r>
              <a:rPr lang="en-US" sz="3200" dirty="0"/>
              <a:t> and International Relations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3200" dirty="0">
                <a:hlinkClick r:id="rId5"/>
              </a:rPr>
              <a:t>http://johanyak.hu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256396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344701-B1AB-428F-8453-C1D452CA7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Classification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2074C2-039F-4580-B3DA-D8AA9E1EB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Concurrency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patterns</a:t>
            </a:r>
            <a:r>
              <a:rPr lang="hu-HU" dirty="0"/>
              <a:t>: </a:t>
            </a:r>
            <a:r>
              <a:rPr lang="en-US" dirty="0"/>
              <a:t>Active Object, Balking, Binding properties, Compute kernel, Double-checked locking, Event-based asynchronous, Guarded suspension, Join, Lock, Messaging design pattern (MDP), Monitor object, Reactor, Read-write lock, Scheduler, Thread pool, Thread-specific storage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556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Factory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53" y="1704976"/>
            <a:ext cx="5000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7" y="3524250"/>
            <a:ext cx="50006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651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Simple</a:t>
            </a:r>
            <a:r>
              <a:rPr lang="hu-HU" dirty="0"/>
              <a:t> </a:t>
            </a:r>
            <a:r>
              <a:rPr lang="hu-HU" dirty="0" err="1"/>
              <a:t>Factory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724806"/>
            <a:ext cx="8254342" cy="436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86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5253" y="0"/>
            <a:ext cx="9905998" cy="1478570"/>
          </a:xfrm>
        </p:spPr>
        <p:txBody>
          <a:bodyPr/>
          <a:lstStyle/>
          <a:p>
            <a:r>
              <a:rPr lang="hu-HU" dirty="0" err="1"/>
              <a:t>ClassicStyle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097280"/>
            <a:ext cx="9905999" cy="469392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hu-HU" sz="2800" dirty="0" err="1"/>
              <a:t>public</a:t>
            </a:r>
            <a:r>
              <a:rPr lang="hu-HU" sz="2800" dirty="0"/>
              <a:t> </a:t>
            </a:r>
            <a:r>
              <a:rPr lang="hu-HU" sz="2800" dirty="0" err="1"/>
              <a:t>class</a:t>
            </a:r>
            <a:r>
              <a:rPr lang="hu-HU" sz="2800" dirty="0"/>
              <a:t> </a:t>
            </a:r>
            <a:r>
              <a:rPr lang="hu-HU" sz="2800" b="1" dirty="0" err="1"/>
              <a:t>ClassicStyle</a:t>
            </a:r>
            <a:r>
              <a:rPr lang="hu-HU" sz="2800" dirty="0"/>
              <a:t>:</a:t>
            </a:r>
            <a:r>
              <a:rPr lang="hu-HU" sz="2800" dirty="0" err="1"/>
              <a:t>Name</a:t>
            </a:r>
            <a:endParaRPr lang="hu-HU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hu-HU" sz="2800" dirty="0"/>
              <a:t>{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</a:tabLst>
            </a:pPr>
            <a:r>
              <a:rPr lang="hu-HU" sz="2800" dirty="0"/>
              <a:t>	</a:t>
            </a:r>
            <a:r>
              <a:rPr lang="hu-HU" sz="2800" dirty="0" err="1"/>
              <a:t>public</a:t>
            </a:r>
            <a:r>
              <a:rPr lang="hu-HU" sz="2800" dirty="0"/>
              <a:t> </a:t>
            </a:r>
            <a:r>
              <a:rPr lang="hu-HU" sz="2800" dirty="0" err="1"/>
              <a:t>ClassicStyle</a:t>
            </a:r>
            <a:r>
              <a:rPr lang="hu-HU" sz="2800" dirty="0"/>
              <a:t>(</a:t>
            </a:r>
            <a:r>
              <a:rPr lang="hu-HU" sz="2800" dirty="0" err="1"/>
              <a:t>string</a:t>
            </a:r>
            <a:r>
              <a:rPr lang="hu-HU" sz="2800" dirty="0"/>
              <a:t> </a:t>
            </a:r>
            <a:r>
              <a:rPr lang="hu-HU" sz="2800" dirty="0" err="1"/>
              <a:t>FullName</a:t>
            </a:r>
            <a:r>
              <a:rPr lang="hu-HU" sz="2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	{	</a:t>
            </a:r>
            <a:r>
              <a:rPr lang="hu-HU" sz="2800" dirty="0" err="1"/>
              <a:t>string</a:t>
            </a:r>
            <a:r>
              <a:rPr lang="hu-HU" sz="2800" dirty="0"/>
              <a:t>[] </a:t>
            </a:r>
            <a:r>
              <a:rPr lang="hu-HU" sz="2800" dirty="0" err="1"/>
              <a:t>sa</a:t>
            </a:r>
            <a:r>
              <a:rPr lang="hu-HU" sz="2800" dirty="0"/>
              <a:t> = </a:t>
            </a:r>
            <a:r>
              <a:rPr lang="hu-HU" sz="2800" dirty="0" err="1"/>
              <a:t>FullName.Split</a:t>
            </a:r>
            <a:r>
              <a:rPr lang="hu-HU" sz="2800" dirty="0"/>
              <a:t>('  ');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		</a:t>
            </a:r>
            <a:r>
              <a:rPr lang="hu-HU" sz="2800" dirty="0" err="1"/>
              <a:t>LastName</a:t>
            </a:r>
            <a:r>
              <a:rPr lang="hu-HU" sz="2800" dirty="0"/>
              <a:t> = </a:t>
            </a:r>
            <a:r>
              <a:rPr lang="hu-HU" sz="2800" dirty="0" err="1"/>
              <a:t>sa</a:t>
            </a:r>
            <a:r>
              <a:rPr lang="hu-HU" sz="2800" dirty="0"/>
              <a:t>[</a:t>
            </a:r>
            <a:r>
              <a:rPr lang="hu-HU" sz="2800" dirty="0" err="1"/>
              <a:t>sa.Count</a:t>
            </a:r>
            <a:r>
              <a:rPr lang="hu-HU" sz="2800" dirty="0"/>
              <a:t>() - 1];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        </a:t>
            </a:r>
            <a:r>
              <a:rPr lang="hu-HU" sz="2800" dirty="0" err="1"/>
              <a:t>FirstName</a:t>
            </a:r>
            <a:r>
              <a:rPr lang="hu-HU" sz="2800" dirty="0"/>
              <a:t> = "";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		</a:t>
            </a:r>
            <a:r>
              <a:rPr lang="nn-NO" sz="2800" dirty="0"/>
              <a:t>for (int i = 0; i &lt; sa.Count()-1; i++)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		{	</a:t>
            </a:r>
            <a:r>
              <a:rPr lang="hu-HU" sz="2800" dirty="0" err="1"/>
              <a:t>FirstName</a:t>
            </a:r>
            <a:r>
              <a:rPr lang="hu-HU" sz="2800" dirty="0"/>
              <a:t> += </a:t>
            </a:r>
            <a:r>
              <a:rPr lang="hu-HU" sz="2800" dirty="0" err="1"/>
              <a:t>sa</a:t>
            </a:r>
            <a:r>
              <a:rPr lang="hu-HU" sz="2800" dirty="0"/>
              <a:t>[i]+" ";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      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	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2800" dirty="0"/>
              <a:t>}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4527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7493" y="0"/>
            <a:ext cx="9905998" cy="1478570"/>
          </a:xfrm>
        </p:spPr>
        <p:txBody>
          <a:bodyPr/>
          <a:lstStyle/>
          <a:p>
            <a:r>
              <a:rPr lang="hu-HU" dirty="0" err="1"/>
              <a:t>CommaStyle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219200"/>
            <a:ext cx="9905999" cy="457200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class</a:t>
            </a:r>
            <a:r>
              <a:rPr lang="hu-HU" sz="3200" dirty="0"/>
              <a:t> </a:t>
            </a:r>
            <a:r>
              <a:rPr lang="hu-HU" sz="3200" b="1" dirty="0" err="1"/>
              <a:t>CommaStyle</a:t>
            </a:r>
            <a:r>
              <a:rPr lang="hu-HU" sz="3200" dirty="0"/>
              <a:t>:</a:t>
            </a:r>
            <a:r>
              <a:rPr lang="hu-HU" sz="3200" dirty="0" err="1"/>
              <a:t>Name</a:t>
            </a:r>
            <a:endParaRPr lang="hu-HU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{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CommaStyle</a:t>
            </a:r>
            <a:r>
              <a:rPr lang="hu-HU" sz="3200" dirty="0"/>
              <a:t>(</a:t>
            </a:r>
            <a:r>
              <a:rPr lang="hu-HU" sz="3200" dirty="0" err="1"/>
              <a:t>string</a:t>
            </a:r>
            <a:r>
              <a:rPr lang="hu-HU" sz="3200" dirty="0"/>
              <a:t> </a:t>
            </a:r>
            <a:r>
              <a:rPr lang="hu-HU" sz="3200" dirty="0" err="1"/>
              <a:t>FullName</a:t>
            </a:r>
            <a:r>
              <a:rPr lang="hu-HU" sz="3200" dirty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	</a:t>
            </a:r>
            <a:r>
              <a:rPr lang="hu-HU" sz="3200" dirty="0" err="1"/>
              <a:t>string</a:t>
            </a:r>
            <a:r>
              <a:rPr lang="hu-HU" sz="3200" dirty="0"/>
              <a:t>[] </a:t>
            </a:r>
            <a:r>
              <a:rPr lang="hu-HU" sz="3200" dirty="0" err="1"/>
              <a:t>sa</a:t>
            </a:r>
            <a:r>
              <a:rPr lang="hu-HU" sz="3200" dirty="0"/>
              <a:t> = </a:t>
            </a:r>
            <a:r>
              <a:rPr lang="hu-HU" sz="3200" dirty="0" err="1"/>
              <a:t>FullName.Split</a:t>
            </a:r>
            <a:r>
              <a:rPr lang="hu-HU" sz="3200" dirty="0"/>
              <a:t>(',');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	</a:t>
            </a:r>
            <a:r>
              <a:rPr lang="hu-HU" sz="3200" dirty="0" err="1"/>
              <a:t>FirstName</a:t>
            </a:r>
            <a:r>
              <a:rPr lang="hu-HU" sz="3200" dirty="0"/>
              <a:t> = </a:t>
            </a:r>
            <a:r>
              <a:rPr lang="hu-HU" sz="3200" dirty="0" err="1"/>
              <a:t>sa</a:t>
            </a:r>
            <a:r>
              <a:rPr lang="hu-HU" sz="3200" dirty="0"/>
              <a:t>[1].</a:t>
            </a:r>
            <a:r>
              <a:rPr lang="hu-HU" sz="3200" dirty="0" err="1"/>
              <a:t>Trim</a:t>
            </a:r>
            <a:r>
              <a:rPr lang="hu-HU" sz="3200" dirty="0"/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	</a:t>
            </a:r>
            <a:r>
              <a:rPr lang="hu-HU" sz="3200" dirty="0" err="1"/>
              <a:t>LastName</a:t>
            </a:r>
            <a:r>
              <a:rPr lang="hu-HU" sz="3200" dirty="0"/>
              <a:t> = </a:t>
            </a:r>
            <a:r>
              <a:rPr lang="hu-HU" sz="3200" dirty="0" err="1"/>
              <a:t>sa</a:t>
            </a:r>
            <a:r>
              <a:rPr lang="hu-HU" sz="3200" dirty="0"/>
              <a:t>[0].</a:t>
            </a:r>
            <a:r>
              <a:rPr lang="hu-HU" sz="3200" dirty="0" err="1"/>
              <a:t>Trim</a:t>
            </a:r>
            <a:r>
              <a:rPr lang="hu-HU" sz="3200" dirty="0"/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}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8515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0053" y="0"/>
            <a:ext cx="9905998" cy="1478570"/>
          </a:xfrm>
        </p:spPr>
        <p:txBody>
          <a:bodyPr/>
          <a:lstStyle/>
          <a:p>
            <a:r>
              <a:rPr lang="hu-HU" dirty="0" err="1"/>
              <a:t>NameFactory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097280"/>
            <a:ext cx="9905999" cy="469392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class</a:t>
            </a:r>
            <a:r>
              <a:rPr lang="hu-HU" sz="3200" dirty="0"/>
              <a:t> </a:t>
            </a:r>
            <a:r>
              <a:rPr lang="hu-HU" sz="3200" b="1" dirty="0" err="1"/>
              <a:t>NameFactory</a:t>
            </a:r>
            <a:endParaRPr lang="hu-HU" sz="32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{	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NameFactory</a:t>
            </a:r>
            <a:r>
              <a:rPr lang="hu-HU" sz="3200" dirty="0"/>
              <a:t>(</a:t>
            </a:r>
            <a:r>
              <a:rPr lang="hu-HU" sz="3200" dirty="0" err="1"/>
              <a:t>string</a:t>
            </a:r>
            <a:r>
              <a:rPr lang="hu-HU" sz="3200" dirty="0"/>
              <a:t> </a:t>
            </a:r>
            <a:r>
              <a:rPr lang="hu-HU" sz="3200" dirty="0" err="1"/>
              <a:t>FullName</a:t>
            </a:r>
            <a:r>
              <a:rPr lang="hu-HU" sz="3200" dirty="0"/>
              <a:t>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{	</a:t>
            </a:r>
            <a:r>
              <a:rPr lang="hu-HU" sz="3200" dirty="0" err="1"/>
              <a:t>if</a:t>
            </a:r>
            <a:r>
              <a:rPr lang="hu-HU" sz="3200" dirty="0"/>
              <a:t> (</a:t>
            </a:r>
            <a:r>
              <a:rPr lang="hu-HU" sz="3200" dirty="0" err="1"/>
              <a:t>FullName.IndexOf</a:t>
            </a:r>
            <a:r>
              <a:rPr lang="hu-HU" sz="3200" dirty="0"/>
              <a:t>(",") &gt; -1)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		</a:t>
            </a:r>
            <a:r>
              <a:rPr lang="hu-HU" sz="3200" dirty="0" err="1"/>
              <a:t>Name</a:t>
            </a:r>
            <a:r>
              <a:rPr lang="hu-HU" sz="3200" dirty="0"/>
              <a:t> = </a:t>
            </a:r>
            <a:r>
              <a:rPr lang="hu-HU" sz="3200" dirty="0" err="1"/>
              <a:t>new</a:t>
            </a:r>
            <a:r>
              <a:rPr lang="hu-HU" sz="3200" dirty="0"/>
              <a:t> </a:t>
            </a:r>
            <a:r>
              <a:rPr lang="hu-HU" sz="3200" dirty="0" err="1"/>
              <a:t>CommaStyle</a:t>
            </a:r>
            <a:r>
              <a:rPr lang="hu-HU" sz="3200" dirty="0"/>
              <a:t>(</a:t>
            </a:r>
            <a:r>
              <a:rPr lang="hu-HU" sz="3200" dirty="0" err="1"/>
              <a:t>FullName</a:t>
            </a:r>
            <a:r>
              <a:rPr lang="hu-HU" sz="3200" dirty="0"/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	</a:t>
            </a:r>
            <a:r>
              <a:rPr lang="hu-HU" sz="3200" dirty="0" err="1"/>
              <a:t>else</a:t>
            </a:r>
            <a:endParaRPr lang="hu-HU" sz="32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		</a:t>
            </a:r>
            <a:r>
              <a:rPr lang="hu-HU" sz="3200" dirty="0" err="1"/>
              <a:t>Name</a:t>
            </a:r>
            <a:r>
              <a:rPr lang="hu-HU" sz="3200" dirty="0"/>
              <a:t> = </a:t>
            </a:r>
            <a:r>
              <a:rPr lang="hu-HU" sz="3200" dirty="0" err="1"/>
              <a:t>new</a:t>
            </a:r>
            <a:r>
              <a:rPr lang="hu-HU" sz="3200" dirty="0"/>
              <a:t> </a:t>
            </a:r>
            <a:r>
              <a:rPr lang="hu-HU" sz="3200" dirty="0" err="1"/>
              <a:t>ClassicStyle</a:t>
            </a:r>
            <a:r>
              <a:rPr lang="hu-HU" sz="3200" dirty="0"/>
              <a:t>(</a:t>
            </a:r>
            <a:r>
              <a:rPr lang="hu-HU" sz="3200" dirty="0" err="1"/>
              <a:t>FullName</a:t>
            </a:r>
            <a:r>
              <a:rPr lang="hu-HU" sz="3200" dirty="0"/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	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Name</a:t>
            </a:r>
            <a:r>
              <a:rPr lang="hu-HU" sz="3200" dirty="0"/>
              <a:t> </a:t>
            </a:r>
            <a:r>
              <a:rPr lang="hu-HU" sz="3200" dirty="0" err="1"/>
              <a:t>Name</a:t>
            </a:r>
            <a:r>
              <a:rPr lang="hu-HU" sz="3200" dirty="0"/>
              <a:t>{</a:t>
            </a:r>
            <a:r>
              <a:rPr lang="hu-HU" sz="3200" dirty="0" err="1"/>
              <a:t>get</a:t>
            </a:r>
            <a:r>
              <a:rPr lang="hu-HU" sz="3200" dirty="0"/>
              <a:t>; </a:t>
            </a:r>
            <a:r>
              <a:rPr lang="hu-HU" sz="3200" dirty="0" err="1"/>
              <a:t>set</a:t>
            </a:r>
            <a:r>
              <a:rPr lang="hu-HU" sz="3200" dirty="0"/>
              <a:t>;}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tabLst>
                <a:tab pos="358775" algn="l"/>
                <a:tab pos="715963" algn="l"/>
                <a:tab pos="1074738" algn="l"/>
              </a:tabLst>
            </a:pPr>
            <a:r>
              <a:rPr lang="hu-HU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785364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2866AB-D32A-4F32-8C8E-0EA98E1E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Adapter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817192E-E958-4DBC-9098-80C6F14C0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403D5CBB-DAD9-4860-9A07-1AFB4A33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1" y="1747520"/>
            <a:ext cx="3303543" cy="505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402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Bridge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727200"/>
            <a:ext cx="9905999" cy="4064001"/>
          </a:xfrm>
        </p:spPr>
        <p:txBody>
          <a:bodyPr>
            <a:normAutofit/>
          </a:bodyPr>
          <a:lstStyle/>
          <a:p>
            <a:r>
              <a:rPr lang="hu-HU" sz="3200" dirty="0" err="1"/>
              <a:t>Smart</a:t>
            </a:r>
            <a:r>
              <a:rPr lang="hu-HU" sz="3200" dirty="0"/>
              <a:t> TV</a:t>
            </a:r>
          </a:p>
          <a:p>
            <a:pPr lvl="1"/>
            <a:r>
              <a:rPr lang="hu-HU" sz="2800" dirty="0" err="1"/>
              <a:t>Cable</a:t>
            </a:r>
            <a:endParaRPr lang="hu-HU" sz="2800" dirty="0"/>
          </a:p>
          <a:p>
            <a:pPr lvl="1"/>
            <a:r>
              <a:rPr lang="hu-HU" sz="2800" dirty="0" err="1"/>
              <a:t>Satellite</a:t>
            </a:r>
            <a:endParaRPr lang="hu-HU" sz="2800" dirty="0"/>
          </a:p>
          <a:p>
            <a:pPr lvl="1"/>
            <a:r>
              <a:rPr lang="en-US" sz="2800" dirty="0"/>
              <a:t>IPTV</a:t>
            </a:r>
            <a:endParaRPr lang="hu-HU" sz="2800" dirty="0"/>
          </a:p>
          <a:p>
            <a:r>
              <a:rPr lang="hu-HU" sz="3200" dirty="0" err="1"/>
              <a:t>Functionality</a:t>
            </a:r>
            <a:r>
              <a:rPr lang="hu-HU" sz="3200" dirty="0"/>
              <a:t>: </a:t>
            </a:r>
            <a:r>
              <a:rPr lang="hu-HU" sz="3200" dirty="0" err="1"/>
              <a:t>get</a:t>
            </a:r>
            <a:r>
              <a:rPr lang="hu-HU" sz="3200" dirty="0"/>
              <a:t> </a:t>
            </a:r>
            <a:r>
              <a:rPr lang="hu-HU" sz="3200" dirty="0" err="1"/>
              <a:t>the</a:t>
            </a:r>
            <a:r>
              <a:rPr lang="hu-HU" sz="3200" dirty="0"/>
              <a:t> program, start video</a:t>
            </a:r>
          </a:p>
          <a:p>
            <a:r>
              <a:rPr lang="hu-HU" sz="3200" dirty="0" err="1"/>
              <a:t>Different</a:t>
            </a:r>
            <a:r>
              <a:rPr lang="hu-HU" sz="3200" dirty="0"/>
              <a:t> </a:t>
            </a:r>
            <a:r>
              <a:rPr lang="hu-HU" sz="3200" dirty="0" err="1"/>
              <a:t>implementation</a:t>
            </a:r>
            <a:r>
              <a:rPr lang="hu-HU" sz="3200" dirty="0"/>
              <a:t> in </a:t>
            </a:r>
            <a:r>
              <a:rPr lang="hu-HU" sz="3200" dirty="0" err="1"/>
              <a:t>case</a:t>
            </a:r>
            <a:r>
              <a:rPr lang="hu-HU" sz="3200" dirty="0"/>
              <a:t> of </a:t>
            </a:r>
            <a:r>
              <a:rPr lang="hu-HU" sz="3200" dirty="0" err="1"/>
              <a:t>each</a:t>
            </a:r>
            <a:r>
              <a:rPr lang="hu-HU" sz="3200" dirty="0"/>
              <a:t> program </a:t>
            </a:r>
            <a:r>
              <a:rPr lang="hu-HU" sz="3200" dirty="0" err="1"/>
              <a:t>source</a:t>
            </a:r>
            <a:endParaRPr lang="hu-HU" sz="3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03513" y="6028899"/>
            <a:ext cx="102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Source</a:t>
            </a:r>
            <a:r>
              <a:rPr lang="hu-HU" dirty="0"/>
              <a:t>: http://www.codeproject.com/Articles/434352/Understanding-and-Implementing-Bridge-Pattern-in-C</a:t>
            </a:r>
          </a:p>
        </p:txBody>
      </p:sp>
    </p:spTree>
    <p:extLst>
      <p:ext uri="{BB962C8B-B14F-4D97-AF65-F5344CB8AC3E}">
        <p14:creationId xmlns:p14="http://schemas.microsoft.com/office/powerpoint/2010/main" val="1292530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Bridge</a:t>
            </a:r>
            <a:r>
              <a:rPr lang="hu-HU" dirty="0"/>
              <a:t> – </a:t>
            </a:r>
            <a:r>
              <a:rPr lang="hu-HU" dirty="0" err="1"/>
              <a:t>Class</a:t>
            </a:r>
            <a:r>
              <a:rPr lang="hu-HU" dirty="0"/>
              <a:t> Diagram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1484784"/>
            <a:ext cx="7344816" cy="4772624"/>
          </a:xfr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4793CD36-D182-42B4-91B3-2D0E4B240972}"/>
              </a:ext>
            </a:extLst>
          </p:cNvPr>
          <p:cNvSpPr/>
          <p:nvPr/>
        </p:nvSpPr>
        <p:spPr>
          <a:xfrm>
            <a:off x="1524000" y="1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https://www.codeproject.com/Articles/434352/Understanding-and-Implementing-Bridge-Pattern-in-C</a:t>
            </a:r>
          </a:p>
        </p:txBody>
      </p:sp>
    </p:spTree>
    <p:extLst>
      <p:ext uri="{BB962C8B-B14F-4D97-AF65-F5344CB8AC3E}">
        <p14:creationId xmlns:p14="http://schemas.microsoft.com/office/powerpoint/2010/main" val="4205514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Interface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err="1"/>
              <a:t>interface</a:t>
            </a:r>
            <a:r>
              <a:rPr lang="hu-HU" sz="3200" dirty="0"/>
              <a:t> </a:t>
            </a:r>
            <a:r>
              <a:rPr lang="hu-HU" sz="3200" dirty="0" err="1"/>
              <a:t>IVideoSource</a:t>
            </a:r>
            <a:r>
              <a:rPr lang="hu-HU" sz="3200" dirty="0"/>
              <a:t> </a:t>
            </a:r>
          </a:p>
          <a:p>
            <a:pPr marL="0" indent="0">
              <a:buNone/>
            </a:pPr>
            <a:r>
              <a:rPr lang="hu-HU" sz="3200" dirty="0"/>
              <a:t>{ </a:t>
            </a:r>
          </a:p>
          <a:p>
            <a:pPr marL="0" indent="0">
              <a:buNone/>
            </a:pPr>
            <a:r>
              <a:rPr lang="hu-HU" sz="3200" dirty="0"/>
              <a:t>	</a:t>
            </a:r>
            <a:r>
              <a:rPr lang="hu-HU" sz="3200" dirty="0" err="1"/>
              <a:t>string</a:t>
            </a:r>
            <a:r>
              <a:rPr lang="hu-HU" sz="3200" dirty="0"/>
              <a:t> </a:t>
            </a:r>
            <a:r>
              <a:rPr lang="hu-HU" sz="3200" dirty="0" err="1"/>
              <a:t>GetTvGuide</a:t>
            </a:r>
            <a:r>
              <a:rPr lang="hu-HU" sz="3200" dirty="0"/>
              <a:t>(); </a:t>
            </a:r>
          </a:p>
          <a:p>
            <a:pPr marL="0" indent="0">
              <a:buNone/>
            </a:pPr>
            <a:r>
              <a:rPr lang="hu-HU" sz="3200" dirty="0"/>
              <a:t>	</a:t>
            </a:r>
            <a:r>
              <a:rPr lang="hu-HU" sz="3200" dirty="0" err="1"/>
              <a:t>string</a:t>
            </a:r>
            <a:r>
              <a:rPr lang="hu-HU" sz="3200" dirty="0"/>
              <a:t> </a:t>
            </a:r>
            <a:r>
              <a:rPr lang="hu-HU" sz="3200" dirty="0" err="1"/>
              <a:t>PlayVideo</a:t>
            </a:r>
            <a:r>
              <a:rPr lang="hu-HU" sz="3200" dirty="0"/>
              <a:t>(); </a:t>
            </a:r>
          </a:p>
          <a:p>
            <a:pPr marL="0" indent="0">
              <a:buNone/>
            </a:pPr>
            <a:r>
              <a:rPr lang="hu-HU" sz="32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995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2390218" y="2861735"/>
            <a:ext cx="7790103" cy="1057123"/>
          </a:xfrm>
        </p:spPr>
        <p:txBody>
          <a:bodyPr>
            <a:normAutofit/>
          </a:bodyPr>
          <a:lstStyle/>
          <a:p>
            <a:r>
              <a:rPr lang="hu-HU" sz="4400" dirty="0"/>
              <a:t>City - University - </a:t>
            </a:r>
            <a:r>
              <a:rPr lang="hu-HU" sz="4400" dirty="0" err="1"/>
              <a:t>Faculty</a:t>
            </a:r>
            <a:endParaRPr lang="hu-HU" sz="4400" dirty="0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499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5893" y="-377162"/>
            <a:ext cx="9905998" cy="1478570"/>
          </a:xfrm>
        </p:spPr>
        <p:txBody>
          <a:bodyPr/>
          <a:lstStyle/>
          <a:p>
            <a:r>
              <a:rPr lang="hu-HU" dirty="0" err="1"/>
              <a:t>Implementation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5893" y="650241"/>
            <a:ext cx="8846571" cy="565908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 err="1"/>
              <a:t>class</a:t>
            </a:r>
            <a:r>
              <a:rPr lang="hu-HU" sz="3400" dirty="0"/>
              <a:t> </a:t>
            </a:r>
            <a:r>
              <a:rPr lang="hu-HU" sz="3400" b="1" dirty="0" err="1"/>
              <a:t>LocalCabelTv</a:t>
            </a:r>
            <a:r>
              <a:rPr lang="hu-HU" sz="3400" dirty="0"/>
              <a:t> : </a:t>
            </a:r>
            <a:r>
              <a:rPr lang="hu-HU" sz="3400" dirty="0" err="1"/>
              <a:t>IVideoSource</a:t>
            </a:r>
            <a:r>
              <a:rPr lang="hu-HU" sz="34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const </a:t>
            </a:r>
            <a:r>
              <a:rPr lang="hu-HU" sz="3400" dirty="0" err="1"/>
              <a:t>string</a:t>
            </a:r>
            <a:r>
              <a:rPr lang="hu-HU" sz="3400" dirty="0"/>
              <a:t> SOURCE_NAME = "Local </a:t>
            </a:r>
            <a:r>
              <a:rPr lang="hu-HU" sz="3400" dirty="0" err="1"/>
              <a:t>Cabel</a:t>
            </a:r>
            <a:r>
              <a:rPr lang="hu-HU" sz="3400" dirty="0"/>
              <a:t> TV";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</a:t>
            </a:r>
            <a:r>
              <a:rPr lang="hu-HU" sz="3400" dirty="0" err="1"/>
              <a:t>string</a:t>
            </a:r>
            <a:r>
              <a:rPr lang="hu-HU" sz="3400" dirty="0"/>
              <a:t> </a:t>
            </a:r>
            <a:r>
              <a:rPr lang="hu-HU" sz="3400" b="1" dirty="0" err="1"/>
              <a:t>GetTvGuide</a:t>
            </a:r>
            <a:r>
              <a:rPr lang="hu-HU" sz="34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	</a:t>
            </a:r>
            <a:r>
              <a:rPr lang="hu-HU" sz="3400" dirty="0" err="1"/>
              <a:t>return</a:t>
            </a:r>
            <a:r>
              <a:rPr lang="hu-HU" sz="3400" dirty="0"/>
              <a:t> </a:t>
            </a:r>
            <a:r>
              <a:rPr lang="hu-HU" sz="3400" dirty="0" err="1"/>
              <a:t>string.Format</a:t>
            </a:r>
            <a:r>
              <a:rPr lang="hu-HU" sz="3400" dirty="0"/>
              <a:t>("</a:t>
            </a:r>
            <a:r>
              <a:rPr lang="hu-HU" sz="3400" dirty="0" err="1"/>
              <a:t>Getting</a:t>
            </a:r>
            <a:r>
              <a:rPr lang="hu-HU" sz="3400" dirty="0"/>
              <a:t> TV </a:t>
            </a:r>
            <a:r>
              <a:rPr lang="hu-HU" sz="3400" dirty="0" err="1"/>
              <a:t>guide</a:t>
            </a:r>
            <a:r>
              <a:rPr lang="hu-HU" sz="3400" dirty="0"/>
              <a:t> </a:t>
            </a:r>
            <a:r>
              <a:rPr lang="hu-HU" sz="3400" dirty="0" err="1"/>
              <a:t>from</a:t>
            </a:r>
            <a:r>
              <a:rPr lang="hu-HU" sz="3400" dirty="0"/>
              <a:t> - {0}",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		SOURCE_NAME);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</a:t>
            </a:r>
            <a:r>
              <a:rPr lang="hu-HU" sz="3400" dirty="0" err="1"/>
              <a:t>string</a:t>
            </a:r>
            <a:r>
              <a:rPr lang="hu-HU" sz="3400" dirty="0"/>
              <a:t> </a:t>
            </a:r>
            <a:r>
              <a:rPr lang="hu-HU" sz="3400" b="1" dirty="0" err="1"/>
              <a:t>PlayVideo</a:t>
            </a:r>
            <a:r>
              <a:rPr lang="hu-HU" sz="34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	</a:t>
            </a:r>
            <a:r>
              <a:rPr lang="hu-HU" sz="3400" dirty="0" err="1"/>
              <a:t>return</a:t>
            </a:r>
            <a:r>
              <a:rPr lang="hu-HU" sz="3400" dirty="0"/>
              <a:t> </a:t>
            </a:r>
            <a:r>
              <a:rPr lang="hu-HU" sz="3400" dirty="0" err="1"/>
              <a:t>string.Format</a:t>
            </a:r>
            <a:r>
              <a:rPr lang="hu-HU" sz="3400" dirty="0"/>
              <a:t>("</a:t>
            </a:r>
            <a:r>
              <a:rPr lang="hu-HU" sz="3400" dirty="0" err="1"/>
              <a:t>Playing</a:t>
            </a:r>
            <a:r>
              <a:rPr lang="hu-HU" sz="3400" dirty="0"/>
              <a:t> - {0}", SOURCE_NAME);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400" dirty="0"/>
              <a:t>}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8854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9093" y="-411771"/>
            <a:ext cx="9905998" cy="1478570"/>
          </a:xfrm>
        </p:spPr>
        <p:txBody>
          <a:bodyPr/>
          <a:lstStyle/>
          <a:p>
            <a:r>
              <a:rPr lang="hu-HU" dirty="0" err="1"/>
              <a:t>LocalDishTv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690880"/>
            <a:ext cx="9905999" cy="544576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 err="1"/>
              <a:t>class</a:t>
            </a:r>
            <a:r>
              <a:rPr lang="hu-HU" sz="3000" dirty="0"/>
              <a:t> </a:t>
            </a:r>
            <a:r>
              <a:rPr lang="hu-HU" sz="3000" b="1" dirty="0" err="1"/>
              <a:t>LocalDishTv</a:t>
            </a:r>
            <a:r>
              <a:rPr lang="hu-HU" sz="3000" dirty="0"/>
              <a:t> : </a:t>
            </a:r>
            <a:r>
              <a:rPr lang="hu-HU" sz="3000" dirty="0" err="1"/>
              <a:t>IVideoSource</a:t>
            </a:r>
            <a:r>
              <a:rPr lang="hu-HU" sz="30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const </a:t>
            </a:r>
            <a:r>
              <a:rPr lang="hu-HU" sz="3000" dirty="0" err="1"/>
              <a:t>string</a:t>
            </a:r>
            <a:r>
              <a:rPr lang="hu-HU" sz="3000" dirty="0"/>
              <a:t> SOURCE_NAME = "Local DISH TV";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</a:t>
            </a:r>
            <a:r>
              <a:rPr lang="hu-HU" sz="3000" dirty="0" err="1"/>
              <a:t>string</a:t>
            </a:r>
            <a:r>
              <a:rPr lang="hu-HU" sz="3000" dirty="0"/>
              <a:t> </a:t>
            </a:r>
            <a:r>
              <a:rPr lang="hu-HU" sz="3000" b="1" dirty="0" err="1"/>
              <a:t>GetTvGuide</a:t>
            </a:r>
            <a:r>
              <a:rPr lang="hu-HU" sz="30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	</a:t>
            </a:r>
            <a:r>
              <a:rPr lang="hu-HU" sz="3000" dirty="0" err="1"/>
              <a:t>return</a:t>
            </a:r>
            <a:r>
              <a:rPr lang="hu-HU" sz="3000" dirty="0"/>
              <a:t> </a:t>
            </a:r>
            <a:r>
              <a:rPr lang="hu-HU" sz="3000" dirty="0" err="1"/>
              <a:t>string.Format</a:t>
            </a:r>
            <a:r>
              <a:rPr lang="hu-HU" sz="3000" dirty="0"/>
              <a:t>("</a:t>
            </a:r>
            <a:r>
              <a:rPr lang="hu-HU" sz="3000" dirty="0" err="1"/>
              <a:t>Getting</a:t>
            </a:r>
            <a:r>
              <a:rPr lang="hu-HU" sz="3000" dirty="0"/>
              <a:t> TV </a:t>
            </a:r>
            <a:r>
              <a:rPr lang="hu-HU" sz="3000" dirty="0" err="1"/>
              <a:t>guide</a:t>
            </a:r>
            <a:r>
              <a:rPr lang="hu-HU" sz="3000" dirty="0"/>
              <a:t> </a:t>
            </a:r>
            <a:r>
              <a:rPr lang="hu-HU" sz="3000" dirty="0" err="1"/>
              <a:t>from</a:t>
            </a:r>
            <a:r>
              <a:rPr lang="hu-HU" sz="3000" dirty="0"/>
              <a:t> - {0}",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		SOURCE_NAME);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</a:t>
            </a:r>
            <a:r>
              <a:rPr lang="hu-HU" sz="3000" dirty="0" err="1"/>
              <a:t>string</a:t>
            </a:r>
            <a:r>
              <a:rPr lang="hu-HU" sz="3000" dirty="0"/>
              <a:t> </a:t>
            </a:r>
            <a:r>
              <a:rPr lang="hu-HU" sz="3000" b="1" dirty="0" err="1"/>
              <a:t>PlayVideo</a:t>
            </a:r>
            <a:r>
              <a:rPr lang="hu-HU" sz="30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	</a:t>
            </a:r>
            <a:r>
              <a:rPr lang="hu-HU" sz="3000" dirty="0" err="1"/>
              <a:t>return</a:t>
            </a:r>
            <a:r>
              <a:rPr lang="hu-HU" sz="3000" dirty="0"/>
              <a:t> </a:t>
            </a:r>
            <a:r>
              <a:rPr lang="hu-HU" sz="3000" dirty="0" err="1"/>
              <a:t>string.Format</a:t>
            </a:r>
            <a:r>
              <a:rPr lang="hu-HU" sz="3000" dirty="0"/>
              <a:t>("</a:t>
            </a:r>
            <a:r>
              <a:rPr lang="hu-HU" sz="3000" dirty="0" err="1"/>
              <a:t>Playing</a:t>
            </a:r>
            <a:r>
              <a:rPr lang="hu-HU" sz="3000" dirty="0"/>
              <a:t> - {0}", SOURCE_NAME);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000" dirty="0"/>
              <a:t>}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76200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0053" y="-411771"/>
            <a:ext cx="9905998" cy="1478570"/>
          </a:xfrm>
        </p:spPr>
        <p:txBody>
          <a:bodyPr/>
          <a:lstStyle/>
          <a:p>
            <a:r>
              <a:rPr lang="hu-HU" dirty="0" err="1"/>
              <a:t>IPTvService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731520"/>
            <a:ext cx="9905999" cy="556768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 err="1"/>
              <a:t>class</a:t>
            </a:r>
            <a:r>
              <a:rPr lang="hu-HU" sz="2600" dirty="0"/>
              <a:t> </a:t>
            </a:r>
            <a:r>
              <a:rPr lang="hu-HU" sz="2600" b="1" dirty="0" err="1"/>
              <a:t>IPTvService</a:t>
            </a:r>
            <a:r>
              <a:rPr lang="hu-HU" sz="2600" dirty="0"/>
              <a:t>: </a:t>
            </a:r>
            <a:r>
              <a:rPr lang="hu-HU" sz="2600" dirty="0" err="1"/>
              <a:t>IVideoSource</a:t>
            </a:r>
            <a:r>
              <a:rPr lang="hu-HU" sz="26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const </a:t>
            </a:r>
            <a:r>
              <a:rPr lang="hu-HU" sz="2600" dirty="0" err="1"/>
              <a:t>string</a:t>
            </a:r>
            <a:r>
              <a:rPr lang="hu-HU" sz="2600" dirty="0"/>
              <a:t> SOURCE_NAME = "IP TV";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</a:t>
            </a:r>
            <a:r>
              <a:rPr lang="hu-HU" sz="2600" dirty="0" err="1"/>
              <a:t>string</a:t>
            </a:r>
            <a:r>
              <a:rPr lang="hu-HU" sz="2600" dirty="0"/>
              <a:t> </a:t>
            </a:r>
            <a:r>
              <a:rPr lang="hu-HU" sz="2600" b="1" dirty="0" err="1"/>
              <a:t>GetTvGuide</a:t>
            </a:r>
            <a:r>
              <a:rPr lang="hu-HU" sz="26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</a:t>
            </a:r>
            <a:r>
              <a:rPr lang="hu-HU" sz="2600" dirty="0" err="1"/>
              <a:t>return</a:t>
            </a:r>
            <a:r>
              <a:rPr lang="hu-HU" sz="2600" dirty="0"/>
              <a:t> </a:t>
            </a:r>
            <a:r>
              <a:rPr lang="hu-HU" sz="2600" dirty="0" err="1"/>
              <a:t>string.Format</a:t>
            </a:r>
            <a:r>
              <a:rPr lang="hu-HU" sz="2600" dirty="0"/>
              <a:t>("</a:t>
            </a:r>
            <a:r>
              <a:rPr lang="hu-HU" sz="2600" dirty="0" err="1"/>
              <a:t>Getting</a:t>
            </a:r>
            <a:r>
              <a:rPr lang="hu-HU" sz="2600" dirty="0"/>
              <a:t> TV </a:t>
            </a:r>
            <a:r>
              <a:rPr lang="hu-HU" sz="2600" dirty="0" err="1"/>
              <a:t>guide</a:t>
            </a:r>
            <a:r>
              <a:rPr lang="hu-HU" sz="2600" dirty="0"/>
              <a:t> </a:t>
            </a:r>
            <a:r>
              <a:rPr lang="hu-HU" sz="2600" dirty="0" err="1"/>
              <a:t>from</a:t>
            </a:r>
            <a:r>
              <a:rPr lang="hu-HU" sz="2600" dirty="0"/>
              <a:t> - {0}",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	SOURCE_NAME);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</a:t>
            </a:r>
            <a:r>
              <a:rPr lang="hu-HU" sz="2600" dirty="0" err="1"/>
              <a:t>string</a:t>
            </a:r>
            <a:r>
              <a:rPr lang="hu-HU" sz="2600" dirty="0"/>
              <a:t> </a:t>
            </a:r>
            <a:r>
              <a:rPr lang="hu-HU" sz="2600" b="1" dirty="0" err="1"/>
              <a:t>PlayVideo</a:t>
            </a:r>
            <a:r>
              <a:rPr lang="hu-HU" sz="26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{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</a:t>
            </a:r>
            <a:r>
              <a:rPr lang="hu-HU" sz="2600" dirty="0" err="1"/>
              <a:t>return</a:t>
            </a:r>
            <a:r>
              <a:rPr lang="hu-HU" sz="2600" dirty="0"/>
              <a:t> </a:t>
            </a:r>
            <a:r>
              <a:rPr lang="hu-HU" sz="2600" dirty="0" err="1"/>
              <a:t>string.Format</a:t>
            </a:r>
            <a:r>
              <a:rPr lang="hu-HU" sz="2600" dirty="0"/>
              <a:t>("</a:t>
            </a:r>
            <a:r>
              <a:rPr lang="hu-HU" sz="2600" dirty="0" err="1"/>
              <a:t>Playing</a:t>
            </a:r>
            <a:r>
              <a:rPr lang="hu-HU" sz="2600" dirty="0"/>
              <a:t> - {0}", SOURCE_NAME);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}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61040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49845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RefinedAbstraction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81200" y="620689"/>
            <a:ext cx="10210800" cy="55102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 err="1"/>
              <a:t>class</a:t>
            </a:r>
            <a:r>
              <a:rPr lang="hu-HU" sz="2600" dirty="0"/>
              <a:t> </a:t>
            </a:r>
            <a:r>
              <a:rPr lang="hu-HU" sz="2600" b="1" dirty="0" err="1"/>
              <a:t>MySuperSmartTV</a:t>
            </a:r>
            <a:r>
              <a:rPr lang="hu-HU" sz="26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{	</a:t>
            </a:r>
            <a:r>
              <a:rPr lang="hu-HU" sz="2600" dirty="0" err="1"/>
              <a:t>IVideoSource</a:t>
            </a:r>
            <a:r>
              <a:rPr lang="hu-HU" sz="2600" dirty="0"/>
              <a:t> _</a:t>
            </a:r>
            <a:r>
              <a:rPr lang="hu-HU" sz="2600" dirty="0" err="1"/>
              <a:t>VideoSource</a:t>
            </a:r>
            <a:r>
              <a:rPr lang="hu-HU" sz="2600" dirty="0"/>
              <a:t> = null;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</a:t>
            </a:r>
            <a:r>
              <a:rPr lang="hu-HU" sz="2600" dirty="0" err="1"/>
              <a:t>public</a:t>
            </a:r>
            <a:r>
              <a:rPr lang="hu-HU" sz="2600" dirty="0"/>
              <a:t> </a:t>
            </a:r>
            <a:r>
              <a:rPr lang="hu-HU" sz="2600" dirty="0" err="1"/>
              <a:t>IVideoSource</a:t>
            </a:r>
            <a:r>
              <a:rPr lang="hu-HU" sz="2600" dirty="0"/>
              <a:t> </a:t>
            </a:r>
            <a:r>
              <a:rPr lang="hu-HU" sz="2600" i="1" dirty="0" err="1"/>
              <a:t>VideoSource</a:t>
            </a:r>
            <a:r>
              <a:rPr lang="hu-HU" sz="2600" i="1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{ </a:t>
            </a:r>
            <a:r>
              <a:rPr lang="hu-HU" sz="2600" dirty="0" err="1"/>
              <a:t>get</a:t>
            </a:r>
            <a:r>
              <a:rPr lang="hu-HU" sz="2600" dirty="0"/>
              <a:t> { </a:t>
            </a:r>
            <a:r>
              <a:rPr lang="hu-HU" sz="2600" dirty="0" err="1"/>
              <a:t>return</a:t>
            </a:r>
            <a:r>
              <a:rPr lang="hu-HU" sz="2600" dirty="0"/>
              <a:t> </a:t>
            </a:r>
            <a:r>
              <a:rPr lang="hu-HU" sz="2600" dirty="0" err="1"/>
              <a:t>currentVideoSource</a:t>
            </a:r>
            <a:r>
              <a:rPr lang="hu-HU" sz="2600" dirty="0"/>
              <a:t>; 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</a:t>
            </a:r>
            <a:r>
              <a:rPr lang="hu-HU" sz="2600" dirty="0" err="1"/>
              <a:t>set</a:t>
            </a:r>
            <a:r>
              <a:rPr lang="hu-HU" sz="2600" dirty="0"/>
              <a:t> { _</a:t>
            </a:r>
            <a:r>
              <a:rPr lang="hu-HU" sz="2600" dirty="0" err="1"/>
              <a:t>VideoSource</a:t>
            </a:r>
            <a:r>
              <a:rPr lang="hu-HU" sz="2600" dirty="0"/>
              <a:t> = </a:t>
            </a:r>
            <a:r>
              <a:rPr lang="hu-HU" sz="2600" dirty="0" err="1"/>
              <a:t>value</a:t>
            </a:r>
            <a:r>
              <a:rPr lang="hu-HU" sz="2600" dirty="0"/>
              <a:t>;}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</a:t>
            </a:r>
            <a:r>
              <a:rPr lang="hu-HU" sz="2600" dirty="0" err="1"/>
              <a:t>public</a:t>
            </a:r>
            <a:r>
              <a:rPr lang="hu-HU" sz="2600" dirty="0"/>
              <a:t> </a:t>
            </a:r>
            <a:r>
              <a:rPr lang="hu-HU" sz="2600" dirty="0" err="1"/>
              <a:t>void</a:t>
            </a:r>
            <a:r>
              <a:rPr lang="hu-HU" sz="2600" dirty="0"/>
              <a:t> </a:t>
            </a:r>
            <a:r>
              <a:rPr lang="hu-HU" sz="2600" b="1" dirty="0" err="1"/>
              <a:t>ShowTvGuide</a:t>
            </a:r>
            <a:r>
              <a:rPr lang="hu-HU" sz="26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{ </a:t>
            </a:r>
            <a:r>
              <a:rPr lang="hu-HU" sz="2600" dirty="0" err="1"/>
              <a:t>if</a:t>
            </a:r>
            <a:r>
              <a:rPr lang="hu-HU" sz="2600" dirty="0"/>
              <a:t> (</a:t>
            </a:r>
            <a:r>
              <a:rPr lang="hu-HU" sz="2600" dirty="0" err="1"/>
              <a:t>currentVideoSource</a:t>
            </a:r>
            <a:r>
              <a:rPr lang="hu-HU" sz="2600" dirty="0"/>
              <a:t> != null)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{ </a:t>
            </a:r>
            <a:r>
              <a:rPr lang="hu-HU" sz="2600" dirty="0" err="1"/>
              <a:t>Console.WriteLine</a:t>
            </a:r>
            <a:r>
              <a:rPr lang="hu-HU" sz="2600" dirty="0"/>
              <a:t>(_</a:t>
            </a:r>
            <a:r>
              <a:rPr lang="hu-HU" sz="2600" dirty="0" err="1"/>
              <a:t>VideoSource.GetTvGuide</a:t>
            </a:r>
            <a:r>
              <a:rPr lang="hu-HU" sz="2600" dirty="0"/>
              <a:t>());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</a:t>
            </a:r>
            <a:r>
              <a:rPr lang="hu-HU" sz="2600" dirty="0" err="1"/>
              <a:t>else</a:t>
            </a:r>
            <a:r>
              <a:rPr lang="hu-HU" sz="26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{ </a:t>
            </a:r>
            <a:r>
              <a:rPr lang="hu-HU" sz="2600" dirty="0" err="1"/>
              <a:t>Console.WriteLine</a:t>
            </a:r>
            <a:r>
              <a:rPr lang="hu-HU" sz="2600" dirty="0"/>
              <a:t>("</a:t>
            </a:r>
            <a:r>
              <a:rPr lang="hu-HU" sz="2600" dirty="0" err="1"/>
              <a:t>Please</a:t>
            </a:r>
            <a:r>
              <a:rPr lang="hu-HU" sz="2600" dirty="0"/>
              <a:t> </a:t>
            </a:r>
            <a:r>
              <a:rPr lang="hu-HU" sz="2600" dirty="0" err="1"/>
              <a:t>select</a:t>
            </a:r>
            <a:r>
              <a:rPr lang="hu-HU" sz="2600" dirty="0"/>
              <a:t> a Video </a:t>
            </a:r>
            <a:r>
              <a:rPr lang="hu-HU" sz="2600" dirty="0" err="1"/>
              <a:t>Source</a:t>
            </a:r>
            <a:r>
              <a:rPr lang="hu-HU" sz="2600" dirty="0"/>
              <a:t> </a:t>
            </a:r>
            <a:r>
              <a:rPr lang="hu-HU" sz="2600" dirty="0" err="1"/>
              <a:t>to</a:t>
            </a:r>
            <a:r>
              <a:rPr lang="hu-HU" sz="2600" dirty="0"/>
              <a:t> </a:t>
            </a:r>
            <a:r>
              <a:rPr lang="hu-HU" sz="2600" dirty="0" err="1"/>
              <a:t>get</a:t>
            </a:r>
            <a:r>
              <a:rPr lang="hu-HU" sz="2600" dirty="0"/>
              <a:t> TV"+" </a:t>
            </a:r>
            <a:r>
              <a:rPr lang="hu-HU" sz="2600" dirty="0" err="1"/>
              <a:t>guide</a:t>
            </a:r>
            <a:r>
              <a:rPr lang="hu-HU" sz="2600" dirty="0"/>
              <a:t> </a:t>
            </a:r>
            <a:r>
              <a:rPr lang="hu-HU" sz="2600" dirty="0" err="1"/>
              <a:t>from</a:t>
            </a:r>
            <a:r>
              <a:rPr lang="hu-HU" sz="2600" dirty="0"/>
              <a:t>");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	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600" dirty="0"/>
              <a:t>	} 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807755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6213" y="0"/>
            <a:ext cx="9905998" cy="147857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3000" y="365760"/>
            <a:ext cx="9905999" cy="595376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dirty="0"/>
              <a:t> </a:t>
            </a:r>
            <a:r>
              <a:rPr lang="hu-HU" sz="3200" dirty="0"/>
              <a:t> </a:t>
            </a:r>
            <a:r>
              <a:rPr lang="hu-HU" sz="3200" dirty="0" err="1"/>
              <a:t>public</a:t>
            </a:r>
            <a:r>
              <a:rPr lang="hu-HU" sz="3200" dirty="0"/>
              <a:t> </a:t>
            </a:r>
            <a:r>
              <a:rPr lang="hu-HU" sz="3200" dirty="0" err="1"/>
              <a:t>void</a:t>
            </a:r>
            <a:r>
              <a:rPr lang="hu-HU" sz="3200" dirty="0"/>
              <a:t> </a:t>
            </a:r>
            <a:r>
              <a:rPr lang="hu-HU" sz="3200" b="1" dirty="0" err="1"/>
              <a:t>PlayTV</a:t>
            </a:r>
            <a:r>
              <a:rPr lang="hu-HU" sz="3200" dirty="0"/>
              <a:t>()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  {	</a:t>
            </a:r>
            <a:r>
              <a:rPr lang="hu-HU" sz="3200" dirty="0" err="1"/>
              <a:t>if</a:t>
            </a:r>
            <a:r>
              <a:rPr lang="hu-HU" sz="3200" dirty="0"/>
              <a:t> (_</a:t>
            </a:r>
            <a:r>
              <a:rPr lang="hu-HU" sz="3200" dirty="0" err="1"/>
              <a:t>VideoSource</a:t>
            </a:r>
            <a:r>
              <a:rPr lang="hu-HU" sz="3200" dirty="0"/>
              <a:t> != null)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	  {	</a:t>
            </a:r>
            <a:r>
              <a:rPr lang="hu-HU" sz="3200" dirty="0" err="1"/>
              <a:t>Console.WriteLine</a:t>
            </a:r>
            <a:r>
              <a:rPr lang="hu-HU" sz="3200" dirty="0"/>
              <a:t>(_</a:t>
            </a:r>
            <a:r>
              <a:rPr lang="hu-HU" sz="3200" dirty="0" err="1"/>
              <a:t>VideoSource.PlayVideo</a:t>
            </a:r>
            <a:r>
              <a:rPr lang="hu-HU" sz="3200" dirty="0"/>
              <a:t>());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	  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	  </a:t>
            </a:r>
            <a:r>
              <a:rPr lang="hu-HU" sz="3200" dirty="0" err="1"/>
              <a:t>else</a:t>
            </a:r>
            <a:r>
              <a:rPr lang="hu-HU" sz="3200" dirty="0"/>
              <a:t>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	  {	</a:t>
            </a:r>
            <a:r>
              <a:rPr lang="hu-HU" sz="3200" dirty="0" err="1"/>
              <a:t>Console.WriteLine</a:t>
            </a:r>
            <a:r>
              <a:rPr lang="hu-HU" sz="3200" dirty="0"/>
              <a:t>(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	  		"</a:t>
            </a:r>
            <a:r>
              <a:rPr lang="hu-HU" sz="3200" dirty="0" err="1"/>
              <a:t>Please</a:t>
            </a:r>
            <a:r>
              <a:rPr lang="hu-HU" sz="3200" dirty="0"/>
              <a:t> </a:t>
            </a:r>
            <a:r>
              <a:rPr lang="hu-HU" sz="3200" dirty="0" err="1"/>
              <a:t>select</a:t>
            </a:r>
            <a:r>
              <a:rPr lang="hu-HU" sz="3200" dirty="0"/>
              <a:t> a Video </a:t>
            </a:r>
            <a:r>
              <a:rPr lang="hu-HU" sz="3200" dirty="0" err="1"/>
              <a:t>Source</a:t>
            </a:r>
            <a:r>
              <a:rPr lang="hu-HU" sz="3200" dirty="0"/>
              <a:t> </a:t>
            </a:r>
            <a:r>
              <a:rPr lang="hu-HU" sz="3200" dirty="0" err="1"/>
              <a:t>to</a:t>
            </a:r>
            <a:r>
              <a:rPr lang="hu-HU" sz="3200" dirty="0"/>
              <a:t> play");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     }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   } </a:t>
            </a:r>
          </a:p>
          <a:p>
            <a:pPr marL="0" indent="0">
              <a:spcBef>
                <a:spcPts val="0"/>
              </a:spcBef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3200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002603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85849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30400" y="122238"/>
            <a:ext cx="8229600" cy="625909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 err="1"/>
              <a:t>class</a:t>
            </a:r>
            <a:r>
              <a:rPr lang="hu-HU" sz="2000" dirty="0"/>
              <a:t> </a:t>
            </a:r>
            <a:r>
              <a:rPr lang="hu-HU" sz="2000" b="1" dirty="0" err="1"/>
              <a:t>SuperSmartTvController</a:t>
            </a:r>
            <a:r>
              <a:rPr lang="hu-HU" sz="2000" dirty="0"/>
              <a:t>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{ </a:t>
            </a:r>
            <a:r>
              <a:rPr lang="hu-HU" sz="2000" dirty="0" err="1"/>
              <a:t>static</a:t>
            </a:r>
            <a:r>
              <a:rPr lang="hu-HU" sz="2000" dirty="0"/>
              <a:t> </a:t>
            </a:r>
            <a:r>
              <a:rPr lang="hu-HU" sz="2000" dirty="0" err="1"/>
              <a:t>void</a:t>
            </a:r>
            <a:r>
              <a:rPr lang="hu-HU" sz="2000" dirty="0"/>
              <a:t> </a:t>
            </a:r>
            <a:r>
              <a:rPr lang="hu-HU" sz="2000" b="1" dirty="0"/>
              <a:t>Main</a:t>
            </a:r>
            <a:r>
              <a:rPr lang="hu-HU" sz="2000" dirty="0"/>
              <a:t>(</a:t>
            </a:r>
            <a:r>
              <a:rPr lang="hu-HU" sz="2000" dirty="0" err="1"/>
              <a:t>string</a:t>
            </a:r>
            <a:r>
              <a:rPr lang="hu-HU" sz="2000" dirty="0"/>
              <a:t>[] </a:t>
            </a:r>
            <a:r>
              <a:rPr lang="hu-HU" sz="2000" dirty="0" err="1"/>
              <a:t>args</a:t>
            </a:r>
            <a:r>
              <a:rPr lang="hu-HU" sz="2000" dirty="0"/>
              <a:t>)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  {  </a:t>
            </a:r>
            <a:r>
              <a:rPr lang="hu-HU" sz="2000" dirty="0" err="1"/>
              <a:t>MySuperSmartTV</a:t>
            </a:r>
            <a:r>
              <a:rPr lang="hu-HU" sz="2000" dirty="0"/>
              <a:t> </a:t>
            </a:r>
            <a:r>
              <a:rPr lang="hu-HU" sz="2000" dirty="0" err="1"/>
              <a:t>myTv</a:t>
            </a:r>
            <a:r>
              <a:rPr lang="hu-HU" sz="2000" dirty="0"/>
              <a:t> = 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MySuperSmartTV</a:t>
            </a:r>
            <a:r>
              <a:rPr lang="hu-HU" sz="2000" dirty="0"/>
              <a:t>();   	      	 		</a:t>
            </a:r>
            <a:r>
              <a:rPr lang="hu-HU" sz="2000" dirty="0" err="1"/>
              <a:t>Console.WriteLine</a:t>
            </a:r>
            <a:r>
              <a:rPr lang="hu-HU" sz="2000" dirty="0"/>
              <a:t>("</a:t>
            </a:r>
            <a:r>
              <a:rPr lang="hu-HU" sz="2000" dirty="0" err="1"/>
              <a:t>Select</a:t>
            </a:r>
            <a:r>
              <a:rPr lang="hu-HU" sz="2000" dirty="0"/>
              <a:t> A </a:t>
            </a:r>
            <a:r>
              <a:rPr lang="hu-HU" sz="2000" dirty="0" err="1"/>
              <a:t>source</a:t>
            </a:r>
            <a:r>
              <a:rPr lang="hu-HU" sz="2000" dirty="0"/>
              <a:t> </a:t>
            </a:r>
            <a:r>
              <a:rPr lang="hu-HU" sz="2000" dirty="0" err="1"/>
              <a:t>to</a:t>
            </a:r>
            <a:r>
              <a:rPr lang="hu-HU" sz="2000" dirty="0"/>
              <a:t> </a:t>
            </a:r>
            <a:r>
              <a:rPr lang="hu-HU" sz="2000" dirty="0" err="1"/>
              <a:t>get</a:t>
            </a:r>
            <a:r>
              <a:rPr lang="hu-HU" sz="2000" dirty="0"/>
              <a:t> TV </a:t>
            </a:r>
            <a:r>
              <a:rPr lang="hu-HU" sz="2000" dirty="0" err="1"/>
              <a:t>Guide</a:t>
            </a:r>
            <a:r>
              <a:rPr lang="hu-HU" sz="2000" dirty="0"/>
              <a:t> and Play"); 		</a:t>
            </a:r>
            <a:r>
              <a:rPr lang="hu-HU" sz="2000" dirty="0" err="1"/>
              <a:t>Console.WriteLine</a:t>
            </a:r>
            <a:r>
              <a:rPr lang="hu-HU" sz="2000" dirty="0"/>
              <a:t>("1. Local </a:t>
            </a:r>
            <a:r>
              <a:rPr lang="hu-HU" sz="2000" dirty="0" err="1"/>
              <a:t>Cable</a:t>
            </a:r>
            <a:r>
              <a:rPr lang="hu-HU" sz="2000" dirty="0"/>
              <a:t> TV\n2. Local </a:t>
            </a:r>
            <a:r>
              <a:rPr lang="hu-HU" sz="2000" dirty="0" err="1"/>
              <a:t>Dish</a:t>
            </a:r>
            <a:r>
              <a:rPr lang="hu-HU" sz="2000" dirty="0"/>
              <a:t> TV\n3. IP TV");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    	</a:t>
            </a:r>
            <a:r>
              <a:rPr lang="hu-HU" sz="2000" dirty="0" err="1"/>
              <a:t>ConsoleKeyInfo</a:t>
            </a:r>
            <a:r>
              <a:rPr lang="hu-HU" sz="2000" dirty="0"/>
              <a:t> input = </a:t>
            </a:r>
            <a:r>
              <a:rPr lang="hu-HU" sz="2000" dirty="0" err="1"/>
              <a:t>Console.ReadKey</a:t>
            </a:r>
            <a:r>
              <a:rPr lang="hu-HU" sz="2000" dirty="0"/>
              <a:t>();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		</a:t>
            </a:r>
            <a:r>
              <a:rPr lang="hu-HU" sz="2000" dirty="0" err="1"/>
              <a:t>switch</a:t>
            </a:r>
            <a:r>
              <a:rPr lang="hu-HU" sz="2000" dirty="0"/>
              <a:t> (</a:t>
            </a:r>
            <a:r>
              <a:rPr lang="hu-HU" sz="2000" dirty="0" err="1"/>
              <a:t>input.KeyChar</a:t>
            </a:r>
            <a:r>
              <a:rPr lang="hu-HU" sz="2000" dirty="0"/>
              <a:t>)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		{ </a:t>
            </a:r>
            <a:r>
              <a:rPr lang="hu-HU" sz="2000" dirty="0" err="1"/>
              <a:t>case</a:t>
            </a:r>
            <a:r>
              <a:rPr lang="hu-HU" sz="2000" dirty="0"/>
              <a:t> '1': </a:t>
            </a:r>
            <a:r>
              <a:rPr lang="hu-HU" sz="2000" dirty="0" err="1"/>
              <a:t>myTv.VideoSource</a:t>
            </a:r>
            <a:r>
              <a:rPr lang="hu-HU" sz="2000" dirty="0"/>
              <a:t> = 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LocalCabelTv</a:t>
            </a:r>
            <a:r>
              <a:rPr lang="hu-HU" sz="2000" dirty="0"/>
              <a:t>(); </a:t>
            </a:r>
            <a:r>
              <a:rPr lang="hu-HU" sz="2000" dirty="0" err="1"/>
              <a:t>break</a:t>
            </a:r>
            <a:r>
              <a:rPr lang="hu-HU" sz="2000" dirty="0"/>
              <a:t>;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			</a:t>
            </a:r>
            <a:r>
              <a:rPr lang="hu-HU" sz="2000" dirty="0" err="1"/>
              <a:t>case</a:t>
            </a:r>
            <a:r>
              <a:rPr lang="hu-HU" sz="2000" dirty="0"/>
              <a:t> '2': </a:t>
            </a:r>
            <a:r>
              <a:rPr lang="hu-HU" sz="2000" dirty="0" err="1"/>
              <a:t>myTv.VideoSource</a:t>
            </a:r>
            <a:r>
              <a:rPr lang="hu-HU" sz="2000" dirty="0"/>
              <a:t> = 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LocalDishTv</a:t>
            </a:r>
            <a:r>
              <a:rPr lang="hu-HU" sz="2000" dirty="0"/>
              <a:t>(); </a:t>
            </a:r>
            <a:r>
              <a:rPr lang="hu-HU" sz="2000" dirty="0" err="1"/>
              <a:t>break</a:t>
            </a:r>
            <a:r>
              <a:rPr lang="hu-HU" sz="2000" dirty="0"/>
              <a:t>;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			</a:t>
            </a:r>
            <a:r>
              <a:rPr lang="hu-HU" sz="2000" dirty="0" err="1"/>
              <a:t>case</a:t>
            </a:r>
            <a:r>
              <a:rPr lang="hu-HU" sz="2000" dirty="0"/>
              <a:t> '3': </a:t>
            </a:r>
            <a:r>
              <a:rPr lang="hu-HU" sz="2000" dirty="0" err="1"/>
              <a:t>myTv.VideoSource</a:t>
            </a:r>
            <a:r>
              <a:rPr lang="hu-HU" sz="2000" dirty="0"/>
              <a:t> = </a:t>
            </a:r>
            <a:r>
              <a:rPr lang="hu-HU" sz="2000" dirty="0" err="1"/>
              <a:t>new</a:t>
            </a:r>
            <a:r>
              <a:rPr lang="hu-HU" sz="2000" dirty="0"/>
              <a:t> </a:t>
            </a:r>
            <a:r>
              <a:rPr lang="hu-HU" sz="2000" dirty="0" err="1"/>
              <a:t>IPTvService</a:t>
            </a:r>
            <a:r>
              <a:rPr lang="hu-HU" sz="2000" dirty="0"/>
              <a:t>(); </a:t>
            </a:r>
            <a:r>
              <a:rPr lang="hu-HU" sz="2000" dirty="0" err="1"/>
              <a:t>break</a:t>
            </a:r>
            <a:r>
              <a:rPr lang="hu-HU" sz="2000" dirty="0"/>
              <a:t>;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		} 	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		</a:t>
            </a:r>
            <a:r>
              <a:rPr lang="hu-HU" sz="2000" dirty="0" err="1"/>
              <a:t>myTv.ShowTvGuide</a:t>
            </a:r>
            <a:r>
              <a:rPr lang="hu-HU" sz="2000" dirty="0"/>
              <a:t>();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		</a:t>
            </a:r>
            <a:r>
              <a:rPr lang="hu-HU" sz="2000" dirty="0" err="1"/>
              <a:t>myTv.PlayTV</a:t>
            </a:r>
            <a:r>
              <a:rPr lang="hu-HU" sz="2000" dirty="0"/>
              <a:t>();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   } </a:t>
            </a:r>
          </a:p>
          <a:p>
            <a:pPr marL="0" indent="0">
              <a:buNone/>
              <a:tabLst>
                <a:tab pos="176213" algn="l"/>
                <a:tab pos="363538" algn="l"/>
                <a:tab pos="539750" algn="l"/>
                <a:tab pos="715963" algn="l"/>
                <a:tab pos="892175" algn="l"/>
                <a:tab pos="1079500" algn="l"/>
              </a:tabLst>
            </a:pPr>
            <a:r>
              <a:rPr lang="hu-HU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43511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1628800"/>
            <a:ext cx="7851720" cy="3600400"/>
          </a:xfrm>
        </p:spPr>
      </p:pic>
    </p:spTree>
    <p:extLst>
      <p:ext uri="{BB962C8B-B14F-4D97-AF65-F5344CB8AC3E}">
        <p14:creationId xmlns:p14="http://schemas.microsoft.com/office/powerpoint/2010/main" val="18409075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Dependency</a:t>
            </a:r>
            <a:r>
              <a:rPr lang="hu-HU" dirty="0"/>
              <a:t> </a:t>
            </a:r>
            <a:r>
              <a:rPr lang="hu-HU" dirty="0" err="1"/>
              <a:t>Injection</a:t>
            </a:r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1981200" y="1719263"/>
            <a:ext cx="6419056" cy="4411662"/>
          </a:xfrm>
        </p:spPr>
        <p:txBody>
          <a:bodyPr>
            <a:normAutofit/>
          </a:bodyPr>
          <a:lstStyle/>
          <a:p>
            <a:r>
              <a:rPr lang="hu-HU" dirty="0" err="1"/>
              <a:t>Interface</a:t>
            </a:r>
            <a:endParaRPr lang="hu-HU" dirty="0"/>
          </a:p>
          <a:p>
            <a:r>
              <a:rPr lang="hu-HU" dirty="0" err="1"/>
              <a:t>Client</a:t>
            </a:r>
            <a:r>
              <a:rPr lang="hu-HU" dirty="0"/>
              <a:t> has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know</a:t>
            </a:r>
            <a:r>
              <a:rPr lang="hu-HU" dirty="0"/>
              <a:t> </a:t>
            </a:r>
            <a:r>
              <a:rPr lang="hu-HU" dirty="0" err="1"/>
              <a:t>only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IService</a:t>
            </a:r>
            <a:r>
              <a:rPr lang="hu-HU" dirty="0"/>
              <a:t> </a:t>
            </a:r>
            <a:r>
              <a:rPr lang="hu-HU" dirty="0" err="1"/>
              <a:t>interface</a:t>
            </a:r>
            <a:r>
              <a:rPr lang="hu-HU" dirty="0"/>
              <a:t> </a:t>
            </a:r>
          </a:p>
          <a:p>
            <a:r>
              <a:rPr lang="hu-HU" dirty="0" err="1"/>
              <a:t>Solutuions</a:t>
            </a:r>
            <a:endParaRPr lang="hu-HU" dirty="0"/>
          </a:p>
          <a:p>
            <a:pPr lvl="1"/>
            <a:r>
              <a:rPr lang="hu-HU" dirty="0" err="1"/>
              <a:t>Constructor</a:t>
            </a:r>
            <a:r>
              <a:rPr lang="hu-HU" dirty="0"/>
              <a:t> </a:t>
            </a:r>
            <a:r>
              <a:rPr lang="hu-HU" dirty="0" err="1"/>
              <a:t>Injection</a:t>
            </a:r>
            <a:endParaRPr lang="hu-HU" dirty="0"/>
          </a:p>
          <a:p>
            <a:pPr lvl="1"/>
            <a:r>
              <a:rPr lang="hu-HU" dirty="0" err="1"/>
              <a:t>Property</a:t>
            </a:r>
            <a:r>
              <a:rPr lang="hu-HU" dirty="0"/>
              <a:t> (</a:t>
            </a:r>
            <a:r>
              <a:rPr lang="hu-HU" dirty="0" err="1"/>
              <a:t>Setter</a:t>
            </a:r>
            <a:r>
              <a:rPr lang="hu-HU" dirty="0"/>
              <a:t>) </a:t>
            </a:r>
            <a:r>
              <a:rPr lang="hu-HU" dirty="0" err="1"/>
              <a:t>Injection</a:t>
            </a:r>
            <a:endParaRPr lang="hu-HU" dirty="0"/>
          </a:p>
          <a:p>
            <a:pPr lvl="1"/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Injection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</a:p>
        </p:txBody>
      </p:sp>
      <p:sp>
        <p:nvSpPr>
          <p:cNvPr id="8" name="AutoShape 2" descr="http://www.dotnet-tricks.com/Content/images/di/ioc2.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4" descr="http://www.dotnet-tricks.com/Content/images/di/ioc2.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AutoShape 6" descr="http://www.dotnet-tricks.com/Content/images/di/ioc2.png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772817"/>
            <a:ext cx="18478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82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Constructor</a:t>
            </a:r>
            <a:r>
              <a:rPr lang="hu-HU" dirty="0"/>
              <a:t> </a:t>
            </a:r>
            <a:r>
              <a:rPr lang="hu-HU" dirty="0" err="1"/>
              <a:t>Injection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1412" y="1910080"/>
            <a:ext cx="9905999" cy="3881121"/>
          </a:xfrm>
        </p:spPr>
        <p:txBody>
          <a:bodyPr>
            <a:normAutofit fontScale="4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5100" dirty="0" err="1"/>
              <a:t>public</a:t>
            </a:r>
            <a:r>
              <a:rPr lang="hu-HU" sz="5100" dirty="0"/>
              <a:t> </a:t>
            </a:r>
            <a:r>
              <a:rPr lang="hu-HU" sz="5100" dirty="0" err="1"/>
              <a:t>interface</a:t>
            </a:r>
            <a:r>
              <a:rPr lang="hu-HU" sz="5100" dirty="0"/>
              <a:t> </a:t>
            </a:r>
            <a:r>
              <a:rPr lang="hu-HU" sz="5100" dirty="0" err="1"/>
              <a:t>IService</a:t>
            </a:r>
            <a:endParaRPr lang="hu-HU" sz="5100" dirty="0"/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	</a:t>
            </a:r>
            <a:r>
              <a:rPr lang="hu-HU" sz="5100" dirty="0" err="1"/>
              <a:t>void</a:t>
            </a:r>
            <a:r>
              <a:rPr lang="hu-HU" sz="5100" dirty="0"/>
              <a:t> </a:t>
            </a:r>
            <a:r>
              <a:rPr lang="hu-HU" sz="5100" b="1" dirty="0" err="1"/>
              <a:t>Serve</a:t>
            </a:r>
            <a:r>
              <a:rPr lang="hu-HU" sz="5100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 err="1"/>
              <a:t>public</a:t>
            </a:r>
            <a:r>
              <a:rPr lang="hu-HU" sz="5100" dirty="0"/>
              <a:t> </a:t>
            </a:r>
            <a:r>
              <a:rPr lang="hu-HU" sz="5100" dirty="0" err="1"/>
              <a:t>class</a:t>
            </a:r>
            <a:r>
              <a:rPr lang="hu-HU" sz="5100" dirty="0"/>
              <a:t> </a:t>
            </a:r>
            <a:r>
              <a:rPr lang="hu-HU" sz="5100" b="1" dirty="0"/>
              <a:t>Service</a:t>
            </a:r>
            <a:r>
              <a:rPr lang="hu-HU" sz="5100" dirty="0"/>
              <a:t> : </a:t>
            </a:r>
            <a:r>
              <a:rPr lang="hu-HU" sz="5100" dirty="0" err="1"/>
              <a:t>IService</a:t>
            </a:r>
            <a:endParaRPr lang="hu-HU" sz="5100" dirty="0"/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  </a:t>
            </a:r>
            <a:r>
              <a:rPr lang="hu-HU" sz="5100" dirty="0" err="1"/>
              <a:t>public</a:t>
            </a:r>
            <a:r>
              <a:rPr lang="hu-HU" sz="5100" dirty="0"/>
              <a:t> </a:t>
            </a:r>
            <a:r>
              <a:rPr lang="hu-HU" sz="5100" dirty="0" err="1"/>
              <a:t>void</a:t>
            </a:r>
            <a:r>
              <a:rPr lang="hu-HU" sz="5100" dirty="0"/>
              <a:t> </a:t>
            </a:r>
            <a:r>
              <a:rPr lang="hu-HU" sz="5100" dirty="0" err="1"/>
              <a:t>Serve</a:t>
            </a:r>
            <a:r>
              <a:rPr lang="hu-HU" sz="5100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	</a:t>
            </a:r>
            <a:r>
              <a:rPr lang="hu-HU" sz="5100" dirty="0" err="1"/>
              <a:t>Console.WriteLine</a:t>
            </a:r>
            <a:r>
              <a:rPr lang="hu-HU" sz="5100" dirty="0"/>
              <a:t>("Service </a:t>
            </a:r>
            <a:r>
              <a:rPr lang="hu-HU" sz="5100" dirty="0" err="1"/>
              <a:t>Called</a:t>
            </a:r>
            <a:r>
              <a:rPr lang="hu-HU" sz="5100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i="1" dirty="0"/>
              <a:t>	//</a:t>
            </a:r>
            <a:r>
              <a:rPr lang="hu-HU" sz="5100" i="1" dirty="0" err="1"/>
              <a:t>To</a:t>
            </a:r>
            <a:r>
              <a:rPr lang="hu-HU" sz="5100" i="1" dirty="0"/>
              <a:t> </a:t>
            </a:r>
            <a:r>
              <a:rPr lang="hu-HU" sz="5100" i="1" dirty="0" err="1"/>
              <a:t>Do</a:t>
            </a:r>
            <a:r>
              <a:rPr lang="hu-HU" sz="5100" i="1" dirty="0"/>
              <a:t>: </a:t>
            </a:r>
            <a:r>
              <a:rPr lang="hu-HU" sz="5100" i="1" dirty="0" err="1"/>
              <a:t>Some</a:t>
            </a:r>
            <a:r>
              <a:rPr lang="hu-HU" sz="5100" i="1" dirty="0"/>
              <a:t> </a:t>
            </a:r>
            <a:r>
              <a:rPr lang="hu-HU" sz="5100" i="1" dirty="0" err="1"/>
              <a:t>Stuff</a:t>
            </a:r>
            <a:endParaRPr lang="hu-HU" sz="5100" dirty="0"/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5100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42154037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Client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b="1" dirty="0" err="1"/>
              <a:t>Client</a:t>
            </a:r>
            <a:endParaRPr lang="hu-HU" b="1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{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IService</a:t>
            </a:r>
            <a:r>
              <a:rPr lang="hu-HU" dirty="0"/>
              <a:t> _service;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Client</a:t>
            </a:r>
            <a:r>
              <a:rPr lang="hu-HU" dirty="0"/>
              <a:t>(</a:t>
            </a:r>
            <a:r>
              <a:rPr lang="hu-HU" dirty="0" err="1"/>
              <a:t>IService</a:t>
            </a:r>
            <a:r>
              <a:rPr lang="hu-HU" dirty="0"/>
              <a:t> service)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</a:t>
            </a:r>
            <a:r>
              <a:rPr lang="hu-HU" dirty="0" err="1"/>
              <a:t>this</a:t>
            </a:r>
            <a:r>
              <a:rPr lang="hu-HU" dirty="0"/>
              <a:t>._service = </a:t>
            </a:r>
            <a:r>
              <a:rPr lang="hu-HU" dirty="0" err="1"/>
              <a:t>service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Start()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</a:t>
            </a:r>
            <a:r>
              <a:rPr lang="hu-HU" dirty="0" err="1"/>
              <a:t>Console.WriteLine</a:t>
            </a:r>
            <a:r>
              <a:rPr lang="hu-HU" dirty="0"/>
              <a:t>("Service </a:t>
            </a:r>
            <a:r>
              <a:rPr lang="hu-HU" dirty="0" err="1"/>
              <a:t>Started</a:t>
            </a:r>
            <a:r>
              <a:rPr lang="hu-HU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</a:t>
            </a:r>
            <a:r>
              <a:rPr lang="hu-HU" dirty="0" err="1"/>
              <a:t>this</a:t>
            </a:r>
            <a:r>
              <a:rPr lang="hu-HU" dirty="0"/>
              <a:t>._</a:t>
            </a:r>
            <a:r>
              <a:rPr lang="hu-HU" dirty="0" err="1"/>
              <a:t>service.Serve</a:t>
            </a:r>
            <a:r>
              <a:rPr lang="hu-HU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i="1" dirty="0"/>
              <a:t>     //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Do</a:t>
            </a:r>
            <a:r>
              <a:rPr lang="hu-HU" i="1" dirty="0"/>
              <a:t>: </a:t>
            </a:r>
            <a:r>
              <a:rPr lang="hu-HU" i="1" dirty="0" err="1"/>
              <a:t>Some</a:t>
            </a:r>
            <a:r>
              <a:rPr lang="hu-HU" i="1" dirty="0"/>
              <a:t> </a:t>
            </a:r>
            <a:r>
              <a:rPr lang="hu-HU" i="1" dirty="0" err="1"/>
              <a:t>Stuff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374415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10" y="0"/>
            <a:ext cx="91795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1620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Usage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class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  <a:r>
              <a:rPr lang="hu-HU" dirty="0"/>
              <a:t>  </a:t>
            </a:r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/>
              <a:t>client = new Client(new Service());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 err="1"/>
              <a:t>client.Start</a:t>
            </a:r>
            <a:r>
              <a:rPr lang="en-US" dirty="0"/>
              <a:t>();</a:t>
            </a:r>
            <a:r>
              <a:rPr lang="hu-HU" dirty="0"/>
              <a:t>	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 err="1"/>
              <a:t>Console.ReadKey</a:t>
            </a:r>
            <a:r>
              <a:rPr lang="en-US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28390128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Property</a:t>
            </a:r>
            <a:r>
              <a:rPr lang="hu-HU" dirty="0"/>
              <a:t> (</a:t>
            </a:r>
            <a:r>
              <a:rPr lang="hu-HU" dirty="0" err="1"/>
              <a:t>Setter</a:t>
            </a:r>
            <a:r>
              <a:rPr lang="hu-HU" dirty="0"/>
              <a:t>) </a:t>
            </a:r>
            <a:r>
              <a:rPr lang="hu-HU" dirty="0" err="1"/>
              <a:t>Injection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interface</a:t>
            </a:r>
            <a:r>
              <a:rPr lang="hu-HU" dirty="0"/>
              <a:t> </a:t>
            </a:r>
            <a:r>
              <a:rPr lang="hu-HU" dirty="0" err="1"/>
              <a:t>IService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b="1" dirty="0" err="1"/>
              <a:t>Serve</a:t>
            </a:r>
            <a:r>
              <a:rPr lang="hu-HU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b="1" dirty="0"/>
              <a:t>Service</a:t>
            </a:r>
            <a:r>
              <a:rPr lang="hu-HU" dirty="0"/>
              <a:t> : </a:t>
            </a:r>
            <a:r>
              <a:rPr lang="hu-HU" dirty="0" err="1"/>
              <a:t>IService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Serve</a:t>
            </a:r>
            <a:r>
              <a:rPr lang="hu-HU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hu-HU" dirty="0" err="1"/>
              <a:t>Console.WriteLine</a:t>
            </a:r>
            <a:r>
              <a:rPr lang="hu-HU" dirty="0"/>
              <a:t>("Service </a:t>
            </a:r>
            <a:r>
              <a:rPr lang="hu-HU" dirty="0" err="1"/>
              <a:t>Called</a:t>
            </a:r>
            <a:r>
              <a:rPr lang="hu-HU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i="1" dirty="0"/>
              <a:t>	//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Do</a:t>
            </a:r>
            <a:r>
              <a:rPr lang="hu-HU" i="1" dirty="0"/>
              <a:t>: </a:t>
            </a:r>
            <a:r>
              <a:rPr lang="hu-HU" i="1" dirty="0" err="1"/>
              <a:t>Some</a:t>
            </a:r>
            <a:r>
              <a:rPr lang="hu-HU" i="1" dirty="0"/>
              <a:t> </a:t>
            </a:r>
            <a:r>
              <a:rPr lang="hu-HU" i="1" dirty="0" err="1"/>
              <a:t>Stuff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1007014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Client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/>
              <a:t>Client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{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IService</a:t>
            </a:r>
            <a:r>
              <a:rPr lang="hu-HU" dirty="0"/>
              <a:t> _service;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 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IService</a:t>
            </a:r>
            <a:r>
              <a:rPr lang="hu-HU" dirty="0"/>
              <a:t> Service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{ </a:t>
            </a:r>
            <a:r>
              <a:rPr lang="hu-HU" dirty="0" err="1"/>
              <a:t>set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{  </a:t>
            </a:r>
            <a:r>
              <a:rPr lang="hu-HU" dirty="0" err="1"/>
              <a:t>this</a:t>
            </a:r>
            <a:r>
              <a:rPr lang="hu-HU" dirty="0"/>
              <a:t>._service = </a:t>
            </a:r>
            <a:r>
              <a:rPr lang="hu-HU" dirty="0" err="1"/>
              <a:t>value</a:t>
            </a:r>
            <a:r>
              <a:rPr lang="hu-HU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Start()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{ </a:t>
            </a:r>
            <a:r>
              <a:rPr lang="hu-HU" dirty="0" err="1"/>
              <a:t>Console.WriteLine</a:t>
            </a:r>
            <a:r>
              <a:rPr lang="hu-HU" dirty="0"/>
              <a:t>("Service </a:t>
            </a:r>
            <a:r>
              <a:rPr lang="hu-HU" dirty="0" err="1"/>
              <a:t>Started</a:t>
            </a:r>
            <a:r>
              <a:rPr lang="hu-HU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</a:t>
            </a:r>
            <a:r>
              <a:rPr lang="hu-HU" dirty="0" err="1"/>
              <a:t>this</a:t>
            </a:r>
            <a:r>
              <a:rPr lang="hu-HU" dirty="0"/>
              <a:t>._</a:t>
            </a:r>
            <a:r>
              <a:rPr lang="hu-HU" dirty="0" err="1"/>
              <a:t>service.Serve</a:t>
            </a:r>
            <a:r>
              <a:rPr lang="hu-HU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i="1" dirty="0"/>
              <a:t>     //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Do</a:t>
            </a:r>
            <a:r>
              <a:rPr lang="hu-HU" i="1" dirty="0"/>
              <a:t>: </a:t>
            </a:r>
            <a:r>
              <a:rPr lang="hu-HU" i="1" dirty="0" err="1"/>
              <a:t>Some</a:t>
            </a:r>
            <a:r>
              <a:rPr lang="hu-HU" i="1" dirty="0"/>
              <a:t> </a:t>
            </a:r>
            <a:r>
              <a:rPr lang="hu-HU" i="1" dirty="0" err="1"/>
              <a:t>Stuff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6667084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Usage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class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/>
              <a:t>Client </a:t>
            </a:r>
            <a:r>
              <a:rPr lang="en-US" dirty="0" err="1"/>
              <a:t>client</a:t>
            </a:r>
            <a:r>
              <a:rPr lang="en-US" dirty="0"/>
              <a:t> = new Client</a:t>
            </a:r>
            <a:r>
              <a:rPr lang="hu-HU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 </a:t>
            </a:r>
            <a:r>
              <a:rPr lang="en-US" dirty="0"/>
              <a:t>Service = new Service()</a:t>
            </a:r>
            <a:r>
              <a:rPr lang="hu-HU" dirty="0"/>
              <a:t>}</a:t>
            </a:r>
            <a:r>
              <a:rPr lang="en-US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 err="1"/>
              <a:t>client.Start</a:t>
            </a:r>
            <a:r>
              <a:rPr lang="en-US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 err="1"/>
              <a:t>Console.ReadKey</a:t>
            </a:r>
            <a:r>
              <a:rPr lang="en-US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18734425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Method</a:t>
            </a:r>
            <a:r>
              <a:rPr lang="hu-HU" dirty="0"/>
              <a:t> </a:t>
            </a:r>
            <a:r>
              <a:rPr lang="hu-HU" dirty="0" err="1"/>
              <a:t>Injection</a:t>
            </a:r>
            <a:br>
              <a:rPr lang="hu-HU" dirty="0"/>
            </a:br>
            <a:r>
              <a:rPr lang="hu-HU" dirty="0"/>
              <a:t>Service </a:t>
            </a:r>
            <a:r>
              <a:rPr lang="hu-HU" dirty="0" err="1"/>
              <a:t>class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interface</a:t>
            </a:r>
            <a:r>
              <a:rPr lang="hu-HU" dirty="0"/>
              <a:t> </a:t>
            </a:r>
            <a:r>
              <a:rPr lang="hu-HU" dirty="0" err="1"/>
              <a:t>IService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b="1" dirty="0" err="1"/>
              <a:t>Serve</a:t>
            </a:r>
            <a:r>
              <a:rPr lang="hu-HU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b="1" dirty="0"/>
              <a:t>Service</a:t>
            </a:r>
            <a:r>
              <a:rPr lang="hu-HU" dirty="0"/>
              <a:t> : </a:t>
            </a:r>
            <a:r>
              <a:rPr lang="hu-HU" dirty="0" err="1"/>
              <a:t>IService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</a:t>
            </a:r>
            <a:r>
              <a:rPr lang="hu-HU" dirty="0" err="1"/>
              <a:t>Serve</a:t>
            </a:r>
            <a:r>
              <a:rPr lang="hu-HU" dirty="0"/>
              <a:t>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hu-HU" dirty="0" err="1"/>
              <a:t>Console.WriteLine</a:t>
            </a:r>
            <a:r>
              <a:rPr lang="hu-HU" dirty="0"/>
              <a:t>("Service </a:t>
            </a:r>
            <a:r>
              <a:rPr lang="hu-HU" dirty="0" err="1"/>
              <a:t>Called</a:t>
            </a:r>
            <a:r>
              <a:rPr lang="hu-HU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i="1" dirty="0"/>
              <a:t>	//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Do</a:t>
            </a:r>
            <a:r>
              <a:rPr lang="hu-HU" i="1" dirty="0"/>
              <a:t>: </a:t>
            </a:r>
            <a:r>
              <a:rPr lang="hu-HU" i="1" dirty="0" err="1"/>
              <a:t>Some</a:t>
            </a:r>
            <a:r>
              <a:rPr lang="hu-HU" i="1" dirty="0"/>
              <a:t> </a:t>
            </a:r>
            <a:r>
              <a:rPr lang="hu-HU" i="1" dirty="0" err="1"/>
              <a:t>Stuff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11995013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Client</a:t>
            </a:r>
            <a:r>
              <a:rPr lang="hu-HU" dirty="0"/>
              <a:t> </a:t>
            </a:r>
            <a:r>
              <a:rPr lang="hu-HU" dirty="0" err="1"/>
              <a:t>Class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class</a:t>
            </a:r>
            <a:r>
              <a:rPr lang="hu-HU" dirty="0"/>
              <a:t> </a:t>
            </a:r>
            <a:r>
              <a:rPr lang="hu-HU" dirty="0" err="1"/>
              <a:t>Client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{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IService</a:t>
            </a:r>
            <a:r>
              <a:rPr lang="hu-HU" dirty="0"/>
              <a:t> _service;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  </a:t>
            </a:r>
            <a:r>
              <a:rPr lang="hu-HU" dirty="0" err="1"/>
              <a:t>public</a:t>
            </a:r>
            <a:r>
              <a:rPr lang="hu-HU" dirty="0"/>
              <a:t> </a:t>
            </a:r>
            <a:r>
              <a:rPr lang="hu-HU" dirty="0" err="1"/>
              <a:t>void</a:t>
            </a:r>
            <a:r>
              <a:rPr lang="hu-HU" dirty="0"/>
              <a:t> Start(</a:t>
            </a:r>
            <a:r>
              <a:rPr lang="hu-HU" dirty="0" err="1"/>
              <a:t>IService</a:t>
            </a:r>
            <a:r>
              <a:rPr lang="hu-HU" dirty="0"/>
              <a:t> Service)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{  </a:t>
            </a:r>
            <a:r>
              <a:rPr lang="hu-HU" dirty="0" err="1"/>
              <a:t>this</a:t>
            </a:r>
            <a:r>
              <a:rPr lang="hu-HU" dirty="0"/>
              <a:t>._service=</a:t>
            </a:r>
            <a:r>
              <a:rPr lang="hu-HU" dirty="0" err="1"/>
              <a:t>Service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</a:t>
            </a:r>
            <a:r>
              <a:rPr lang="hu-HU" dirty="0" err="1"/>
              <a:t>Console.WriteLine</a:t>
            </a:r>
            <a:r>
              <a:rPr lang="hu-HU" dirty="0"/>
              <a:t>("Service </a:t>
            </a:r>
            <a:r>
              <a:rPr lang="hu-HU" dirty="0" err="1"/>
              <a:t>Started</a:t>
            </a:r>
            <a:r>
              <a:rPr lang="hu-HU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</a:t>
            </a:r>
            <a:r>
              <a:rPr lang="hu-HU" dirty="0" err="1"/>
              <a:t>this</a:t>
            </a:r>
            <a:r>
              <a:rPr lang="hu-HU" dirty="0"/>
              <a:t>._</a:t>
            </a:r>
            <a:r>
              <a:rPr lang="hu-HU" dirty="0" err="1"/>
              <a:t>service.Serve</a:t>
            </a:r>
            <a:r>
              <a:rPr lang="hu-HU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i="1" dirty="0"/>
              <a:t>     //</a:t>
            </a:r>
            <a:r>
              <a:rPr lang="hu-HU" i="1" dirty="0" err="1"/>
              <a:t>To</a:t>
            </a:r>
            <a:r>
              <a:rPr lang="hu-HU" i="1" dirty="0"/>
              <a:t> </a:t>
            </a:r>
            <a:r>
              <a:rPr lang="hu-HU" i="1" dirty="0" err="1"/>
              <a:t>Do</a:t>
            </a:r>
            <a:r>
              <a:rPr lang="hu-HU" i="1" dirty="0"/>
              <a:t>: </a:t>
            </a:r>
            <a:r>
              <a:rPr lang="hu-HU" i="1" dirty="0" err="1"/>
              <a:t>Some</a:t>
            </a:r>
            <a:r>
              <a:rPr lang="hu-HU" i="1" dirty="0"/>
              <a:t> </a:t>
            </a:r>
            <a:r>
              <a:rPr lang="hu-HU" i="1" dirty="0" err="1"/>
              <a:t>Stuff</a:t>
            </a: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}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11083857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Usage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class Program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static void Main(string[]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/>
              <a:t>Client </a:t>
            </a:r>
            <a:r>
              <a:rPr lang="en-US" dirty="0" err="1"/>
              <a:t>client</a:t>
            </a:r>
            <a:r>
              <a:rPr lang="en-US" dirty="0"/>
              <a:t> = new Client();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 err="1"/>
              <a:t>client.Start</a:t>
            </a:r>
            <a:r>
              <a:rPr lang="en-US" dirty="0"/>
              <a:t>(new Service());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en-US" dirty="0" err="1"/>
              <a:t>Console.ReadKey</a:t>
            </a:r>
            <a:r>
              <a:rPr lang="en-US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</a:t>
            </a:r>
            <a:r>
              <a:rPr lang="en-US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}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altLang="en-US"/>
              <a:t>Dr. Johanyák Zs. Csaba - Szoftvertechnológia - 2019</a:t>
            </a:r>
            <a:endParaRPr lang="hu-HU" altLang="en-US" dirty="0"/>
          </a:p>
        </p:txBody>
      </p:sp>
    </p:spTree>
    <p:extLst>
      <p:ext uri="{BB962C8B-B14F-4D97-AF65-F5344CB8AC3E}">
        <p14:creationId xmlns:p14="http://schemas.microsoft.com/office/powerpoint/2010/main" val="70684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A7FCD202[1]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  <a:ln/>
        </p:spPr>
      </p:pic>
      <p:sp>
        <p:nvSpPr>
          <p:cNvPr id="137219" name="Line 3"/>
          <p:cNvSpPr>
            <a:spLocks noChangeShapeType="1"/>
          </p:cNvSpPr>
          <p:nvPr/>
        </p:nvSpPr>
        <p:spPr bwMode="auto">
          <a:xfrm flipV="1">
            <a:off x="5924550" y="2752726"/>
            <a:ext cx="503238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47410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463552715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1038" y="1253554"/>
            <a:ext cx="3906890" cy="570508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0291" name="Picture 3" descr="253079108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7" y="3895601"/>
            <a:ext cx="4422305" cy="2936232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0292" name="Picture 4" descr="702570437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0016" y="1052736"/>
            <a:ext cx="4085758" cy="278743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3058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Historic places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4008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6575855188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620" y="1292225"/>
            <a:ext cx="4319587" cy="2928938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2339" name="Picture 3" descr="9126117539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089" y="1267682"/>
            <a:ext cx="3578299" cy="5396419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2340" name="Picture 4" descr="1771152461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5619" y="4086298"/>
            <a:ext cx="3888334" cy="2614541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81200" y="44624"/>
            <a:ext cx="8305800" cy="1143000"/>
          </a:xfrm>
        </p:spPr>
        <p:txBody>
          <a:bodyPr>
            <a:normAutofit/>
          </a:bodyPr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Historic places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4472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7" name="Picture 7" descr="ke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73" y="3897080"/>
            <a:ext cx="4105275" cy="25447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4" name="Picture 4" descr="k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184" y="-26096"/>
            <a:ext cx="5181546" cy="34550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6" name="Picture 6" descr="kep"/>
          <p:cNvPicPr>
            <a:picLocks noChangeAspect="1" noChangeArrowheads="1"/>
          </p:cNvPicPr>
          <p:nvPr/>
        </p:nvPicPr>
        <p:blipFill>
          <a:blip r:embed="rId5" cstate="print"/>
          <a:srcRect t="13927"/>
          <a:stretch>
            <a:fillRect/>
          </a:stretch>
        </p:blipFill>
        <p:spPr bwMode="auto">
          <a:xfrm>
            <a:off x="1969233" y="3826221"/>
            <a:ext cx="3910743" cy="26864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43368" name="Picture 8" descr="termesyet5_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91544" y="1335088"/>
            <a:ext cx="3351212" cy="24542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981200" y="188640"/>
            <a:ext cx="8305800" cy="1143000"/>
          </a:xfrm>
        </p:spPr>
        <p:txBody>
          <a:bodyPr/>
          <a:lstStyle/>
          <a:p>
            <a:r>
              <a:rPr lang="en-GB" sz="5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rPr>
              <a:t>Traditions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359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kör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2234</Words>
  <Application>Microsoft Office PowerPoint</Application>
  <PresentationFormat>Szélesvásznú</PresentationFormat>
  <Paragraphs>439</Paragraphs>
  <Slides>56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56</vt:i4>
      </vt:variant>
    </vt:vector>
  </HeadingPairs>
  <TitlesOfParts>
    <vt:vector size="64" baseType="lpstr">
      <vt:lpstr>Arial</vt:lpstr>
      <vt:lpstr>Bebas Neue</vt:lpstr>
      <vt:lpstr>Calibri</vt:lpstr>
      <vt:lpstr>Constantia</vt:lpstr>
      <vt:lpstr>Franklin Gothic Medium</vt:lpstr>
      <vt:lpstr>Trebuchet MS</vt:lpstr>
      <vt:lpstr>Tw Cen MT</vt:lpstr>
      <vt:lpstr>Áramkör</vt:lpstr>
      <vt:lpstr>Software Engineering Selected Topics</vt:lpstr>
      <vt:lpstr>Contents</vt:lpstr>
      <vt:lpstr>Dr. Zsolt Csaba Johanyák</vt:lpstr>
      <vt:lpstr>City - University - Faculty</vt:lpstr>
      <vt:lpstr>PowerPoint-bemutató</vt:lpstr>
      <vt:lpstr>PowerPoint-bemutató</vt:lpstr>
      <vt:lpstr>Historic places</vt:lpstr>
      <vt:lpstr>Historic places</vt:lpstr>
      <vt:lpstr>Traditions</vt:lpstr>
      <vt:lpstr>Wellness Tourism</vt:lpstr>
      <vt:lpstr>John von Neumann University GAMF Faculty of Engineering and Computer Science</vt:lpstr>
      <vt:lpstr>PowerPoint-bemutató</vt:lpstr>
      <vt:lpstr>GAMF Faculty of Engineering &amp; Computer Science)</vt:lpstr>
      <vt:lpstr>Study Programmes</vt:lpstr>
      <vt:lpstr>Software Development Lifecycle Models – Methodologies A well-defined, structured sequence of stages in software engineering to develop the intended software product</vt:lpstr>
      <vt:lpstr>SDLC Activities</vt:lpstr>
      <vt:lpstr>Waterfall Model</vt:lpstr>
      <vt:lpstr>V-model</vt:lpstr>
      <vt:lpstr>Iterative model</vt:lpstr>
      <vt:lpstr>PowerPoint-bemutató</vt:lpstr>
      <vt:lpstr>Agile software development principles </vt:lpstr>
      <vt:lpstr>PowerPoint-bemutató</vt:lpstr>
      <vt:lpstr>Test Driven Development</vt:lpstr>
      <vt:lpstr>Scrum</vt:lpstr>
      <vt:lpstr>CHAOS report</vt:lpstr>
      <vt:lpstr>PowerPoint-bemutató</vt:lpstr>
      <vt:lpstr>What approach should We use?</vt:lpstr>
      <vt:lpstr>Design Patterns</vt:lpstr>
      <vt:lpstr>Classification</vt:lpstr>
      <vt:lpstr>Classification</vt:lpstr>
      <vt:lpstr>Simple Factory</vt:lpstr>
      <vt:lpstr>Simple Factory</vt:lpstr>
      <vt:lpstr>ClassicStyle</vt:lpstr>
      <vt:lpstr>CommaStyle</vt:lpstr>
      <vt:lpstr>NameFactory</vt:lpstr>
      <vt:lpstr>Adapter</vt:lpstr>
      <vt:lpstr>Bridge</vt:lpstr>
      <vt:lpstr>Bridge – Class Diagram</vt:lpstr>
      <vt:lpstr>Interface</vt:lpstr>
      <vt:lpstr>Implementation</vt:lpstr>
      <vt:lpstr>LocalDishTv</vt:lpstr>
      <vt:lpstr>IPTvService</vt:lpstr>
      <vt:lpstr>RefinedAbstraction</vt:lpstr>
      <vt:lpstr>PowerPoint-bemutató</vt:lpstr>
      <vt:lpstr>PowerPoint-bemutató</vt:lpstr>
      <vt:lpstr>PowerPoint-bemutató</vt:lpstr>
      <vt:lpstr>Dependency Injection</vt:lpstr>
      <vt:lpstr>Constructor Injection </vt:lpstr>
      <vt:lpstr>Client</vt:lpstr>
      <vt:lpstr>Usage</vt:lpstr>
      <vt:lpstr>Property (Setter) Injection </vt:lpstr>
      <vt:lpstr>Client</vt:lpstr>
      <vt:lpstr>Usage</vt:lpstr>
      <vt:lpstr>Method Injection Service class</vt:lpstr>
      <vt:lpstr>Client Class</vt:lpstr>
      <vt:lpstr>Usage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</dc:title>
  <dc:creator>Johanyák Csaba</dc:creator>
  <cp:lastModifiedBy>Johanyák Csaba</cp:lastModifiedBy>
  <cp:revision>21</cp:revision>
  <dcterms:created xsi:type="dcterms:W3CDTF">2019-09-24T16:42:41Z</dcterms:created>
  <dcterms:modified xsi:type="dcterms:W3CDTF">2019-09-25T10:54:29Z</dcterms:modified>
</cp:coreProperties>
</file>