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sldIdLst>
    <p:sldId id="256" r:id="rId2"/>
    <p:sldId id="611" r:id="rId3"/>
    <p:sldId id="604" r:id="rId4"/>
    <p:sldId id="331" r:id="rId5"/>
    <p:sldId id="306" r:id="rId6"/>
    <p:sldId id="308" r:id="rId7"/>
    <p:sldId id="309" r:id="rId8"/>
    <p:sldId id="311" r:id="rId9"/>
    <p:sldId id="313" r:id="rId10"/>
    <p:sldId id="317" r:id="rId11"/>
    <p:sldId id="292" r:id="rId12"/>
    <p:sldId id="603" r:id="rId13"/>
    <p:sldId id="307" r:id="rId14"/>
    <p:sldId id="605" r:id="rId15"/>
    <p:sldId id="262" r:id="rId16"/>
    <p:sldId id="263" r:id="rId17"/>
    <p:sldId id="258" r:id="rId18"/>
    <p:sldId id="259" r:id="rId19"/>
    <p:sldId id="260" r:id="rId20"/>
    <p:sldId id="610" r:id="rId21"/>
    <p:sldId id="606" r:id="rId22"/>
    <p:sldId id="607" r:id="rId23"/>
    <p:sldId id="608" r:id="rId24"/>
    <p:sldId id="609" r:id="rId25"/>
    <p:sldId id="261" r:id="rId26"/>
    <p:sldId id="264" r:id="rId27"/>
    <p:sldId id="265" r:id="rId28"/>
    <p:sldId id="266" r:id="rId29"/>
    <p:sldId id="267" r:id="rId30"/>
    <p:sldId id="268" r:id="rId31"/>
    <p:sldId id="26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7B15F1B0-64BA-42BA-BC07-CB99FCC35E8A}">
          <p14:sldIdLst>
            <p14:sldId id="256"/>
            <p14:sldId id="611"/>
          </p14:sldIdLst>
        </p14:section>
        <p14:section name="Personal Introduction" id="{848883A8-F5B3-4B2D-BEF6-0AD36746FE71}">
          <p14:sldIdLst>
            <p14:sldId id="604"/>
            <p14:sldId id="331"/>
            <p14:sldId id="306"/>
            <p14:sldId id="308"/>
            <p14:sldId id="309"/>
            <p14:sldId id="311"/>
            <p14:sldId id="313"/>
            <p14:sldId id="317"/>
            <p14:sldId id="292"/>
            <p14:sldId id="603"/>
            <p14:sldId id="307"/>
          </p14:sldIdLst>
        </p14:section>
        <p14:section name="AppInventor" id="{C3A4322B-99B3-4976-85F3-6A7C02AB89FA}">
          <p14:sldIdLst>
            <p14:sldId id="605"/>
            <p14:sldId id="262"/>
            <p14:sldId id="263"/>
            <p14:sldId id="258"/>
            <p14:sldId id="259"/>
            <p14:sldId id="260"/>
          </p14:sldIdLst>
        </p14:section>
        <p14:section name="Kecskemét Tour" id="{C518B5DB-BD4A-415D-9D1B-092C66062A55}">
          <p14:sldIdLst>
            <p14:sldId id="610"/>
            <p14:sldId id="606"/>
            <p14:sldId id="607"/>
            <p14:sldId id="608"/>
            <p14:sldId id="609"/>
          </p14:sldIdLst>
        </p14:section>
        <p14:section name="CatchMe" id="{094D2C78-A607-41A2-AAD0-2F2B921AC0C6}">
          <p14:sldIdLst>
            <p14:sldId id="261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583B7-0D49-440B-ADF9-5681F9450244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07B16-81C8-45E9-A428-2D2E4B234F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80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4482F-A16F-4AA0-80E3-6171EF26CA7A}" type="slidenum">
              <a:rPr lang="hu-HU"/>
              <a:pPr/>
              <a:t>5</a:t>
            </a:fld>
            <a:endParaRPr lang="hu-H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0A636-7CAF-4D72-A0C8-619225B4513A}" type="slidenum">
              <a:rPr lang="hu-HU"/>
              <a:pPr/>
              <a:t>6</a:t>
            </a:fld>
            <a:endParaRPr lang="hu-HU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Trebuchet MS" pitchFamily="34" charset="0"/>
              </a:rPr>
              <a:t>Kecskemét</a:t>
            </a:r>
            <a:r>
              <a:rPr lang="en-GB" dirty="0">
                <a:latin typeface="Trebuchet MS" pitchFamily="34" charset="0"/>
              </a:rPr>
              <a:t> was mentioned as a market-town</a:t>
            </a:r>
            <a:r>
              <a:rPr lang="hu-HU" dirty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of the first time in a charter from 1368. </a:t>
            </a:r>
            <a:endParaRPr lang="hu-HU" dirty="0">
              <a:latin typeface="Trebuchet MS" pitchFamily="34" charset="0"/>
            </a:endParaRPr>
          </a:p>
          <a:p>
            <a:r>
              <a:rPr lang="en-GB" dirty="0">
                <a:latin typeface="Trebuchet MS" pitchFamily="34" charset="0"/>
              </a:rPr>
              <a:t>The Main Square was the former market-place and is known as one of the most beautiful city centres of Hungary. </a:t>
            </a:r>
            <a:endParaRPr lang="hu-HU" dirty="0">
              <a:latin typeface="Trebuchet MS" pitchFamily="34" charset="0"/>
            </a:endParaRPr>
          </a:p>
          <a:p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85040-460F-4976-BBDA-301291369876}" type="slidenum">
              <a:rPr lang="hu-HU"/>
              <a:pPr/>
              <a:t>7</a:t>
            </a:fld>
            <a:endParaRPr lang="hu-HU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4198B-7D58-4E9A-913E-863570B44D5D}" type="slidenum">
              <a:rPr lang="hu-HU"/>
              <a:pPr/>
              <a:t>8</a:t>
            </a:fld>
            <a:endParaRPr lang="hu-HU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24A15-8A0F-44EB-B4E6-C532FA0A70D3}" type="slidenum">
              <a:rPr lang="hu-HU"/>
              <a:pPr/>
              <a:t>9</a:t>
            </a:fld>
            <a:endParaRPr lang="hu-HU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E2EB-B9A5-4D71-B3BE-BD3CB4B5943B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96975" y="179388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739552" y="3707903"/>
            <a:ext cx="5486400" cy="4977309"/>
          </a:xfrm>
        </p:spPr>
        <p:txBody>
          <a:bodyPr/>
          <a:lstStyle/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3D99-9B0F-498C-80C2-730F522AC41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119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96975" y="179388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739552" y="3707903"/>
            <a:ext cx="5486400" cy="4977309"/>
          </a:xfrm>
        </p:spPr>
        <p:txBody>
          <a:bodyPr/>
          <a:lstStyle/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3D99-9B0F-498C-80C2-730F522AC41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94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CA4B-87E6-448A-A125-3199C00B7DEC}" type="datetime1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597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06CB-E37B-4D2B-86A7-A032C38CB4D2}" type="datetime1">
              <a:rPr lang="hu-HU" smtClean="0"/>
              <a:t>2020.03.04.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222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1D97-26D7-4D07-8A59-8297A9C09907}" type="datetime1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7128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F2D2-D353-402E-89F3-65CAE3FA54E3}" type="datetime1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024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2FC1-4505-4FFA-855A-7E1A51A3BF6E}" type="datetime1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2734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5255-A25D-48F7-A2C0-BCEEC40CB577}" type="datetime1">
              <a:rPr lang="hu-HU" smtClean="0"/>
              <a:t>2020.03.04.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815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1AF7-91F9-4F8A-9A2D-4F59865B6E05}" type="datetime1">
              <a:rPr lang="hu-HU" smtClean="0"/>
              <a:t>2020.03.04.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136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C995-6D82-4E99-A457-F6559DD318A9}" type="datetime1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8539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BC6F-C3CB-4871-90FA-417B1B0B930F}" type="datetime1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11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6C8901-BCF9-4A00-93E8-B53904094A02}" type="datetime1">
              <a:rPr lang="hu-HU" smtClean="0"/>
              <a:t>2020.03.04.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Élőláb beszúrása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3F1EFA-5835-4869-98C5-106400AEF0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2857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390C-1B3C-4CF6-8C30-8C7BB1B590AE}" type="datetime1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537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B879-8CAD-4C1A-A19C-9C1A89A199F8}" type="datetime1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27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1352-7338-4C60-8DA0-03C10D8960B6}" type="datetime1">
              <a:rPr lang="hu-HU" smtClean="0"/>
              <a:t>2020.03.04.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9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9FAC-1481-450D-94AF-E382B0471A91}" type="datetime1">
              <a:rPr lang="hu-HU" smtClean="0"/>
              <a:t>2020.03.04.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7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DFBE-9D07-4C67-AA1F-5F80806A5208}" type="datetime1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02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98FE-7B5D-4CE0-9FB9-53C5E03CD789}" type="datetime1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125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5F9E-F25F-4988-8D7D-5AE6E1B0884E}" type="datetime1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596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261E-D071-4925-A498-AF304F95DBAE}" type="datetime1">
              <a:rPr lang="hu-HU" smtClean="0"/>
              <a:t>2020.03.04.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411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30F6ED-11E7-4703-AB91-FDFDF088C4D9}" type="datetime1">
              <a:rPr lang="hu-HU" smtClean="0"/>
              <a:t>2020.03.04.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6B2-DBB6-470E-924E-D1DA83E82C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616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upress.unideb.hu/termek/mobiltechnologia-e-konyv/" TargetMode="External"/><Relationship Id="rId7" Type="http://schemas.openxmlformats.org/officeDocument/2006/relationships/image" Target="../media/image30.svg"/><Relationship Id="rId2" Type="http://schemas.openxmlformats.org/officeDocument/2006/relationships/hyperlink" Target="http://appinventor.mit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www.appinventor.org/book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androidcentral.com/unknown-sour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3.png"/><Relationship Id="rId3" Type="http://schemas.openxmlformats.org/officeDocument/2006/relationships/slide" Target="slide3.xml"/><Relationship Id="rId7" Type="http://schemas.openxmlformats.org/officeDocument/2006/relationships/image" Target="../media/image31.png"/><Relationship Id="rId12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40.png"/><Relationship Id="rId4" Type="http://schemas.openxmlformats.org/officeDocument/2006/relationships/image" Target="../media/image20.png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ohanyak.hu/KecskemetCityHall.jpg" TargetMode="Externa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ZDzNdL" TargetMode="External"/><Relationship Id="rId2" Type="http://schemas.openxmlformats.org/officeDocument/2006/relationships/hyperlink" Target="https://appinventor.mit.edu/explore/sites/all/files/ai2tutorials/moleMash/mole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johanyak.hu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7F4765-0D2E-4127-AA62-B6C9282BE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4400" dirty="0"/>
              <a:t>Mobil alkalmazások fejlesztése </a:t>
            </a:r>
            <a:r>
              <a:rPr lang="hu-HU" sz="4400" dirty="0" err="1"/>
              <a:t>AppInventor</a:t>
            </a:r>
            <a:r>
              <a:rPr lang="hu-HU" sz="4400" dirty="0"/>
              <a:t> segítségével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689B7FB-9242-445E-AB8C-F586B67A28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400" cap="none" dirty="0"/>
              <a:t>Dr. Johanyák Zsolt Csaba </a:t>
            </a:r>
          </a:p>
          <a:p>
            <a:r>
              <a:rPr lang="hu-HU" sz="2400" dirty="0"/>
              <a:t>Johanyak.csaba@gamf.uni-neumann.hu</a:t>
            </a:r>
          </a:p>
        </p:txBody>
      </p:sp>
    </p:spTree>
    <p:extLst>
      <p:ext uri="{BB962C8B-B14F-4D97-AF65-F5344CB8AC3E}">
        <p14:creationId xmlns:p14="http://schemas.microsoft.com/office/powerpoint/2010/main" val="174570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nformatika Intéz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327" y="3001987"/>
            <a:ext cx="4313238" cy="323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2" descr="DSC_01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8580"/>
            <a:ext cx="4336921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527" y="490677"/>
            <a:ext cx="8229600" cy="1143000"/>
          </a:xfrm>
        </p:spPr>
        <p:txBody>
          <a:bodyPr>
            <a:no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Neumann János Egyetem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GAMF Műszaki és Informatikai Kar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4869160"/>
            <a:ext cx="4039815" cy="145544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Informatika tanszék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5A63-3E4B-4569-BF04-D6C210DC9A48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76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5908" y="1772529"/>
            <a:ext cx="7081482" cy="44758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hu-HU" sz="2800" dirty="0">
                <a:latin typeface="Trebuchet MS" panose="020B0603020202020204" pitchFamily="34" charset="0"/>
                <a:cs typeface="Arial" pitchFamily="34" charset="0"/>
              </a:rPr>
              <a:t>A duális képzési modell magyarországi megteremtője</a:t>
            </a:r>
            <a:endParaRPr lang="en-US" sz="2800" dirty="0">
              <a:latin typeface="Trebuchet MS" panose="020B060302020202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hu-HU" sz="2800" dirty="0">
                <a:latin typeface="Trebuchet MS" panose="020B0603020202020204" pitchFamily="34" charset="0"/>
                <a:cs typeface="Arial" pitchFamily="34" charset="0"/>
              </a:rPr>
              <a:t>Karok</a:t>
            </a:r>
            <a:r>
              <a:rPr lang="en-US" sz="2800" dirty="0">
                <a:latin typeface="Trebuchet MS" panose="020B0603020202020204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GAMF MIK 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GTK</a:t>
            </a:r>
            <a:endParaRPr lang="en-US" sz="2800" dirty="0">
              <a:latin typeface="Trebuchet MS" panose="020B0603020202020204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hu-HU" sz="2800" dirty="0">
                <a:latin typeface="Trebuchet MS" panose="020B0603020202020204" pitchFamily="34" charset="0"/>
                <a:cs typeface="Arial" pitchFamily="34" charset="0"/>
              </a:rPr>
              <a:t>KVK</a:t>
            </a:r>
            <a:r>
              <a:rPr lang="en-US" sz="2800" dirty="0">
                <a:latin typeface="Trebuchet MS" panose="020B0603020202020204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hu-HU" sz="2800" dirty="0">
                <a:latin typeface="Trebuchet MS" panose="020B0603020202020204" pitchFamily="34" charset="0"/>
                <a:cs typeface="Arial" pitchFamily="34" charset="0"/>
              </a:rPr>
              <a:t>PK</a:t>
            </a:r>
            <a:endParaRPr lang="en-US" sz="2800" dirty="0">
              <a:latin typeface="Trebuchet MS" panose="020B060302020202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hu-HU" sz="2800" dirty="0">
                <a:latin typeface="Trebuchet MS" panose="020B0603020202020204" pitchFamily="34" charset="0"/>
                <a:cs typeface="Arial" pitchFamily="34" charset="0"/>
              </a:rPr>
              <a:t>Hallgatószám</a:t>
            </a:r>
            <a:r>
              <a:rPr lang="en-US" sz="2800" dirty="0">
                <a:latin typeface="Trebuchet MS" panose="020B0603020202020204" pitchFamily="34" charset="0"/>
                <a:cs typeface="Arial" pitchFamily="34" charset="0"/>
              </a:rPr>
              <a:t>: </a:t>
            </a:r>
            <a:r>
              <a:rPr lang="hu-HU" sz="2800" dirty="0">
                <a:latin typeface="Trebuchet MS" panose="020B0603020202020204" pitchFamily="34" charset="0"/>
                <a:cs typeface="Arial" pitchFamily="34" charset="0"/>
              </a:rPr>
              <a:t>~4</a:t>
            </a:r>
            <a:r>
              <a:rPr lang="en-US" sz="2800" dirty="0">
                <a:latin typeface="Trebuchet MS" panose="020B0603020202020204" pitchFamily="34" charset="0"/>
                <a:cs typeface="Arial" pitchFamily="34" charset="0"/>
              </a:rPr>
              <a:t>.</a:t>
            </a:r>
            <a:r>
              <a:rPr lang="hu-HU" sz="2800" dirty="0">
                <a:latin typeface="Trebuchet MS" panose="020B0603020202020204" pitchFamily="34" charset="0"/>
                <a:cs typeface="Arial" pitchFamily="34" charset="0"/>
              </a:rPr>
              <a:t>0</a:t>
            </a:r>
            <a:r>
              <a:rPr lang="en-US" sz="2800" dirty="0">
                <a:latin typeface="Trebuchet MS" panose="020B0603020202020204" pitchFamily="34" charset="0"/>
                <a:cs typeface="Arial" pitchFamily="34" charset="0"/>
              </a:rPr>
              <a:t>00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hu-HU" sz="2800" dirty="0">
                <a:latin typeface="Trebuchet MS" panose="020B0603020202020204" pitchFamily="34" charset="0"/>
                <a:cs typeface="Arial" pitchFamily="34" charset="0"/>
              </a:rPr>
              <a:t>Oktatók</a:t>
            </a:r>
            <a:r>
              <a:rPr lang="en-US" sz="2800" dirty="0">
                <a:latin typeface="Trebuchet MS" panose="020B0603020202020204" pitchFamily="34" charset="0"/>
                <a:cs typeface="Arial" pitchFamily="34" charset="0"/>
              </a:rPr>
              <a:t>: </a:t>
            </a:r>
            <a:r>
              <a:rPr lang="hu-HU" sz="2800" dirty="0">
                <a:latin typeface="Trebuchet MS" panose="020B0603020202020204" pitchFamily="34" charset="0"/>
                <a:cs typeface="Arial" pitchFamily="34" charset="0"/>
              </a:rPr>
              <a:t>~</a:t>
            </a:r>
            <a:r>
              <a:rPr lang="en-US" sz="2800" dirty="0">
                <a:latin typeface="Trebuchet MS" panose="020B0603020202020204" pitchFamily="34" charset="0"/>
                <a:cs typeface="Arial" pitchFamily="34" charset="0"/>
              </a:rPr>
              <a:t>2</a:t>
            </a:r>
            <a:r>
              <a:rPr lang="hu-HU" sz="2800" dirty="0">
                <a:latin typeface="Trebuchet MS" panose="020B0603020202020204" pitchFamily="34" charset="0"/>
                <a:cs typeface="Arial" pitchFamily="34" charset="0"/>
              </a:rPr>
              <a:t>00</a:t>
            </a:r>
            <a:endParaRPr lang="en-US" sz="28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900" y="27961"/>
            <a:ext cx="7081482" cy="876828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92101E"/>
                </a:solidFill>
                <a:latin typeface="Bebas Neue"/>
                <a:ea typeface="+mj-ea"/>
                <a:cs typeface="Bebas Neue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Neumann </a:t>
            </a:r>
            <a:r>
              <a:rPr lang="en-US" b="1" dirty="0" err="1">
                <a:solidFill>
                  <a:schemeClr val="tx1"/>
                </a:solidFill>
              </a:rPr>
              <a:t>János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Egyetem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Képtalálat a következőre: „gamf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445" y="4080681"/>
            <a:ext cx="2927555" cy="25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F0F03519-EE7D-446D-87DA-CE3F4DF8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1903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GAMF Műszaki és Informatikai Kar</a:t>
            </a: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766524" y="1674055"/>
            <a:ext cx="7831932" cy="3429168"/>
          </a:xfrm>
          <a:noFill/>
        </p:spPr>
        <p:txBody>
          <a:bodyPr>
            <a:noAutofit/>
          </a:bodyPr>
          <a:lstStyle/>
          <a:p>
            <a:pPr>
              <a:tabLst>
                <a:tab pos="5039874" algn="r"/>
              </a:tabLst>
            </a:pPr>
            <a:r>
              <a:rPr lang="hu-HU" sz="2800" dirty="0">
                <a:latin typeface="Franklin Gothic Medium" panose="020B0603020102020204" pitchFamily="34" charset="0"/>
              </a:rPr>
              <a:t>Megalapítva</a:t>
            </a:r>
            <a:r>
              <a:rPr lang="en-US" sz="2800" dirty="0">
                <a:latin typeface="Franklin Gothic Medium" panose="020B0603020102020204" pitchFamily="34" charset="0"/>
              </a:rPr>
              <a:t> 	            1964 </a:t>
            </a:r>
          </a:p>
          <a:p>
            <a:pPr>
              <a:tabLst>
                <a:tab pos="5039874" algn="r"/>
              </a:tabLst>
            </a:pPr>
            <a:r>
              <a:rPr lang="hu-HU" sz="2800" dirty="0">
                <a:latin typeface="Franklin Gothic Medium" panose="020B0603020102020204" pitchFamily="34" charset="0"/>
              </a:rPr>
              <a:t>Oktatók</a:t>
            </a:r>
            <a:r>
              <a:rPr lang="en-US" sz="2800" dirty="0">
                <a:latin typeface="Franklin Gothic Medium" panose="020B0603020102020204" pitchFamily="34" charset="0"/>
              </a:rPr>
              <a:t>	               100</a:t>
            </a:r>
          </a:p>
          <a:p>
            <a:pPr>
              <a:tabLst>
                <a:tab pos="5039874" algn="r"/>
              </a:tabLst>
            </a:pPr>
            <a:r>
              <a:rPr lang="hu-HU" sz="2800" dirty="0">
                <a:latin typeface="Franklin Gothic Medium" panose="020B0603020102020204" pitchFamily="34" charset="0"/>
              </a:rPr>
              <a:t>Hallgatószám	</a:t>
            </a:r>
            <a:r>
              <a:rPr lang="en-US" sz="2800" dirty="0">
                <a:latin typeface="Franklin Gothic Medium" panose="020B0603020102020204" pitchFamily="34" charset="0"/>
              </a:rPr>
              <a:t>            </a:t>
            </a:r>
            <a:r>
              <a:rPr lang="hu-HU" sz="2800" dirty="0">
                <a:latin typeface="Franklin Gothic Medium" panose="020B0603020102020204" pitchFamily="34" charset="0"/>
              </a:rPr>
              <a:t>~2000</a:t>
            </a:r>
            <a:endParaRPr lang="en-US" sz="2800" dirty="0">
              <a:latin typeface="Franklin Gothic Medium" panose="020B0603020102020204" pitchFamily="34" charset="0"/>
            </a:endParaRPr>
          </a:p>
          <a:p>
            <a:pPr>
              <a:tabLst>
                <a:tab pos="5039874" algn="r"/>
              </a:tabLst>
            </a:pPr>
            <a:r>
              <a:rPr lang="hu-HU" sz="2800" dirty="0">
                <a:latin typeface="Franklin Gothic Medium" panose="020B0603020102020204" pitchFamily="34" charset="0"/>
              </a:rPr>
              <a:t>Nappali</a:t>
            </a:r>
            <a:r>
              <a:rPr lang="en-US" sz="2800" dirty="0">
                <a:latin typeface="Franklin Gothic Medium" panose="020B0603020102020204" pitchFamily="34" charset="0"/>
              </a:rPr>
              <a:t> 	              </a:t>
            </a:r>
            <a:r>
              <a:rPr lang="hu-HU" sz="2800" dirty="0">
                <a:latin typeface="Franklin Gothic Medium" panose="020B0603020102020204" pitchFamily="34" charset="0"/>
              </a:rPr>
              <a:t>~</a:t>
            </a:r>
            <a:r>
              <a:rPr lang="en-US" sz="2800" dirty="0">
                <a:latin typeface="Franklin Gothic Medium" panose="020B0603020102020204" pitchFamily="34" charset="0"/>
              </a:rPr>
              <a:t>70%</a:t>
            </a:r>
          </a:p>
          <a:p>
            <a:pPr>
              <a:tabLst>
                <a:tab pos="5039874" algn="r"/>
              </a:tabLst>
            </a:pPr>
            <a:r>
              <a:rPr lang="hu-HU" sz="2800" dirty="0">
                <a:latin typeface="Franklin Gothic Medium" panose="020B0603020102020204" pitchFamily="34" charset="0"/>
              </a:rPr>
              <a:t>Levelező</a:t>
            </a:r>
            <a:r>
              <a:rPr lang="en-US" sz="2800" dirty="0">
                <a:latin typeface="Franklin Gothic Medium" panose="020B0603020102020204" pitchFamily="34" charset="0"/>
              </a:rPr>
              <a:t>	              </a:t>
            </a:r>
            <a:r>
              <a:rPr lang="hu-HU" sz="2800" dirty="0">
                <a:latin typeface="Franklin Gothic Medium" panose="020B0603020102020204" pitchFamily="34" charset="0"/>
              </a:rPr>
              <a:t>~</a:t>
            </a:r>
            <a:r>
              <a:rPr lang="en-US" sz="2800" dirty="0">
                <a:latin typeface="Franklin Gothic Medium" panose="020B0603020102020204" pitchFamily="34" charset="0"/>
              </a:rPr>
              <a:t>30%</a:t>
            </a:r>
            <a:endParaRPr lang="hu-HU" sz="2800" dirty="0">
              <a:latin typeface="Franklin Gothic Medium" panose="020B0603020102020204" pitchFamily="34" charset="0"/>
            </a:endParaRPr>
          </a:p>
          <a:p>
            <a:pPr>
              <a:tabLst>
                <a:tab pos="5039874" algn="r"/>
              </a:tabLst>
            </a:pPr>
            <a:r>
              <a:rPr lang="hu-HU" sz="2800" dirty="0">
                <a:latin typeface="Franklin Gothic Medium" panose="020B0603020102020204" pitchFamily="34" charset="0"/>
              </a:rPr>
              <a:t>Tanszékek	    5</a:t>
            </a:r>
          </a:p>
          <a:p>
            <a:endParaRPr lang="en-US" dirty="0">
              <a:solidFill>
                <a:srgbClr val="004733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76EE913-770A-40D7-9077-383DAD18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224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81940" y="78250"/>
            <a:ext cx="7053542" cy="1400530"/>
          </a:xfrm>
        </p:spPr>
        <p:txBody>
          <a:bodyPr>
            <a:norm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Képzési programok</a:t>
            </a: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281940" y="667944"/>
            <a:ext cx="8458200" cy="433681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Felsőoktatási szakképzés </a:t>
            </a:r>
            <a:r>
              <a:rPr lang="hu-HU" dirty="0">
                <a:latin typeface="Franklin Gothic Medium" panose="020B0603020102020204" pitchFamily="34" charset="0"/>
              </a:rPr>
              <a:t>(4 félév) (~2 %)</a:t>
            </a:r>
          </a:p>
          <a:p>
            <a:r>
              <a:rPr lang="hu-HU" dirty="0">
                <a:latin typeface="Franklin Gothic Medium" panose="020B0603020102020204" pitchFamily="34" charset="0"/>
              </a:rPr>
              <a:t>Mérnökinformatikus (Rendszergazda)</a:t>
            </a:r>
          </a:p>
          <a:p>
            <a:r>
              <a:rPr lang="hu-HU" dirty="0">
                <a:latin typeface="Franklin Gothic Medium" panose="020B0603020102020204" pitchFamily="34" charset="0"/>
              </a:rPr>
              <a:t>Programtervező informatikus</a:t>
            </a:r>
          </a:p>
          <a:p>
            <a:pPr marL="0" indent="0">
              <a:buNone/>
            </a:pP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BSc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/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BProf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hu-HU" dirty="0">
                <a:latin typeface="Franklin Gothic Medium" panose="020B0603020102020204" pitchFamily="34" charset="0"/>
              </a:rPr>
              <a:t>(7/6 félév) (~84%)</a:t>
            </a:r>
            <a:endParaRPr lang="en-US" dirty="0">
              <a:latin typeface="Franklin Gothic Medium" panose="020B0603020102020204" pitchFamily="34" charset="0"/>
            </a:endParaRPr>
          </a:p>
          <a:p>
            <a:r>
              <a:rPr lang="hu-HU" dirty="0">
                <a:latin typeface="Franklin Gothic Medium" panose="020B0603020102020204" pitchFamily="34" charset="0"/>
              </a:rPr>
              <a:t>Gépészmérnök</a:t>
            </a:r>
            <a:r>
              <a:rPr lang="en-US" dirty="0">
                <a:latin typeface="Franklin Gothic Medium" panose="020B0603020102020204" pitchFamily="34" charset="0"/>
              </a:rPr>
              <a:t> (BSc) </a:t>
            </a:r>
            <a:endParaRPr lang="hu-HU" dirty="0">
              <a:latin typeface="Franklin Gothic Medium" panose="020B0603020102020204" pitchFamily="34" charset="0"/>
            </a:endParaRPr>
          </a:p>
          <a:p>
            <a:r>
              <a:rPr lang="hu-HU" dirty="0">
                <a:latin typeface="Franklin Gothic Medium" panose="020B0603020102020204" pitchFamily="34" charset="0"/>
              </a:rPr>
              <a:t>Mérnökinformatikus </a:t>
            </a:r>
            <a:r>
              <a:rPr lang="en-US" dirty="0">
                <a:latin typeface="Franklin Gothic Medium" panose="020B0603020102020204" pitchFamily="34" charset="0"/>
              </a:rPr>
              <a:t>(BSc) </a:t>
            </a:r>
            <a:r>
              <a:rPr lang="hu-HU" dirty="0">
                <a:latin typeface="Franklin Gothic Medium" panose="020B0603020102020204" pitchFamily="34" charset="0"/>
              </a:rPr>
              <a:t>(HU+EN)</a:t>
            </a:r>
          </a:p>
          <a:p>
            <a:r>
              <a:rPr lang="hu-HU" dirty="0">
                <a:latin typeface="Franklin Gothic Medium" panose="020B0603020102020204" pitchFamily="34" charset="0"/>
              </a:rPr>
              <a:t>Üzemmérnök-informatikus (</a:t>
            </a:r>
            <a:r>
              <a:rPr lang="hu-HU" dirty="0" err="1">
                <a:latin typeface="Franklin Gothic Medium" panose="020B0603020102020204" pitchFamily="34" charset="0"/>
              </a:rPr>
              <a:t>BProf</a:t>
            </a:r>
            <a:r>
              <a:rPr lang="hu-HU" dirty="0">
                <a:latin typeface="Franklin Gothic Medium" panose="020B0603020102020204" pitchFamily="34" charset="0"/>
              </a:rPr>
              <a:t>) </a:t>
            </a:r>
            <a:endParaRPr lang="en-US" dirty="0">
              <a:latin typeface="Franklin Gothic Medium" panose="020B0603020102020204" pitchFamily="34" charset="0"/>
            </a:endParaRPr>
          </a:p>
          <a:p>
            <a:r>
              <a:rPr lang="hu-HU" dirty="0" err="1">
                <a:latin typeface="Franklin Gothic Medium" panose="020B0603020102020204" pitchFamily="34" charset="0"/>
              </a:rPr>
              <a:t>Járműmárnök</a:t>
            </a:r>
            <a:r>
              <a:rPr lang="hu-HU" dirty="0">
                <a:latin typeface="Franklin Gothic Medium" panose="020B0603020102020204" pitchFamily="34" charset="0"/>
              </a:rPr>
              <a:t> </a:t>
            </a:r>
            <a:r>
              <a:rPr lang="en-US" dirty="0">
                <a:latin typeface="Franklin Gothic Medium" panose="020B0603020102020204" pitchFamily="34" charset="0"/>
              </a:rPr>
              <a:t>(BSc) </a:t>
            </a:r>
          </a:p>
          <a:p>
            <a:r>
              <a:rPr lang="hu-HU" dirty="0">
                <a:latin typeface="Franklin Gothic Medium" panose="020B0603020102020204" pitchFamily="34" charset="0"/>
              </a:rPr>
              <a:t>Műszaki menedzser</a:t>
            </a:r>
            <a:r>
              <a:rPr lang="en-US" dirty="0">
                <a:latin typeface="Franklin Gothic Medium" panose="020B0603020102020204" pitchFamily="34" charset="0"/>
              </a:rPr>
              <a:t>(BSc) </a:t>
            </a:r>
          </a:p>
          <a:p>
            <a:r>
              <a:rPr lang="hu-HU" dirty="0">
                <a:latin typeface="Franklin Gothic Medium" panose="020B0603020102020204" pitchFamily="34" charset="0"/>
              </a:rPr>
              <a:t>Logisztikai mérnök </a:t>
            </a:r>
            <a:r>
              <a:rPr lang="en-US" dirty="0">
                <a:latin typeface="Franklin Gothic Medium" panose="020B0603020102020204" pitchFamily="34" charset="0"/>
              </a:rPr>
              <a:t>(BSc) </a:t>
            </a:r>
          </a:p>
          <a:p>
            <a:pPr marL="0" indent="0">
              <a:buNone/>
            </a:pPr>
            <a:r>
              <a:rPr lang="hu-HU" dirty="0" err="1">
                <a:latin typeface="Franklin Gothic Medium" panose="020B0603020102020204" pitchFamily="34" charset="0"/>
              </a:rPr>
              <a:t>MSc</a:t>
            </a:r>
            <a:endParaRPr lang="en-US" dirty="0">
              <a:latin typeface="Franklin Gothic Medium" panose="020B0603020102020204" pitchFamily="34" charset="0"/>
            </a:endParaRPr>
          </a:p>
          <a:p>
            <a:r>
              <a:rPr lang="hu-HU" dirty="0">
                <a:latin typeface="Franklin Gothic Medium" panose="020B0603020102020204" pitchFamily="34" charset="0"/>
              </a:rPr>
              <a:t>Gépészmérnök</a:t>
            </a:r>
          </a:p>
          <a:p>
            <a:pPr marL="0" indent="0"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Szakirányú továbbképzés (szakmérnök/szakember)</a:t>
            </a:r>
            <a:r>
              <a:rPr lang="hu-HU" dirty="0">
                <a:latin typeface="Franklin Gothic Medium" panose="020B0603020102020204" pitchFamily="34" charset="0"/>
              </a:rPr>
              <a:t> (~14 %)</a:t>
            </a:r>
          </a:p>
          <a:p>
            <a:r>
              <a:rPr lang="hu-HU" dirty="0">
                <a:latin typeface="Franklin Gothic Medium" panose="020B0603020102020204" pitchFamily="34" charset="0"/>
              </a:rPr>
              <a:t>Programozó informatikus, Logisztikus, Minőségügyi mérnök</a:t>
            </a:r>
            <a:endParaRPr lang="en-US" dirty="0">
              <a:latin typeface="Franklin Gothic Medium" panose="020B0603020102020204" pitchFamily="34" charset="0"/>
            </a:endParaRPr>
          </a:p>
          <a:p>
            <a:endParaRPr lang="en-US" dirty="0">
              <a:solidFill>
                <a:srgbClr val="004733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E762C40-90A6-4197-BA91-29C765637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729" y="2393789"/>
            <a:ext cx="3399051" cy="2070421"/>
          </a:xfrm>
          <a:prstGeom prst="rect">
            <a:avLst/>
          </a:prstGeom>
        </p:spPr>
      </p:pic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F8EED64-AD58-448B-9E38-F478BD97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8308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82FEA7-327F-4ECD-828A-6F2330CC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AppInventor</a:t>
            </a:r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8D906DA-7FD0-4BFF-8C3E-C77BDD6B3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1D13B56-6007-42F8-BE79-D2E00C16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847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E3DDB3-24D2-4437-826B-12EBBF45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 és 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C2DC78-EA95-405E-A584-FD0329B86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477108"/>
            <a:ext cx="6711654" cy="4771299"/>
          </a:xfrm>
        </p:spPr>
        <p:txBody>
          <a:bodyPr>
            <a:normAutofit/>
          </a:bodyPr>
          <a:lstStyle/>
          <a:p>
            <a:r>
              <a:rPr lang="hu-HU" dirty="0"/>
              <a:t>Gyors alkalmazásfejlesztés vizuális eszközökkel</a:t>
            </a:r>
          </a:p>
          <a:p>
            <a:r>
              <a:rPr lang="hu-HU" dirty="0"/>
              <a:t>Web alapú fejlesztői környezet</a:t>
            </a:r>
          </a:p>
          <a:p>
            <a:r>
              <a:rPr lang="hu-HU" dirty="0">
                <a:hlinkClick r:id="rId2"/>
              </a:rPr>
              <a:t>http://appinventor.mit.edu/</a:t>
            </a:r>
            <a:endParaRPr lang="hu-HU" dirty="0"/>
          </a:p>
          <a:p>
            <a:r>
              <a:rPr lang="hu-HU" dirty="0"/>
              <a:t>Takács Viktor László: Mobiltechnológia (e-könyv), 2017, ISBN: 978-963-318-639-8</a:t>
            </a:r>
          </a:p>
          <a:p>
            <a:r>
              <a:rPr lang="hu-HU" dirty="0">
                <a:hlinkClick r:id="rId3"/>
              </a:rPr>
              <a:t>https://dupress.unideb.hu/termek/mobiltechnologia-e-konyv/</a:t>
            </a:r>
            <a:endParaRPr lang="hu-HU" dirty="0"/>
          </a:p>
          <a:p>
            <a:r>
              <a:rPr lang="hu-HU" dirty="0"/>
              <a:t>David </a:t>
            </a:r>
            <a:r>
              <a:rPr lang="hu-HU" dirty="0" err="1"/>
              <a:t>Wolber</a:t>
            </a:r>
            <a:r>
              <a:rPr lang="hu-HU" dirty="0"/>
              <a:t>, Hal </a:t>
            </a:r>
            <a:r>
              <a:rPr lang="hu-HU" dirty="0" err="1"/>
              <a:t>Abelson</a:t>
            </a:r>
            <a:r>
              <a:rPr lang="hu-HU" dirty="0"/>
              <a:t>, </a:t>
            </a:r>
            <a:r>
              <a:rPr lang="hu-HU" dirty="0" err="1"/>
              <a:t>Liz</a:t>
            </a:r>
            <a:r>
              <a:rPr lang="hu-HU" dirty="0"/>
              <a:t> </a:t>
            </a:r>
            <a:r>
              <a:rPr lang="hu-HU" dirty="0" err="1"/>
              <a:t>Looney</a:t>
            </a:r>
            <a:r>
              <a:rPr lang="hu-HU" dirty="0"/>
              <a:t>, Ellen </a:t>
            </a:r>
            <a:r>
              <a:rPr lang="hu-HU" dirty="0" err="1"/>
              <a:t>Spertus</a:t>
            </a:r>
            <a:r>
              <a:rPr lang="hu-HU" dirty="0"/>
              <a:t>: App </a:t>
            </a:r>
            <a:r>
              <a:rPr lang="hu-HU" dirty="0" err="1"/>
              <a:t>Inventor</a:t>
            </a:r>
            <a:r>
              <a:rPr lang="hu-HU" dirty="0"/>
              <a:t> 2, </a:t>
            </a:r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Own</a:t>
            </a:r>
            <a:r>
              <a:rPr lang="hu-HU" dirty="0"/>
              <a:t> Android </a:t>
            </a:r>
            <a:r>
              <a:rPr lang="hu-HU" dirty="0" err="1"/>
              <a:t>Apps</a:t>
            </a:r>
            <a:r>
              <a:rPr lang="hu-HU" dirty="0"/>
              <a:t>, 2nd Edition, </a:t>
            </a:r>
            <a:r>
              <a:rPr lang="hu-HU" dirty="0" err="1"/>
              <a:t>O'Reilly</a:t>
            </a:r>
            <a:r>
              <a:rPr lang="hu-HU" dirty="0"/>
              <a:t> Media, 2014, ISBN-13: 978-1491906842</a:t>
            </a:r>
          </a:p>
          <a:p>
            <a:r>
              <a:rPr lang="hu-HU" dirty="0">
                <a:hlinkClick r:id="rId4"/>
              </a:rPr>
              <a:t>http://www.appinventor.org/book2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B84F1F5-F355-4314-9EB4-46CBF04F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15</a:t>
            </a:fld>
            <a:endParaRPr lang="hu-HU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8C54C8AC-CB04-4527-8FF9-C3653DCF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49" y="5238738"/>
            <a:ext cx="2979558" cy="11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Ábra 5">
            <a:extLst>
              <a:ext uri="{FF2B5EF4-FFF2-40B4-BE49-F238E27FC236}">
                <a16:creationId xmlns:a16="http://schemas.microsoft.com/office/drawing/2014/main" id="{3A0B54DF-F63A-48B2-AD38-9A4636EA4E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2554" y="1921486"/>
            <a:ext cx="1284664" cy="150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6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D4224C-EBAC-4AD4-94BF-5BA70DE8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Fejlesztői környezet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AE62A5-0195-41FD-AF61-43DCBBAA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Bejelentkezés Google fiókkal</a:t>
            </a:r>
          </a:p>
          <a:p>
            <a:r>
              <a:rPr lang="hu-HU" dirty="0"/>
              <a:t>Új projekt: </a:t>
            </a:r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KecskemetTour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5375093-A69B-4068-AD87-E5ABE65E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16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A5DBBCE-E586-4B49-AD24-EE48FD915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6459"/>
            <a:ext cx="9144000" cy="25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208235-D417-4102-AE29-85ECCE29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Tesztelés menet közben </a:t>
            </a:r>
            <a:r>
              <a:rPr lang="en-US" dirty="0"/>
              <a:t>Android</a:t>
            </a:r>
            <a:r>
              <a:rPr lang="hu-HU" dirty="0"/>
              <a:t>-os</a:t>
            </a:r>
            <a:r>
              <a:rPr lang="en-US" dirty="0"/>
              <a:t> </a:t>
            </a:r>
            <a:r>
              <a:rPr lang="hu-HU" dirty="0"/>
              <a:t>eszközön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9D4704-6973-40F0-91FA-88DB5666D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 az eszköz ugyanarra a wifi-re kapcsolódik mint a számítógép</a:t>
            </a:r>
          </a:p>
          <a:p>
            <a:r>
              <a:rPr lang="en-US" b="1" dirty="0"/>
              <a:t>MIT App Inventor 2 companion </a:t>
            </a:r>
            <a:r>
              <a:rPr lang="hu-HU" dirty="0"/>
              <a:t>telepítése szükséges a mobil eszközre</a:t>
            </a:r>
            <a:r>
              <a:rPr lang="en-US" dirty="0"/>
              <a:t> https://play.google.com/store/apps/details?id=edu.mit.appinventor.aicompanion3&amp;hl=en</a:t>
            </a:r>
          </a:p>
          <a:p>
            <a:r>
              <a:rPr lang="en-US" dirty="0"/>
              <a:t>Connect/AI Companion </a:t>
            </a:r>
            <a:r>
              <a:rPr lang="hu-HU" dirty="0"/>
              <a:t>a webes felülete</a:t>
            </a:r>
            <a:r>
              <a:rPr lang="en-US" dirty="0"/>
              <a:t>n</a:t>
            </a:r>
          </a:p>
          <a:p>
            <a:endParaRPr lang="hu-HU" dirty="0"/>
          </a:p>
        </p:txBody>
      </p:sp>
      <p:pic>
        <p:nvPicPr>
          <p:cNvPr id="1026" name="Picture 2" descr="https://lh5.googleusercontent.com/xR_fUIS1xaHqMBy9mK9dgoyEHwlS3FxOXI7q6r9Emo00xBlz09Y0XWBLyGkKUOPlWjgxwsVW7ers9OtbOed8SHaxKZgRsYV3hKwcs0IWojd3i5jZFpchsBaJpl96wxVAyIxJX-p6">
            <a:extLst>
              <a:ext uri="{FF2B5EF4-FFF2-40B4-BE49-F238E27FC236}">
                <a16:creationId xmlns:a16="http://schemas.microsoft.com/office/drawing/2014/main" id="{7D9BD7B2-EEA7-420D-B198-941BDB47E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39" y="4700489"/>
            <a:ext cx="691655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09CAF39-5EBA-49F1-B4A3-C3A998C3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4200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E4621F-7BEF-404F-BAC7-C24ECB47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Tesztelés menet közben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A0D1C9-B7EE-4ECE-9017-F32EE272B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MIT App Inventor 2 companion</a:t>
            </a:r>
            <a:r>
              <a:rPr lang="hu-HU" dirty="0"/>
              <a:t> alkalmazás indítása, majd</a:t>
            </a:r>
            <a:r>
              <a:rPr lang="en-US" dirty="0"/>
              <a:t> </a:t>
            </a:r>
            <a:endParaRPr lang="hu-HU" dirty="0"/>
          </a:p>
          <a:p>
            <a:r>
              <a:rPr lang="hu-HU" dirty="0"/>
              <a:t>S</a:t>
            </a:r>
            <a:r>
              <a:rPr lang="en-US" dirty="0"/>
              <a:t>can QR code </a:t>
            </a:r>
            <a:br>
              <a:rPr lang="en-US" dirty="0"/>
            </a:br>
            <a:endParaRPr lang="hu-HU" dirty="0"/>
          </a:p>
        </p:txBody>
      </p:sp>
      <p:pic>
        <p:nvPicPr>
          <p:cNvPr id="2050" name="Picture 2" descr="https://lh6.googleusercontent.com/a_FgVU7qvegzScHxFsxyBKWrGsGoef9XYqq1dfqxSryvykVM3t9tyIcmLJz7J9t_pPWyeS8AKHFpPMLwtiGpEVBeSUtWFm3lqbESS2zCxg77OApNuqdbgeeDFfIuGc2VKX0RmI3K">
            <a:extLst>
              <a:ext uri="{FF2B5EF4-FFF2-40B4-BE49-F238E27FC236}">
                <a16:creationId xmlns:a16="http://schemas.microsoft.com/office/drawing/2014/main" id="{C16C0A0C-3E4A-4ACB-95D0-2732B0AA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69" y="3930649"/>
            <a:ext cx="26193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18CE105-CDC3-461D-84BB-45CACD7E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158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D8E209-68D9-4330-90F1-0E062993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Az elkészült alkalmazás telepítése az Androidos eszközre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094FF0-1823-4942-A0F3-2B776E35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5532266" cy="4870597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Alkalmazások telepítésének engedélyezése "ismeretlen forrásból"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https://www.androidcentral.com/unknown-sources</a:t>
            </a:r>
            <a:r>
              <a:rPr lang="en-US" dirty="0"/>
              <a:t> </a:t>
            </a:r>
          </a:p>
          <a:p>
            <a:r>
              <a:rPr lang="hu-HU" dirty="0"/>
              <a:t>Pl. Samsung Galaxy A50 Beállítások/Alkalmazások/jobb felső menü/Speciális hozzáférés/Ismeretlen </a:t>
            </a:r>
            <a:r>
              <a:rPr lang="hu-HU" dirty="0" err="1"/>
              <a:t>alk.ok</a:t>
            </a:r>
            <a:r>
              <a:rPr lang="hu-HU" dirty="0"/>
              <a:t> telepítése</a:t>
            </a:r>
          </a:p>
          <a:p>
            <a:r>
              <a:rPr lang="hu-HU" dirty="0"/>
              <a:t>"</a:t>
            </a:r>
            <a:r>
              <a:rPr lang="en-US" dirty="0"/>
              <a:t>scan QR cod</a:t>
            </a:r>
            <a:r>
              <a:rPr lang="hu-HU" dirty="0"/>
              <a:t>e"</a:t>
            </a:r>
            <a:endParaRPr lang="en-US" dirty="0"/>
          </a:p>
          <a:p>
            <a:r>
              <a:rPr lang="hu-HU" dirty="0" err="1"/>
              <a:t>Végiglépkedni</a:t>
            </a:r>
            <a:r>
              <a:rPr lang="hu-HU" dirty="0"/>
              <a:t> a varázslón</a:t>
            </a:r>
          </a:p>
        </p:txBody>
      </p:sp>
      <p:pic>
        <p:nvPicPr>
          <p:cNvPr id="3074" name="Picture 2" descr="https://lh3.googleusercontent.com/o-D5yvnlrJfGA6QgHtgRjFmL_vj_lH5mmec4eL1BvJyNKKSIFYl6RbAUHJ9j03G6hs4SvD-VjB2cRSRBjg2iEXkvLzoie1y4J_6hWLW3YMgDvSmGDaVXDr6kVQqrfr2szpqPkkav">
            <a:extLst>
              <a:ext uri="{FF2B5EF4-FFF2-40B4-BE49-F238E27FC236}">
                <a16:creationId xmlns:a16="http://schemas.microsoft.com/office/drawing/2014/main" id="{7956BF31-1AAD-4CF2-8B6C-FF54CDD4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27" y="1825625"/>
            <a:ext cx="59436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4.googleusercontent.com/3cZpZKs-v8j-U2NvIaCUNIuvaWVAxgIPDc015XTTKlovTZWjk5vXztP26hNi3QMYMnQ-2U5uQlm_Jx3ukirgEU1YmhW6s6cw9ZXk6wegtJkCQYsv_MtJp2iWUWjaDE7IBX9YieFG">
            <a:extLst>
              <a:ext uri="{FF2B5EF4-FFF2-40B4-BE49-F238E27FC236}">
                <a16:creationId xmlns:a16="http://schemas.microsoft.com/office/drawing/2014/main" id="{9187D53E-5792-434F-8B66-CC7C0F58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16" y="3186113"/>
            <a:ext cx="25336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E18FD74-1058-4D33-A49A-E0DD8A7D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122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7DDC47E-E3E6-4662-ABF4-1D513923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Tartalom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02E7E7E-0D18-4BA0-AB51-DF025581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2</a:t>
            </a:fld>
            <a:endParaRPr lang="hu-HU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Dia nagyítása 6">
                <a:extLst>
                  <a:ext uri="{FF2B5EF4-FFF2-40B4-BE49-F238E27FC236}">
                    <a16:creationId xmlns:a16="http://schemas.microsoft.com/office/drawing/2014/main" id="{D8843BE2-EB80-4009-A0A5-B9F9A83FEF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83117081"/>
                  </p:ext>
                </p:extLst>
              </p:nvPr>
            </p:nvGraphicFramePr>
            <p:xfrm>
              <a:off x="1726400" y="1853248"/>
              <a:ext cx="2286000" cy="1714500"/>
            </p:xfrm>
            <a:graphic>
              <a:graphicData uri="http://schemas.microsoft.com/office/powerpoint/2016/slidezoom">
                <pslz:sldZm>
                  <pslz:sldZmObj sldId="604" cId="3256396543">
                    <pslz:zmPr id="{7AFB0403-5940-4F2F-84EF-5291D9BA4C2D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Dia nagyítása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8843BE2-EB80-4009-A0A5-B9F9A83FEF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6400" y="1853248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Dia nagyítása 8">
                <a:extLst>
                  <a:ext uri="{FF2B5EF4-FFF2-40B4-BE49-F238E27FC236}">
                    <a16:creationId xmlns:a16="http://schemas.microsoft.com/office/drawing/2014/main" id="{7AF6595C-F84D-4F0A-BF19-EDB3631F23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52385376"/>
                  </p:ext>
                </p:extLst>
              </p:nvPr>
            </p:nvGraphicFramePr>
            <p:xfrm>
              <a:off x="4962378" y="1853248"/>
              <a:ext cx="2286000" cy="1714500"/>
            </p:xfrm>
            <a:graphic>
              <a:graphicData uri="http://schemas.microsoft.com/office/powerpoint/2016/slidezoom">
                <pslz:sldZm>
                  <pslz:sldZmObj sldId="605" cId="1018475757">
                    <pslz:zmPr id="{491A654D-39B3-49E7-B061-93B3961C7175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Dia nagyítása 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7AF6595C-F84D-4F0A-BF19-EDB3631F23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2378" y="1853248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Dia nagyítása 10">
                <a:extLst>
                  <a:ext uri="{FF2B5EF4-FFF2-40B4-BE49-F238E27FC236}">
                    <a16:creationId xmlns:a16="http://schemas.microsoft.com/office/drawing/2014/main" id="{E5E49A03-A992-4AF3-A35E-657C64F26A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67842913"/>
                  </p:ext>
                </p:extLst>
              </p:nvPr>
            </p:nvGraphicFramePr>
            <p:xfrm>
              <a:off x="4962378" y="4147503"/>
              <a:ext cx="2286000" cy="1714500"/>
            </p:xfrm>
            <a:graphic>
              <a:graphicData uri="http://schemas.microsoft.com/office/powerpoint/2016/slidezoom">
                <pslz:sldZm>
                  <pslz:sldZmObj sldId="261" cId="3607307706">
                    <pslz:zmPr id="{720058E8-D625-4F3A-9E60-7F6B69AB22D4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Dia nagyítása 1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5E49A03-A992-4AF3-A35E-657C64F26A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62378" y="4147503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Dia nagyítása 12">
                <a:extLst>
                  <a:ext uri="{FF2B5EF4-FFF2-40B4-BE49-F238E27FC236}">
                    <a16:creationId xmlns:a16="http://schemas.microsoft.com/office/drawing/2014/main" id="{F7F371A4-00C4-4B81-8FF7-A1065D382B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50904087"/>
                  </p:ext>
                </p:extLst>
              </p:nvPr>
            </p:nvGraphicFramePr>
            <p:xfrm>
              <a:off x="1726400" y="4147503"/>
              <a:ext cx="2286000" cy="1714500"/>
            </p:xfrm>
            <a:graphic>
              <a:graphicData uri="http://schemas.microsoft.com/office/powerpoint/2016/slidezoom">
                <pslz:sldZm>
                  <pslz:sldZmObj sldId="606" cId="3632664012">
                    <pslz:zmPr id="{F39AD319-F7FF-4C5D-AA42-F08DD4B57A77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Dia nagyítása 12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F7F371A4-00C4-4B81-8FF7-A1065D382B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26400" y="4147503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746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EA723F-929C-4348-AE08-F19EB1DC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5126962" cy="1400530"/>
          </a:xfrm>
        </p:spPr>
        <p:txBody>
          <a:bodyPr/>
          <a:lstStyle/>
          <a:p>
            <a:r>
              <a:rPr lang="hu-HU" dirty="0" err="1"/>
              <a:t>ActivtyStarter</a:t>
            </a:r>
            <a:r>
              <a:rPr lang="hu-HU" dirty="0"/>
              <a:t> tulajdonságok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7C44D7C-256E-44E3-B0C8-25D0F4B30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1" y="3429000"/>
            <a:ext cx="8549953" cy="3192193"/>
          </a:xfrm>
        </p:spPr>
        <p:txBody>
          <a:bodyPr/>
          <a:lstStyle/>
          <a:p>
            <a:r>
              <a:rPr lang="hu-HU" dirty="0"/>
              <a:t>Action:</a:t>
            </a:r>
          </a:p>
          <a:p>
            <a:r>
              <a:rPr lang="hu-HU" sz="3200" dirty="0" err="1"/>
              <a:t>android.intent.action.VIEW</a:t>
            </a:r>
            <a:endParaRPr lang="hu-HU" sz="3200" dirty="0"/>
          </a:p>
          <a:p>
            <a:r>
              <a:rPr lang="hu-HU" dirty="0" err="1"/>
              <a:t>ActivityClass</a:t>
            </a:r>
            <a:r>
              <a:rPr lang="hu-HU" dirty="0"/>
              <a:t>:</a:t>
            </a:r>
          </a:p>
          <a:p>
            <a:r>
              <a:rPr lang="hu-HU" sz="3200" dirty="0" err="1"/>
              <a:t>com.google.android.maps.MapsActivity</a:t>
            </a:r>
            <a:endParaRPr lang="hu-HU" sz="3200" dirty="0"/>
          </a:p>
          <a:p>
            <a:r>
              <a:rPr lang="hu-HU" dirty="0" err="1"/>
              <a:t>ActivityPackage</a:t>
            </a:r>
            <a:r>
              <a:rPr lang="hu-HU" dirty="0"/>
              <a:t>:</a:t>
            </a:r>
          </a:p>
          <a:p>
            <a:r>
              <a:rPr lang="hu-HU" sz="3200" dirty="0" err="1"/>
              <a:t>com.google.android.apps.maps</a:t>
            </a:r>
            <a:endParaRPr lang="hu-HU" sz="3200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799BB13-6B63-4A0F-A69F-0C0F1540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20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8E6A4C5-58DF-4EC1-B5AD-BBD37077C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72" y="509587"/>
            <a:ext cx="3532328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85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B089A1-B300-4984-A5B5-9BA352BB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Kecskemét Tour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8AB4DD4E-11E3-4280-9450-0C0195CA0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2" y="2136274"/>
            <a:ext cx="3211847" cy="4616218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E5DD6B9-1F1D-442C-A4F9-8B4783E0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21</a:t>
            </a:fld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E9C2F56-4D6E-4827-8AF4-01D18FDFC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6" y="2136274"/>
            <a:ext cx="3240611" cy="461621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31EA048-1DA6-481E-AB74-A5ADDEA3E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77" y="295736"/>
            <a:ext cx="3004700" cy="6562264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E6981087-2489-4927-BE6F-1ADECB604B94}"/>
              </a:ext>
            </a:extLst>
          </p:cNvPr>
          <p:cNvSpPr/>
          <p:nvPr/>
        </p:nvSpPr>
        <p:spPr>
          <a:xfrm>
            <a:off x="-166413" y="1391583"/>
            <a:ext cx="6536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hlinkClick r:id="rId5"/>
              </a:rPr>
              <a:t>http://johanyak.hu/KecskemetCityHall.jpg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326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3C4173-8709-4DF8-9216-1BEF1A6D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Látnivalók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A769D6-088A-4EEE-9518-4BEB1BFBF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7F22E65-675F-4627-B8FE-6E9CC5D4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22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75F37F1-292C-41A2-B8E9-93009A1B7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2052925"/>
            <a:ext cx="59531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3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1024B6-E8F2-47A9-BAB9-7F37B746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Lista a List </a:t>
            </a:r>
            <a:r>
              <a:rPr lang="hu-HU" dirty="0" err="1"/>
              <a:t>Picker</a:t>
            </a:r>
            <a:r>
              <a:rPr lang="hu-HU" dirty="0"/>
              <a:t>-be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55B2E5-62EF-49AB-B0A7-1386056F1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4CC87A0-77EC-43AB-89B3-0380AED0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23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2CBC617-CAD7-4080-B8E4-3684B8028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28" y="2816576"/>
            <a:ext cx="8686744" cy="12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46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C0BA49-ADF0-4254-BC24-4040583D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Google </a:t>
            </a:r>
            <a:r>
              <a:rPr lang="hu-HU" dirty="0" err="1"/>
              <a:t>Maps</a:t>
            </a:r>
            <a:r>
              <a:rPr lang="hu-HU" dirty="0"/>
              <a:t> indítása a kiválasztott helyszínnel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B4E231-5660-4172-AB9E-24A1191D2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A154913-952F-4D9E-AA3C-B186E31B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24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163B91C-A6E8-4CDD-93AA-FC8DDA66F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2" y="2583033"/>
            <a:ext cx="8941215" cy="16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8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8E79D6-F143-40B9-90B0-6416FD87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Kapj el!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1DE93E-B09C-44AD-A5C4-1093DC2AF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MoleMash</a:t>
            </a:r>
            <a:endParaRPr lang="hu-HU" dirty="0"/>
          </a:p>
          <a:p>
            <a:r>
              <a:rPr lang="hu-HU" dirty="0">
                <a:hlinkClick r:id="rId2"/>
              </a:rPr>
              <a:t>https://appinventor.mit.edu/explore/sites/all/files/ai2tutorials/moleMash/mole.png</a:t>
            </a:r>
            <a:endParaRPr lang="hu-HU" dirty="0"/>
          </a:p>
          <a:p>
            <a:r>
              <a:rPr lang="hu-HU" sz="4400" dirty="0">
                <a:hlinkClick r:id="rId3"/>
              </a:rPr>
              <a:t>https://bit.ly/2ZDzNdL</a:t>
            </a:r>
            <a:endParaRPr lang="hu-HU" sz="3600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3B9CEE3-BF39-477C-9609-8E282C92C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7" y="249524"/>
            <a:ext cx="1521948" cy="1775606"/>
          </a:xfrm>
          <a:prstGeom prst="rect">
            <a:avLst/>
          </a:prstGeom>
        </p:spPr>
      </p:pic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849C6AB-7CB6-4241-8535-141BFA5E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7307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B032A9-FF7A-41DA-89BE-CDC299BE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GUI </a:t>
            </a:r>
            <a:r>
              <a:rPr lang="hu-HU" dirty="0" err="1"/>
              <a:t>Designer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C4C86A-1758-4465-A672-D5E3E50F0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39" y="2518117"/>
            <a:ext cx="2897945" cy="4044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Elnevezési konvenció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3E45BA3-9E21-4923-9619-769C28CC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26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7043C04-59F4-4E05-A820-E45A466BB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0" y="2052925"/>
            <a:ext cx="3095625" cy="420052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D480B16-1C3F-43DF-955E-F9D33CEA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423" y="1710024"/>
            <a:ext cx="18192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18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E831F4-423E-41B2-9516-8CBC0FFF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Eseménykezelők az </a:t>
            </a:r>
            <a:r>
              <a:rPr lang="hu-HU" dirty="0" err="1"/>
              <a:t>Exit</a:t>
            </a:r>
            <a:r>
              <a:rPr lang="hu-HU" dirty="0"/>
              <a:t> és </a:t>
            </a:r>
            <a:r>
              <a:rPr lang="hu-HU" dirty="0" err="1"/>
              <a:t>Reset</a:t>
            </a:r>
            <a:r>
              <a:rPr lang="hu-HU" dirty="0"/>
              <a:t> gombokhoz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8B3A57-2139-4C7F-8661-F5B9DF9F1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0E1297E-7B3C-477F-8605-E3D03720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27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7CD8DC5-B4B6-4470-9068-46F328076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45" y="2052925"/>
            <a:ext cx="3669533" cy="137607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0693288-F974-4B0D-80A3-BD6B3E0B5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645" y="3628677"/>
            <a:ext cx="4281122" cy="137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41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3CE17C-35C7-486A-B037-CD2D8066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74" y="203548"/>
            <a:ext cx="7055380" cy="1400530"/>
          </a:xfrm>
        </p:spPr>
        <p:txBody>
          <a:bodyPr/>
          <a:lstStyle/>
          <a:p>
            <a:r>
              <a:rPr lang="hu-HU" sz="3200" dirty="0"/>
              <a:t>Vakond áthelyezése véletlenszerűen meghatározott új pozícióba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D90281-EF21-4ED0-9E87-261BBD744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1E417B2-D516-4001-8245-BEE4DF8E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28</a:t>
            </a:fld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5022040-6B9F-4679-AC05-7E9D073943DB}"/>
              </a:ext>
            </a:extLst>
          </p:cNvPr>
          <p:cNvSpPr/>
          <p:nvPr/>
        </p:nvSpPr>
        <p:spPr>
          <a:xfrm>
            <a:off x="827700" y="4009292"/>
            <a:ext cx="7190885" cy="2395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57B1146-86DE-46B5-B1B6-4CC90452CC3F}"/>
              </a:ext>
            </a:extLst>
          </p:cNvPr>
          <p:cNvSpPr/>
          <p:nvPr/>
        </p:nvSpPr>
        <p:spPr>
          <a:xfrm>
            <a:off x="5042178" y="5109509"/>
            <a:ext cx="422031" cy="3798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EBFE2810-9C78-460D-968D-894EA5D33FC0}"/>
              </a:ext>
            </a:extLst>
          </p:cNvPr>
          <p:cNvCxnSpPr>
            <a:cxnSpLocks/>
          </p:cNvCxnSpPr>
          <p:nvPr/>
        </p:nvCxnSpPr>
        <p:spPr>
          <a:xfrm flipH="1">
            <a:off x="844875" y="5303905"/>
            <a:ext cx="4214478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D4B35BE9-8C03-40E1-A3C1-88CEFC2E96AE}"/>
              </a:ext>
            </a:extLst>
          </p:cNvPr>
          <p:cNvCxnSpPr/>
          <p:nvPr/>
        </p:nvCxnSpPr>
        <p:spPr>
          <a:xfrm flipV="1">
            <a:off x="5253193" y="4037428"/>
            <a:ext cx="0" cy="107208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DE43EEB-76A3-4E86-B890-917A41A4E1F1}"/>
              </a:ext>
            </a:extLst>
          </p:cNvPr>
          <p:cNvSpPr txBox="1"/>
          <p:nvPr/>
        </p:nvSpPr>
        <p:spPr>
          <a:xfrm>
            <a:off x="2671435" y="4697547"/>
            <a:ext cx="369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/>
              <a:t>x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A2B89C80-6D62-4FA5-BB7A-E8EE9C335D24}"/>
              </a:ext>
            </a:extLst>
          </p:cNvPr>
          <p:cNvSpPr txBox="1"/>
          <p:nvPr/>
        </p:nvSpPr>
        <p:spPr>
          <a:xfrm>
            <a:off x="4758644" y="4266831"/>
            <a:ext cx="3914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/>
              <a:t>y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9B25EE5-5054-42F4-A2C5-942AE6F0A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9" y="1998289"/>
            <a:ext cx="9024973" cy="17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29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8903DE-8EC0-4DA6-9490-F186256C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910534" cy="1400530"/>
          </a:xfrm>
        </p:spPr>
        <p:txBody>
          <a:bodyPr/>
          <a:lstStyle/>
          <a:p>
            <a:r>
              <a:rPr lang="hu-HU" dirty="0"/>
              <a:t>Induláskor és a beállított időintervallumot követően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85A3C4-575B-454D-8775-D3C3FDB80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C5B9907-AB36-4CFB-9A49-1B95782D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29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4AF96DF-022E-4B6E-B694-CC5D8B32C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" y="2509105"/>
            <a:ext cx="8945784" cy="15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8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CC49F467-E46A-4782-A1E5-670F0F17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785" y="1021630"/>
            <a:ext cx="4830523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hu-HU" sz="4000" dirty="0"/>
              <a:t>Dr. Johanyák Zsolt Csaba </a:t>
            </a:r>
            <a:endParaRPr lang="en-US" sz="4000" dirty="0"/>
          </a:p>
        </p:txBody>
      </p:sp>
      <p:pic>
        <p:nvPicPr>
          <p:cNvPr id="9" name="Kép helye 8">
            <a:extLst>
              <a:ext uri="{FF2B5EF4-FFF2-40B4-BE49-F238E27FC236}">
                <a16:creationId xmlns:a16="http://schemas.microsoft.com/office/drawing/2014/main" id="{27644D7A-7DC5-4D07-AF9C-B4C79800C4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r="9377"/>
          <a:stretch/>
        </p:blipFill>
        <p:spPr>
          <a:xfrm>
            <a:off x="20" y="10"/>
            <a:ext cx="3734749" cy="6857990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5F82A1F-5F13-4ED8-BD01-88CB39D5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2B576B2-DBB6-470E-924E-D1DA83E82C7B}" type="slidenum">
              <a:rPr lang="en-US" sz="2800" smtClean="0"/>
              <a:pPr defTabSz="914400">
                <a:spcAft>
                  <a:spcPts val="600"/>
                </a:spcAft>
              </a:pPr>
              <a:t>3</a:t>
            </a:fld>
            <a:endParaRPr lang="en-US" sz="280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4CC1E48C-F8D4-4293-9807-C883D062F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1786" y="2455431"/>
            <a:ext cx="4830522" cy="42367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65125" indent="-365125" defTabSz="457200">
              <a:buFont typeface="Wingdings 3" charset="2"/>
              <a:buChar char=""/>
            </a:pPr>
            <a:r>
              <a:rPr lang="hu-HU" sz="2800" dirty="0"/>
              <a:t>Főiskolai tanár</a:t>
            </a:r>
          </a:p>
          <a:p>
            <a:pPr marL="365125" indent="-365125" defTabSz="457200">
              <a:buFont typeface="Wingdings 3" charset="2"/>
              <a:buChar char=""/>
            </a:pPr>
            <a:r>
              <a:rPr lang="hu-HU" sz="2800" dirty="0"/>
              <a:t>Tudományos dékánhelyettes</a:t>
            </a:r>
          </a:p>
          <a:p>
            <a:pPr marL="365125" indent="-365125" defTabSz="457200">
              <a:buFont typeface="Wingdings 3" charset="2"/>
              <a:buChar char=""/>
            </a:pPr>
            <a:r>
              <a:rPr lang="hu-HU" sz="2800" dirty="0">
                <a:hlinkClick r:id="rId8"/>
              </a:rPr>
              <a:t>http://johanyak.hu</a:t>
            </a:r>
            <a:endParaRPr lang="hu-HU" sz="2800" dirty="0"/>
          </a:p>
          <a:p>
            <a:pPr marL="365125" indent="-365125" defTabSz="457200">
              <a:buFont typeface="Wingdings 3" charset="2"/>
              <a:buChar char=""/>
            </a:pPr>
            <a:r>
              <a:rPr lang="hu-HU" sz="2800" dirty="0"/>
              <a:t>C#, C/C++, </a:t>
            </a:r>
            <a:r>
              <a:rPr lang="hu-HU" sz="2800" dirty="0" err="1"/>
              <a:t>Matlab</a:t>
            </a:r>
            <a:r>
              <a:rPr lang="hu-HU" sz="2800" dirty="0"/>
              <a:t>, Szoftvertechnológia, Vizuális programozás</a:t>
            </a:r>
          </a:p>
          <a:p>
            <a:pPr marL="365125" indent="-365125" defTabSz="457200">
              <a:buFont typeface="Wingdings 3" charset="2"/>
              <a:buChar char=""/>
            </a:pPr>
            <a:r>
              <a:rPr lang="hu-HU" sz="2800" dirty="0"/>
              <a:t>Linux/Windows hálózati adminisztráció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6396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A8F1EF-2513-4FF5-9B5E-4CF5C2A7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Touched</a:t>
            </a:r>
            <a:r>
              <a:rPr lang="hu-HU" dirty="0"/>
              <a:t> esemény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D206103-4703-4514-9867-AFD696F76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3BCA207-94BB-48E7-B20F-80973348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30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A3B58F5-DB9F-4431-A450-55B9EBDC7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0" y="1740840"/>
            <a:ext cx="8011423" cy="32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49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E83C86-935C-4093-AC4B-86CF6461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időzítő intervallumának módosítása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1062FB-BEB6-40CA-906D-A1AAEF49F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CA9FF11-A90E-4059-A6DF-5FE924E2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76B2-DBB6-470E-924E-D1DA83E82C7B}" type="slidenum">
              <a:rPr lang="hu-HU" smtClean="0"/>
              <a:t>31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5E16E65-68DA-4D53-9B3F-11C5D5503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81" y="2052925"/>
            <a:ext cx="8548768" cy="30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2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66217" y="2861734"/>
            <a:ext cx="7790103" cy="1057123"/>
          </a:xfrm>
        </p:spPr>
        <p:txBody>
          <a:bodyPr/>
          <a:lstStyle/>
          <a:p>
            <a:r>
              <a:rPr lang="hu-HU" dirty="0"/>
              <a:t>Város - Egyetem - Kar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5A63-3E4B-4569-BF04-D6C210DC9A48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649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A7FCD202[1]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7219" name="Line 3"/>
          <p:cNvSpPr>
            <a:spLocks noChangeShapeType="1"/>
          </p:cNvSpPr>
          <p:nvPr/>
        </p:nvSpPr>
        <p:spPr bwMode="auto">
          <a:xfrm flipV="1">
            <a:off x="4400550" y="2752725"/>
            <a:ext cx="503238" cy="73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EFA-5835-4869-98C5-106400AEF06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47410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463552715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8" y="1253554"/>
            <a:ext cx="3906890" cy="5705082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40291" name="Picture 3" descr="253079108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95601"/>
            <a:ext cx="4422305" cy="2936232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40292" name="Picture 4" descr="70257043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052736"/>
            <a:ext cx="4085758" cy="278743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1143000"/>
          </a:xfrm>
        </p:spPr>
        <p:txBody>
          <a:bodyPr>
            <a:normAutofit/>
          </a:bodyPr>
          <a:lstStyle/>
          <a:p>
            <a:r>
              <a:rPr lang="hu-HU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Látnivalók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5A63-3E4B-4569-BF04-D6C210DC9A4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08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657585518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19" y="1292225"/>
            <a:ext cx="4319587" cy="2928938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42339" name="Picture 3" descr="9126117539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267681"/>
            <a:ext cx="3578299" cy="5396419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42340" name="Picture 4" descr="177115246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619" y="4086297"/>
            <a:ext cx="3888334" cy="2614541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305800" cy="1143000"/>
          </a:xfrm>
        </p:spPr>
        <p:txBody>
          <a:bodyPr>
            <a:normAutofit/>
          </a:bodyPr>
          <a:lstStyle/>
          <a:p>
            <a:r>
              <a:rPr lang="hu-HU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Látnivalók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5A63-3E4B-4569-BF04-D6C210DC9A4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472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7" name="Picture 7" descr="k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772" y="3897080"/>
            <a:ext cx="4105275" cy="2544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3364" name="Picture 4" descr="ke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3184" y="-26096"/>
            <a:ext cx="5181546" cy="345509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3366" name="Picture 6" descr="kep"/>
          <p:cNvPicPr>
            <a:picLocks noChangeAspect="1" noChangeArrowheads="1"/>
          </p:cNvPicPr>
          <p:nvPr/>
        </p:nvPicPr>
        <p:blipFill>
          <a:blip r:embed="rId5" cstate="print"/>
          <a:srcRect t="13927"/>
          <a:stretch>
            <a:fillRect/>
          </a:stretch>
        </p:blipFill>
        <p:spPr bwMode="auto">
          <a:xfrm>
            <a:off x="445232" y="3826220"/>
            <a:ext cx="3910743" cy="268648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3368" name="Picture 8" descr="termesyet5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335087"/>
            <a:ext cx="3351212" cy="24542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98578" y="155229"/>
            <a:ext cx="8305800" cy="1143000"/>
          </a:xfrm>
        </p:spPr>
        <p:txBody>
          <a:bodyPr/>
          <a:lstStyle/>
          <a:p>
            <a:r>
              <a:rPr lang="hu-HU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Események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5A63-3E4B-4569-BF04-D6C210DC9A4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59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484" y="278617"/>
            <a:ext cx="4400550" cy="1663394"/>
          </a:xfrm>
        </p:spPr>
        <p:txBody>
          <a:bodyPr>
            <a:normAutofit/>
          </a:bodyPr>
          <a:lstStyle/>
          <a:p>
            <a:r>
              <a:rPr lang="en-GB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Wellness</a:t>
            </a: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endParaRPr lang="en-GB" sz="54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5A63-3E4B-4569-BF04-D6C210DC9A48}" type="slidenum">
              <a:rPr lang="hu-HU" smtClean="0"/>
              <a:t>9</a:t>
            </a:fld>
            <a:endParaRPr lang="hu-HU"/>
          </a:p>
        </p:txBody>
      </p:sp>
      <p:pic>
        <p:nvPicPr>
          <p:cNvPr id="145413" name="Picture 5" descr="k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034" y="0"/>
            <a:ext cx="4589966" cy="321297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3730" name="Picture 2" descr="http://www.utazzitthon.hu/images/latnivalo/kecskemeti-furdo-kecskemet-3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700"/>
            <a:ext cx="5334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9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567</Words>
  <Application>Microsoft Office PowerPoint</Application>
  <PresentationFormat>Diavetítés a képernyőre (4:3 oldalarány)</PresentationFormat>
  <Paragraphs>140</Paragraphs>
  <Slides>31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40" baseType="lpstr">
      <vt:lpstr>Arial</vt:lpstr>
      <vt:lpstr>Bebas Neue</vt:lpstr>
      <vt:lpstr>Calibri</vt:lpstr>
      <vt:lpstr>Century Gothic</vt:lpstr>
      <vt:lpstr>Constantia</vt:lpstr>
      <vt:lpstr>Franklin Gothic Medium</vt:lpstr>
      <vt:lpstr>Trebuchet MS</vt:lpstr>
      <vt:lpstr>Wingdings 3</vt:lpstr>
      <vt:lpstr>Ion</vt:lpstr>
      <vt:lpstr>Mobil alkalmazások fejlesztése AppInventor segítségével</vt:lpstr>
      <vt:lpstr>Tartalom</vt:lpstr>
      <vt:lpstr>Dr. Johanyák Zsolt Csaba </vt:lpstr>
      <vt:lpstr>Város - Egyetem - Kar</vt:lpstr>
      <vt:lpstr>PowerPoint-bemutató</vt:lpstr>
      <vt:lpstr>Látnivalók</vt:lpstr>
      <vt:lpstr>Látnivalók</vt:lpstr>
      <vt:lpstr>Események</vt:lpstr>
      <vt:lpstr>Wellness </vt:lpstr>
      <vt:lpstr>Neumann János Egyetem GAMF Műszaki és Informatikai Kar</vt:lpstr>
      <vt:lpstr>PowerPoint-bemutató</vt:lpstr>
      <vt:lpstr>GAMF Műszaki és Informatikai Kar</vt:lpstr>
      <vt:lpstr>Képzési programok</vt:lpstr>
      <vt:lpstr>AppInventor</vt:lpstr>
      <vt:lpstr>Cél és irodalom</vt:lpstr>
      <vt:lpstr>Fejlesztői környezet</vt:lpstr>
      <vt:lpstr>Tesztelés menet közben Android-os eszközön</vt:lpstr>
      <vt:lpstr>Tesztelés menet közben </vt:lpstr>
      <vt:lpstr>Az elkészült alkalmazás telepítése az Androidos eszközre</vt:lpstr>
      <vt:lpstr>ActivtyStarter tulajdonságok</vt:lpstr>
      <vt:lpstr>Kecskemét Tour</vt:lpstr>
      <vt:lpstr>Látnivalók</vt:lpstr>
      <vt:lpstr>Lista a List Picker-be</vt:lpstr>
      <vt:lpstr>Google Maps indítása a kiválasztott helyszínnel</vt:lpstr>
      <vt:lpstr>Kapj el!</vt:lpstr>
      <vt:lpstr>GUI Designer</vt:lpstr>
      <vt:lpstr>Eseménykezelők az Exit és Reset gombokhoz</vt:lpstr>
      <vt:lpstr>Vakond áthelyezése véletlenszerűen meghatározott új pozícióba</vt:lpstr>
      <vt:lpstr>Induláskor és a beállított időintervallumot követően</vt:lpstr>
      <vt:lpstr>Touched esemény</vt:lpstr>
      <vt:lpstr>Az időzítő intervallumának módosítása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App Development with AppInventor</dc:title>
  <dc:creator>Johanyák Csaba</dc:creator>
  <cp:lastModifiedBy>Johanyák Csaba</cp:lastModifiedBy>
  <cp:revision>27</cp:revision>
  <dcterms:created xsi:type="dcterms:W3CDTF">2019-09-24T12:39:25Z</dcterms:created>
  <dcterms:modified xsi:type="dcterms:W3CDTF">2020-03-04T07:49:10Z</dcterms:modified>
</cp:coreProperties>
</file>