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sldIdLst>
    <p:sldId id="256" r:id="rId2"/>
    <p:sldId id="611" r:id="rId3"/>
    <p:sldId id="604" r:id="rId4"/>
    <p:sldId id="331" r:id="rId5"/>
    <p:sldId id="306" r:id="rId6"/>
    <p:sldId id="308" r:id="rId7"/>
    <p:sldId id="309" r:id="rId8"/>
    <p:sldId id="311" r:id="rId9"/>
    <p:sldId id="313" r:id="rId10"/>
    <p:sldId id="317" r:id="rId11"/>
    <p:sldId id="292" r:id="rId12"/>
    <p:sldId id="603" r:id="rId13"/>
    <p:sldId id="307" r:id="rId14"/>
    <p:sldId id="605" r:id="rId15"/>
    <p:sldId id="262" r:id="rId16"/>
    <p:sldId id="263" r:id="rId17"/>
    <p:sldId id="612" r:id="rId18"/>
    <p:sldId id="258" r:id="rId19"/>
    <p:sldId id="259" r:id="rId20"/>
    <p:sldId id="260" r:id="rId21"/>
    <p:sldId id="610" r:id="rId22"/>
    <p:sldId id="606" r:id="rId23"/>
    <p:sldId id="607" r:id="rId24"/>
    <p:sldId id="608" r:id="rId25"/>
    <p:sldId id="609" r:id="rId26"/>
    <p:sldId id="261" r:id="rId27"/>
    <p:sldId id="264" r:id="rId28"/>
    <p:sldId id="265" r:id="rId29"/>
    <p:sldId id="266" r:id="rId30"/>
    <p:sldId id="267" r:id="rId31"/>
    <p:sldId id="268" r:id="rId32"/>
    <p:sldId id="26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7B15F1B0-64BA-42BA-BC07-CB99FCC35E8A}">
          <p14:sldIdLst>
            <p14:sldId id="256"/>
            <p14:sldId id="611"/>
          </p14:sldIdLst>
        </p14:section>
        <p14:section name="Personal Introduction" id="{848883A8-F5B3-4B2D-BEF6-0AD36746FE71}">
          <p14:sldIdLst>
            <p14:sldId id="604"/>
            <p14:sldId id="331"/>
            <p14:sldId id="306"/>
            <p14:sldId id="308"/>
            <p14:sldId id="309"/>
            <p14:sldId id="311"/>
            <p14:sldId id="313"/>
            <p14:sldId id="317"/>
            <p14:sldId id="292"/>
            <p14:sldId id="603"/>
            <p14:sldId id="307"/>
          </p14:sldIdLst>
        </p14:section>
        <p14:section name="AppInventor" id="{C3A4322B-99B3-4976-85F3-6A7C02AB89FA}">
          <p14:sldIdLst>
            <p14:sldId id="605"/>
            <p14:sldId id="262"/>
            <p14:sldId id="263"/>
            <p14:sldId id="612"/>
            <p14:sldId id="258"/>
            <p14:sldId id="259"/>
            <p14:sldId id="260"/>
          </p14:sldIdLst>
        </p14:section>
        <p14:section name="Kecskemét Tour" id="{C518B5DB-BD4A-415D-9D1B-092C66062A55}">
          <p14:sldIdLst>
            <p14:sldId id="610"/>
            <p14:sldId id="606"/>
            <p14:sldId id="607"/>
            <p14:sldId id="608"/>
            <p14:sldId id="609"/>
          </p14:sldIdLst>
        </p14:section>
        <p14:section name="CatchMe" id="{094D2C78-A607-41A2-AAD0-2F2B921AC0C6}">
          <p14:sldIdLst>
            <p14:sldId id="261"/>
            <p14:sldId id="264"/>
            <p14:sldId id="265"/>
            <p14:sldId id="266"/>
            <p14:sldId id="267"/>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516" y="72"/>
      </p:cViewPr>
      <p:guideLst/>
    </p:cSldViewPr>
  </p:slideViewPr>
  <p:notesTextViewPr>
    <p:cViewPr>
      <p:scale>
        <a:sx n="1" d="1"/>
        <a:sy n="1" d="1"/>
      </p:scale>
      <p:origin x="0" y="0"/>
    </p:cViewPr>
  </p:notesTextViewPr>
  <p:sorterViewPr>
    <p:cViewPr>
      <p:scale>
        <a:sx n="100" d="100"/>
        <a:sy n="100" d="100"/>
      </p:scale>
      <p:origin x="0" y="-85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583B7-0D49-440B-ADF9-5681F9450244}" type="datetimeFigureOut">
              <a:rPr lang="hu-HU" smtClean="0"/>
              <a:t>2020.03.04.</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07B16-81C8-45E9-A428-2D2E4B234F42}" type="slidenum">
              <a:rPr lang="hu-HU" smtClean="0"/>
              <a:t>‹#›</a:t>
            </a:fld>
            <a:endParaRPr lang="hu-HU"/>
          </a:p>
        </p:txBody>
      </p:sp>
    </p:spTree>
    <p:extLst>
      <p:ext uri="{BB962C8B-B14F-4D97-AF65-F5344CB8AC3E}">
        <p14:creationId xmlns:p14="http://schemas.microsoft.com/office/powerpoint/2010/main" val="141880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D4482F-A16F-4AA0-80E3-6171EF26CA7A}" type="slidenum">
              <a:rPr lang="hu-HU"/>
              <a:pPr/>
              <a:t>5</a:t>
            </a:fld>
            <a:endParaRPr lang="hu-HU"/>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0A636-7CAF-4D72-A0C8-619225B4513A}" type="slidenum">
              <a:rPr lang="hu-HU"/>
              <a:pPr/>
              <a:t>6</a:t>
            </a:fld>
            <a:endParaRPr lang="hu-HU"/>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GB" dirty="0" err="1">
                <a:latin typeface="Trebuchet MS" pitchFamily="34" charset="0"/>
              </a:rPr>
              <a:t>Kecskemét</a:t>
            </a:r>
            <a:r>
              <a:rPr lang="en-GB" dirty="0">
                <a:latin typeface="Trebuchet MS" pitchFamily="34" charset="0"/>
              </a:rPr>
              <a:t> was mentioned as a market-town</a:t>
            </a:r>
            <a:r>
              <a:rPr lang="hu-HU" dirty="0">
                <a:latin typeface="Trebuchet MS" pitchFamily="34" charset="0"/>
              </a:rPr>
              <a:t> </a:t>
            </a:r>
            <a:r>
              <a:rPr lang="en-GB" dirty="0">
                <a:latin typeface="Trebuchet MS" pitchFamily="34" charset="0"/>
              </a:rPr>
              <a:t>of the first time in a charter from 1368. </a:t>
            </a:r>
            <a:endParaRPr lang="hu-HU" dirty="0">
              <a:latin typeface="Trebuchet MS" pitchFamily="34" charset="0"/>
            </a:endParaRPr>
          </a:p>
          <a:p>
            <a:r>
              <a:rPr lang="en-GB" dirty="0">
                <a:latin typeface="Trebuchet MS" pitchFamily="34" charset="0"/>
              </a:rPr>
              <a:t>The Main Square was the former market-place and is known as one of the most beautiful city centres of Hungary. </a:t>
            </a:r>
            <a:endParaRPr lang="hu-HU" dirty="0">
              <a:latin typeface="Trebuchet MS" pitchFamily="34" charset="0"/>
            </a:endParaRPr>
          </a:p>
          <a:p>
            <a:endParaRPr lang="hu-H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85040-460F-4976-BBDA-301291369876}" type="slidenum">
              <a:rPr lang="hu-HU"/>
              <a:pPr/>
              <a:t>7</a:t>
            </a:fld>
            <a:endParaRPr lang="hu-HU"/>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hu-H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4198B-7D58-4E9A-913E-863570B44D5D}" type="slidenum">
              <a:rPr lang="hu-HU"/>
              <a:pPr/>
              <a:t>8</a:t>
            </a:fld>
            <a:endParaRPr lang="hu-HU"/>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24A15-8A0F-44EB-B4E6-C532FA0A70D3}" type="slidenum">
              <a:rPr lang="hu-HU"/>
              <a:pPr/>
              <a:t>9</a:t>
            </a:fld>
            <a:endParaRPr lang="hu-HU"/>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BF30E2EB-B9A5-4D71-B3BE-BD3CB4B5943B}" type="slidenum">
              <a:rPr lang="hu-HU" smtClean="0"/>
              <a:pPr/>
              <a:t>10</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96975" y="179388"/>
            <a:ext cx="4572000" cy="3429000"/>
          </a:xfrm>
        </p:spPr>
      </p:sp>
      <p:sp>
        <p:nvSpPr>
          <p:cNvPr id="3" name="Jegyzetek helye 2"/>
          <p:cNvSpPr>
            <a:spLocks noGrp="1"/>
          </p:cNvSpPr>
          <p:nvPr>
            <p:ph type="body" idx="1"/>
          </p:nvPr>
        </p:nvSpPr>
        <p:spPr>
          <a:xfrm>
            <a:off x="739552" y="3707903"/>
            <a:ext cx="5486400" cy="4977309"/>
          </a:xfrm>
        </p:spPr>
        <p:txBody>
          <a:bodyPr/>
          <a:lstStyle/>
          <a:p>
            <a:pPr marL="228600" indent="-228600">
              <a:buAutoNum type="arabicPeriod"/>
            </a:pPr>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453D99-9B0F-498C-80C2-730F522AC419}"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11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96975" y="179388"/>
            <a:ext cx="4572000" cy="3429000"/>
          </a:xfrm>
        </p:spPr>
      </p:sp>
      <p:sp>
        <p:nvSpPr>
          <p:cNvPr id="3" name="Jegyzetek helye 2"/>
          <p:cNvSpPr>
            <a:spLocks noGrp="1"/>
          </p:cNvSpPr>
          <p:nvPr>
            <p:ph type="body" idx="1"/>
          </p:nvPr>
        </p:nvSpPr>
        <p:spPr>
          <a:xfrm>
            <a:off x="739552" y="3707903"/>
            <a:ext cx="5486400" cy="4977309"/>
          </a:xfrm>
        </p:spPr>
        <p:txBody>
          <a:bodyPr/>
          <a:lstStyle/>
          <a:p>
            <a:pPr marL="228600" indent="-228600">
              <a:buAutoNum type="arabicPeriod"/>
            </a:pPr>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453D99-9B0F-498C-80C2-730F522AC419}"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94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8D52CA4B-87E6-448A-A125-3199C00B7DEC}" type="datetime1">
              <a:rPr lang="hu-HU" smtClean="0"/>
              <a:t>2020.03.04.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49597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564806CB-E37B-4D2B-86A7-A032C38CB4D2}" type="datetime1">
              <a:rPr lang="hu-HU" smtClean="0"/>
              <a:t>2020.03.04.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80222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CA61D97-26D7-4D07-8A59-8297A9C09907}" type="datetime1">
              <a:rPr lang="hu-HU" smtClean="0"/>
              <a:t>2020.03.04.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847128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9F1BF2D2-D353-402E-89F3-65CAE3FA54E3}" type="datetime1">
              <a:rPr lang="hu-HU" smtClean="0"/>
              <a:t>2020.03.04.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402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34C2FC1-4505-4FFA-855A-7E1A51A3BF6E}" type="datetime1">
              <a:rPr lang="hu-HU" smtClean="0"/>
              <a:t>2020.03.04.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168273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095255-A25D-48F7-A2C0-BCEEC40CB577}" type="datetime1">
              <a:rPr lang="hu-HU" smtClean="0"/>
              <a:t>2020.03.04.</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32815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BC1AF7-91F9-4F8A-9A2D-4F59865B6E05}" type="datetime1">
              <a:rPr lang="hu-HU" smtClean="0"/>
              <a:t>2020.03.04.</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112136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A55C995-6D82-4E99-A457-F6559DD318A9}" type="datetime1">
              <a:rPr lang="hu-HU" smtClean="0"/>
              <a:t>2020.03.04.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17853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246BC6F-C3CB-4871-90FA-417B1B0B930F}" type="datetime1">
              <a:rPr lang="hu-HU" smtClean="0"/>
              <a:t>2020.03.04.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65011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609600"/>
            <a:ext cx="77724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3" name="Dátum helye 2"/>
          <p:cNvSpPr>
            <a:spLocks noGrp="1"/>
          </p:cNvSpPr>
          <p:nvPr>
            <p:ph type="dt" sz="half" idx="10"/>
          </p:nvPr>
        </p:nvSpPr>
        <p:spPr>
          <a:xfrm>
            <a:off x="685800" y="6248400"/>
            <a:ext cx="1905000" cy="457200"/>
          </a:xfrm>
        </p:spPr>
        <p:txBody>
          <a:bodyPr/>
          <a:lstStyle>
            <a:lvl1pPr>
              <a:defRPr/>
            </a:lvl1pPr>
          </a:lstStyle>
          <a:p>
            <a:fld id="{5A6C8901-BCF9-4A00-93E8-B53904094A02}" type="datetime1">
              <a:rPr lang="hu-HU" smtClean="0"/>
              <a:t>2020.03.04.</a:t>
            </a:fld>
            <a:endParaRPr lang="en-GB"/>
          </a:p>
        </p:txBody>
      </p:sp>
      <p:sp>
        <p:nvSpPr>
          <p:cNvPr id="4" name="Élőláb helye 3"/>
          <p:cNvSpPr>
            <a:spLocks noGrp="1"/>
          </p:cNvSpPr>
          <p:nvPr>
            <p:ph type="ftr" sz="quarter" idx="11"/>
          </p:nvPr>
        </p:nvSpPr>
        <p:spPr>
          <a:xfrm>
            <a:off x="3124200" y="6248400"/>
            <a:ext cx="2895600" cy="457200"/>
          </a:xfrm>
        </p:spPr>
        <p:txBody>
          <a:bodyPr/>
          <a:lstStyle>
            <a:lvl1pPr>
              <a:defRPr/>
            </a:lvl1pPr>
          </a:lstStyle>
          <a:p>
            <a:r>
              <a:rPr lang="en-GB"/>
              <a:t>Élőláb beszúrása</a:t>
            </a:r>
          </a:p>
        </p:txBody>
      </p:sp>
      <p:sp>
        <p:nvSpPr>
          <p:cNvPr id="5" name="Dia számának helye 4"/>
          <p:cNvSpPr>
            <a:spLocks noGrp="1"/>
          </p:cNvSpPr>
          <p:nvPr>
            <p:ph type="sldNum" sz="quarter" idx="12"/>
          </p:nvPr>
        </p:nvSpPr>
        <p:spPr>
          <a:xfrm>
            <a:off x="6553200" y="6248400"/>
            <a:ext cx="1905000" cy="457200"/>
          </a:xfrm>
        </p:spPr>
        <p:txBody>
          <a:bodyPr/>
          <a:lstStyle>
            <a:lvl1pPr>
              <a:defRPr/>
            </a:lvl1pPr>
          </a:lstStyle>
          <a:p>
            <a:fld id="{803F1EFA-5835-4869-98C5-106400AEF069}" type="slidenum">
              <a:rPr lang="en-GB"/>
              <a:pPr/>
              <a:t>‹#›</a:t>
            </a:fld>
            <a:endParaRPr lang="en-GB"/>
          </a:p>
        </p:txBody>
      </p:sp>
    </p:spTree>
    <p:extLst>
      <p:ext uri="{BB962C8B-B14F-4D97-AF65-F5344CB8AC3E}">
        <p14:creationId xmlns:p14="http://schemas.microsoft.com/office/powerpoint/2010/main" val="8355285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p:cNvSpPr>
            <a:spLocks noGrp="1"/>
          </p:cNvSpPr>
          <p:nvPr>
            <p:ph type="dt" sz="half" idx="10"/>
          </p:nvPr>
        </p:nvSpPr>
        <p:spPr/>
        <p:txBody>
          <a:bodyPr/>
          <a:lstStyle/>
          <a:p>
            <a:fld id="{F1AF390C-1B3C-4CF6-8C30-8C7BB1B590AE}" type="datetime1">
              <a:rPr lang="hu-HU" smtClean="0"/>
              <a:t>2020.03.04.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77537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81EB879-8CAD-4C1A-A19C-9C1A89A199F8}" type="datetime1">
              <a:rPr lang="hu-HU" smtClean="0"/>
              <a:t>2020.03.04.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95274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E61352-7338-4C60-8DA0-03C10D8960B6}" type="datetime1">
              <a:rPr lang="hu-HU" smtClean="0"/>
              <a:t>2020.03.04.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499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67369FAC-1481-450D-94AF-E382B0471A91}" type="datetime1">
              <a:rPr lang="hu-HU" smtClean="0"/>
              <a:t>2020.03.04.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6677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7" name="Date Placeholder 2"/>
          <p:cNvSpPr>
            <a:spLocks noGrp="1"/>
          </p:cNvSpPr>
          <p:nvPr>
            <p:ph type="dt" sz="half" idx="10"/>
          </p:nvPr>
        </p:nvSpPr>
        <p:spPr/>
        <p:txBody>
          <a:bodyPr/>
          <a:lstStyle/>
          <a:p>
            <a:fld id="{2853DFBE-9D07-4C67-AA1F-5F80806A5208}" type="datetime1">
              <a:rPr lang="hu-HU" smtClean="0"/>
              <a:t>2020.03.04.</a:t>
            </a:fld>
            <a:endParaRPr lang="hu-HU"/>
          </a:p>
        </p:txBody>
      </p:sp>
      <p:sp>
        <p:nvSpPr>
          <p:cNvPr id="5" name="Footer Placeholder 3"/>
          <p:cNvSpPr>
            <a:spLocks noGrp="1"/>
          </p:cNvSpPr>
          <p:nvPr>
            <p:ph type="ftr" sz="quarter" idx="11"/>
          </p:nvPr>
        </p:nvSpPr>
        <p:spPr/>
        <p:txBody>
          <a:bodyPr/>
          <a:lstStyle/>
          <a:p>
            <a:endParaRPr lang="hu-HU"/>
          </a:p>
        </p:txBody>
      </p:sp>
      <p:sp>
        <p:nvSpPr>
          <p:cNvPr id="6" name="Slide Number Placeholder 4"/>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23102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1298FE-7B5D-4CE0-9FB9-53C5E03CD789}" type="datetime1">
              <a:rPr lang="hu-HU" smtClean="0"/>
              <a:t>2020.03.04.</a:t>
            </a:fld>
            <a:endParaRPr lang="hu-HU"/>
          </a:p>
        </p:txBody>
      </p:sp>
      <p:sp>
        <p:nvSpPr>
          <p:cNvPr id="5" name="Footer Placeholder 2"/>
          <p:cNvSpPr>
            <a:spLocks noGrp="1"/>
          </p:cNvSpPr>
          <p:nvPr>
            <p:ph type="ftr" sz="quarter" idx="11"/>
          </p:nvPr>
        </p:nvSpPr>
        <p:spPr/>
        <p:txBody>
          <a:bodyPr/>
          <a:lstStyle/>
          <a:p>
            <a:endParaRPr lang="hu-HU"/>
          </a:p>
        </p:txBody>
      </p:sp>
      <p:sp>
        <p:nvSpPr>
          <p:cNvPr id="6" name="Slide Number Placeholder 3"/>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94125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A16A5F9E-F25F-4988-8D7D-5AE6E1B0884E}" type="datetime1">
              <a:rPr lang="hu-HU" smtClean="0"/>
              <a:t>2020.03.04.</a:t>
            </a:fld>
            <a:endParaRPr lang="hu-HU"/>
          </a:p>
        </p:txBody>
      </p:sp>
      <p:sp>
        <p:nvSpPr>
          <p:cNvPr id="5" name="Footer Placeholder 5"/>
          <p:cNvSpPr>
            <a:spLocks noGrp="1"/>
          </p:cNvSpPr>
          <p:nvPr>
            <p:ph type="ftr" sz="quarter" idx="11"/>
          </p:nvPr>
        </p:nvSpPr>
        <p:spPr/>
        <p:txBody>
          <a:bodyPr/>
          <a:lstStyle/>
          <a:p>
            <a:endParaRPr lang="hu-HU"/>
          </a:p>
        </p:txBody>
      </p:sp>
      <p:sp>
        <p:nvSpPr>
          <p:cNvPr id="6" name="Slide Number Placeholder 6"/>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1759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AF3E261E-D071-4925-A498-AF304F95DBAE}" type="datetime1">
              <a:rPr lang="hu-HU" smtClean="0"/>
              <a:t>2020.03.04.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26411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hu-HU"/>
              <a:t>Mintacím szerkesztése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30F6ED-11E7-4703-AB91-FDFDF088C4D9}" type="datetime1">
              <a:rPr lang="hu-HU" smtClean="0"/>
              <a:t>2020.03.04.</a:t>
            </a:fld>
            <a:endParaRPr lang="hu-H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u-H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2B576B2-DBB6-470E-924E-D1DA83E82C7B}" type="slidenum">
              <a:rPr lang="hu-HU" smtClean="0"/>
              <a:t>‹#›</a:t>
            </a:fld>
            <a:endParaRPr lang="hu-HU"/>
          </a:p>
        </p:txBody>
      </p:sp>
    </p:spTree>
    <p:extLst>
      <p:ext uri="{BB962C8B-B14F-4D97-AF65-F5344CB8AC3E}">
        <p14:creationId xmlns:p14="http://schemas.microsoft.com/office/powerpoint/2010/main" val="174861677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appinventor.org/book2" TargetMode="External"/><Relationship Id="rId2" Type="http://schemas.openxmlformats.org/officeDocument/2006/relationships/hyperlink" Target="http://appinventor.mit.edu/" TargetMode="Externa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3.png"/><Relationship Id="rId3" Type="http://schemas.openxmlformats.org/officeDocument/2006/relationships/slide" Target="slide3.xml"/><Relationship Id="rId7" Type="http://schemas.openxmlformats.org/officeDocument/2006/relationships/image" Target="../media/image31.png"/><Relationship Id="rId12" Type="http://schemas.openxmlformats.org/officeDocument/2006/relationships/slide" Target="slide22.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androidcentral.com/unknown-sources"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hyperlink" Target="http://johanyak.hu/KecskemetCityHall.jpg" TargetMode="External"/><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it.ly/2ZDzNdL" TargetMode="External"/><Relationship Id="rId2" Type="http://schemas.openxmlformats.org/officeDocument/2006/relationships/hyperlink" Target="https://appinventor.mit.edu/explore/sites/all/files/ai2tutorials/moleMash/mole.png"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johanyak.hu/" TargetMode="External"/><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7F4765-0D2E-4127-AA62-B6C9282BE438}"/>
              </a:ext>
            </a:extLst>
          </p:cNvPr>
          <p:cNvSpPr>
            <a:spLocks noGrp="1"/>
          </p:cNvSpPr>
          <p:nvPr>
            <p:ph type="ctrTitle"/>
          </p:nvPr>
        </p:nvSpPr>
        <p:spPr/>
        <p:txBody>
          <a:bodyPr>
            <a:noAutofit/>
          </a:bodyPr>
          <a:lstStyle/>
          <a:p>
            <a:r>
              <a:rPr lang="hu-HU" sz="4400" dirty="0"/>
              <a:t>Mobile App </a:t>
            </a:r>
            <a:r>
              <a:rPr lang="hu-HU" sz="4400" dirty="0" err="1"/>
              <a:t>Development</a:t>
            </a:r>
            <a:r>
              <a:rPr lang="hu-HU" sz="4400" dirty="0"/>
              <a:t> </a:t>
            </a:r>
            <a:r>
              <a:rPr lang="hu-HU" sz="4400" dirty="0" err="1"/>
              <a:t>with</a:t>
            </a:r>
            <a:r>
              <a:rPr lang="hu-HU" sz="4400" dirty="0"/>
              <a:t> </a:t>
            </a:r>
            <a:r>
              <a:rPr lang="hu-HU" sz="4400" dirty="0" err="1"/>
              <a:t>AppInventor</a:t>
            </a:r>
            <a:endParaRPr lang="hu-HU" sz="4400" dirty="0"/>
          </a:p>
        </p:txBody>
      </p:sp>
      <p:sp>
        <p:nvSpPr>
          <p:cNvPr id="3" name="Alcím 2">
            <a:extLst>
              <a:ext uri="{FF2B5EF4-FFF2-40B4-BE49-F238E27FC236}">
                <a16:creationId xmlns:a16="http://schemas.microsoft.com/office/drawing/2014/main" id="{4689B7FB-9242-445E-AB8C-F586B67A289A}"/>
              </a:ext>
            </a:extLst>
          </p:cNvPr>
          <p:cNvSpPr>
            <a:spLocks noGrp="1"/>
          </p:cNvSpPr>
          <p:nvPr>
            <p:ph type="subTitle" idx="1"/>
          </p:nvPr>
        </p:nvSpPr>
        <p:spPr/>
        <p:txBody>
          <a:bodyPr>
            <a:normAutofit fontScale="92500" lnSpcReduction="10000"/>
          </a:bodyPr>
          <a:lstStyle/>
          <a:p>
            <a:r>
              <a:rPr lang="hu-HU" sz="2400" cap="none" dirty="0"/>
              <a:t>Dr. Zsolt Csaba Johanyák</a:t>
            </a:r>
          </a:p>
          <a:p>
            <a:r>
              <a:rPr lang="hu-HU" sz="2400" dirty="0"/>
              <a:t>Johanyak.csaba@gamf.uni-neumann.hu</a:t>
            </a:r>
          </a:p>
        </p:txBody>
      </p:sp>
    </p:spTree>
    <p:extLst>
      <p:ext uri="{BB962C8B-B14F-4D97-AF65-F5344CB8AC3E}">
        <p14:creationId xmlns:p14="http://schemas.microsoft.com/office/powerpoint/2010/main" val="174570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nformatika Intézet"/>
          <p:cNvPicPr>
            <a:picLocks noChangeAspect="1" noChangeArrowheads="1"/>
          </p:cNvPicPr>
          <p:nvPr/>
        </p:nvPicPr>
        <p:blipFill>
          <a:blip r:embed="rId3" cstate="print"/>
          <a:srcRect/>
          <a:stretch>
            <a:fillRect/>
          </a:stretch>
        </p:blipFill>
        <p:spPr bwMode="auto">
          <a:xfrm>
            <a:off x="4219327" y="3001987"/>
            <a:ext cx="4313238" cy="3235325"/>
          </a:xfrm>
          <a:prstGeom prst="rect">
            <a:avLst/>
          </a:prstGeom>
          <a:ln>
            <a:noFill/>
          </a:ln>
          <a:effectLst>
            <a:outerShdw blurRad="292100" dist="139700" dir="2700000" algn="tl" rotWithShape="0">
              <a:srgbClr val="333333">
                <a:alpha val="65000"/>
              </a:srgbClr>
            </a:outerShdw>
          </a:effectLst>
        </p:spPr>
      </p:pic>
      <p:pic>
        <p:nvPicPr>
          <p:cNvPr id="8" name="Picture 22" descr="DSC_0173"/>
          <p:cNvPicPr>
            <a:picLocks noChangeAspect="1" noChangeArrowheads="1"/>
          </p:cNvPicPr>
          <p:nvPr/>
        </p:nvPicPr>
        <p:blipFill>
          <a:blip r:embed="rId4" cstate="print"/>
          <a:srcRect/>
          <a:stretch>
            <a:fillRect/>
          </a:stretch>
        </p:blipFill>
        <p:spPr bwMode="auto">
          <a:xfrm>
            <a:off x="179512" y="1418580"/>
            <a:ext cx="4336921" cy="2880320"/>
          </a:xfrm>
          <a:prstGeom prst="rect">
            <a:avLst/>
          </a:prstGeom>
          <a:ln>
            <a:noFill/>
          </a:ln>
          <a:effectLst>
            <a:outerShdw blurRad="292100" dist="139700" dir="2700000" algn="tl" rotWithShape="0">
              <a:srgbClr val="333333">
                <a:alpha val="65000"/>
              </a:srgbClr>
            </a:outerShdw>
          </a:effectLst>
        </p:spPr>
      </p:pic>
      <p:sp>
        <p:nvSpPr>
          <p:cNvPr id="2" name="Cím 1"/>
          <p:cNvSpPr>
            <a:spLocks noGrp="1"/>
          </p:cNvSpPr>
          <p:nvPr>
            <p:ph type="title"/>
          </p:nvPr>
        </p:nvSpPr>
        <p:spPr>
          <a:xfrm>
            <a:off x="104527" y="490677"/>
            <a:ext cx="8229600" cy="1143000"/>
          </a:xfrm>
        </p:spPr>
        <p:txBody>
          <a:bodyPr>
            <a:noAutofit/>
          </a:bodyPr>
          <a:lstStyle/>
          <a:p>
            <a:r>
              <a:rPr lang="hu-HU" sz="2800" b="1" dirty="0">
                <a:effectLst>
                  <a:outerShdw blurRad="38100" dist="38100" dir="2700000" algn="tl">
                    <a:srgbClr val="000000">
                      <a:alpha val="43137"/>
                    </a:srgbClr>
                  </a:outerShdw>
                </a:effectLst>
              </a:rPr>
              <a:t>John von Neumann University</a:t>
            </a:r>
            <a:br>
              <a:rPr lang="en-US" sz="2800" b="1" dirty="0">
                <a:effectLst>
                  <a:outerShdw blurRad="38100" dist="38100" dir="2700000" algn="tl">
                    <a:srgbClr val="000000">
                      <a:alpha val="43137"/>
                    </a:srgbClr>
                  </a:outerShdw>
                </a:effectLst>
              </a:rPr>
            </a:br>
            <a:r>
              <a:rPr lang="hu-HU" sz="2400" b="1" dirty="0">
                <a:effectLst>
                  <a:outerShdw blurRad="38100" dist="38100" dir="2700000" algn="tl">
                    <a:srgbClr val="000000">
                      <a:alpha val="43137"/>
                    </a:srgbClr>
                  </a:outerShdw>
                </a:effectLst>
              </a:rPr>
              <a:t>GAMF </a:t>
            </a:r>
            <a:r>
              <a:rPr lang="en-US" sz="2400" b="1" dirty="0">
                <a:effectLst>
                  <a:outerShdw blurRad="38100" dist="38100" dir="2700000" algn="tl">
                    <a:srgbClr val="000000">
                      <a:alpha val="43137"/>
                    </a:srgbClr>
                  </a:outerShdw>
                </a:effectLst>
              </a:rPr>
              <a:t>Faculty of Engineering and </a:t>
            </a:r>
            <a:r>
              <a:rPr lang="hu-HU" sz="2400" b="1" dirty="0">
                <a:effectLst>
                  <a:outerShdw blurRad="38100" dist="38100" dir="2700000" algn="tl">
                    <a:srgbClr val="000000">
                      <a:alpha val="43137"/>
                    </a:srgbClr>
                  </a:outerShdw>
                </a:effectLst>
              </a:rPr>
              <a:t>Computer Science</a:t>
            </a:r>
            <a:endParaRPr lang="hu-HU" sz="2800"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179512" y="4869160"/>
            <a:ext cx="4039815" cy="1455440"/>
          </a:xfrm>
        </p:spPr>
        <p:txBody>
          <a:bodyPr/>
          <a:lstStyle/>
          <a:p>
            <a:pPr marL="0" indent="0">
              <a:buNone/>
            </a:pPr>
            <a:r>
              <a:rPr lang="hu-HU" dirty="0" err="1"/>
              <a:t>Department</a:t>
            </a:r>
            <a:r>
              <a:rPr lang="hu-HU" dirty="0"/>
              <a:t> of </a:t>
            </a:r>
            <a:r>
              <a:rPr lang="hu-HU" dirty="0" err="1"/>
              <a:t>Information</a:t>
            </a:r>
            <a:r>
              <a:rPr lang="hu-HU" dirty="0"/>
              <a:t> </a:t>
            </a:r>
            <a:r>
              <a:rPr lang="hu-HU" dirty="0" err="1"/>
              <a:t>Technology</a:t>
            </a:r>
            <a:endParaRPr lang="hu-HU" dirty="0"/>
          </a:p>
        </p:txBody>
      </p:sp>
      <p:sp>
        <p:nvSpPr>
          <p:cNvPr id="4" name="Dia számának helye 3"/>
          <p:cNvSpPr>
            <a:spLocks noGrp="1"/>
          </p:cNvSpPr>
          <p:nvPr>
            <p:ph type="sldNum" sz="quarter" idx="12"/>
          </p:nvPr>
        </p:nvSpPr>
        <p:spPr/>
        <p:txBody>
          <a:bodyPr/>
          <a:lstStyle/>
          <a:p>
            <a:fld id="{42275A63-3E4B-4569-BF04-D6C210DC9A48}" type="slidenum">
              <a:rPr lang="hu-HU" smtClean="0"/>
              <a:pPr/>
              <a:t>10</a:t>
            </a:fld>
            <a:endParaRPr lang="hu-HU" dirty="0"/>
          </a:p>
        </p:txBody>
      </p:sp>
    </p:spTree>
    <p:extLst>
      <p:ext uri="{BB962C8B-B14F-4D97-AF65-F5344CB8AC3E}">
        <p14:creationId xmlns:p14="http://schemas.microsoft.com/office/powerpoint/2010/main" val="199763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5908" y="904789"/>
            <a:ext cx="7081482" cy="5343611"/>
          </a:xfrm>
        </p:spPr>
        <p:txBody>
          <a:bodyPr>
            <a:normAutofit lnSpcReduction="10000"/>
          </a:bodyPr>
          <a:lstStyle/>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Significant center of higher education</a:t>
            </a:r>
            <a:r>
              <a:rPr lang="en-US" sz="2200" dirty="0">
                <a:latin typeface="Trebuchet MS" panose="020B0603020202020204" pitchFamily="34" charset="0"/>
              </a:rPr>
              <a:t> and research in the middle of Hungary</a:t>
            </a:r>
            <a:endParaRPr lang="en-US" sz="2200" dirty="0">
              <a:latin typeface="Trebuchet MS" panose="020B0603020202020204" pitchFamily="34" charset="0"/>
              <a:cs typeface="Arial" pitchFamily="34" charset="0"/>
            </a:endParaRPr>
          </a:p>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Diplomas in Engineering, Information Technology, Economy and Business Administration, Agricultural and Teacher Training</a:t>
            </a:r>
          </a:p>
          <a:p>
            <a:pPr>
              <a:lnSpc>
                <a:spcPct val="90000"/>
              </a:lnSpc>
              <a:spcBef>
                <a:spcPts val="700"/>
              </a:spcBef>
              <a:buFont typeface="Constantia" panose="02030602050306030303" pitchFamily="18" charset="0"/>
              <a:buChar char="–"/>
            </a:pPr>
            <a:r>
              <a:rPr lang="hu-HU" sz="2200" dirty="0">
                <a:latin typeface="Trebuchet MS" panose="020B0603020202020204" pitchFamily="34" charset="0"/>
                <a:cs typeface="Arial" pitchFamily="34" charset="0"/>
              </a:rPr>
              <a:t>C</a:t>
            </a:r>
            <a:r>
              <a:rPr lang="en-US" sz="2200" dirty="0" err="1">
                <a:latin typeface="Trebuchet MS" panose="020B0603020202020204" pitchFamily="34" charset="0"/>
                <a:cs typeface="Arial" pitchFamily="34" charset="0"/>
              </a:rPr>
              <a:t>reator</a:t>
            </a:r>
            <a:r>
              <a:rPr lang="en-US" sz="2200" dirty="0">
                <a:latin typeface="Trebuchet MS" panose="020B0603020202020204" pitchFamily="34" charset="0"/>
                <a:cs typeface="Arial" pitchFamily="34" charset="0"/>
              </a:rPr>
              <a:t> of the dual training model in Hungary</a:t>
            </a:r>
          </a:p>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F</a:t>
            </a:r>
            <a:r>
              <a:rPr lang="hu-HU" sz="2200" dirty="0" err="1">
                <a:latin typeface="Trebuchet MS" panose="020B0603020202020204" pitchFamily="34" charset="0"/>
                <a:cs typeface="Arial" pitchFamily="34" charset="0"/>
              </a:rPr>
              <a:t>our</a:t>
            </a:r>
            <a:r>
              <a:rPr lang="en-US" sz="2200" dirty="0">
                <a:latin typeface="Trebuchet MS" panose="020B0603020202020204" pitchFamily="34" charset="0"/>
                <a:cs typeface="Arial" pitchFamily="34" charset="0"/>
              </a:rPr>
              <a:t> faculties:</a:t>
            </a:r>
          </a:p>
          <a:p>
            <a:pPr lvl="1">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GAMF Faculty of Engineering and Computer Science</a:t>
            </a:r>
          </a:p>
          <a:p>
            <a:pPr lvl="1">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Faculty of Economics and Business</a:t>
            </a:r>
          </a:p>
          <a:p>
            <a:pPr lvl="1">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Faculty of Horticulture and Rural </a:t>
            </a:r>
            <a:br>
              <a:rPr lang="hu-HU" sz="2200" dirty="0">
                <a:latin typeface="Trebuchet MS" panose="020B0603020202020204" pitchFamily="34" charset="0"/>
                <a:cs typeface="Arial" pitchFamily="34" charset="0"/>
              </a:rPr>
            </a:br>
            <a:r>
              <a:rPr lang="en-US" sz="2200" dirty="0">
                <a:latin typeface="Trebuchet MS" panose="020B0603020202020204" pitchFamily="34" charset="0"/>
                <a:cs typeface="Arial" pitchFamily="34" charset="0"/>
              </a:rPr>
              <a:t>Development</a:t>
            </a:r>
          </a:p>
          <a:p>
            <a:pPr lvl="1">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Teacher Training Faculty</a:t>
            </a:r>
          </a:p>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Number of students: </a:t>
            </a:r>
            <a:r>
              <a:rPr lang="hu-HU" sz="2200" dirty="0">
                <a:latin typeface="Trebuchet MS" panose="020B0603020202020204" pitchFamily="34" charset="0"/>
                <a:cs typeface="Arial" pitchFamily="34" charset="0"/>
              </a:rPr>
              <a:t>~4</a:t>
            </a:r>
            <a:r>
              <a:rPr lang="en-US" sz="2200" dirty="0">
                <a:latin typeface="Trebuchet MS" panose="020B0603020202020204" pitchFamily="34" charset="0"/>
                <a:cs typeface="Arial" pitchFamily="34" charset="0"/>
              </a:rPr>
              <a:t>.</a:t>
            </a:r>
            <a:r>
              <a:rPr lang="hu-HU" sz="2200" dirty="0">
                <a:latin typeface="Trebuchet MS" panose="020B0603020202020204" pitchFamily="34" charset="0"/>
                <a:cs typeface="Arial" pitchFamily="34" charset="0"/>
              </a:rPr>
              <a:t>0</a:t>
            </a:r>
            <a:r>
              <a:rPr lang="en-US" sz="2200" dirty="0">
                <a:latin typeface="Trebuchet MS" panose="020B0603020202020204" pitchFamily="34" charset="0"/>
                <a:cs typeface="Arial" pitchFamily="34" charset="0"/>
              </a:rPr>
              <a:t>00</a:t>
            </a:r>
          </a:p>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Academic staff: </a:t>
            </a:r>
            <a:r>
              <a:rPr lang="hu-HU" sz="2200" dirty="0">
                <a:latin typeface="Trebuchet MS" panose="020B0603020202020204" pitchFamily="34" charset="0"/>
                <a:cs typeface="Arial" pitchFamily="34" charset="0"/>
              </a:rPr>
              <a:t>~</a:t>
            </a:r>
            <a:r>
              <a:rPr lang="en-US" sz="2200" dirty="0">
                <a:latin typeface="Trebuchet MS" panose="020B0603020202020204" pitchFamily="34" charset="0"/>
                <a:cs typeface="Arial" pitchFamily="34" charset="0"/>
              </a:rPr>
              <a:t>2</a:t>
            </a:r>
            <a:r>
              <a:rPr lang="hu-HU" sz="2200" dirty="0">
                <a:latin typeface="Trebuchet MS" panose="020B0603020202020204" pitchFamily="34" charset="0"/>
                <a:cs typeface="Arial" pitchFamily="34" charset="0"/>
              </a:rPr>
              <a:t>00</a:t>
            </a:r>
            <a:endParaRPr lang="en-US" sz="2200" dirty="0">
              <a:latin typeface="Trebuchet MS" panose="020B0603020202020204" pitchFamily="34" charset="0"/>
            </a:endParaRPr>
          </a:p>
          <a:p>
            <a:pPr marL="0" indent="0">
              <a:buNone/>
            </a:pPr>
            <a:endParaRPr lang="en-US" dirty="0"/>
          </a:p>
        </p:txBody>
      </p:sp>
      <p:sp>
        <p:nvSpPr>
          <p:cNvPr id="7" name="Title 1"/>
          <p:cNvSpPr txBox="1">
            <a:spLocks/>
          </p:cNvSpPr>
          <p:nvPr/>
        </p:nvSpPr>
        <p:spPr>
          <a:xfrm>
            <a:off x="342900" y="27961"/>
            <a:ext cx="7081482" cy="876828"/>
          </a:xfrm>
          <a:prstGeom prst="rect">
            <a:avLst/>
          </a:prstGeom>
        </p:spPr>
        <p:txBody>
          <a:bodyPr anchor="ctr" anchorCtr="0"/>
          <a:lstStyle>
            <a:lvl1pPr algn="l" defTabSz="457200" rtl="0" eaLnBrk="1" latinLnBrk="0" hangingPunct="1">
              <a:spcBef>
                <a:spcPct val="0"/>
              </a:spcBef>
              <a:buNone/>
              <a:defRPr sz="3600" kern="1200">
                <a:solidFill>
                  <a:srgbClr val="92101E"/>
                </a:solidFill>
                <a:latin typeface="Bebas Neue"/>
                <a:ea typeface="+mj-ea"/>
                <a:cs typeface="Bebas Neue"/>
              </a:defRPr>
            </a:lvl1pPr>
          </a:lstStyle>
          <a:p>
            <a:r>
              <a:rPr lang="en-US" b="1" dirty="0">
                <a:solidFill>
                  <a:schemeClr val="tx1"/>
                </a:solidFill>
              </a:rPr>
              <a:t>John von Neumann University</a:t>
            </a:r>
            <a:endParaRPr lang="en-US" dirty="0">
              <a:solidFill>
                <a:schemeClr val="tx1"/>
              </a:solidFill>
            </a:endParaRPr>
          </a:p>
        </p:txBody>
      </p:sp>
      <p:pic>
        <p:nvPicPr>
          <p:cNvPr id="9" name="Picture 2" descr="Képtalálat a következőre: „ga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445" y="4080681"/>
            <a:ext cx="2927555" cy="2591799"/>
          </a:xfrm>
          <a:prstGeom prst="rect">
            <a:avLst/>
          </a:prstGeom>
          <a:noFill/>
          <a:extLst>
            <a:ext uri="{909E8E84-426E-40DD-AFC4-6F175D3DCCD1}">
              <a14:hiddenFill xmlns:a14="http://schemas.microsoft.com/office/drawing/2010/main">
                <a:solidFill>
                  <a:srgbClr val="FFFFFF"/>
                </a:solidFill>
              </a14:hiddenFill>
            </a:ext>
          </a:extLst>
        </p:spPr>
      </p:pic>
      <p:sp>
        <p:nvSpPr>
          <p:cNvPr id="2" name="Dia számának helye 1">
            <a:extLst>
              <a:ext uri="{FF2B5EF4-FFF2-40B4-BE49-F238E27FC236}">
                <a16:creationId xmlns:a16="http://schemas.microsoft.com/office/drawing/2014/main" id="{F0F03519-EE7D-446D-87DA-CE3F4DF8E81F}"/>
              </a:ext>
            </a:extLst>
          </p:cNvPr>
          <p:cNvSpPr>
            <a:spLocks noGrp="1"/>
          </p:cNvSpPr>
          <p:nvPr>
            <p:ph type="sldNum" sz="quarter" idx="12"/>
          </p:nvPr>
        </p:nvSpPr>
        <p:spPr/>
        <p:txBody>
          <a:bodyPr/>
          <a:lstStyle/>
          <a:p>
            <a:pPr rtl="0"/>
            <a:fld id="{D57F1E4F-1CFF-5643-939E-02111984F565}" type="slidenum">
              <a:rPr lang="hu-HU" smtClean="0"/>
              <a:t>11</a:t>
            </a:fld>
            <a:endParaRPr lang="hu-HU" dirty="0"/>
          </a:p>
        </p:txBody>
      </p:sp>
    </p:spTree>
    <p:extLst>
      <p:ext uri="{BB962C8B-B14F-4D97-AF65-F5344CB8AC3E}">
        <p14:creationId xmlns:p14="http://schemas.microsoft.com/office/powerpoint/2010/main" val="340190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a:bodyPr>
          <a:lstStyle/>
          <a:p>
            <a:r>
              <a:rPr lang="hu-HU" sz="2800" b="1" dirty="0">
                <a:effectLst>
                  <a:outerShdw blurRad="38100" dist="38100" dir="2700000" algn="tl">
                    <a:srgbClr val="000000">
                      <a:alpha val="43137"/>
                    </a:srgbClr>
                  </a:outerShdw>
                </a:effectLst>
              </a:rPr>
              <a:t>GAMF </a:t>
            </a:r>
            <a:r>
              <a:rPr lang="hu-HU" sz="2800" b="1" dirty="0" err="1">
                <a:effectLst>
                  <a:outerShdw blurRad="38100" dist="38100" dir="2700000" algn="tl">
                    <a:srgbClr val="000000">
                      <a:alpha val="43137"/>
                    </a:srgbClr>
                  </a:outerShdw>
                </a:effectLst>
              </a:rPr>
              <a:t>Faculty</a:t>
            </a:r>
            <a:r>
              <a:rPr lang="hu-HU" sz="2800" b="1" dirty="0">
                <a:effectLst>
                  <a:outerShdw blurRad="38100" dist="38100" dir="2700000" algn="tl">
                    <a:srgbClr val="000000">
                      <a:alpha val="43137"/>
                    </a:srgbClr>
                  </a:outerShdw>
                </a:effectLst>
              </a:rPr>
              <a:t> of </a:t>
            </a:r>
            <a:r>
              <a:rPr lang="hu-HU" sz="2800" b="1" dirty="0" err="1">
                <a:effectLst>
                  <a:outerShdw blurRad="38100" dist="38100" dir="2700000" algn="tl">
                    <a:srgbClr val="000000">
                      <a:alpha val="43137"/>
                    </a:srgbClr>
                  </a:outerShdw>
                </a:effectLst>
              </a:rPr>
              <a:t>Engineering</a:t>
            </a:r>
            <a:r>
              <a:rPr lang="hu-HU" sz="2800" b="1" dirty="0">
                <a:effectLst>
                  <a:outerShdw blurRad="38100" dist="38100" dir="2700000" algn="tl">
                    <a:srgbClr val="000000">
                      <a:alpha val="43137"/>
                    </a:srgbClr>
                  </a:outerShdw>
                </a:effectLst>
              </a:rPr>
              <a:t> &amp; Computer Science)</a:t>
            </a:r>
          </a:p>
        </p:txBody>
      </p:sp>
      <p:sp>
        <p:nvSpPr>
          <p:cNvPr id="3" name="Alcím 2"/>
          <p:cNvSpPr>
            <a:spLocks noGrp="1"/>
          </p:cNvSpPr>
          <p:nvPr>
            <p:ph idx="1"/>
          </p:nvPr>
        </p:nvSpPr>
        <p:spPr>
          <a:xfrm>
            <a:off x="766524" y="2410597"/>
            <a:ext cx="7831932" cy="2692626"/>
          </a:xfrm>
          <a:noFill/>
        </p:spPr>
        <p:txBody>
          <a:bodyPr>
            <a:noAutofit/>
          </a:bodyPr>
          <a:lstStyle/>
          <a:p>
            <a:pPr>
              <a:tabLst>
                <a:tab pos="5039874" algn="r"/>
              </a:tabLst>
            </a:pPr>
            <a:r>
              <a:rPr lang="hu-HU" dirty="0">
                <a:latin typeface="Franklin Gothic Medium" panose="020B0603020102020204" pitchFamily="34" charset="0"/>
              </a:rPr>
              <a:t>F</a:t>
            </a:r>
            <a:r>
              <a:rPr lang="en-US" dirty="0" err="1">
                <a:latin typeface="Franklin Gothic Medium" panose="020B0603020102020204" pitchFamily="34" charset="0"/>
              </a:rPr>
              <a:t>ounded</a:t>
            </a:r>
            <a:r>
              <a:rPr lang="en-US" dirty="0">
                <a:latin typeface="Franklin Gothic Medium" panose="020B0603020102020204" pitchFamily="34" charset="0"/>
              </a:rPr>
              <a:t> 	            1964 </a:t>
            </a:r>
          </a:p>
          <a:p>
            <a:pPr>
              <a:tabLst>
                <a:tab pos="5039874" algn="r"/>
              </a:tabLst>
            </a:pPr>
            <a:r>
              <a:rPr lang="en-US" dirty="0">
                <a:latin typeface="Franklin Gothic Medium" panose="020B0603020102020204" pitchFamily="34" charset="0"/>
              </a:rPr>
              <a:t>Number of teaching staff   	               100</a:t>
            </a:r>
          </a:p>
          <a:p>
            <a:pPr>
              <a:tabLst>
                <a:tab pos="5039874" algn="r"/>
              </a:tabLst>
            </a:pPr>
            <a:r>
              <a:rPr lang="en-US" dirty="0">
                <a:latin typeface="Franklin Gothic Medium" panose="020B0603020102020204" pitchFamily="34" charset="0"/>
              </a:rPr>
              <a:t>Total number of students 	             </a:t>
            </a:r>
            <a:r>
              <a:rPr lang="hu-HU" dirty="0">
                <a:latin typeface="Franklin Gothic Medium" panose="020B0603020102020204" pitchFamily="34" charset="0"/>
              </a:rPr>
              <a:t>~2000</a:t>
            </a:r>
            <a:endParaRPr lang="en-US" dirty="0">
              <a:latin typeface="Franklin Gothic Medium" panose="020B0603020102020204" pitchFamily="34" charset="0"/>
            </a:endParaRPr>
          </a:p>
          <a:p>
            <a:pPr>
              <a:tabLst>
                <a:tab pos="5039874" algn="r"/>
              </a:tabLst>
            </a:pPr>
            <a:r>
              <a:rPr lang="en-US" dirty="0">
                <a:latin typeface="Franklin Gothic Medium" panose="020B0603020102020204" pitchFamily="34" charset="0"/>
              </a:rPr>
              <a:t>Full-time students 	              </a:t>
            </a:r>
            <a:r>
              <a:rPr lang="hu-HU" dirty="0">
                <a:latin typeface="Franklin Gothic Medium" panose="020B0603020102020204" pitchFamily="34" charset="0"/>
              </a:rPr>
              <a:t>~</a:t>
            </a:r>
            <a:r>
              <a:rPr lang="en-US" dirty="0">
                <a:latin typeface="Franklin Gothic Medium" panose="020B0603020102020204" pitchFamily="34" charset="0"/>
              </a:rPr>
              <a:t>70%</a:t>
            </a:r>
          </a:p>
          <a:p>
            <a:pPr>
              <a:tabLst>
                <a:tab pos="5039874" algn="r"/>
              </a:tabLst>
            </a:pPr>
            <a:r>
              <a:rPr lang="en-US" dirty="0">
                <a:latin typeface="Franklin Gothic Medium" panose="020B0603020102020204" pitchFamily="34" charset="0"/>
              </a:rPr>
              <a:t>Part-time students	              </a:t>
            </a:r>
            <a:r>
              <a:rPr lang="hu-HU" dirty="0">
                <a:latin typeface="Franklin Gothic Medium" panose="020B0603020102020204" pitchFamily="34" charset="0"/>
              </a:rPr>
              <a:t>~</a:t>
            </a:r>
            <a:r>
              <a:rPr lang="en-US" dirty="0">
                <a:latin typeface="Franklin Gothic Medium" panose="020B0603020102020204" pitchFamily="34" charset="0"/>
              </a:rPr>
              <a:t>30%</a:t>
            </a:r>
            <a:endParaRPr lang="hu-HU" dirty="0">
              <a:latin typeface="Franklin Gothic Medium" panose="020B0603020102020204" pitchFamily="34" charset="0"/>
            </a:endParaRPr>
          </a:p>
          <a:p>
            <a:pPr>
              <a:tabLst>
                <a:tab pos="5039874" algn="r"/>
              </a:tabLst>
            </a:pPr>
            <a:r>
              <a:rPr lang="hu-HU" dirty="0" err="1">
                <a:latin typeface="Franklin Gothic Medium" panose="020B0603020102020204" pitchFamily="34" charset="0"/>
              </a:rPr>
              <a:t>Departments</a:t>
            </a:r>
            <a:r>
              <a:rPr lang="hu-HU" dirty="0">
                <a:latin typeface="Franklin Gothic Medium" panose="020B0603020102020204" pitchFamily="34" charset="0"/>
              </a:rPr>
              <a:t>	    5</a:t>
            </a:r>
          </a:p>
          <a:p>
            <a:endParaRPr lang="en-US" dirty="0">
              <a:solidFill>
                <a:srgbClr val="004733"/>
              </a:solidFill>
              <a:latin typeface="Franklin Gothic Medium" panose="020B0603020102020204" pitchFamily="34" charset="0"/>
            </a:endParaRPr>
          </a:p>
        </p:txBody>
      </p:sp>
      <p:sp>
        <p:nvSpPr>
          <p:cNvPr id="2" name="Dia számának helye 1">
            <a:extLst>
              <a:ext uri="{FF2B5EF4-FFF2-40B4-BE49-F238E27FC236}">
                <a16:creationId xmlns:a16="http://schemas.microsoft.com/office/drawing/2014/main" id="{576EE913-770A-40D7-9077-383DAD18E2BE}"/>
              </a:ext>
            </a:extLst>
          </p:cNvPr>
          <p:cNvSpPr>
            <a:spLocks noGrp="1"/>
          </p:cNvSpPr>
          <p:nvPr>
            <p:ph type="sldNum" sz="quarter" idx="12"/>
          </p:nvPr>
        </p:nvSpPr>
        <p:spPr/>
        <p:txBody>
          <a:bodyPr/>
          <a:lstStyle/>
          <a:p>
            <a:pPr rtl="0"/>
            <a:fld id="{D57F1E4F-1CFF-5643-939E-02111984F565}" type="slidenum">
              <a:rPr lang="hu-HU" smtClean="0"/>
              <a:t>12</a:t>
            </a:fld>
            <a:endParaRPr lang="hu-HU" dirty="0"/>
          </a:p>
        </p:txBody>
      </p:sp>
    </p:spTree>
    <p:extLst>
      <p:ext uri="{BB962C8B-B14F-4D97-AF65-F5344CB8AC3E}">
        <p14:creationId xmlns:p14="http://schemas.microsoft.com/office/powerpoint/2010/main" val="338224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81940" y="78250"/>
            <a:ext cx="7053542" cy="1400530"/>
          </a:xfrm>
        </p:spPr>
        <p:txBody>
          <a:bodyPr>
            <a:normAutofit/>
          </a:bodyPr>
          <a:lstStyle/>
          <a:p>
            <a:r>
              <a:rPr lang="hu-HU" sz="2800" b="1" dirty="0" err="1">
                <a:effectLst>
                  <a:outerShdw blurRad="38100" dist="38100" dir="2700000" algn="tl">
                    <a:srgbClr val="000000">
                      <a:alpha val="43137"/>
                    </a:srgbClr>
                  </a:outerShdw>
                </a:effectLst>
              </a:rPr>
              <a:t>Study</a:t>
            </a:r>
            <a:r>
              <a:rPr lang="hu-HU" sz="2800" b="1" dirty="0">
                <a:effectLst>
                  <a:outerShdw blurRad="38100" dist="38100" dir="2700000" algn="tl">
                    <a:srgbClr val="000000">
                      <a:alpha val="43137"/>
                    </a:srgbClr>
                  </a:outerShdw>
                </a:effectLst>
              </a:rPr>
              <a:t> </a:t>
            </a:r>
            <a:r>
              <a:rPr lang="hu-HU" sz="2800" b="1" dirty="0" err="1">
                <a:effectLst>
                  <a:outerShdw blurRad="38100" dist="38100" dir="2700000" algn="tl">
                    <a:srgbClr val="000000">
                      <a:alpha val="43137"/>
                    </a:srgbClr>
                  </a:outerShdw>
                </a:effectLst>
              </a:rPr>
              <a:t>Programmes</a:t>
            </a:r>
            <a:endParaRPr lang="hu-HU" sz="2800" b="1" dirty="0">
              <a:effectLst>
                <a:outerShdw blurRad="38100" dist="38100" dir="2700000" algn="tl">
                  <a:srgbClr val="000000">
                    <a:alpha val="43137"/>
                  </a:srgbClr>
                </a:outerShdw>
              </a:effectLst>
            </a:endParaRPr>
          </a:p>
        </p:txBody>
      </p:sp>
      <p:sp>
        <p:nvSpPr>
          <p:cNvPr id="3" name="Alcím 2"/>
          <p:cNvSpPr>
            <a:spLocks noGrp="1"/>
          </p:cNvSpPr>
          <p:nvPr>
            <p:ph idx="1"/>
          </p:nvPr>
        </p:nvSpPr>
        <p:spPr>
          <a:xfrm>
            <a:off x="281940" y="667944"/>
            <a:ext cx="8458200" cy="4336810"/>
          </a:xfrm>
          <a:noFill/>
        </p:spPr>
        <p:txBody>
          <a:bodyPr>
            <a:noAutofit/>
          </a:bodyPr>
          <a:lstStyle/>
          <a:p>
            <a:pPr marL="0" indent="0">
              <a:buNone/>
            </a:pPr>
            <a:r>
              <a:rPr lang="hu-HU" b="1" dirty="0" err="1">
                <a:effectLst>
                  <a:outerShdw blurRad="38100" dist="38100" dir="2700000" algn="tl">
                    <a:srgbClr val="000000">
                      <a:alpha val="43137"/>
                    </a:srgbClr>
                  </a:outerShdw>
                </a:effectLst>
                <a:latin typeface="Franklin Gothic Medium" panose="020B0603020102020204" pitchFamily="34" charset="0"/>
              </a:rPr>
              <a:t>Higher</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b="1" dirty="0" err="1">
                <a:effectLst>
                  <a:outerShdw blurRad="38100" dist="38100" dir="2700000" algn="tl">
                    <a:srgbClr val="000000">
                      <a:alpha val="43137"/>
                    </a:srgbClr>
                  </a:outerShdw>
                </a:effectLst>
                <a:latin typeface="Franklin Gothic Medium" panose="020B0603020102020204" pitchFamily="34" charset="0"/>
              </a:rPr>
              <a:t>Vocational</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b="1" dirty="0" err="1">
                <a:effectLst>
                  <a:outerShdw blurRad="38100" dist="38100" dir="2700000" algn="tl">
                    <a:srgbClr val="000000">
                      <a:alpha val="43137"/>
                    </a:srgbClr>
                  </a:outerShdw>
                </a:effectLst>
                <a:latin typeface="Franklin Gothic Medium" panose="020B0603020102020204" pitchFamily="34" charset="0"/>
              </a:rPr>
              <a:t>Training</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dirty="0">
                <a:latin typeface="Franklin Gothic Medium" panose="020B0603020102020204" pitchFamily="34" charset="0"/>
              </a:rPr>
              <a:t>(4 </a:t>
            </a:r>
            <a:r>
              <a:rPr lang="hu-HU" dirty="0" err="1">
                <a:latin typeface="Franklin Gothic Medium" panose="020B0603020102020204" pitchFamily="34" charset="0"/>
              </a:rPr>
              <a:t>semesters</a:t>
            </a:r>
            <a:r>
              <a:rPr lang="hu-HU" dirty="0">
                <a:latin typeface="Franklin Gothic Medium" panose="020B0603020102020204" pitchFamily="34" charset="0"/>
              </a:rPr>
              <a:t>) (~2 %)</a:t>
            </a:r>
          </a:p>
          <a:p>
            <a:r>
              <a:rPr lang="hu-HU" dirty="0" err="1">
                <a:latin typeface="Franklin Gothic Medium" panose="020B0603020102020204" pitchFamily="34" charset="0"/>
              </a:rPr>
              <a:t>Information</a:t>
            </a:r>
            <a:r>
              <a:rPr lang="hu-HU" dirty="0">
                <a:latin typeface="Franklin Gothic Medium" panose="020B0603020102020204" pitchFamily="34" charset="0"/>
              </a:rPr>
              <a:t> </a:t>
            </a:r>
            <a:r>
              <a:rPr lang="hu-HU" dirty="0" err="1">
                <a:latin typeface="Franklin Gothic Medium" panose="020B0603020102020204" pitchFamily="34" charset="0"/>
              </a:rPr>
              <a:t>Engineering</a:t>
            </a:r>
            <a:r>
              <a:rPr lang="hu-HU" dirty="0">
                <a:latin typeface="Franklin Gothic Medium" panose="020B0603020102020204" pitchFamily="34" charset="0"/>
              </a:rPr>
              <a:t> (Computer System </a:t>
            </a:r>
            <a:r>
              <a:rPr lang="hu-HU" dirty="0" err="1">
                <a:latin typeface="Franklin Gothic Medium" panose="020B0603020102020204" pitchFamily="34" charset="0"/>
              </a:rPr>
              <a:t>Administration</a:t>
            </a:r>
            <a:r>
              <a:rPr lang="hu-HU" dirty="0">
                <a:latin typeface="Franklin Gothic Medium" panose="020B0603020102020204" pitchFamily="34" charset="0"/>
              </a:rPr>
              <a:t>)</a:t>
            </a:r>
          </a:p>
          <a:p>
            <a:r>
              <a:rPr lang="hu-HU" dirty="0">
                <a:latin typeface="Franklin Gothic Medium" panose="020B0603020102020204" pitchFamily="34" charset="0"/>
              </a:rPr>
              <a:t>Software </a:t>
            </a:r>
            <a:r>
              <a:rPr lang="hu-HU" dirty="0" err="1">
                <a:latin typeface="Franklin Gothic Medium" panose="020B0603020102020204" pitchFamily="34" charset="0"/>
              </a:rPr>
              <a:t>Engineering</a:t>
            </a:r>
            <a:endParaRPr lang="hu-HU" dirty="0">
              <a:latin typeface="Franklin Gothic Medium" panose="020B0603020102020204" pitchFamily="34" charset="0"/>
            </a:endParaRPr>
          </a:p>
          <a:p>
            <a:pPr marL="0" indent="0">
              <a:buNone/>
            </a:pPr>
            <a:r>
              <a:rPr lang="hu-HU" b="1" dirty="0" err="1">
                <a:effectLst>
                  <a:outerShdw blurRad="38100" dist="38100" dir="2700000" algn="tl">
                    <a:srgbClr val="000000">
                      <a:alpha val="43137"/>
                    </a:srgbClr>
                  </a:outerShdw>
                </a:effectLst>
                <a:latin typeface="Franklin Gothic Medium" panose="020B0603020102020204" pitchFamily="34" charset="0"/>
              </a:rPr>
              <a:t>Bachelor</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b="1" dirty="0" err="1">
                <a:effectLst>
                  <a:outerShdw blurRad="38100" dist="38100" dir="2700000" algn="tl">
                    <a:srgbClr val="000000">
                      <a:alpha val="43137"/>
                    </a:srgbClr>
                  </a:outerShdw>
                </a:effectLst>
                <a:latin typeface="Franklin Gothic Medium" panose="020B0603020102020204" pitchFamily="34" charset="0"/>
              </a:rPr>
              <a:t>Level</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dirty="0">
                <a:latin typeface="Franklin Gothic Medium" panose="020B0603020102020204" pitchFamily="34" charset="0"/>
              </a:rPr>
              <a:t>(7 </a:t>
            </a:r>
            <a:r>
              <a:rPr lang="hu-HU" dirty="0" err="1">
                <a:latin typeface="Franklin Gothic Medium" panose="020B0603020102020204" pitchFamily="34" charset="0"/>
              </a:rPr>
              <a:t>semesters</a:t>
            </a:r>
            <a:r>
              <a:rPr lang="hu-HU" dirty="0">
                <a:latin typeface="Franklin Gothic Medium" panose="020B0603020102020204" pitchFamily="34" charset="0"/>
              </a:rPr>
              <a:t>) (~84%)</a:t>
            </a:r>
            <a:endParaRPr lang="en-US" dirty="0">
              <a:latin typeface="Franklin Gothic Medium" panose="020B0603020102020204" pitchFamily="34" charset="0"/>
            </a:endParaRPr>
          </a:p>
          <a:p>
            <a:r>
              <a:rPr lang="en-US" dirty="0">
                <a:latin typeface="Franklin Gothic Medium" panose="020B0603020102020204" pitchFamily="34" charset="0"/>
              </a:rPr>
              <a:t>Mechanical Engineering (BSc) </a:t>
            </a:r>
            <a:endParaRPr lang="hu-HU" dirty="0">
              <a:latin typeface="Franklin Gothic Medium" panose="020B0603020102020204" pitchFamily="34" charset="0"/>
            </a:endParaRPr>
          </a:p>
          <a:p>
            <a:r>
              <a:rPr lang="en-US" dirty="0">
                <a:latin typeface="Franklin Gothic Medium" panose="020B0603020102020204" pitchFamily="34" charset="0"/>
              </a:rPr>
              <a:t>Computer Science</a:t>
            </a:r>
            <a:r>
              <a:rPr lang="hu-HU" dirty="0">
                <a:latin typeface="Franklin Gothic Medium" panose="020B0603020102020204" pitchFamily="34" charset="0"/>
              </a:rPr>
              <a:t> </a:t>
            </a:r>
            <a:r>
              <a:rPr lang="hu-HU" dirty="0" err="1">
                <a:latin typeface="Franklin Gothic Medium" panose="020B0603020102020204" pitchFamily="34" charset="0"/>
              </a:rPr>
              <a:t>Engineering</a:t>
            </a:r>
            <a:r>
              <a:rPr lang="hu-HU" dirty="0">
                <a:latin typeface="Franklin Gothic Medium" panose="020B0603020102020204" pitchFamily="34" charset="0"/>
              </a:rPr>
              <a:t> </a:t>
            </a:r>
            <a:r>
              <a:rPr lang="en-US" dirty="0">
                <a:latin typeface="Franklin Gothic Medium" panose="020B0603020102020204" pitchFamily="34" charset="0"/>
              </a:rPr>
              <a:t>(BSc) </a:t>
            </a:r>
            <a:r>
              <a:rPr lang="hu-HU" dirty="0">
                <a:latin typeface="Franklin Gothic Medium" panose="020B0603020102020204" pitchFamily="34" charset="0"/>
              </a:rPr>
              <a:t>(HU+EN)</a:t>
            </a:r>
          </a:p>
          <a:p>
            <a:r>
              <a:rPr lang="en-US" dirty="0">
                <a:latin typeface="Franklin Gothic Medium" panose="020B0603020102020204" pitchFamily="34" charset="0"/>
              </a:rPr>
              <a:t>Computer Science Operational Engineer</a:t>
            </a:r>
            <a:r>
              <a:rPr lang="hu-HU" dirty="0">
                <a:latin typeface="Franklin Gothic Medium" panose="020B0603020102020204" pitchFamily="34" charset="0"/>
              </a:rPr>
              <a:t> (</a:t>
            </a:r>
            <a:r>
              <a:rPr lang="hu-HU" dirty="0" err="1">
                <a:latin typeface="Franklin Gothic Medium" panose="020B0603020102020204" pitchFamily="34" charset="0"/>
              </a:rPr>
              <a:t>BProf</a:t>
            </a:r>
            <a:r>
              <a:rPr lang="hu-HU" dirty="0">
                <a:latin typeface="Franklin Gothic Medium" panose="020B0603020102020204" pitchFamily="34" charset="0"/>
              </a:rPr>
              <a:t>) </a:t>
            </a:r>
            <a:endParaRPr lang="en-US" dirty="0">
              <a:latin typeface="Franklin Gothic Medium" panose="020B0603020102020204" pitchFamily="34" charset="0"/>
            </a:endParaRPr>
          </a:p>
          <a:p>
            <a:r>
              <a:rPr lang="en-US" dirty="0">
                <a:latin typeface="Franklin Gothic Medium" panose="020B0603020102020204" pitchFamily="34" charset="0"/>
              </a:rPr>
              <a:t>Vehicle Engineering</a:t>
            </a:r>
            <a:r>
              <a:rPr lang="hu-HU" dirty="0">
                <a:latin typeface="Franklin Gothic Medium" panose="020B0603020102020204" pitchFamily="34" charset="0"/>
              </a:rPr>
              <a:t> </a:t>
            </a:r>
            <a:r>
              <a:rPr lang="en-US" dirty="0">
                <a:latin typeface="Franklin Gothic Medium" panose="020B0603020102020204" pitchFamily="34" charset="0"/>
              </a:rPr>
              <a:t>(BSc) </a:t>
            </a:r>
          </a:p>
          <a:p>
            <a:r>
              <a:rPr lang="en-US" dirty="0">
                <a:latin typeface="Franklin Gothic Medium" panose="020B0603020102020204" pitchFamily="34" charset="0"/>
              </a:rPr>
              <a:t>Industrial Management (BSc) </a:t>
            </a:r>
          </a:p>
          <a:p>
            <a:r>
              <a:rPr lang="en-US" dirty="0">
                <a:latin typeface="Franklin Gothic Medium" panose="020B0603020102020204" pitchFamily="34" charset="0"/>
              </a:rPr>
              <a:t>Logistical Engineering</a:t>
            </a:r>
            <a:r>
              <a:rPr lang="hu-HU" dirty="0">
                <a:latin typeface="Franklin Gothic Medium" panose="020B0603020102020204" pitchFamily="34" charset="0"/>
              </a:rPr>
              <a:t> </a:t>
            </a:r>
            <a:r>
              <a:rPr lang="en-US" dirty="0">
                <a:latin typeface="Franklin Gothic Medium" panose="020B0603020102020204" pitchFamily="34" charset="0"/>
              </a:rPr>
              <a:t>(BSc) </a:t>
            </a:r>
          </a:p>
          <a:p>
            <a:pPr marL="0" indent="0">
              <a:buNone/>
            </a:pPr>
            <a:r>
              <a:rPr lang="hu-HU" b="1" dirty="0">
                <a:effectLst>
                  <a:outerShdw blurRad="38100" dist="38100" dir="2700000" algn="tl">
                    <a:srgbClr val="000000">
                      <a:alpha val="43137"/>
                    </a:srgbClr>
                  </a:outerShdw>
                </a:effectLst>
                <a:latin typeface="Franklin Gothic Medium" panose="020B0603020102020204" pitchFamily="34" charset="0"/>
              </a:rPr>
              <a:t>Master </a:t>
            </a:r>
            <a:r>
              <a:rPr lang="hu-HU" b="1" dirty="0" err="1">
                <a:effectLst>
                  <a:outerShdw blurRad="38100" dist="38100" dir="2700000" algn="tl">
                    <a:srgbClr val="000000">
                      <a:alpha val="43137"/>
                    </a:srgbClr>
                  </a:outerShdw>
                </a:effectLst>
                <a:latin typeface="Franklin Gothic Medium" panose="020B0603020102020204" pitchFamily="34" charset="0"/>
              </a:rPr>
              <a:t>Level</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dirty="0">
                <a:latin typeface="Franklin Gothic Medium" panose="020B0603020102020204" pitchFamily="34" charset="0"/>
              </a:rPr>
              <a:t>(</a:t>
            </a:r>
            <a:r>
              <a:rPr lang="hu-HU" dirty="0" err="1">
                <a:latin typeface="Franklin Gothic Medium" panose="020B0603020102020204" pitchFamily="34" charset="0"/>
              </a:rPr>
              <a:t>MSc</a:t>
            </a:r>
            <a:r>
              <a:rPr lang="hu-HU" dirty="0">
                <a:latin typeface="Franklin Gothic Medium" panose="020B0603020102020204" pitchFamily="34" charset="0"/>
              </a:rPr>
              <a:t>)</a:t>
            </a:r>
            <a:endParaRPr lang="en-US" dirty="0">
              <a:latin typeface="Franklin Gothic Medium" panose="020B0603020102020204" pitchFamily="34" charset="0"/>
            </a:endParaRPr>
          </a:p>
          <a:p>
            <a:r>
              <a:rPr lang="en-US" dirty="0">
                <a:latin typeface="Franklin Gothic Medium" panose="020B0603020102020204" pitchFamily="34" charset="0"/>
              </a:rPr>
              <a:t>Mechanical Engineering </a:t>
            </a:r>
            <a:endParaRPr lang="hu-HU" dirty="0">
              <a:latin typeface="Franklin Gothic Medium" panose="020B0603020102020204" pitchFamily="34" charset="0"/>
            </a:endParaRPr>
          </a:p>
          <a:p>
            <a:pPr marL="0" indent="0">
              <a:buNone/>
            </a:pPr>
            <a:r>
              <a:rPr lang="hu-HU" b="1" dirty="0">
                <a:effectLst>
                  <a:outerShdw blurRad="38100" dist="38100" dir="2700000" algn="tl">
                    <a:srgbClr val="000000">
                      <a:alpha val="43137"/>
                    </a:srgbClr>
                  </a:outerShdw>
                </a:effectLst>
                <a:latin typeface="Franklin Gothic Medium" panose="020B0603020102020204" pitchFamily="34" charset="0"/>
              </a:rPr>
              <a:t>P</a:t>
            </a:r>
            <a:r>
              <a:rPr lang="en-US" b="1" dirty="0" err="1">
                <a:effectLst>
                  <a:outerShdw blurRad="38100" dist="38100" dir="2700000" algn="tl">
                    <a:srgbClr val="000000">
                      <a:alpha val="43137"/>
                    </a:srgbClr>
                  </a:outerShdw>
                </a:effectLst>
                <a:latin typeface="Franklin Gothic Medium" panose="020B0603020102020204" pitchFamily="34" charset="0"/>
              </a:rPr>
              <a:t>ostgraduate</a:t>
            </a:r>
            <a:r>
              <a:rPr lang="en-US" b="1" dirty="0">
                <a:effectLst>
                  <a:outerShdw blurRad="38100" dist="38100" dir="2700000" algn="tl">
                    <a:srgbClr val="000000">
                      <a:alpha val="43137"/>
                    </a:srgbClr>
                  </a:outerShdw>
                </a:effectLst>
                <a:latin typeface="Franklin Gothic Medium" panose="020B0603020102020204" pitchFamily="34" charset="0"/>
              </a:rPr>
              <a:t> specialist training course</a:t>
            </a:r>
            <a:r>
              <a:rPr lang="hu-HU" b="1" dirty="0">
                <a:effectLst>
                  <a:outerShdw blurRad="38100" dist="38100" dir="2700000" algn="tl">
                    <a:srgbClr val="000000">
                      <a:alpha val="43137"/>
                    </a:srgbClr>
                  </a:outerShdw>
                </a:effectLst>
                <a:latin typeface="Franklin Gothic Medium" panose="020B0603020102020204" pitchFamily="34" charset="0"/>
              </a:rPr>
              <a:t>s</a:t>
            </a:r>
            <a:r>
              <a:rPr lang="hu-HU" dirty="0">
                <a:latin typeface="Franklin Gothic Medium" panose="020B0603020102020204" pitchFamily="34" charset="0"/>
              </a:rPr>
              <a:t> (~14 %)</a:t>
            </a:r>
          </a:p>
          <a:p>
            <a:r>
              <a:rPr lang="hu-HU" dirty="0">
                <a:latin typeface="Franklin Gothic Medium" panose="020B0603020102020204" pitchFamily="34" charset="0"/>
              </a:rPr>
              <a:t>Software </a:t>
            </a:r>
            <a:r>
              <a:rPr lang="hu-HU" dirty="0" err="1">
                <a:latin typeface="Franklin Gothic Medium" panose="020B0603020102020204" pitchFamily="34" charset="0"/>
              </a:rPr>
              <a:t>Engineering</a:t>
            </a:r>
            <a:r>
              <a:rPr lang="hu-HU" dirty="0">
                <a:latin typeface="Franklin Gothic Medium" panose="020B0603020102020204" pitchFamily="34" charset="0"/>
              </a:rPr>
              <a:t>, </a:t>
            </a:r>
            <a:r>
              <a:rPr lang="hu-HU" dirty="0" err="1">
                <a:latin typeface="Franklin Gothic Medium" panose="020B0603020102020204" pitchFamily="34" charset="0"/>
              </a:rPr>
              <a:t>Logistics</a:t>
            </a:r>
            <a:r>
              <a:rPr lang="hu-HU" dirty="0">
                <a:latin typeface="Franklin Gothic Medium" panose="020B0603020102020204" pitchFamily="34" charset="0"/>
              </a:rPr>
              <a:t>, </a:t>
            </a:r>
            <a:r>
              <a:rPr lang="hu-HU" dirty="0" err="1">
                <a:latin typeface="Franklin Gothic Medium" panose="020B0603020102020204" pitchFamily="34" charset="0"/>
              </a:rPr>
              <a:t>Quality</a:t>
            </a:r>
            <a:r>
              <a:rPr lang="hu-HU" dirty="0">
                <a:latin typeface="Franklin Gothic Medium" panose="020B0603020102020204" pitchFamily="34" charset="0"/>
              </a:rPr>
              <a:t> management</a:t>
            </a:r>
            <a:endParaRPr lang="en-US" dirty="0">
              <a:latin typeface="Franklin Gothic Medium" panose="020B0603020102020204" pitchFamily="34" charset="0"/>
            </a:endParaRPr>
          </a:p>
          <a:p>
            <a:endParaRPr lang="en-US" dirty="0">
              <a:solidFill>
                <a:srgbClr val="004733"/>
              </a:solidFill>
              <a:latin typeface="Franklin Gothic Medium" panose="020B0603020102020204" pitchFamily="34" charset="0"/>
            </a:endParaRPr>
          </a:p>
        </p:txBody>
      </p:sp>
      <p:pic>
        <p:nvPicPr>
          <p:cNvPr id="2" name="Kép 1">
            <a:extLst>
              <a:ext uri="{FF2B5EF4-FFF2-40B4-BE49-F238E27FC236}">
                <a16:creationId xmlns:a16="http://schemas.microsoft.com/office/drawing/2014/main" id="{8E762C40-90A6-4197-BA91-29C7656379DD}"/>
              </a:ext>
            </a:extLst>
          </p:cNvPr>
          <p:cNvPicPr>
            <a:picLocks noChangeAspect="1"/>
          </p:cNvPicPr>
          <p:nvPr/>
        </p:nvPicPr>
        <p:blipFill>
          <a:blip r:embed="rId3"/>
          <a:stretch>
            <a:fillRect/>
          </a:stretch>
        </p:blipFill>
        <p:spPr>
          <a:xfrm>
            <a:off x="5889729" y="2393789"/>
            <a:ext cx="3399051" cy="2070421"/>
          </a:xfrm>
          <a:prstGeom prst="rect">
            <a:avLst/>
          </a:prstGeom>
        </p:spPr>
      </p:pic>
      <p:sp>
        <p:nvSpPr>
          <p:cNvPr id="5" name="Dia számának helye 4">
            <a:extLst>
              <a:ext uri="{FF2B5EF4-FFF2-40B4-BE49-F238E27FC236}">
                <a16:creationId xmlns:a16="http://schemas.microsoft.com/office/drawing/2014/main" id="{3F8EED64-AD58-448B-9E38-F478BD97561C}"/>
              </a:ext>
            </a:extLst>
          </p:cNvPr>
          <p:cNvSpPr>
            <a:spLocks noGrp="1"/>
          </p:cNvSpPr>
          <p:nvPr>
            <p:ph type="sldNum" sz="quarter" idx="12"/>
          </p:nvPr>
        </p:nvSpPr>
        <p:spPr/>
        <p:txBody>
          <a:bodyPr/>
          <a:lstStyle/>
          <a:p>
            <a:pPr rtl="0"/>
            <a:fld id="{D57F1E4F-1CFF-5643-939E-02111984F565}" type="slidenum">
              <a:rPr lang="hu-HU" smtClean="0"/>
              <a:t>13</a:t>
            </a:fld>
            <a:endParaRPr lang="hu-HU" dirty="0"/>
          </a:p>
        </p:txBody>
      </p:sp>
    </p:spTree>
    <p:extLst>
      <p:ext uri="{BB962C8B-B14F-4D97-AF65-F5344CB8AC3E}">
        <p14:creationId xmlns:p14="http://schemas.microsoft.com/office/powerpoint/2010/main" val="266830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82FEA7-327F-4ECD-828A-6F2330CC2CA1}"/>
              </a:ext>
            </a:extLst>
          </p:cNvPr>
          <p:cNvSpPr>
            <a:spLocks noGrp="1"/>
          </p:cNvSpPr>
          <p:nvPr>
            <p:ph type="title"/>
          </p:nvPr>
        </p:nvSpPr>
        <p:spPr/>
        <p:txBody>
          <a:bodyPr/>
          <a:lstStyle/>
          <a:p>
            <a:r>
              <a:rPr lang="hu-HU" dirty="0" err="1"/>
              <a:t>AppInventor</a:t>
            </a:r>
            <a:endParaRPr lang="hu-HU" dirty="0"/>
          </a:p>
        </p:txBody>
      </p:sp>
      <p:sp>
        <p:nvSpPr>
          <p:cNvPr id="5" name="Szöveg helye 4">
            <a:extLst>
              <a:ext uri="{FF2B5EF4-FFF2-40B4-BE49-F238E27FC236}">
                <a16:creationId xmlns:a16="http://schemas.microsoft.com/office/drawing/2014/main" id="{78D906DA-7FD0-4BFF-8C3E-C77BDD6B3F72}"/>
              </a:ext>
            </a:extLst>
          </p:cNvPr>
          <p:cNvSpPr>
            <a:spLocks noGrp="1"/>
          </p:cNvSpPr>
          <p:nvPr>
            <p:ph type="body" idx="1"/>
          </p:nvPr>
        </p:nvSpPr>
        <p:spPr/>
        <p:txBody>
          <a:bodyPr/>
          <a:lstStyle/>
          <a:p>
            <a:endParaRPr lang="hu-HU"/>
          </a:p>
        </p:txBody>
      </p:sp>
      <p:sp>
        <p:nvSpPr>
          <p:cNvPr id="4" name="Dia számának helye 3">
            <a:extLst>
              <a:ext uri="{FF2B5EF4-FFF2-40B4-BE49-F238E27FC236}">
                <a16:creationId xmlns:a16="http://schemas.microsoft.com/office/drawing/2014/main" id="{B1D13B56-6007-42F8-BE79-D2E00C160A0C}"/>
              </a:ext>
            </a:extLst>
          </p:cNvPr>
          <p:cNvSpPr>
            <a:spLocks noGrp="1"/>
          </p:cNvSpPr>
          <p:nvPr>
            <p:ph type="sldNum" sz="quarter" idx="12"/>
          </p:nvPr>
        </p:nvSpPr>
        <p:spPr/>
        <p:txBody>
          <a:bodyPr/>
          <a:lstStyle/>
          <a:p>
            <a:fld id="{32B576B2-DBB6-470E-924E-D1DA83E82C7B}" type="slidenum">
              <a:rPr lang="hu-HU" smtClean="0"/>
              <a:t>14</a:t>
            </a:fld>
            <a:endParaRPr lang="hu-HU"/>
          </a:p>
        </p:txBody>
      </p:sp>
    </p:spTree>
    <p:extLst>
      <p:ext uri="{BB962C8B-B14F-4D97-AF65-F5344CB8AC3E}">
        <p14:creationId xmlns:p14="http://schemas.microsoft.com/office/powerpoint/2010/main" val="101847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AE3DDB3-24D2-4437-826B-12EBBF45B44A}"/>
              </a:ext>
            </a:extLst>
          </p:cNvPr>
          <p:cNvSpPr>
            <a:spLocks noGrp="1"/>
          </p:cNvSpPr>
          <p:nvPr>
            <p:ph type="title"/>
          </p:nvPr>
        </p:nvSpPr>
        <p:spPr/>
        <p:txBody>
          <a:bodyPr/>
          <a:lstStyle/>
          <a:p>
            <a:r>
              <a:rPr lang="hu-HU" dirty="0" err="1"/>
              <a:t>Scope</a:t>
            </a:r>
            <a:r>
              <a:rPr lang="hu-HU" dirty="0"/>
              <a:t> and Reading</a:t>
            </a:r>
          </a:p>
        </p:txBody>
      </p:sp>
      <p:sp>
        <p:nvSpPr>
          <p:cNvPr id="3" name="Tartalom helye 2">
            <a:extLst>
              <a:ext uri="{FF2B5EF4-FFF2-40B4-BE49-F238E27FC236}">
                <a16:creationId xmlns:a16="http://schemas.microsoft.com/office/drawing/2014/main" id="{F7C2DC78-EA95-405E-A584-FD0329B86076}"/>
              </a:ext>
            </a:extLst>
          </p:cNvPr>
          <p:cNvSpPr>
            <a:spLocks noGrp="1"/>
          </p:cNvSpPr>
          <p:nvPr>
            <p:ph idx="1"/>
          </p:nvPr>
        </p:nvSpPr>
        <p:spPr/>
        <p:txBody>
          <a:bodyPr/>
          <a:lstStyle/>
          <a:p>
            <a:r>
              <a:rPr lang="hu-HU" dirty="0"/>
              <a:t>Rapid </a:t>
            </a:r>
            <a:r>
              <a:rPr lang="hu-HU" dirty="0" err="1"/>
              <a:t>creation</a:t>
            </a:r>
            <a:r>
              <a:rPr lang="hu-HU" dirty="0"/>
              <a:t> of </a:t>
            </a:r>
            <a:r>
              <a:rPr lang="hu-HU" dirty="0" err="1"/>
              <a:t>not</a:t>
            </a:r>
            <a:r>
              <a:rPr lang="hu-HU" dirty="0"/>
              <a:t> </a:t>
            </a:r>
            <a:r>
              <a:rPr lang="hu-HU" dirty="0" err="1"/>
              <a:t>too</a:t>
            </a:r>
            <a:r>
              <a:rPr lang="hu-HU" dirty="0"/>
              <a:t> </a:t>
            </a:r>
            <a:r>
              <a:rPr lang="hu-HU" dirty="0" err="1"/>
              <a:t>complex</a:t>
            </a:r>
            <a:r>
              <a:rPr lang="hu-HU" dirty="0"/>
              <a:t> Android </a:t>
            </a:r>
            <a:r>
              <a:rPr lang="hu-HU" dirty="0" err="1"/>
              <a:t>applications</a:t>
            </a:r>
            <a:r>
              <a:rPr lang="hu-HU" dirty="0"/>
              <a:t> </a:t>
            </a:r>
            <a:r>
              <a:rPr lang="hu-HU" dirty="0" err="1"/>
              <a:t>using</a:t>
            </a:r>
            <a:r>
              <a:rPr lang="hu-HU" dirty="0"/>
              <a:t> </a:t>
            </a:r>
            <a:r>
              <a:rPr lang="hu-HU" dirty="0" err="1"/>
              <a:t>visual</a:t>
            </a:r>
            <a:r>
              <a:rPr lang="hu-HU" dirty="0"/>
              <a:t> </a:t>
            </a:r>
            <a:r>
              <a:rPr lang="hu-HU" dirty="0" err="1"/>
              <a:t>tools</a:t>
            </a:r>
            <a:endParaRPr lang="hu-HU" dirty="0"/>
          </a:p>
          <a:p>
            <a:r>
              <a:rPr lang="hu-HU" dirty="0"/>
              <a:t>Web </a:t>
            </a:r>
            <a:r>
              <a:rPr lang="hu-HU" dirty="0" err="1"/>
              <a:t>based</a:t>
            </a:r>
            <a:r>
              <a:rPr lang="hu-HU" dirty="0"/>
              <a:t> </a:t>
            </a:r>
            <a:r>
              <a:rPr lang="hu-HU" dirty="0" err="1"/>
              <a:t>development</a:t>
            </a:r>
            <a:r>
              <a:rPr lang="hu-HU" dirty="0"/>
              <a:t> </a:t>
            </a:r>
            <a:r>
              <a:rPr lang="hu-HU" dirty="0" err="1"/>
              <a:t>environment</a:t>
            </a:r>
            <a:endParaRPr lang="hu-HU" dirty="0"/>
          </a:p>
          <a:p>
            <a:r>
              <a:rPr lang="hu-HU" dirty="0">
                <a:hlinkClick r:id="rId2"/>
              </a:rPr>
              <a:t>http://appinventor.mit.edu/</a:t>
            </a:r>
            <a:endParaRPr lang="hu-HU" dirty="0"/>
          </a:p>
          <a:p>
            <a:pPr marL="0" indent="0">
              <a:buNone/>
            </a:pPr>
            <a:endParaRPr lang="hu-HU" dirty="0"/>
          </a:p>
          <a:p>
            <a:r>
              <a:rPr lang="hu-HU" dirty="0"/>
              <a:t>David </a:t>
            </a:r>
            <a:r>
              <a:rPr lang="hu-HU" dirty="0" err="1"/>
              <a:t>Wolber</a:t>
            </a:r>
            <a:r>
              <a:rPr lang="hu-HU" dirty="0"/>
              <a:t>, Hal </a:t>
            </a:r>
            <a:r>
              <a:rPr lang="hu-HU" dirty="0" err="1"/>
              <a:t>Abelson</a:t>
            </a:r>
            <a:r>
              <a:rPr lang="hu-HU" dirty="0"/>
              <a:t>, </a:t>
            </a:r>
            <a:r>
              <a:rPr lang="hu-HU" dirty="0" err="1"/>
              <a:t>Liz</a:t>
            </a:r>
            <a:r>
              <a:rPr lang="hu-HU" dirty="0"/>
              <a:t> </a:t>
            </a:r>
            <a:r>
              <a:rPr lang="hu-HU" dirty="0" err="1"/>
              <a:t>Looney</a:t>
            </a:r>
            <a:r>
              <a:rPr lang="hu-HU" dirty="0"/>
              <a:t>, Ellen </a:t>
            </a:r>
            <a:r>
              <a:rPr lang="hu-HU" dirty="0" err="1"/>
              <a:t>Spertus</a:t>
            </a:r>
            <a:r>
              <a:rPr lang="hu-HU" dirty="0"/>
              <a:t>: App </a:t>
            </a:r>
            <a:r>
              <a:rPr lang="hu-HU" dirty="0" err="1"/>
              <a:t>Inventor</a:t>
            </a:r>
            <a:r>
              <a:rPr lang="hu-HU" dirty="0"/>
              <a:t> 2, </a:t>
            </a:r>
            <a:r>
              <a:rPr lang="hu-HU" dirty="0" err="1"/>
              <a:t>Create</a:t>
            </a:r>
            <a:r>
              <a:rPr lang="hu-HU" dirty="0"/>
              <a:t> </a:t>
            </a:r>
            <a:r>
              <a:rPr lang="hu-HU" dirty="0" err="1"/>
              <a:t>Your</a:t>
            </a:r>
            <a:r>
              <a:rPr lang="hu-HU" dirty="0"/>
              <a:t> </a:t>
            </a:r>
            <a:r>
              <a:rPr lang="hu-HU" dirty="0" err="1"/>
              <a:t>Own</a:t>
            </a:r>
            <a:r>
              <a:rPr lang="hu-HU" dirty="0"/>
              <a:t> Android </a:t>
            </a:r>
            <a:r>
              <a:rPr lang="hu-HU" dirty="0" err="1"/>
              <a:t>Apps</a:t>
            </a:r>
            <a:r>
              <a:rPr lang="hu-HU" dirty="0"/>
              <a:t>, 2nd Edition, </a:t>
            </a:r>
            <a:r>
              <a:rPr lang="hu-HU" dirty="0" err="1"/>
              <a:t>O'Reilly</a:t>
            </a:r>
            <a:r>
              <a:rPr lang="hu-HU" dirty="0"/>
              <a:t> Media, 2014, ISBN-13: 978-1491906842</a:t>
            </a:r>
          </a:p>
          <a:p>
            <a:r>
              <a:rPr lang="hu-HU" dirty="0">
                <a:hlinkClick r:id="rId3"/>
              </a:rPr>
              <a:t>http://www.appinventor.org/book2</a:t>
            </a:r>
            <a:endParaRPr lang="hu-HU" dirty="0"/>
          </a:p>
          <a:p>
            <a:endParaRPr lang="hu-HU" dirty="0"/>
          </a:p>
        </p:txBody>
      </p:sp>
      <p:sp>
        <p:nvSpPr>
          <p:cNvPr id="4" name="Dia számának helye 3">
            <a:extLst>
              <a:ext uri="{FF2B5EF4-FFF2-40B4-BE49-F238E27FC236}">
                <a16:creationId xmlns:a16="http://schemas.microsoft.com/office/drawing/2014/main" id="{3B84F1F5-F355-4314-9EB4-46CBF04F55D8}"/>
              </a:ext>
            </a:extLst>
          </p:cNvPr>
          <p:cNvSpPr>
            <a:spLocks noGrp="1"/>
          </p:cNvSpPr>
          <p:nvPr>
            <p:ph type="sldNum" sz="quarter" idx="12"/>
          </p:nvPr>
        </p:nvSpPr>
        <p:spPr/>
        <p:txBody>
          <a:bodyPr/>
          <a:lstStyle/>
          <a:p>
            <a:fld id="{32B576B2-DBB6-470E-924E-D1DA83E82C7B}" type="slidenum">
              <a:rPr lang="hu-HU" smtClean="0"/>
              <a:t>15</a:t>
            </a:fld>
            <a:endParaRPr lang="hu-HU"/>
          </a:p>
        </p:txBody>
      </p:sp>
      <p:pic>
        <p:nvPicPr>
          <p:cNvPr id="1026" name="Picture 2" descr="Logo">
            <a:extLst>
              <a:ext uri="{FF2B5EF4-FFF2-40B4-BE49-F238E27FC236}">
                <a16:creationId xmlns:a16="http://schemas.microsoft.com/office/drawing/2014/main" id="{8C54C8AC-CB04-4527-8FF9-C3653DCF9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775" y="5107298"/>
            <a:ext cx="2979558" cy="1141107"/>
          </a:xfrm>
          <a:prstGeom prst="rect">
            <a:avLst/>
          </a:prstGeom>
          <a:noFill/>
          <a:extLst>
            <a:ext uri="{909E8E84-426E-40DD-AFC4-6F175D3DCCD1}">
              <a14:hiddenFill xmlns:a14="http://schemas.microsoft.com/office/drawing/2010/main">
                <a:solidFill>
                  <a:srgbClr val="FFFFFF"/>
                </a:solidFill>
              </a14:hiddenFill>
            </a:ext>
          </a:extLst>
        </p:spPr>
      </p:pic>
      <p:pic>
        <p:nvPicPr>
          <p:cNvPr id="6" name="Ábra 5">
            <a:extLst>
              <a:ext uri="{FF2B5EF4-FFF2-40B4-BE49-F238E27FC236}">
                <a16:creationId xmlns:a16="http://schemas.microsoft.com/office/drawing/2014/main" id="{3A0B54DF-F63A-48B2-AD38-9A4636EA4E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2554" y="1921486"/>
            <a:ext cx="1284664" cy="1507514"/>
          </a:xfrm>
          <a:prstGeom prst="rect">
            <a:avLst/>
          </a:prstGeom>
        </p:spPr>
      </p:pic>
    </p:spTree>
    <p:extLst>
      <p:ext uri="{BB962C8B-B14F-4D97-AF65-F5344CB8AC3E}">
        <p14:creationId xmlns:p14="http://schemas.microsoft.com/office/powerpoint/2010/main" val="3409536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D4224C-EBAC-4AD4-94BF-5BA70DE8E116}"/>
              </a:ext>
            </a:extLst>
          </p:cNvPr>
          <p:cNvSpPr>
            <a:spLocks noGrp="1"/>
          </p:cNvSpPr>
          <p:nvPr>
            <p:ph type="title"/>
          </p:nvPr>
        </p:nvSpPr>
        <p:spPr>
          <a:xfrm>
            <a:off x="484709" y="452717"/>
            <a:ext cx="8265395" cy="1600207"/>
          </a:xfrm>
        </p:spPr>
        <p:txBody>
          <a:bodyPr/>
          <a:lstStyle/>
          <a:p>
            <a:r>
              <a:rPr lang="hu-HU" dirty="0" err="1"/>
              <a:t>Development</a:t>
            </a:r>
            <a:r>
              <a:rPr lang="hu-HU" dirty="0"/>
              <a:t> </a:t>
            </a:r>
            <a:r>
              <a:rPr lang="hu-HU" dirty="0" err="1"/>
              <a:t>Environment</a:t>
            </a:r>
            <a:br>
              <a:rPr lang="hu-HU" dirty="0"/>
            </a:br>
            <a:r>
              <a:rPr lang="hu-HU" dirty="0"/>
              <a:t>https://appinventor.mit.edu/</a:t>
            </a:r>
          </a:p>
        </p:txBody>
      </p:sp>
      <p:sp>
        <p:nvSpPr>
          <p:cNvPr id="3" name="Tartalom helye 2">
            <a:extLst>
              <a:ext uri="{FF2B5EF4-FFF2-40B4-BE49-F238E27FC236}">
                <a16:creationId xmlns:a16="http://schemas.microsoft.com/office/drawing/2014/main" id="{ADAE62A5-0195-41FD-AF61-43DCBBAA8B16}"/>
              </a:ext>
            </a:extLst>
          </p:cNvPr>
          <p:cNvSpPr>
            <a:spLocks noGrp="1"/>
          </p:cNvSpPr>
          <p:nvPr>
            <p:ph idx="1"/>
          </p:nvPr>
        </p:nvSpPr>
        <p:spPr/>
        <p:txBody>
          <a:bodyPr/>
          <a:lstStyle/>
          <a:p>
            <a:r>
              <a:rPr lang="hu-HU" dirty="0" err="1"/>
              <a:t>Sign</a:t>
            </a:r>
            <a:r>
              <a:rPr lang="hu-HU" dirty="0"/>
              <a:t> in </a:t>
            </a:r>
            <a:r>
              <a:rPr lang="hu-HU" dirty="0" err="1"/>
              <a:t>with</a:t>
            </a:r>
            <a:r>
              <a:rPr lang="hu-HU" dirty="0"/>
              <a:t> </a:t>
            </a:r>
            <a:r>
              <a:rPr lang="hu-HU" dirty="0" err="1"/>
              <a:t>your</a:t>
            </a:r>
            <a:r>
              <a:rPr lang="hu-HU" dirty="0"/>
              <a:t> Google account</a:t>
            </a:r>
          </a:p>
          <a:p>
            <a:r>
              <a:rPr lang="hu-HU" dirty="0"/>
              <a:t>Start a </a:t>
            </a:r>
            <a:r>
              <a:rPr lang="hu-HU" dirty="0" err="1"/>
              <a:t>new</a:t>
            </a:r>
            <a:r>
              <a:rPr lang="hu-HU" dirty="0"/>
              <a:t> project: </a:t>
            </a:r>
            <a:r>
              <a:rPr lang="hu-HU" sz="3600" b="1" dirty="0" err="1">
                <a:effectLst>
                  <a:outerShdw blurRad="38100" dist="38100" dir="2700000" algn="tl">
                    <a:srgbClr val="000000">
                      <a:alpha val="43137"/>
                    </a:srgbClr>
                  </a:outerShdw>
                </a:effectLst>
              </a:rPr>
              <a:t>KecskemetTour</a:t>
            </a:r>
            <a:endParaRPr lang="hu-HU" b="1" dirty="0">
              <a:effectLst>
                <a:outerShdw blurRad="38100" dist="38100" dir="2700000" algn="tl">
                  <a:srgbClr val="000000">
                    <a:alpha val="43137"/>
                  </a:srgbClr>
                </a:outerShdw>
              </a:effectLst>
            </a:endParaRPr>
          </a:p>
          <a:p>
            <a:endParaRPr lang="hu-HU" dirty="0"/>
          </a:p>
        </p:txBody>
      </p:sp>
      <p:sp>
        <p:nvSpPr>
          <p:cNvPr id="4" name="Dia számának helye 3">
            <a:extLst>
              <a:ext uri="{FF2B5EF4-FFF2-40B4-BE49-F238E27FC236}">
                <a16:creationId xmlns:a16="http://schemas.microsoft.com/office/drawing/2014/main" id="{05375093-A69B-4068-AD87-E5ABE65E8958}"/>
              </a:ext>
            </a:extLst>
          </p:cNvPr>
          <p:cNvSpPr>
            <a:spLocks noGrp="1"/>
          </p:cNvSpPr>
          <p:nvPr>
            <p:ph type="sldNum" sz="quarter" idx="12"/>
          </p:nvPr>
        </p:nvSpPr>
        <p:spPr/>
        <p:txBody>
          <a:bodyPr/>
          <a:lstStyle/>
          <a:p>
            <a:fld id="{32B576B2-DBB6-470E-924E-D1DA83E82C7B}" type="slidenum">
              <a:rPr lang="hu-HU" smtClean="0"/>
              <a:t>16</a:t>
            </a:fld>
            <a:endParaRPr lang="hu-HU"/>
          </a:p>
        </p:txBody>
      </p:sp>
      <p:pic>
        <p:nvPicPr>
          <p:cNvPr id="6" name="Kép 5">
            <a:extLst>
              <a:ext uri="{FF2B5EF4-FFF2-40B4-BE49-F238E27FC236}">
                <a16:creationId xmlns:a16="http://schemas.microsoft.com/office/drawing/2014/main" id="{8A5DBBCE-E586-4B49-AD24-EE48FD915DEC}"/>
              </a:ext>
            </a:extLst>
          </p:cNvPr>
          <p:cNvPicPr>
            <a:picLocks noChangeAspect="1"/>
          </p:cNvPicPr>
          <p:nvPr/>
        </p:nvPicPr>
        <p:blipFill>
          <a:blip r:embed="rId2"/>
          <a:stretch>
            <a:fillRect/>
          </a:stretch>
        </p:blipFill>
        <p:spPr>
          <a:xfrm>
            <a:off x="0" y="3156459"/>
            <a:ext cx="9144000" cy="2598964"/>
          </a:xfrm>
          <a:prstGeom prst="rect">
            <a:avLst/>
          </a:prstGeom>
        </p:spPr>
      </p:pic>
    </p:spTree>
    <p:extLst>
      <p:ext uri="{BB962C8B-B14F-4D97-AF65-F5344CB8AC3E}">
        <p14:creationId xmlns:p14="http://schemas.microsoft.com/office/powerpoint/2010/main" val="250173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6D56FE-6954-491A-BEC8-F55C28C0AE61}"/>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2A1EA921-8F4C-4C72-9CCD-51FBDEC79C25}"/>
              </a:ext>
            </a:extLst>
          </p:cNvPr>
          <p:cNvSpPr>
            <a:spLocks noGrp="1"/>
          </p:cNvSpPr>
          <p:nvPr>
            <p:ph idx="1"/>
          </p:nvPr>
        </p:nvSpPr>
        <p:spPr>
          <a:xfrm>
            <a:off x="-379828" y="2052925"/>
            <a:ext cx="9805182" cy="4195481"/>
          </a:xfrm>
        </p:spPr>
        <p:txBody>
          <a:bodyPr>
            <a:normAutofit/>
          </a:bodyPr>
          <a:lstStyle/>
          <a:p>
            <a:r>
              <a:rPr lang="hu-HU" sz="3200" dirty="0"/>
              <a:t>http://johanyak.hu/KecskemetCityHall.jpg</a:t>
            </a:r>
          </a:p>
        </p:txBody>
      </p:sp>
      <p:sp>
        <p:nvSpPr>
          <p:cNvPr id="4" name="Dia számának helye 3">
            <a:extLst>
              <a:ext uri="{FF2B5EF4-FFF2-40B4-BE49-F238E27FC236}">
                <a16:creationId xmlns:a16="http://schemas.microsoft.com/office/drawing/2014/main" id="{EA707F00-C401-4010-9984-F339427897A3}"/>
              </a:ext>
            </a:extLst>
          </p:cNvPr>
          <p:cNvSpPr>
            <a:spLocks noGrp="1"/>
          </p:cNvSpPr>
          <p:nvPr>
            <p:ph type="sldNum" sz="quarter" idx="12"/>
          </p:nvPr>
        </p:nvSpPr>
        <p:spPr/>
        <p:txBody>
          <a:bodyPr/>
          <a:lstStyle/>
          <a:p>
            <a:fld id="{32B576B2-DBB6-470E-924E-D1DA83E82C7B}" type="slidenum">
              <a:rPr lang="hu-HU" smtClean="0"/>
              <a:t>17</a:t>
            </a:fld>
            <a:endParaRPr lang="hu-HU"/>
          </a:p>
        </p:txBody>
      </p:sp>
    </p:spTree>
    <p:extLst>
      <p:ext uri="{BB962C8B-B14F-4D97-AF65-F5344CB8AC3E}">
        <p14:creationId xmlns:p14="http://schemas.microsoft.com/office/powerpoint/2010/main" val="29064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208235-D417-4102-AE29-85ECCE296982}"/>
              </a:ext>
            </a:extLst>
          </p:cNvPr>
          <p:cNvSpPr>
            <a:spLocks noGrp="1"/>
          </p:cNvSpPr>
          <p:nvPr>
            <p:ph type="title"/>
          </p:nvPr>
        </p:nvSpPr>
        <p:spPr/>
        <p:txBody>
          <a:bodyPr>
            <a:normAutofit fontScale="90000"/>
          </a:bodyPr>
          <a:lstStyle/>
          <a:p>
            <a:r>
              <a:rPr lang="en-US" dirty="0"/>
              <a:t>Live testing the application on your Android device</a:t>
            </a:r>
            <a:endParaRPr lang="hu-HU" dirty="0"/>
          </a:p>
        </p:txBody>
      </p:sp>
      <p:sp>
        <p:nvSpPr>
          <p:cNvPr id="3" name="Tartalom helye 2">
            <a:extLst>
              <a:ext uri="{FF2B5EF4-FFF2-40B4-BE49-F238E27FC236}">
                <a16:creationId xmlns:a16="http://schemas.microsoft.com/office/drawing/2014/main" id="{129D4704-6973-40F0-91FA-88DB5666DD51}"/>
              </a:ext>
            </a:extLst>
          </p:cNvPr>
          <p:cNvSpPr>
            <a:spLocks noGrp="1"/>
          </p:cNvSpPr>
          <p:nvPr>
            <p:ph idx="1"/>
          </p:nvPr>
        </p:nvSpPr>
        <p:spPr/>
        <p:txBody>
          <a:bodyPr/>
          <a:lstStyle/>
          <a:p>
            <a:r>
              <a:rPr lang="hu-HU" dirty="0" err="1"/>
              <a:t>If</a:t>
            </a:r>
            <a:r>
              <a:rPr lang="hu-HU" dirty="0"/>
              <a:t> </a:t>
            </a:r>
            <a:r>
              <a:rPr lang="hu-HU" dirty="0" err="1"/>
              <a:t>your</a:t>
            </a:r>
            <a:r>
              <a:rPr lang="hu-HU" dirty="0"/>
              <a:t> Android </a:t>
            </a:r>
            <a:r>
              <a:rPr lang="hu-HU" dirty="0" err="1"/>
              <a:t>device</a:t>
            </a:r>
            <a:r>
              <a:rPr lang="hu-HU" dirty="0"/>
              <a:t> is </a:t>
            </a:r>
            <a:r>
              <a:rPr lang="hu-HU" dirty="0" err="1"/>
              <a:t>connected</a:t>
            </a:r>
            <a:r>
              <a:rPr lang="hu-HU" dirty="0"/>
              <a:t> </a:t>
            </a:r>
            <a:r>
              <a:rPr lang="hu-HU" dirty="0" err="1"/>
              <a:t>to</a:t>
            </a:r>
            <a:r>
              <a:rPr lang="hu-HU" dirty="0"/>
              <a:t> </a:t>
            </a:r>
            <a:r>
              <a:rPr lang="hu-HU" dirty="0" err="1"/>
              <a:t>the</a:t>
            </a:r>
            <a:r>
              <a:rPr lang="hu-HU" dirty="0"/>
              <a:t> </a:t>
            </a:r>
            <a:r>
              <a:rPr lang="hu-HU" dirty="0" err="1"/>
              <a:t>same</a:t>
            </a:r>
            <a:r>
              <a:rPr lang="hu-HU" dirty="0"/>
              <a:t> WiFi </a:t>
            </a:r>
            <a:r>
              <a:rPr lang="hu-HU" dirty="0" err="1"/>
              <a:t>as</a:t>
            </a:r>
            <a:r>
              <a:rPr lang="hu-HU" dirty="0"/>
              <a:t> </a:t>
            </a:r>
            <a:r>
              <a:rPr lang="hu-HU" dirty="0" err="1"/>
              <a:t>your</a:t>
            </a:r>
            <a:r>
              <a:rPr lang="hu-HU" dirty="0"/>
              <a:t> computer</a:t>
            </a:r>
          </a:p>
          <a:p>
            <a:r>
              <a:rPr lang="en-US" dirty="0"/>
              <a:t>Install the </a:t>
            </a:r>
            <a:r>
              <a:rPr lang="en-US" b="1" dirty="0"/>
              <a:t>MIT App Inventor 2 companion </a:t>
            </a:r>
            <a:r>
              <a:rPr lang="en-US" dirty="0"/>
              <a:t>application on your Android device if it is not already installed. https://play.google.com/store/apps/details?id=edu.mit.appinventor.aicompanion3&amp;hl=en</a:t>
            </a:r>
          </a:p>
          <a:p>
            <a:r>
              <a:rPr lang="en-US" dirty="0"/>
              <a:t>Select Connect/AI Companion in the browser on your computer.</a:t>
            </a:r>
          </a:p>
          <a:p>
            <a:endParaRPr lang="hu-HU" dirty="0"/>
          </a:p>
        </p:txBody>
      </p:sp>
      <p:pic>
        <p:nvPicPr>
          <p:cNvPr id="1026" name="Picture 2" descr="https://lh5.googleusercontent.com/xR_fUIS1xaHqMBy9mK9dgoyEHwlS3FxOXI7q6r9Emo00xBlz09Y0XWBLyGkKUOPlWjgxwsVW7ers9OtbOed8SHaxKZgRsYV3hKwcs0IWojd3i5jZFpchsBaJpl96wxVAyIxJX-p6">
            <a:extLst>
              <a:ext uri="{FF2B5EF4-FFF2-40B4-BE49-F238E27FC236}">
                <a16:creationId xmlns:a16="http://schemas.microsoft.com/office/drawing/2014/main" id="{7D9BD7B2-EEA7-420D-B198-941BDB47E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207" y="5122520"/>
            <a:ext cx="6916551"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Dia számának helye 3">
            <a:extLst>
              <a:ext uri="{FF2B5EF4-FFF2-40B4-BE49-F238E27FC236}">
                <a16:creationId xmlns:a16="http://schemas.microsoft.com/office/drawing/2014/main" id="{909CAF39-5EBA-49F1-B4A3-C3A998C30540}"/>
              </a:ext>
            </a:extLst>
          </p:cNvPr>
          <p:cNvSpPr>
            <a:spLocks noGrp="1"/>
          </p:cNvSpPr>
          <p:nvPr>
            <p:ph type="sldNum" sz="quarter" idx="12"/>
          </p:nvPr>
        </p:nvSpPr>
        <p:spPr/>
        <p:txBody>
          <a:bodyPr/>
          <a:lstStyle/>
          <a:p>
            <a:fld id="{32B576B2-DBB6-470E-924E-D1DA83E82C7B}" type="slidenum">
              <a:rPr lang="hu-HU" smtClean="0"/>
              <a:t>18</a:t>
            </a:fld>
            <a:endParaRPr lang="hu-HU"/>
          </a:p>
        </p:txBody>
      </p:sp>
    </p:spTree>
    <p:extLst>
      <p:ext uri="{BB962C8B-B14F-4D97-AF65-F5344CB8AC3E}">
        <p14:creationId xmlns:p14="http://schemas.microsoft.com/office/powerpoint/2010/main" val="74420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6E4621F-7BEF-404F-BAC7-C24ECB4757F5}"/>
              </a:ext>
            </a:extLst>
          </p:cNvPr>
          <p:cNvSpPr>
            <a:spLocks noGrp="1"/>
          </p:cNvSpPr>
          <p:nvPr>
            <p:ph type="title"/>
          </p:nvPr>
        </p:nvSpPr>
        <p:spPr/>
        <p:txBody>
          <a:bodyPr/>
          <a:lstStyle/>
          <a:p>
            <a:r>
              <a:rPr lang="hu-HU" dirty="0" err="1"/>
              <a:t>Live</a:t>
            </a:r>
            <a:r>
              <a:rPr lang="hu-HU" dirty="0"/>
              <a:t> Testing</a:t>
            </a:r>
          </a:p>
        </p:txBody>
      </p:sp>
      <p:sp>
        <p:nvSpPr>
          <p:cNvPr id="3" name="Tartalom helye 2">
            <a:extLst>
              <a:ext uri="{FF2B5EF4-FFF2-40B4-BE49-F238E27FC236}">
                <a16:creationId xmlns:a16="http://schemas.microsoft.com/office/drawing/2014/main" id="{79A0D1C9-B7EE-4ECE-9017-F32EE272B381}"/>
              </a:ext>
            </a:extLst>
          </p:cNvPr>
          <p:cNvSpPr>
            <a:spLocks noGrp="1"/>
          </p:cNvSpPr>
          <p:nvPr>
            <p:ph idx="1"/>
          </p:nvPr>
        </p:nvSpPr>
        <p:spPr/>
        <p:txBody>
          <a:bodyPr/>
          <a:lstStyle/>
          <a:p>
            <a:r>
              <a:rPr lang="en-US" dirty="0"/>
              <a:t>Start the MIT App Inventor 2 companion application app on your Android device and tap on “scan QR code”. Scan the QR code and wait until the user interface of your application appears in the screen of the mobile device. </a:t>
            </a:r>
          </a:p>
          <a:p>
            <a:br>
              <a:rPr lang="en-US" dirty="0"/>
            </a:br>
            <a:endParaRPr lang="hu-HU" dirty="0"/>
          </a:p>
        </p:txBody>
      </p:sp>
      <p:pic>
        <p:nvPicPr>
          <p:cNvPr id="2050" name="Picture 2" descr="https://lh6.googleusercontent.com/a_FgVU7qvegzScHxFsxyBKWrGsGoef9XYqq1dfqxSryvykVM3t9tyIcmLJz7J9t_pPWyeS8AKHFpPMLwtiGpEVBeSUtWFm3lqbESS2zCxg77OApNuqdbgeeDFfIuGc2VKX0RmI3K">
            <a:extLst>
              <a:ext uri="{FF2B5EF4-FFF2-40B4-BE49-F238E27FC236}">
                <a16:creationId xmlns:a16="http://schemas.microsoft.com/office/drawing/2014/main" id="{C16C0A0C-3E4A-4ACB-95D0-2732B0AA9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569" y="3930649"/>
            <a:ext cx="2619375" cy="2562225"/>
          </a:xfrm>
          <a:prstGeom prst="rect">
            <a:avLst/>
          </a:prstGeom>
          <a:noFill/>
          <a:extLst>
            <a:ext uri="{909E8E84-426E-40DD-AFC4-6F175D3DCCD1}">
              <a14:hiddenFill xmlns:a14="http://schemas.microsoft.com/office/drawing/2010/main">
                <a:solidFill>
                  <a:srgbClr val="FFFFFF"/>
                </a:solidFill>
              </a14:hiddenFill>
            </a:ext>
          </a:extLst>
        </p:spPr>
      </p:pic>
      <p:sp>
        <p:nvSpPr>
          <p:cNvPr id="4" name="Dia számának helye 3">
            <a:extLst>
              <a:ext uri="{FF2B5EF4-FFF2-40B4-BE49-F238E27FC236}">
                <a16:creationId xmlns:a16="http://schemas.microsoft.com/office/drawing/2014/main" id="{718CE105-CDC3-461D-84BB-45CACD7E8AF2}"/>
              </a:ext>
            </a:extLst>
          </p:cNvPr>
          <p:cNvSpPr>
            <a:spLocks noGrp="1"/>
          </p:cNvSpPr>
          <p:nvPr>
            <p:ph type="sldNum" sz="quarter" idx="12"/>
          </p:nvPr>
        </p:nvSpPr>
        <p:spPr/>
        <p:txBody>
          <a:bodyPr/>
          <a:lstStyle/>
          <a:p>
            <a:fld id="{32B576B2-DBB6-470E-924E-D1DA83E82C7B}" type="slidenum">
              <a:rPr lang="hu-HU" smtClean="0"/>
              <a:t>19</a:t>
            </a:fld>
            <a:endParaRPr lang="hu-HU"/>
          </a:p>
        </p:txBody>
      </p:sp>
    </p:spTree>
    <p:extLst>
      <p:ext uri="{BB962C8B-B14F-4D97-AF65-F5344CB8AC3E}">
        <p14:creationId xmlns:p14="http://schemas.microsoft.com/office/powerpoint/2010/main" val="147915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F7DDC47E-E3E6-4662-ABF4-1D5139230B92}"/>
              </a:ext>
            </a:extLst>
          </p:cNvPr>
          <p:cNvSpPr>
            <a:spLocks noGrp="1"/>
          </p:cNvSpPr>
          <p:nvPr>
            <p:ph type="title"/>
          </p:nvPr>
        </p:nvSpPr>
        <p:spPr/>
        <p:txBody>
          <a:bodyPr/>
          <a:lstStyle/>
          <a:p>
            <a:r>
              <a:rPr lang="hu-HU" dirty="0" err="1"/>
              <a:t>Contents</a:t>
            </a:r>
            <a:endParaRPr lang="hu-HU" dirty="0"/>
          </a:p>
        </p:txBody>
      </p:sp>
      <p:sp>
        <p:nvSpPr>
          <p:cNvPr id="4" name="Dia számának helye 3">
            <a:extLst>
              <a:ext uri="{FF2B5EF4-FFF2-40B4-BE49-F238E27FC236}">
                <a16:creationId xmlns:a16="http://schemas.microsoft.com/office/drawing/2014/main" id="{C02E7E7E-0D18-4BA0-AB51-DF025581642D}"/>
              </a:ext>
            </a:extLst>
          </p:cNvPr>
          <p:cNvSpPr>
            <a:spLocks noGrp="1"/>
          </p:cNvSpPr>
          <p:nvPr>
            <p:ph type="sldNum" sz="quarter" idx="12"/>
          </p:nvPr>
        </p:nvSpPr>
        <p:spPr/>
        <p:txBody>
          <a:bodyPr/>
          <a:lstStyle/>
          <a:p>
            <a:fld id="{32B576B2-DBB6-470E-924E-D1DA83E82C7B}" type="slidenum">
              <a:rPr lang="hu-HU" smtClean="0"/>
              <a:t>2</a:t>
            </a:fld>
            <a:endParaRPr lang="hu-HU"/>
          </a:p>
        </p:txBody>
      </p:sp>
      <mc:AlternateContent xmlns:mc="http://schemas.openxmlformats.org/markup-compatibility/2006" xmlns:pslz="http://schemas.microsoft.com/office/powerpoint/2016/slidezoom">
        <mc:Choice Requires="pslz">
          <p:graphicFrame>
            <p:nvGraphicFramePr>
              <p:cNvPr id="7" name="Dia nagyítása 6">
                <a:extLst>
                  <a:ext uri="{FF2B5EF4-FFF2-40B4-BE49-F238E27FC236}">
                    <a16:creationId xmlns:a16="http://schemas.microsoft.com/office/drawing/2014/main" id="{D8843BE2-EB80-4009-A0A5-B9F9A83FEF95}"/>
                  </a:ext>
                </a:extLst>
              </p:cNvPr>
              <p:cNvGraphicFramePr>
                <a:graphicFrameLocks noChangeAspect="1"/>
              </p:cNvGraphicFramePr>
              <p:nvPr>
                <p:extLst>
                  <p:ext uri="{D42A27DB-BD31-4B8C-83A1-F6EECF244321}">
                    <p14:modId xmlns:p14="http://schemas.microsoft.com/office/powerpoint/2010/main" val="3583117081"/>
                  </p:ext>
                </p:extLst>
              </p:nvPr>
            </p:nvGraphicFramePr>
            <p:xfrm>
              <a:off x="1726400" y="1853248"/>
              <a:ext cx="2286000" cy="1714500"/>
            </p:xfrm>
            <a:graphic>
              <a:graphicData uri="http://schemas.microsoft.com/office/powerpoint/2016/slidezoom">
                <pslz:sldZm>
                  <pslz:sldZmObj sldId="604" cId="3256396543">
                    <pslz:zmPr id="{7AFB0403-5940-4F2F-84EF-5291D9BA4C2D}"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Dia nagyítása 6">
                <a:hlinkClick r:id="rId3" action="ppaction://hlinksldjump"/>
                <a:extLst>
                  <a:ext uri="{FF2B5EF4-FFF2-40B4-BE49-F238E27FC236}">
                    <a16:creationId xmlns:a16="http://schemas.microsoft.com/office/drawing/2014/main" id="{D8843BE2-EB80-4009-A0A5-B9F9A83FEF95}"/>
                  </a:ext>
                </a:extLst>
              </p:cNvPr>
              <p:cNvPicPr>
                <a:picLocks noGrp="1" noRot="1" noChangeAspect="1" noMove="1" noResize="1" noEditPoints="1" noAdjustHandles="1" noChangeArrowheads="1" noChangeShapeType="1"/>
              </p:cNvPicPr>
              <p:nvPr/>
            </p:nvPicPr>
            <p:blipFill>
              <a:blip r:embed="rId4"/>
              <a:stretch>
                <a:fillRect/>
              </a:stretch>
            </p:blipFill>
            <p:spPr>
              <a:xfrm>
                <a:off x="1726400" y="1853248"/>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Dia nagyítása 8">
                <a:extLst>
                  <a:ext uri="{FF2B5EF4-FFF2-40B4-BE49-F238E27FC236}">
                    <a16:creationId xmlns:a16="http://schemas.microsoft.com/office/drawing/2014/main" id="{7AF6595C-F84D-4F0A-BF19-EDB3631F235A}"/>
                  </a:ext>
                </a:extLst>
              </p:cNvPr>
              <p:cNvGraphicFramePr>
                <a:graphicFrameLocks noChangeAspect="1"/>
              </p:cNvGraphicFramePr>
              <p:nvPr>
                <p:extLst>
                  <p:ext uri="{D42A27DB-BD31-4B8C-83A1-F6EECF244321}">
                    <p14:modId xmlns:p14="http://schemas.microsoft.com/office/powerpoint/2010/main" val="3452385376"/>
                  </p:ext>
                </p:extLst>
              </p:nvPr>
            </p:nvGraphicFramePr>
            <p:xfrm>
              <a:off x="4962378" y="1853248"/>
              <a:ext cx="2286000" cy="1714500"/>
            </p:xfrm>
            <a:graphic>
              <a:graphicData uri="http://schemas.microsoft.com/office/powerpoint/2016/slidezoom">
                <pslz:sldZm>
                  <pslz:sldZmObj sldId="605" cId="1018475757">
                    <pslz:zmPr id="{491A654D-39B3-49E7-B061-93B3961C7175}"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9" name="Dia nagyítása 8">
                <a:hlinkClick r:id="rId6" action="ppaction://hlinksldjump"/>
                <a:extLst>
                  <a:ext uri="{FF2B5EF4-FFF2-40B4-BE49-F238E27FC236}">
                    <a16:creationId xmlns:a16="http://schemas.microsoft.com/office/drawing/2014/main" id="{7AF6595C-F84D-4F0A-BF19-EDB3631F235A}"/>
                  </a:ext>
                </a:extLst>
              </p:cNvPr>
              <p:cNvPicPr>
                <a:picLocks noGrp="1" noRot="1" noChangeAspect="1" noMove="1" noResize="1" noEditPoints="1" noAdjustHandles="1" noChangeArrowheads="1" noChangeShapeType="1"/>
              </p:cNvPicPr>
              <p:nvPr/>
            </p:nvPicPr>
            <p:blipFill>
              <a:blip r:embed="rId7"/>
              <a:stretch>
                <a:fillRect/>
              </a:stretch>
            </p:blipFill>
            <p:spPr>
              <a:xfrm>
                <a:off x="4962378" y="1853248"/>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Dia nagyítása 10">
                <a:extLst>
                  <a:ext uri="{FF2B5EF4-FFF2-40B4-BE49-F238E27FC236}">
                    <a16:creationId xmlns:a16="http://schemas.microsoft.com/office/drawing/2014/main" id="{E5E49A03-A992-4AF3-A35E-657C64F26AFD}"/>
                  </a:ext>
                </a:extLst>
              </p:cNvPr>
              <p:cNvGraphicFramePr>
                <a:graphicFrameLocks noChangeAspect="1"/>
              </p:cNvGraphicFramePr>
              <p:nvPr>
                <p:extLst>
                  <p:ext uri="{D42A27DB-BD31-4B8C-83A1-F6EECF244321}">
                    <p14:modId xmlns:p14="http://schemas.microsoft.com/office/powerpoint/2010/main" val="2167842913"/>
                  </p:ext>
                </p:extLst>
              </p:nvPr>
            </p:nvGraphicFramePr>
            <p:xfrm>
              <a:off x="4962378" y="4147503"/>
              <a:ext cx="2286000" cy="1714500"/>
            </p:xfrm>
            <a:graphic>
              <a:graphicData uri="http://schemas.microsoft.com/office/powerpoint/2016/slidezoom">
                <pslz:sldZm>
                  <pslz:sldZmObj sldId="261" cId="3607307706">
                    <pslz:zmPr id="{720058E8-D625-4F3A-9E60-7F6B69AB22D4}" returnToParent="0" transitionDur="1000">
                      <p166:blipFill xmlns:p166="http://schemas.microsoft.com/office/powerpoint/2016/6/main">
                        <a:blip r:embed="rId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1" name="Dia nagyítása 10">
                <a:hlinkClick r:id="rId9" action="ppaction://hlinksldjump"/>
                <a:extLst>
                  <a:ext uri="{FF2B5EF4-FFF2-40B4-BE49-F238E27FC236}">
                    <a16:creationId xmlns:a16="http://schemas.microsoft.com/office/drawing/2014/main" id="{E5E49A03-A992-4AF3-A35E-657C64F26AFD}"/>
                  </a:ext>
                </a:extLst>
              </p:cNvPr>
              <p:cNvPicPr>
                <a:picLocks noGrp="1" noRot="1" noChangeAspect="1" noMove="1" noResize="1" noEditPoints="1" noAdjustHandles="1" noChangeArrowheads="1" noChangeShapeType="1"/>
              </p:cNvPicPr>
              <p:nvPr/>
            </p:nvPicPr>
            <p:blipFill>
              <a:blip r:embed="rId10"/>
              <a:stretch>
                <a:fillRect/>
              </a:stretch>
            </p:blipFill>
            <p:spPr>
              <a:xfrm>
                <a:off x="4962378" y="4147503"/>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Dia nagyítása 12">
                <a:extLst>
                  <a:ext uri="{FF2B5EF4-FFF2-40B4-BE49-F238E27FC236}">
                    <a16:creationId xmlns:a16="http://schemas.microsoft.com/office/drawing/2014/main" id="{F7F371A4-00C4-4B81-8FF7-A1065D382B29}"/>
                  </a:ext>
                </a:extLst>
              </p:cNvPr>
              <p:cNvGraphicFramePr>
                <a:graphicFrameLocks noChangeAspect="1"/>
              </p:cNvGraphicFramePr>
              <p:nvPr>
                <p:extLst>
                  <p:ext uri="{D42A27DB-BD31-4B8C-83A1-F6EECF244321}">
                    <p14:modId xmlns:p14="http://schemas.microsoft.com/office/powerpoint/2010/main" val="3950904087"/>
                  </p:ext>
                </p:extLst>
              </p:nvPr>
            </p:nvGraphicFramePr>
            <p:xfrm>
              <a:off x="1726400" y="4147503"/>
              <a:ext cx="2286000" cy="1714500"/>
            </p:xfrm>
            <a:graphic>
              <a:graphicData uri="http://schemas.microsoft.com/office/powerpoint/2016/slidezoom">
                <pslz:sldZm>
                  <pslz:sldZmObj sldId="606" cId="3632664012">
                    <pslz:zmPr id="{F39AD319-F7FF-4C5D-AA42-F08DD4B57A77}" returnToParent="0" transitionDur="1000">
                      <p166:blipFill xmlns:p166="http://schemas.microsoft.com/office/powerpoint/2016/6/main">
                        <a:blip r:embed="rId11"/>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3" name="Dia nagyítása 12">
                <a:hlinkClick r:id="rId12" action="ppaction://hlinksldjump"/>
                <a:extLst>
                  <a:ext uri="{FF2B5EF4-FFF2-40B4-BE49-F238E27FC236}">
                    <a16:creationId xmlns:a16="http://schemas.microsoft.com/office/drawing/2014/main" id="{F7F371A4-00C4-4B81-8FF7-A1065D382B29}"/>
                  </a:ext>
                </a:extLst>
              </p:cNvPr>
              <p:cNvPicPr>
                <a:picLocks noGrp="1" noRot="1" noChangeAspect="1" noMove="1" noResize="1" noEditPoints="1" noAdjustHandles="1" noChangeArrowheads="1" noChangeShapeType="1"/>
              </p:cNvPicPr>
              <p:nvPr/>
            </p:nvPicPr>
            <p:blipFill>
              <a:blip r:embed="rId13"/>
              <a:stretch>
                <a:fillRect/>
              </a:stretch>
            </p:blipFill>
            <p:spPr>
              <a:xfrm>
                <a:off x="1726400" y="4147503"/>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84774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D8E209-68D9-4330-90F1-0E062993B6FE}"/>
              </a:ext>
            </a:extLst>
          </p:cNvPr>
          <p:cNvSpPr>
            <a:spLocks noGrp="1"/>
          </p:cNvSpPr>
          <p:nvPr>
            <p:ph type="title"/>
          </p:nvPr>
        </p:nvSpPr>
        <p:spPr/>
        <p:txBody>
          <a:bodyPr/>
          <a:lstStyle/>
          <a:p>
            <a:r>
              <a:rPr lang="en-US" dirty="0"/>
              <a:t>Installing the application on your Android </a:t>
            </a:r>
            <a:r>
              <a:rPr lang="en-US" dirty="0" err="1"/>
              <a:t>devic</a:t>
            </a:r>
            <a:r>
              <a:rPr lang="hu-HU" dirty="0"/>
              <a:t>e</a:t>
            </a:r>
          </a:p>
        </p:txBody>
      </p:sp>
      <p:sp>
        <p:nvSpPr>
          <p:cNvPr id="3" name="Tartalom helye 2">
            <a:extLst>
              <a:ext uri="{FF2B5EF4-FFF2-40B4-BE49-F238E27FC236}">
                <a16:creationId xmlns:a16="http://schemas.microsoft.com/office/drawing/2014/main" id="{7D094FF0-1823-4942-A0F3-2B776E3595E4}"/>
              </a:ext>
            </a:extLst>
          </p:cNvPr>
          <p:cNvSpPr>
            <a:spLocks noGrp="1"/>
          </p:cNvSpPr>
          <p:nvPr>
            <p:ph idx="1"/>
          </p:nvPr>
        </p:nvSpPr>
        <p:spPr>
          <a:xfrm>
            <a:off x="628650" y="1825624"/>
            <a:ext cx="5532266" cy="4870597"/>
          </a:xfrm>
        </p:spPr>
        <p:txBody>
          <a:bodyPr>
            <a:normAutofit/>
          </a:bodyPr>
          <a:lstStyle/>
          <a:p>
            <a:endParaRPr lang="hu-HU" dirty="0"/>
          </a:p>
          <a:p>
            <a:endParaRPr lang="hu-HU" dirty="0"/>
          </a:p>
          <a:p>
            <a:endParaRPr lang="hu-HU" dirty="0"/>
          </a:p>
          <a:p>
            <a:r>
              <a:rPr lang="en-US" dirty="0"/>
              <a:t>Enable on your Android device the application installation from unknown sources: </a:t>
            </a:r>
            <a:r>
              <a:rPr lang="en-US" u="sng" dirty="0">
                <a:hlinkClick r:id="rId2"/>
              </a:rPr>
              <a:t>https://www.androidcentral.com/unknown-sources</a:t>
            </a:r>
            <a:r>
              <a:rPr lang="en-US" dirty="0"/>
              <a:t> </a:t>
            </a:r>
          </a:p>
          <a:p>
            <a:r>
              <a:rPr lang="en-US" dirty="0"/>
              <a:t>Start the app and tap on “scan QR code”. </a:t>
            </a:r>
          </a:p>
          <a:p>
            <a:r>
              <a:rPr lang="en-US" dirty="0"/>
              <a:t>A notification will appear, enable the installation of the app.</a:t>
            </a:r>
            <a:br>
              <a:rPr lang="en-US" dirty="0"/>
            </a:br>
            <a:endParaRPr lang="hu-HU" dirty="0"/>
          </a:p>
        </p:txBody>
      </p:sp>
      <p:pic>
        <p:nvPicPr>
          <p:cNvPr id="3074" name="Picture 2" descr="https://lh3.googleusercontent.com/o-D5yvnlrJfGA6QgHtgRjFmL_vj_lH5mmec4eL1BvJyNKKSIFYl6RbAUHJ9j03G6hs4SvD-VjB2cRSRBjg2iEXkvLzoie1y4J_6hWLW3YMgDvSmGDaVXDr6kVQqrfr2szpqPkkav">
            <a:extLst>
              <a:ext uri="{FF2B5EF4-FFF2-40B4-BE49-F238E27FC236}">
                <a16:creationId xmlns:a16="http://schemas.microsoft.com/office/drawing/2014/main" id="{7956BF31-1AAD-4CF2-8B6C-FF54CDD4E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627" y="1825625"/>
            <a:ext cx="59436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4.googleusercontent.com/3cZpZKs-v8j-U2NvIaCUNIuvaWVAxgIPDc015XTTKlovTZWjk5vXztP26hNi3QMYMnQ-2U5uQlm_Jx3ukirgEU1YmhW6s6cw9ZXk6wegtJkCQYsv_MtJp2iWUWjaDE7IBX9YieFG">
            <a:extLst>
              <a:ext uri="{FF2B5EF4-FFF2-40B4-BE49-F238E27FC236}">
                <a16:creationId xmlns:a16="http://schemas.microsoft.com/office/drawing/2014/main" id="{9187D53E-5792-434F-8B66-CC7C0F585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916" y="3186113"/>
            <a:ext cx="2533650"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Dia számának helye 3">
            <a:extLst>
              <a:ext uri="{FF2B5EF4-FFF2-40B4-BE49-F238E27FC236}">
                <a16:creationId xmlns:a16="http://schemas.microsoft.com/office/drawing/2014/main" id="{DE18FD74-1058-4D33-A49A-E0DD8A7D537B}"/>
              </a:ext>
            </a:extLst>
          </p:cNvPr>
          <p:cNvSpPr>
            <a:spLocks noGrp="1"/>
          </p:cNvSpPr>
          <p:nvPr>
            <p:ph type="sldNum" sz="quarter" idx="12"/>
          </p:nvPr>
        </p:nvSpPr>
        <p:spPr/>
        <p:txBody>
          <a:bodyPr/>
          <a:lstStyle/>
          <a:p>
            <a:fld id="{32B576B2-DBB6-470E-924E-D1DA83E82C7B}" type="slidenum">
              <a:rPr lang="hu-HU" smtClean="0"/>
              <a:t>20</a:t>
            </a:fld>
            <a:endParaRPr lang="hu-HU"/>
          </a:p>
        </p:txBody>
      </p:sp>
    </p:spTree>
    <p:extLst>
      <p:ext uri="{BB962C8B-B14F-4D97-AF65-F5344CB8AC3E}">
        <p14:creationId xmlns:p14="http://schemas.microsoft.com/office/powerpoint/2010/main" val="279122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9EA723F-929C-4348-AE08-F19EB1DC5AB3}"/>
              </a:ext>
            </a:extLst>
          </p:cNvPr>
          <p:cNvSpPr>
            <a:spLocks noGrp="1"/>
          </p:cNvSpPr>
          <p:nvPr>
            <p:ph type="title"/>
          </p:nvPr>
        </p:nvSpPr>
        <p:spPr>
          <a:xfrm>
            <a:off x="484710" y="452718"/>
            <a:ext cx="5126962" cy="1400530"/>
          </a:xfrm>
        </p:spPr>
        <p:txBody>
          <a:bodyPr/>
          <a:lstStyle/>
          <a:p>
            <a:r>
              <a:rPr lang="hu-HU" dirty="0" err="1"/>
              <a:t>ActivtyStarter</a:t>
            </a:r>
            <a:r>
              <a:rPr lang="hu-HU" dirty="0"/>
              <a:t> </a:t>
            </a:r>
            <a:r>
              <a:rPr lang="hu-HU" dirty="0" err="1"/>
              <a:t>Properties</a:t>
            </a:r>
            <a:endParaRPr lang="hu-HU" dirty="0"/>
          </a:p>
        </p:txBody>
      </p:sp>
      <p:sp>
        <p:nvSpPr>
          <p:cNvPr id="3" name="Tartalom helye 2">
            <a:extLst>
              <a:ext uri="{FF2B5EF4-FFF2-40B4-BE49-F238E27FC236}">
                <a16:creationId xmlns:a16="http://schemas.microsoft.com/office/drawing/2014/main" id="{C7C44D7C-256E-44E3-B0C8-25D0F4B3022F}"/>
              </a:ext>
            </a:extLst>
          </p:cNvPr>
          <p:cNvSpPr>
            <a:spLocks noGrp="1"/>
          </p:cNvSpPr>
          <p:nvPr>
            <p:ph idx="1"/>
          </p:nvPr>
        </p:nvSpPr>
        <p:spPr>
          <a:xfrm>
            <a:off x="351691" y="3429000"/>
            <a:ext cx="8549953" cy="3192193"/>
          </a:xfrm>
        </p:spPr>
        <p:txBody>
          <a:bodyPr/>
          <a:lstStyle/>
          <a:p>
            <a:r>
              <a:rPr lang="hu-HU" dirty="0"/>
              <a:t>Action:</a:t>
            </a:r>
          </a:p>
          <a:p>
            <a:r>
              <a:rPr lang="hu-HU" sz="3200" dirty="0" err="1"/>
              <a:t>android.intent.action.VIEW</a:t>
            </a:r>
            <a:endParaRPr lang="hu-HU" sz="3200" dirty="0"/>
          </a:p>
          <a:p>
            <a:r>
              <a:rPr lang="hu-HU" dirty="0" err="1"/>
              <a:t>ActivityClass</a:t>
            </a:r>
            <a:r>
              <a:rPr lang="hu-HU" dirty="0"/>
              <a:t>:</a:t>
            </a:r>
          </a:p>
          <a:p>
            <a:r>
              <a:rPr lang="hu-HU" sz="3200" dirty="0" err="1"/>
              <a:t>com.google.android.maps.MapsActivity</a:t>
            </a:r>
            <a:endParaRPr lang="hu-HU" sz="3200" dirty="0"/>
          </a:p>
          <a:p>
            <a:r>
              <a:rPr lang="hu-HU" dirty="0" err="1"/>
              <a:t>ActivityPackage</a:t>
            </a:r>
            <a:r>
              <a:rPr lang="hu-HU" dirty="0"/>
              <a:t>:</a:t>
            </a:r>
          </a:p>
          <a:p>
            <a:r>
              <a:rPr lang="hu-HU" sz="3200" dirty="0" err="1"/>
              <a:t>com.google.android.apps.maps</a:t>
            </a:r>
            <a:endParaRPr lang="hu-HU" sz="3200" dirty="0"/>
          </a:p>
          <a:p>
            <a:endParaRPr lang="hu-HU" dirty="0"/>
          </a:p>
          <a:p>
            <a:endParaRPr lang="hu-HU" dirty="0"/>
          </a:p>
        </p:txBody>
      </p:sp>
      <p:sp>
        <p:nvSpPr>
          <p:cNvPr id="4" name="Dia számának helye 3">
            <a:extLst>
              <a:ext uri="{FF2B5EF4-FFF2-40B4-BE49-F238E27FC236}">
                <a16:creationId xmlns:a16="http://schemas.microsoft.com/office/drawing/2014/main" id="{B799BB13-6B63-4A0F-A69F-0C0F154075E0}"/>
              </a:ext>
            </a:extLst>
          </p:cNvPr>
          <p:cNvSpPr>
            <a:spLocks noGrp="1"/>
          </p:cNvSpPr>
          <p:nvPr>
            <p:ph type="sldNum" sz="quarter" idx="12"/>
          </p:nvPr>
        </p:nvSpPr>
        <p:spPr/>
        <p:txBody>
          <a:bodyPr/>
          <a:lstStyle/>
          <a:p>
            <a:fld id="{32B576B2-DBB6-470E-924E-D1DA83E82C7B}" type="slidenum">
              <a:rPr lang="hu-HU" smtClean="0"/>
              <a:t>21</a:t>
            </a:fld>
            <a:endParaRPr lang="hu-HU"/>
          </a:p>
        </p:txBody>
      </p:sp>
      <p:pic>
        <p:nvPicPr>
          <p:cNvPr id="6" name="Kép 5">
            <a:extLst>
              <a:ext uri="{FF2B5EF4-FFF2-40B4-BE49-F238E27FC236}">
                <a16:creationId xmlns:a16="http://schemas.microsoft.com/office/drawing/2014/main" id="{A8E6A4C5-58DF-4EC1-B5AD-BBD37077CFEE}"/>
              </a:ext>
            </a:extLst>
          </p:cNvPr>
          <p:cNvPicPr>
            <a:picLocks noChangeAspect="1"/>
          </p:cNvPicPr>
          <p:nvPr/>
        </p:nvPicPr>
        <p:blipFill>
          <a:blip r:embed="rId2"/>
          <a:stretch>
            <a:fillRect/>
          </a:stretch>
        </p:blipFill>
        <p:spPr>
          <a:xfrm>
            <a:off x="5611672" y="509587"/>
            <a:ext cx="3532328" cy="2919413"/>
          </a:xfrm>
          <a:prstGeom prst="rect">
            <a:avLst/>
          </a:prstGeom>
        </p:spPr>
      </p:pic>
    </p:spTree>
    <p:extLst>
      <p:ext uri="{BB962C8B-B14F-4D97-AF65-F5344CB8AC3E}">
        <p14:creationId xmlns:p14="http://schemas.microsoft.com/office/powerpoint/2010/main" val="156668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B089A1-B300-4984-A5B5-9BA352BBE12F}"/>
              </a:ext>
            </a:extLst>
          </p:cNvPr>
          <p:cNvSpPr>
            <a:spLocks noGrp="1"/>
          </p:cNvSpPr>
          <p:nvPr>
            <p:ph type="title"/>
          </p:nvPr>
        </p:nvSpPr>
        <p:spPr/>
        <p:txBody>
          <a:bodyPr/>
          <a:lstStyle/>
          <a:p>
            <a:r>
              <a:rPr lang="hu-HU" dirty="0"/>
              <a:t>Kecskemét Tour</a:t>
            </a:r>
          </a:p>
        </p:txBody>
      </p:sp>
      <p:pic>
        <p:nvPicPr>
          <p:cNvPr id="6" name="Tartalom helye 5">
            <a:extLst>
              <a:ext uri="{FF2B5EF4-FFF2-40B4-BE49-F238E27FC236}">
                <a16:creationId xmlns:a16="http://schemas.microsoft.com/office/drawing/2014/main" id="{8AB4DD4E-11E3-4280-9450-0C0195CA0F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12" y="2136274"/>
            <a:ext cx="3211847" cy="4616218"/>
          </a:xfrm>
        </p:spPr>
      </p:pic>
      <p:sp>
        <p:nvSpPr>
          <p:cNvPr id="4" name="Dia számának helye 3">
            <a:extLst>
              <a:ext uri="{FF2B5EF4-FFF2-40B4-BE49-F238E27FC236}">
                <a16:creationId xmlns:a16="http://schemas.microsoft.com/office/drawing/2014/main" id="{8E5DD6B9-1F1D-442C-A4F9-8B4783E0C75A}"/>
              </a:ext>
            </a:extLst>
          </p:cNvPr>
          <p:cNvSpPr>
            <a:spLocks noGrp="1"/>
          </p:cNvSpPr>
          <p:nvPr>
            <p:ph type="sldNum" sz="quarter" idx="12"/>
          </p:nvPr>
        </p:nvSpPr>
        <p:spPr/>
        <p:txBody>
          <a:bodyPr/>
          <a:lstStyle/>
          <a:p>
            <a:fld id="{32B576B2-DBB6-470E-924E-D1DA83E82C7B}" type="slidenum">
              <a:rPr lang="hu-HU" smtClean="0"/>
              <a:t>22</a:t>
            </a:fld>
            <a:endParaRPr lang="hu-HU"/>
          </a:p>
        </p:txBody>
      </p:sp>
      <p:pic>
        <p:nvPicPr>
          <p:cNvPr id="8" name="Kép 7">
            <a:extLst>
              <a:ext uri="{FF2B5EF4-FFF2-40B4-BE49-F238E27FC236}">
                <a16:creationId xmlns:a16="http://schemas.microsoft.com/office/drawing/2014/main" id="{3E9C2F56-4D6E-4827-8AF4-01D18FDFC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816" y="2136274"/>
            <a:ext cx="3240611" cy="4616218"/>
          </a:xfrm>
          <a:prstGeom prst="rect">
            <a:avLst/>
          </a:prstGeom>
        </p:spPr>
      </p:pic>
      <p:pic>
        <p:nvPicPr>
          <p:cNvPr id="10" name="Kép 9">
            <a:extLst>
              <a:ext uri="{FF2B5EF4-FFF2-40B4-BE49-F238E27FC236}">
                <a16:creationId xmlns:a16="http://schemas.microsoft.com/office/drawing/2014/main" id="{931EA048-1DA6-481E-AB74-A5ADDEA3E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77" y="295736"/>
            <a:ext cx="3004700" cy="6562264"/>
          </a:xfrm>
          <a:prstGeom prst="rect">
            <a:avLst/>
          </a:prstGeom>
        </p:spPr>
      </p:pic>
      <p:sp>
        <p:nvSpPr>
          <p:cNvPr id="3" name="Téglalap 2">
            <a:extLst>
              <a:ext uri="{FF2B5EF4-FFF2-40B4-BE49-F238E27FC236}">
                <a16:creationId xmlns:a16="http://schemas.microsoft.com/office/drawing/2014/main" id="{E6981087-2489-4927-BE6F-1ADECB604B94}"/>
              </a:ext>
            </a:extLst>
          </p:cNvPr>
          <p:cNvSpPr/>
          <p:nvPr/>
        </p:nvSpPr>
        <p:spPr>
          <a:xfrm>
            <a:off x="-166413" y="1391583"/>
            <a:ext cx="6536078" cy="461665"/>
          </a:xfrm>
          <a:prstGeom prst="rect">
            <a:avLst/>
          </a:prstGeom>
        </p:spPr>
        <p:txBody>
          <a:bodyPr wrap="square">
            <a:spAutoFit/>
          </a:bodyPr>
          <a:lstStyle/>
          <a:p>
            <a:r>
              <a:rPr lang="hu-HU" sz="2400" dirty="0">
                <a:hlinkClick r:id="rId5"/>
              </a:rPr>
              <a:t>http://johanyak.hu/KecskemetCityHall.jpg</a:t>
            </a:r>
            <a:endParaRPr lang="hu-HU" sz="2400" dirty="0"/>
          </a:p>
        </p:txBody>
      </p:sp>
    </p:spTree>
    <p:extLst>
      <p:ext uri="{BB962C8B-B14F-4D97-AF65-F5344CB8AC3E}">
        <p14:creationId xmlns:p14="http://schemas.microsoft.com/office/powerpoint/2010/main" val="36326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23C4173-8709-4DF8-9216-1BEF1A6DA321}"/>
              </a:ext>
            </a:extLst>
          </p:cNvPr>
          <p:cNvSpPr>
            <a:spLocks noGrp="1"/>
          </p:cNvSpPr>
          <p:nvPr>
            <p:ph type="title"/>
          </p:nvPr>
        </p:nvSpPr>
        <p:spPr/>
        <p:txBody>
          <a:bodyPr/>
          <a:lstStyle/>
          <a:p>
            <a:r>
              <a:rPr lang="hu-HU" dirty="0"/>
              <a:t>List of </a:t>
            </a:r>
            <a:r>
              <a:rPr lang="hu-HU" dirty="0" err="1"/>
              <a:t>Sights</a:t>
            </a:r>
            <a:endParaRPr lang="hu-HU" dirty="0"/>
          </a:p>
        </p:txBody>
      </p:sp>
      <p:sp>
        <p:nvSpPr>
          <p:cNvPr id="3" name="Tartalom helye 2">
            <a:extLst>
              <a:ext uri="{FF2B5EF4-FFF2-40B4-BE49-F238E27FC236}">
                <a16:creationId xmlns:a16="http://schemas.microsoft.com/office/drawing/2014/main" id="{B6A769D6-088A-4EEE-9518-4BEB1BFBF96B}"/>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37F22E65-675F-4627-B8FE-6E9CC5D416C1}"/>
              </a:ext>
            </a:extLst>
          </p:cNvPr>
          <p:cNvSpPr>
            <a:spLocks noGrp="1"/>
          </p:cNvSpPr>
          <p:nvPr>
            <p:ph type="sldNum" sz="quarter" idx="12"/>
          </p:nvPr>
        </p:nvSpPr>
        <p:spPr/>
        <p:txBody>
          <a:bodyPr/>
          <a:lstStyle/>
          <a:p>
            <a:fld id="{32B576B2-DBB6-470E-924E-D1DA83E82C7B}" type="slidenum">
              <a:rPr lang="hu-HU" smtClean="0"/>
              <a:t>23</a:t>
            </a:fld>
            <a:endParaRPr lang="hu-HU"/>
          </a:p>
        </p:txBody>
      </p:sp>
      <p:pic>
        <p:nvPicPr>
          <p:cNvPr id="6" name="Kép 5">
            <a:extLst>
              <a:ext uri="{FF2B5EF4-FFF2-40B4-BE49-F238E27FC236}">
                <a16:creationId xmlns:a16="http://schemas.microsoft.com/office/drawing/2014/main" id="{C75F37F1-292C-41A2-B8E9-93009A1B7D86}"/>
              </a:ext>
            </a:extLst>
          </p:cNvPr>
          <p:cNvPicPr>
            <a:picLocks noChangeAspect="1"/>
          </p:cNvPicPr>
          <p:nvPr/>
        </p:nvPicPr>
        <p:blipFill>
          <a:blip r:embed="rId2"/>
          <a:stretch>
            <a:fillRect/>
          </a:stretch>
        </p:blipFill>
        <p:spPr>
          <a:xfrm>
            <a:off x="376237" y="2052925"/>
            <a:ext cx="5953125" cy="2295525"/>
          </a:xfrm>
          <a:prstGeom prst="rect">
            <a:avLst/>
          </a:prstGeom>
        </p:spPr>
      </p:pic>
    </p:spTree>
    <p:extLst>
      <p:ext uri="{BB962C8B-B14F-4D97-AF65-F5344CB8AC3E}">
        <p14:creationId xmlns:p14="http://schemas.microsoft.com/office/powerpoint/2010/main" val="36662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1024B6-E8F2-47A9-BAB9-7F37B746D478}"/>
              </a:ext>
            </a:extLst>
          </p:cNvPr>
          <p:cNvSpPr>
            <a:spLocks noGrp="1"/>
          </p:cNvSpPr>
          <p:nvPr>
            <p:ph type="title"/>
          </p:nvPr>
        </p:nvSpPr>
        <p:spPr/>
        <p:txBody>
          <a:bodyPr/>
          <a:lstStyle/>
          <a:p>
            <a:r>
              <a:rPr lang="hu-HU" dirty="0" err="1"/>
              <a:t>Feed</a:t>
            </a:r>
            <a:r>
              <a:rPr lang="hu-HU" dirty="0"/>
              <a:t> </a:t>
            </a:r>
            <a:r>
              <a:rPr lang="hu-HU" dirty="0" err="1"/>
              <a:t>the</a:t>
            </a:r>
            <a:r>
              <a:rPr lang="hu-HU" dirty="0"/>
              <a:t> List </a:t>
            </a:r>
            <a:r>
              <a:rPr lang="hu-HU" dirty="0" err="1"/>
              <a:t>into</a:t>
            </a:r>
            <a:r>
              <a:rPr lang="hu-HU" dirty="0"/>
              <a:t> </a:t>
            </a:r>
            <a:r>
              <a:rPr lang="hu-HU" dirty="0" err="1"/>
              <a:t>the</a:t>
            </a:r>
            <a:r>
              <a:rPr lang="hu-HU" dirty="0"/>
              <a:t> List </a:t>
            </a:r>
            <a:r>
              <a:rPr lang="hu-HU" dirty="0" err="1"/>
              <a:t>Picker</a:t>
            </a:r>
            <a:endParaRPr lang="hu-HU" dirty="0"/>
          </a:p>
        </p:txBody>
      </p:sp>
      <p:sp>
        <p:nvSpPr>
          <p:cNvPr id="3" name="Tartalom helye 2">
            <a:extLst>
              <a:ext uri="{FF2B5EF4-FFF2-40B4-BE49-F238E27FC236}">
                <a16:creationId xmlns:a16="http://schemas.microsoft.com/office/drawing/2014/main" id="{DF55B2E5-62EF-49AB-B0A7-1386056F1F8B}"/>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94CC87A0-77EC-43AB-89B3-0380AED0539E}"/>
              </a:ext>
            </a:extLst>
          </p:cNvPr>
          <p:cNvSpPr>
            <a:spLocks noGrp="1"/>
          </p:cNvSpPr>
          <p:nvPr>
            <p:ph type="sldNum" sz="quarter" idx="12"/>
          </p:nvPr>
        </p:nvSpPr>
        <p:spPr/>
        <p:txBody>
          <a:bodyPr/>
          <a:lstStyle/>
          <a:p>
            <a:fld id="{32B576B2-DBB6-470E-924E-D1DA83E82C7B}" type="slidenum">
              <a:rPr lang="hu-HU" smtClean="0"/>
              <a:t>24</a:t>
            </a:fld>
            <a:endParaRPr lang="hu-HU"/>
          </a:p>
        </p:txBody>
      </p:sp>
      <p:pic>
        <p:nvPicPr>
          <p:cNvPr id="6" name="Kép 5">
            <a:extLst>
              <a:ext uri="{FF2B5EF4-FFF2-40B4-BE49-F238E27FC236}">
                <a16:creationId xmlns:a16="http://schemas.microsoft.com/office/drawing/2014/main" id="{32CBC617-CAD7-4080-B8E4-3684B802852E}"/>
              </a:ext>
            </a:extLst>
          </p:cNvPr>
          <p:cNvPicPr>
            <a:picLocks noChangeAspect="1"/>
          </p:cNvPicPr>
          <p:nvPr/>
        </p:nvPicPr>
        <p:blipFill>
          <a:blip r:embed="rId2"/>
          <a:stretch>
            <a:fillRect/>
          </a:stretch>
        </p:blipFill>
        <p:spPr>
          <a:xfrm>
            <a:off x="228628" y="2816576"/>
            <a:ext cx="8686744" cy="1224847"/>
          </a:xfrm>
          <a:prstGeom prst="rect">
            <a:avLst/>
          </a:prstGeom>
        </p:spPr>
      </p:pic>
    </p:spTree>
    <p:extLst>
      <p:ext uri="{BB962C8B-B14F-4D97-AF65-F5344CB8AC3E}">
        <p14:creationId xmlns:p14="http://schemas.microsoft.com/office/powerpoint/2010/main" val="3294246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4C0BA49-ADF0-4254-BC24-4040583D01C0}"/>
              </a:ext>
            </a:extLst>
          </p:cNvPr>
          <p:cNvSpPr>
            <a:spLocks noGrp="1"/>
          </p:cNvSpPr>
          <p:nvPr>
            <p:ph type="title"/>
          </p:nvPr>
        </p:nvSpPr>
        <p:spPr/>
        <p:txBody>
          <a:bodyPr/>
          <a:lstStyle/>
          <a:p>
            <a:r>
              <a:rPr lang="hu-HU" dirty="0"/>
              <a:t>Start Google </a:t>
            </a:r>
            <a:r>
              <a:rPr lang="hu-HU" dirty="0" err="1"/>
              <a:t>Maps</a:t>
            </a:r>
            <a:r>
              <a:rPr lang="hu-HU" dirty="0"/>
              <a:t> </a:t>
            </a:r>
            <a:r>
              <a:rPr lang="hu-HU" dirty="0" err="1"/>
              <a:t>with</a:t>
            </a:r>
            <a:r>
              <a:rPr lang="hu-HU" dirty="0"/>
              <a:t> </a:t>
            </a:r>
            <a:r>
              <a:rPr lang="hu-HU" dirty="0" err="1"/>
              <a:t>the</a:t>
            </a:r>
            <a:r>
              <a:rPr lang="hu-HU" dirty="0"/>
              <a:t> </a:t>
            </a:r>
            <a:r>
              <a:rPr lang="hu-HU" dirty="0" err="1"/>
              <a:t>Chosen</a:t>
            </a:r>
            <a:r>
              <a:rPr lang="hu-HU" dirty="0"/>
              <a:t> </a:t>
            </a:r>
            <a:r>
              <a:rPr lang="hu-HU" dirty="0" err="1"/>
              <a:t>Destination</a:t>
            </a:r>
            <a:endParaRPr lang="hu-HU" dirty="0"/>
          </a:p>
        </p:txBody>
      </p:sp>
      <p:sp>
        <p:nvSpPr>
          <p:cNvPr id="3" name="Tartalom helye 2">
            <a:extLst>
              <a:ext uri="{FF2B5EF4-FFF2-40B4-BE49-F238E27FC236}">
                <a16:creationId xmlns:a16="http://schemas.microsoft.com/office/drawing/2014/main" id="{87B4E231-5660-4172-AB9E-24A1191D2A2B}"/>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2A154913-952F-4D9E-AA3C-B186E31B6E11}"/>
              </a:ext>
            </a:extLst>
          </p:cNvPr>
          <p:cNvSpPr>
            <a:spLocks noGrp="1"/>
          </p:cNvSpPr>
          <p:nvPr>
            <p:ph type="sldNum" sz="quarter" idx="12"/>
          </p:nvPr>
        </p:nvSpPr>
        <p:spPr/>
        <p:txBody>
          <a:bodyPr/>
          <a:lstStyle/>
          <a:p>
            <a:fld id="{32B576B2-DBB6-470E-924E-D1DA83E82C7B}" type="slidenum">
              <a:rPr lang="hu-HU" smtClean="0"/>
              <a:t>25</a:t>
            </a:fld>
            <a:endParaRPr lang="hu-HU"/>
          </a:p>
        </p:txBody>
      </p:sp>
      <p:pic>
        <p:nvPicPr>
          <p:cNvPr id="5" name="Kép 4">
            <a:extLst>
              <a:ext uri="{FF2B5EF4-FFF2-40B4-BE49-F238E27FC236}">
                <a16:creationId xmlns:a16="http://schemas.microsoft.com/office/drawing/2014/main" id="{E163B91C-A6E8-4CDD-93AA-FC8DDA66FCD5}"/>
              </a:ext>
            </a:extLst>
          </p:cNvPr>
          <p:cNvPicPr>
            <a:picLocks noChangeAspect="1"/>
          </p:cNvPicPr>
          <p:nvPr/>
        </p:nvPicPr>
        <p:blipFill>
          <a:blip r:embed="rId2"/>
          <a:stretch>
            <a:fillRect/>
          </a:stretch>
        </p:blipFill>
        <p:spPr>
          <a:xfrm>
            <a:off x="101392" y="2583033"/>
            <a:ext cx="8941215" cy="1691933"/>
          </a:xfrm>
          <a:prstGeom prst="rect">
            <a:avLst/>
          </a:prstGeom>
        </p:spPr>
      </p:pic>
    </p:spTree>
    <p:extLst>
      <p:ext uri="{BB962C8B-B14F-4D97-AF65-F5344CB8AC3E}">
        <p14:creationId xmlns:p14="http://schemas.microsoft.com/office/powerpoint/2010/main" val="1847248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8E79D6-F143-40B9-90B0-6416FD87ED01}"/>
              </a:ext>
            </a:extLst>
          </p:cNvPr>
          <p:cNvSpPr>
            <a:spLocks noGrp="1"/>
          </p:cNvSpPr>
          <p:nvPr>
            <p:ph type="title"/>
          </p:nvPr>
        </p:nvSpPr>
        <p:spPr/>
        <p:txBody>
          <a:bodyPr/>
          <a:lstStyle/>
          <a:p>
            <a:r>
              <a:rPr lang="hu-HU" dirty="0" err="1"/>
              <a:t>Catch</a:t>
            </a:r>
            <a:r>
              <a:rPr lang="hu-HU" dirty="0"/>
              <a:t> </a:t>
            </a:r>
            <a:r>
              <a:rPr lang="hu-HU" dirty="0" err="1"/>
              <a:t>Me</a:t>
            </a:r>
            <a:r>
              <a:rPr lang="hu-HU" dirty="0"/>
              <a:t>!</a:t>
            </a:r>
          </a:p>
        </p:txBody>
      </p:sp>
      <p:sp>
        <p:nvSpPr>
          <p:cNvPr id="3" name="Tartalom helye 2">
            <a:extLst>
              <a:ext uri="{FF2B5EF4-FFF2-40B4-BE49-F238E27FC236}">
                <a16:creationId xmlns:a16="http://schemas.microsoft.com/office/drawing/2014/main" id="{611DE93E-B09C-44AD-A5C4-1093DC2AFFFD}"/>
              </a:ext>
            </a:extLst>
          </p:cNvPr>
          <p:cNvSpPr>
            <a:spLocks noGrp="1"/>
          </p:cNvSpPr>
          <p:nvPr>
            <p:ph idx="1"/>
          </p:nvPr>
        </p:nvSpPr>
        <p:spPr/>
        <p:txBody>
          <a:bodyPr/>
          <a:lstStyle/>
          <a:p>
            <a:r>
              <a:rPr lang="hu-HU" dirty="0" err="1"/>
              <a:t>MoleMash</a:t>
            </a:r>
            <a:endParaRPr lang="hu-HU" dirty="0"/>
          </a:p>
          <a:p>
            <a:r>
              <a:rPr lang="hu-HU" dirty="0">
                <a:hlinkClick r:id="rId2"/>
              </a:rPr>
              <a:t>https://appinventor.mit.edu/explore/sites/all/files/ai2tutorials/moleMash/mole.png</a:t>
            </a:r>
            <a:endParaRPr lang="hu-HU" dirty="0"/>
          </a:p>
          <a:p>
            <a:r>
              <a:rPr lang="hu-HU" sz="3600" dirty="0">
                <a:hlinkClick r:id="rId3"/>
              </a:rPr>
              <a:t>https://bit.ly/2ZDzNdL</a:t>
            </a:r>
            <a:endParaRPr lang="hu-HU" sz="3600" dirty="0"/>
          </a:p>
          <a:p>
            <a:endParaRPr lang="hu-HU" dirty="0"/>
          </a:p>
        </p:txBody>
      </p:sp>
      <p:pic>
        <p:nvPicPr>
          <p:cNvPr id="5" name="Kép 4">
            <a:extLst>
              <a:ext uri="{FF2B5EF4-FFF2-40B4-BE49-F238E27FC236}">
                <a16:creationId xmlns:a16="http://schemas.microsoft.com/office/drawing/2014/main" id="{13B9CEE3-BF39-477C-9609-8E282C92C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077" y="249524"/>
            <a:ext cx="1521948" cy="1775606"/>
          </a:xfrm>
          <a:prstGeom prst="rect">
            <a:avLst/>
          </a:prstGeom>
        </p:spPr>
      </p:pic>
      <p:sp>
        <p:nvSpPr>
          <p:cNvPr id="6" name="Dia számának helye 5">
            <a:extLst>
              <a:ext uri="{FF2B5EF4-FFF2-40B4-BE49-F238E27FC236}">
                <a16:creationId xmlns:a16="http://schemas.microsoft.com/office/drawing/2014/main" id="{B849C6AB-7CB6-4241-8535-141BFA5EDF51}"/>
              </a:ext>
            </a:extLst>
          </p:cNvPr>
          <p:cNvSpPr>
            <a:spLocks noGrp="1"/>
          </p:cNvSpPr>
          <p:nvPr>
            <p:ph type="sldNum" sz="quarter" idx="12"/>
          </p:nvPr>
        </p:nvSpPr>
        <p:spPr/>
        <p:txBody>
          <a:bodyPr/>
          <a:lstStyle/>
          <a:p>
            <a:fld id="{32B576B2-DBB6-470E-924E-D1DA83E82C7B}" type="slidenum">
              <a:rPr lang="hu-HU" smtClean="0"/>
              <a:t>26</a:t>
            </a:fld>
            <a:endParaRPr lang="hu-HU"/>
          </a:p>
        </p:txBody>
      </p:sp>
    </p:spTree>
    <p:extLst>
      <p:ext uri="{BB962C8B-B14F-4D97-AF65-F5344CB8AC3E}">
        <p14:creationId xmlns:p14="http://schemas.microsoft.com/office/powerpoint/2010/main" val="3607307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B032A9-FF7A-41DA-89BE-CDC299BEC550}"/>
              </a:ext>
            </a:extLst>
          </p:cNvPr>
          <p:cNvSpPr>
            <a:spLocks noGrp="1"/>
          </p:cNvSpPr>
          <p:nvPr>
            <p:ph type="title"/>
          </p:nvPr>
        </p:nvSpPr>
        <p:spPr/>
        <p:txBody>
          <a:bodyPr/>
          <a:lstStyle/>
          <a:p>
            <a:r>
              <a:rPr lang="hu-HU" dirty="0"/>
              <a:t>GUI </a:t>
            </a:r>
            <a:r>
              <a:rPr lang="hu-HU" dirty="0" err="1"/>
              <a:t>Designer</a:t>
            </a:r>
            <a:endParaRPr lang="hu-HU" dirty="0"/>
          </a:p>
        </p:txBody>
      </p:sp>
      <p:sp>
        <p:nvSpPr>
          <p:cNvPr id="3" name="Tartalom helye 2">
            <a:extLst>
              <a:ext uri="{FF2B5EF4-FFF2-40B4-BE49-F238E27FC236}">
                <a16:creationId xmlns:a16="http://schemas.microsoft.com/office/drawing/2014/main" id="{40C4C86A-1758-4465-A672-D5E3E50F0D0A}"/>
              </a:ext>
            </a:extLst>
          </p:cNvPr>
          <p:cNvSpPr>
            <a:spLocks noGrp="1"/>
          </p:cNvSpPr>
          <p:nvPr>
            <p:ph idx="1"/>
          </p:nvPr>
        </p:nvSpPr>
        <p:spPr>
          <a:xfrm>
            <a:off x="6035039" y="2518117"/>
            <a:ext cx="2897945" cy="4044147"/>
          </a:xfrm>
        </p:spPr>
        <p:txBody>
          <a:bodyPr>
            <a:normAutofit/>
          </a:bodyPr>
          <a:lstStyle/>
          <a:p>
            <a:pPr marL="0" indent="0">
              <a:buNone/>
            </a:pPr>
            <a:r>
              <a:rPr lang="hu-HU" sz="3200" dirty="0" err="1"/>
              <a:t>Naming</a:t>
            </a:r>
            <a:r>
              <a:rPr lang="hu-HU" sz="3200" dirty="0"/>
              <a:t> </a:t>
            </a:r>
            <a:r>
              <a:rPr lang="hu-HU" sz="3200" dirty="0" err="1"/>
              <a:t>Convention</a:t>
            </a:r>
            <a:endParaRPr lang="hu-HU" sz="3200" dirty="0"/>
          </a:p>
        </p:txBody>
      </p:sp>
      <p:sp>
        <p:nvSpPr>
          <p:cNvPr id="4" name="Dia számának helye 3">
            <a:extLst>
              <a:ext uri="{FF2B5EF4-FFF2-40B4-BE49-F238E27FC236}">
                <a16:creationId xmlns:a16="http://schemas.microsoft.com/office/drawing/2014/main" id="{E3E45BA3-9E21-4923-9619-769C28CCF689}"/>
              </a:ext>
            </a:extLst>
          </p:cNvPr>
          <p:cNvSpPr>
            <a:spLocks noGrp="1"/>
          </p:cNvSpPr>
          <p:nvPr>
            <p:ph type="sldNum" sz="quarter" idx="12"/>
          </p:nvPr>
        </p:nvSpPr>
        <p:spPr/>
        <p:txBody>
          <a:bodyPr/>
          <a:lstStyle/>
          <a:p>
            <a:fld id="{32B576B2-DBB6-470E-924E-D1DA83E82C7B}" type="slidenum">
              <a:rPr lang="hu-HU" smtClean="0"/>
              <a:t>27</a:t>
            </a:fld>
            <a:endParaRPr lang="hu-HU"/>
          </a:p>
        </p:txBody>
      </p:sp>
      <p:pic>
        <p:nvPicPr>
          <p:cNvPr id="5" name="Kép 4">
            <a:extLst>
              <a:ext uri="{FF2B5EF4-FFF2-40B4-BE49-F238E27FC236}">
                <a16:creationId xmlns:a16="http://schemas.microsoft.com/office/drawing/2014/main" id="{F828CE50-EC3D-4FCC-ABBC-01A87EE31B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4710" y="2052925"/>
            <a:ext cx="3101975" cy="3999865"/>
          </a:xfrm>
          <a:prstGeom prst="rect">
            <a:avLst/>
          </a:prstGeom>
          <a:noFill/>
          <a:ln>
            <a:noFill/>
          </a:ln>
        </p:spPr>
      </p:pic>
      <p:pic>
        <p:nvPicPr>
          <p:cNvPr id="6" name="Kép 5">
            <a:extLst>
              <a:ext uri="{FF2B5EF4-FFF2-40B4-BE49-F238E27FC236}">
                <a16:creationId xmlns:a16="http://schemas.microsoft.com/office/drawing/2014/main" id="{7D61A61D-0E4F-408F-BA92-474F4A07A5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29675" y="2052925"/>
            <a:ext cx="2002790" cy="4762500"/>
          </a:xfrm>
          <a:prstGeom prst="rect">
            <a:avLst/>
          </a:prstGeom>
          <a:noFill/>
          <a:ln>
            <a:noFill/>
          </a:ln>
        </p:spPr>
      </p:pic>
    </p:spTree>
    <p:extLst>
      <p:ext uri="{BB962C8B-B14F-4D97-AF65-F5344CB8AC3E}">
        <p14:creationId xmlns:p14="http://schemas.microsoft.com/office/powerpoint/2010/main" val="3888018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CE831F4-423E-41B2-9516-8CBC0FFF0C76}"/>
              </a:ext>
            </a:extLst>
          </p:cNvPr>
          <p:cNvSpPr>
            <a:spLocks noGrp="1"/>
          </p:cNvSpPr>
          <p:nvPr>
            <p:ph type="title"/>
          </p:nvPr>
        </p:nvSpPr>
        <p:spPr/>
        <p:txBody>
          <a:bodyPr/>
          <a:lstStyle/>
          <a:p>
            <a:r>
              <a:rPr lang="hu-HU" dirty="0" err="1"/>
              <a:t>Event</a:t>
            </a:r>
            <a:r>
              <a:rPr lang="hu-HU" dirty="0"/>
              <a:t> </a:t>
            </a:r>
            <a:r>
              <a:rPr lang="hu-HU" dirty="0" err="1"/>
              <a:t>Handlers</a:t>
            </a:r>
            <a:r>
              <a:rPr lang="hu-HU" dirty="0"/>
              <a:t> </a:t>
            </a:r>
            <a:r>
              <a:rPr lang="hu-HU" dirty="0" err="1"/>
              <a:t>for</a:t>
            </a:r>
            <a:r>
              <a:rPr lang="hu-HU" dirty="0"/>
              <a:t> </a:t>
            </a:r>
            <a:r>
              <a:rPr lang="hu-HU" dirty="0" err="1"/>
              <a:t>the</a:t>
            </a:r>
            <a:r>
              <a:rPr lang="hu-HU" dirty="0"/>
              <a:t> </a:t>
            </a:r>
            <a:r>
              <a:rPr lang="hu-HU" dirty="0" err="1"/>
              <a:t>Exit</a:t>
            </a:r>
            <a:r>
              <a:rPr lang="hu-HU" dirty="0"/>
              <a:t> and </a:t>
            </a:r>
            <a:r>
              <a:rPr lang="hu-HU" dirty="0" err="1"/>
              <a:t>Reset</a:t>
            </a:r>
            <a:r>
              <a:rPr lang="hu-HU" dirty="0"/>
              <a:t> </a:t>
            </a:r>
            <a:r>
              <a:rPr lang="hu-HU" dirty="0" err="1"/>
              <a:t>Buttons</a:t>
            </a:r>
            <a:endParaRPr lang="hu-HU" dirty="0"/>
          </a:p>
        </p:txBody>
      </p:sp>
      <p:sp>
        <p:nvSpPr>
          <p:cNvPr id="3" name="Tartalom helye 2">
            <a:extLst>
              <a:ext uri="{FF2B5EF4-FFF2-40B4-BE49-F238E27FC236}">
                <a16:creationId xmlns:a16="http://schemas.microsoft.com/office/drawing/2014/main" id="{4D8B3A57-2139-4C7F-8661-F5B9DF9F1072}"/>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80E1297E-7B3C-477F-8605-E3D03720718F}"/>
              </a:ext>
            </a:extLst>
          </p:cNvPr>
          <p:cNvSpPr>
            <a:spLocks noGrp="1"/>
          </p:cNvSpPr>
          <p:nvPr>
            <p:ph type="sldNum" sz="quarter" idx="12"/>
          </p:nvPr>
        </p:nvSpPr>
        <p:spPr/>
        <p:txBody>
          <a:bodyPr/>
          <a:lstStyle/>
          <a:p>
            <a:fld id="{32B576B2-DBB6-470E-924E-D1DA83E82C7B}" type="slidenum">
              <a:rPr lang="hu-HU" smtClean="0"/>
              <a:t>28</a:t>
            </a:fld>
            <a:endParaRPr lang="hu-HU"/>
          </a:p>
        </p:txBody>
      </p:sp>
      <p:pic>
        <p:nvPicPr>
          <p:cNvPr id="5" name="Kép 4">
            <a:extLst>
              <a:ext uri="{FF2B5EF4-FFF2-40B4-BE49-F238E27FC236}">
                <a16:creationId xmlns:a16="http://schemas.microsoft.com/office/drawing/2014/main" id="{16F9703C-1A21-44A1-A6F0-1E9AA41F32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7583" y="2052924"/>
            <a:ext cx="6171174" cy="4516688"/>
          </a:xfrm>
          <a:prstGeom prst="rect">
            <a:avLst/>
          </a:prstGeom>
          <a:noFill/>
          <a:ln>
            <a:noFill/>
          </a:ln>
        </p:spPr>
      </p:pic>
    </p:spTree>
    <p:extLst>
      <p:ext uri="{BB962C8B-B14F-4D97-AF65-F5344CB8AC3E}">
        <p14:creationId xmlns:p14="http://schemas.microsoft.com/office/powerpoint/2010/main" val="127754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3CE17C-35C7-486A-B037-CD2D806650A3}"/>
              </a:ext>
            </a:extLst>
          </p:cNvPr>
          <p:cNvSpPr>
            <a:spLocks noGrp="1"/>
          </p:cNvSpPr>
          <p:nvPr>
            <p:ph type="title"/>
          </p:nvPr>
        </p:nvSpPr>
        <p:spPr/>
        <p:txBody>
          <a:bodyPr/>
          <a:lstStyle/>
          <a:p>
            <a:r>
              <a:rPr lang="hu-HU" dirty="0" err="1"/>
              <a:t>Move</a:t>
            </a:r>
            <a:r>
              <a:rPr lang="hu-HU" dirty="0"/>
              <a:t> </a:t>
            </a:r>
            <a:r>
              <a:rPr lang="hu-HU" dirty="0" err="1"/>
              <a:t>the</a:t>
            </a:r>
            <a:r>
              <a:rPr lang="hu-HU" dirty="0"/>
              <a:t> </a:t>
            </a:r>
            <a:r>
              <a:rPr lang="hu-HU" dirty="0" err="1"/>
              <a:t>Mole</a:t>
            </a:r>
            <a:r>
              <a:rPr lang="hu-HU" dirty="0"/>
              <a:t> </a:t>
            </a:r>
            <a:r>
              <a:rPr lang="hu-HU" dirty="0" err="1"/>
              <a:t>into</a:t>
            </a:r>
            <a:r>
              <a:rPr lang="hu-HU" dirty="0"/>
              <a:t> a </a:t>
            </a:r>
            <a:r>
              <a:rPr lang="hu-HU" dirty="0" err="1"/>
              <a:t>new</a:t>
            </a:r>
            <a:r>
              <a:rPr lang="hu-HU" dirty="0"/>
              <a:t> random </a:t>
            </a:r>
            <a:r>
              <a:rPr lang="hu-HU" dirty="0" err="1"/>
              <a:t>position</a:t>
            </a:r>
            <a:endParaRPr lang="hu-HU" dirty="0"/>
          </a:p>
        </p:txBody>
      </p:sp>
      <p:sp>
        <p:nvSpPr>
          <p:cNvPr id="3" name="Tartalom helye 2">
            <a:extLst>
              <a:ext uri="{FF2B5EF4-FFF2-40B4-BE49-F238E27FC236}">
                <a16:creationId xmlns:a16="http://schemas.microsoft.com/office/drawing/2014/main" id="{19D90281-EF21-4ED0-9E87-261BBD744FF7}"/>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C1E417B2-D516-4001-8245-BEE4DF8E8159}"/>
              </a:ext>
            </a:extLst>
          </p:cNvPr>
          <p:cNvSpPr>
            <a:spLocks noGrp="1"/>
          </p:cNvSpPr>
          <p:nvPr>
            <p:ph type="sldNum" sz="quarter" idx="12"/>
          </p:nvPr>
        </p:nvSpPr>
        <p:spPr/>
        <p:txBody>
          <a:bodyPr/>
          <a:lstStyle/>
          <a:p>
            <a:fld id="{32B576B2-DBB6-470E-924E-D1DA83E82C7B}" type="slidenum">
              <a:rPr lang="hu-HU" smtClean="0"/>
              <a:t>29</a:t>
            </a:fld>
            <a:endParaRPr lang="hu-HU"/>
          </a:p>
        </p:txBody>
      </p:sp>
      <p:pic>
        <p:nvPicPr>
          <p:cNvPr id="5" name="Kép 4">
            <a:extLst>
              <a:ext uri="{FF2B5EF4-FFF2-40B4-BE49-F238E27FC236}">
                <a16:creationId xmlns:a16="http://schemas.microsoft.com/office/drawing/2014/main" id="{0B7260D3-C25A-4D64-9ADA-A910983A3D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948205"/>
            <a:ext cx="9144000" cy="1864140"/>
          </a:xfrm>
          <a:prstGeom prst="rect">
            <a:avLst/>
          </a:prstGeom>
          <a:noFill/>
          <a:ln>
            <a:noFill/>
          </a:ln>
        </p:spPr>
      </p:pic>
      <p:sp>
        <p:nvSpPr>
          <p:cNvPr id="6" name="Téglalap 5">
            <a:extLst>
              <a:ext uri="{FF2B5EF4-FFF2-40B4-BE49-F238E27FC236}">
                <a16:creationId xmlns:a16="http://schemas.microsoft.com/office/drawing/2014/main" id="{55022040-6B9F-4679-AC05-7E9D073943DB}"/>
              </a:ext>
            </a:extLst>
          </p:cNvPr>
          <p:cNvSpPr/>
          <p:nvPr/>
        </p:nvSpPr>
        <p:spPr>
          <a:xfrm>
            <a:off x="827700" y="4009292"/>
            <a:ext cx="7190885" cy="2395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Téglalap 6">
            <a:extLst>
              <a:ext uri="{FF2B5EF4-FFF2-40B4-BE49-F238E27FC236}">
                <a16:creationId xmlns:a16="http://schemas.microsoft.com/office/drawing/2014/main" id="{257B1146-86DE-46B5-B1B6-4CC90452CC3F}"/>
              </a:ext>
            </a:extLst>
          </p:cNvPr>
          <p:cNvSpPr/>
          <p:nvPr/>
        </p:nvSpPr>
        <p:spPr>
          <a:xfrm>
            <a:off x="5042178" y="5109509"/>
            <a:ext cx="422031" cy="3798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9" name="Egyenes összekötő nyíllal 8">
            <a:extLst>
              <a:ext uri="{FF2B5EF4-FFF2-40B4-BE49-F238E27FC236}">
                <a16:creationId xmlns:a16="http://schemas.microsoft.com/office/drawing/2014/main" id="{EBFE2810-9C78-460D-968D-894EA5D33FC0}"/>
              </a:ext>
            </a:extLst>
          </p:cNvPr>
          <p:cNvCxnSpPr>
            <a:cxnSpLocks/>
          </p:cNvCxnSpPr>
          <p:nvPr/>
        </p:nvCxnSpPr>
        <p:spPr>
          <a:xfrm flipH="1">
            <a:off x="844875" y="5303905"/>
            <a:ext cx="421447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gyenes összekötő nyíllal 11">
            <a:extLst>
              <a:ext uri="{FF2B5EF4-FFF2-40B4-BE49-F238E27FC236}">
                <a16:creationId xmlns:a16="http://schemas.microsoft.com/office/drawing/2014/main" id="{D4B35BE9-8C03-40E1-A3C1-88CEFC2E96AE}"/>
              </a:ext>
            </a:extLst>
          </p:cNvPr>
          <p:cNvCxnSpPr/>
          <p:nvPr/>
        </p:nvCxnSpPr>
        <p:spPr>
          <a:xfrm flipV="1">
            <a:off x="5253193" y="4037428"/>
            <a:ext cx="0" cy="107208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Szövegdoboz 12">
            <a:extLst>
              <a:ext uri="{FF2B5EF4-FFF2-40B4-BE49-F238E27FC236}">
                <a16:creationId xmlns:a16="http://schemas.microsoft.com/office/drawing/2014/main" id="{4DE43EEB-76A3-4E86-B890-917A41A4E1F1}"/>
              </a:ext>
            </a:extLst>
          </p:cNvPr>
          <p:cNvSpPr txBox="1"/>
          <p:nvPr/>
        </p:nvSpPr>
        <p:spPr>
          <a:xfrm>
            <a:off x="2671435" y="4697547"/>
            <a:ext cx="369012" cy="553998"/>
          </a:xfrm>
          <a:prstGeom prst="rect">
            <a:avLst/>
          </a:prstGeom>
          <a:noFill/>
        </p:spPr>
        <p:txBody>
          <a:bodyPr wrap="none" rtlCol="0">
            <a:spAutoFit/>
          </a:bodyPr>
          <a:lstStyle/>
          <a:p>
            <a:r>
              <a:rPr lang="hu-HU" sz="3000" dirty="0"/>
              <a:t>x</a:t>
            </a:r>
          </a:p>
        </p:txBody>
      </p:sp>
      <p:sp>
        <p:nvSpPr>
          <p:cNvPr id="14" name="Szövegdoboz 13">
            <a:extLst>
              <a:ext uri="{FF2B5EF4-FFF2-40B4-BE49-F238E27FC236}">
                <a16:creationId xmlns:a16="http://schemas.microsoft.com/office/drawing/2014/main" id="{A2B89C80-6D62-4FA5-BB7A-E8EE9C335D24}"/>
              </a:ext>
            </a:extLst>
          </p:cNvPr>
          <p:cNvSpPr txBox="1"/>
          <p:nvPr/>
        </p:nvSpPr>
        <p:spPr>
          <a:xfrm>
            <a:off x="4758644" y="4266831"/>
            <a:ext cx="391454" cy="553998"/>
          </a:xfrm>
          <a:prstGeom prst="rect">
            <a:avLst/>
          </a:prstGeom>
          <a:noFill/>
        </p:spPr>
        <p:txBody>
          <a:bodyPr wrap="none" rtlCol="0">
            <a:spAutoFit/>
          </a:bodyPr>
          <a:lstStyle/>
          <a:p>
            <a:r>
              <a:rPr lang="hu-HU" sz="3000" dirty="0"/>
              <a:t>y</a:t>
            </a:r>
          </a:p>
        </p:txBody>
      </p:sp>
    </p:spTree>
    <p:extLst>
      <p:ext uri="{BB962C8B-B14F-4D97-AF65-F5344CB8AC3E}">
        <p14:creationId xmlns:p14="http://schemas.microsoft.com/office/powerpoint/2010/main" val="57002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6" name="Picture 15">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 name="Oval 17">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2" name="Picture 21">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4" name="Rectangle 23">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ím 4">
            <a:extLst>
              <a:ext uri="{FF2B5EF4-FFF2-40B4-BE49-F238E27FC236}">
                <a16:creationId xmlns:a16="http://schemas.microsoft.com/office/drawing/2014/main" id="{CC49F467-E46A-4782-A1E5-670F0F17051A}"/>
              </a:ext>
            </a:extLst>
          </p:cNvPr>
          <p:cNvSpPr>
            <a:spLocks noGrp="1"/>
          </p:cNvSpPr>
          <p:nvPr>
            <p:ph type="title"/>
          </p:nvPr>
        </p:nvSpPr>
        <p:spPr>
          <a:xfrm>
            <a:off x="3961784" y="629266"/>
            <a:ext cx="4830523" cy="1641986"/>
          </a:xfrm>
        </p:spPr>
        <p:txBody>
          <a:bodyPr vert="horz" lIns="91440" tIns="45720" rIns="91440" bIns="45720" rtlCol="0" anchor="t">
            <a:normAutofit/>
          </a:bodyPr>
          <a:lstStyle/>
          <a:p>
            <a:pPr defTabSz="457200"/>
            <a:r>
              <a:rPr lang="hu-HU" sz="4000" dirty="0"/>
              <a:t>Dr. Zsolt Csaba Johanyák</a:t>
            </a:r>
            <a:endParaRPr lang="en-US" sz="4000" dirty="0"/>
          </a:p>
        </p:txBody>
      </p:sp>
      <p:pic>
        <p:nvPicPr>
          <p:cNvPr id="9" name="Kép helye 8">
            <a:extLst>
              <a:ext uri="{FF2B5EF4-FFF2-40B4-BE49-F238E27FC236}">
                <a16:creationId xmlns:a16="http://schemas.microsoft.com/office/drawing/2014/main" id="{27644D7A-7DC5-4D07-AF9C-B4C79800C4A6}"/>
              </a:ext>
            </a:extLst>
          </p:cNvPr>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l="14974" r="9377"/>
          <a:stretch/>
        </p:blipFill>
        <p:spPr>
          <a:xfrm>
            <a:off x="20" y="10"/>
            <a:ext cx="3734749" cy="6857990"/>
          </a:xfrm>
          <a:prstGeom prst="rect">
            <a:avLst/>
          </a:prstGeom>
        </p:spPr>
      </p:pic>
      <p:sp>
        <p:nvSpPr>
          <p:cNvPr id="4" name="Dia számának helye 3">
            <a:extLst>
              <a:ext uri="{FF2B5EF4-FFF2-40B4-BE49-F238E27FC236}">
                <a16:creationId xmlns:a16="http://schemas.microsoft.com/office/drawing/2014/main" id="{A5F82A1F-5F13-4ED8-BD01-88CB39D54770}"/>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32B576B2-DBB6-470E-924E-D1DA83E82C7B}" type="slidenum">
              <a:rPr lang="en-US" sz="2800" smtClean="0"/>
              <a:pPr defTabSz="914400">
                <a:spcAft>
                  <a:spcPts val="600"/>
                </a:spcAft>
              </a:pPr>
              <a:t>3</a:t>
            </a:fld>
            <a:endParaRPr lang="en-US" sz="2800"/>
          </a:p>
        </p:txBody>
      </p:sp>
      <p:sp>
        <p:nvSpPr>
          <p:cNvPr id="7" name="Szöveg helye 6">
            <a:extLst>
              <a:ext uri="{FF2B5EF4-FFF2-40B4-BE49-F238E27FC236}">
                <a16:creationId xmlns:a16="http://schemas.microsoft.com/office/drawing/2014/main" id="{4CC1E48C-F8D4-4293-9807-C883D062F7DC}"/>
              </a:ext>
            </a:extLst>
          </p:cNvPr>
          <p:cNvSpPr>
            <a:spLocks noGrp="1"/>
          </p:cNvSpPr>
          <p:nvPr>
            <p:ph type="body" sz="half" idx="2"/>
          </p:nvPr>
        </p:nvSpPr>
        <p:spPr>
          <a:xfrm>
            <a:off x="3961785" y="2438400"/>
            <a:ext cx="4830522" cy="3809999"/>
          </a:xfrm>
        </p:spPr>
        <p:txBody>
          <a:bodyPr vert="horz" lIns="91440" tIns="45720" rIns="91440" bIns="45720" rtlCol="0">
            <a:normAutofit fontScale="92500" lnSpcReduction="20000"/>
          </a:bodyPr>
          <a:lstStyle/>
          <a:p>
            <a:pPr marL="365125" indent="-365125" defTabSz="457200">
              <a:buFont typeface="Wingdings 3" charset="2"/>
              <a:buChar char=""/>
            </a:pPr>
            <a:r>
              <a:rPr lang="hu-HU" sz="2800" dirty="0"/>
              <a:t>Professor</a:t>
            </a:r>
          </a:p>
          <a:p>
            <a:pPr marL="365125" indent="-365125" defTabSz="457200">
              <a:buFont typeface="Wingdings 3" charset="2"/>
              <a:buChar char=""/>
            </a:pPr>
            <a:r>
              <a:rPr lang="hu-HU" sz="2800" dirty="0"/>
              <a:t>Vice Dean </a:t>
            </a:r>
            <a:r>
              <a:rPr lang="hu-HU" sz="2800" dirty="0" err="1"/>
              <a:t>for</a:t>
            </a:r>
            <a:r>
              <a:rPr lang="hu-HU" sz="2800" dirty="0"/>
              <a:t> </a:t>
            </a:r>
            <a:r>
              <a:rPr lang="hu-HU" sz="2800" dirty="0" err="1"/>
              <a:t>Scientific</a:t>
            </a:r>
            <a:r>
              <a:rPr lang="hu-HU" sz="2800" dirty="0"/>
              <a:t> </a:t>
            </a:r>
            <a:r>
              <a:rPr lang="hu-HU" sz="2800"/>
              <a:t>Affairs</a:t>
            </a:r>
            <a:r>
              <a:rPr lang="hu-HU" sz="2800" dirty="0"/>
              <a:t> and International Relations</a:t>
            </a:r>
          </a:p>
          <a:p>
            <a:pPr marL="365125" indent="-365125" defTabSz="457200">
              <a:buFont typeface="Wingdings 3" charset="2"/>
              <a:buChar char=""/>
            </a:pPr>
            <a:r>
              <a:rPr lang="hu-HU" sz="2800" dirty="0">
                <a:hlinkClick r:id="rId8"/>
              </a:rPr>
              <a:t>http://johanyak.hu</a:t>
            </a:r>
            <a:endParaRPr lang="hu-HU" sz="2800" dirty="0"/>
          </a:p>
          <a:p>
            <a:pPr marL="365125" indent="-365125" defTabSz="457200">
              <a:buFont typeface="Wingdings 3" charset="2"/>
              <a:buChar char=""/>
            </a:pPr>
            <a:r>
              <a:rPr lang="hu-HU" sz="2800" dirty="0"/>
              <a:t>.Net (C#), C/C++, </a:t>
            </a:r>
            <a:r>
              <a:rPr lang="hu-HU" sz="2800" dirty="0" err="1"/>
              <a:t>Matlab</a:t>
            </a:r>
            <a:r>
              <a:rPr lang="hu-HU" sz="2800" dirty="0"/>
              <a:t>, Software </a:t>
            </a:r>
            <a:r>
              <a:rPr lang="hu-HU" sz="2800" dirty="0" err="1"/>
              <a:t>Engineering</a:t>
            </a:r>
            <a:r>
              <a:rPr lang="hu-HU" sz="2800" dirty="0"/>
              <a:t>, Visual </a:t>
            </a:r>
            <a:r>
              <a:rPr lang="hu-HU" sz="2800" dirty="0" err="1"/>
              <a:t>programming</a:t>
            </a:r>
            <a:endParaRPr lang="hu-HU" sz="2800" dirty="0"/>
          </a:p>
          <a:p>
            <a:pPr marL="365125" indent="-365125" defTabSz="457200">
              <a:buFont typeface="Wingdings 3" charset="2"/>
              <a:buChar char=""/>
            </a:pPr>
            <a:r>
              <a:rPr lang="hu-HU" sz="2800" dirty="0"/>
              <a:t>Linux and Windows </a:t>
            </a:r>
            <a:r>
              <a:rPr lang="hu-HU" sz="2800" dirty="0" err="1"/>
              <a:t>network</a:t>
            </a:r>
            <a:r>
              <a:rPr lang="hu-HU" sz="2800" dirty="0"/>
              <a:t> </a:t>
            </a:r>
            <a:r>
              <a:rPr lang="hu-HU" sz="2800" dirty="0" err="1"/>
              <a:t>administration</a:t>
            </a:r>
            <a:r>
              <a:rPr lang="hu-HU" sz="2800" dirty="0"/>
              <a:t> </a:t>
            </a:r>
            <a:endParaRPr lang="en-US" sz="2800" dirty="0"/>
          </a:p>
        </p:txBody>
      </p:sp>
    </p:spTree>
    <p:extLst>
      <p:ext uri="{BB962C8B-B14F-4D97-AF65-F5344CB8AC3E}">
        <p14:creationId xmlns:p14="http://schemas.microsoft.com/office/powerpoint/2010/main" val="3256396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78903DE-8EC0-4DA6-9490-F186256C8DC0}"/>
              </a:ext>
            </a:extLst>
          </p:cNvPr>
          <p:cNvSpPr>
            <a:spLocks noGrp="1"/>
          </p:cNvSpPr>
          <p:nvPr>
            <p:ph type="title"/>
          </p:nvPr>
        </p:nvSpPr>
        <p:spPr>
          <a:xfrm>
            <a:off x="484710" y="452718"/>
            <a:ext cx="7910534" cy="1400530"/>
          </a:xfrm>
        </p:spPr>
        <p:txBody>
          <a:bodyPr/>
          <a:lstStyle/>
          <a:p>
            <a:r>
              <a:rPr lang="hu-HU" dirty="0" err="1"/>
              <a:t>At</a:t>
            </a:r>
            <a:r>
              <a:rPr lang="hu-HU" dirty="0"/>
              <a:t> </a:t>
            </a:r>
            <a:r>
              <a:rPr lang="hu-HU" dirty="0" err="1"/>
              <a:t>the</a:t>
            </a:r>
            <a:r>
              <a:rPr lang="hu-HU" dirty="0"/>
              <a:t> </a:t>
            </a:r>
            <a:r>
              <a:rPr lang="hu-HU" dirty="0" err="1"/>
              <a:t>Beginning</a:t>
            </a:r>
            <a:r>
              <a:rPr lang="hu-HU" dirty="0"/>
              <a:t> and </a:t>
            </a:r>
            <a:r>
              <a:rPr lang="hu-HU" dirty="0" err="1"/>
              <a:t>After</a:t>
            </a:r>
            <a:r>
              <a:rPr lang="hu-HU" dirty="0"/>
              <a:t> </a:t>
            </a:r>
            <a:r>
              <a:rPr lang="hu-HU" dirty="0" err="1"/>
              <a:t>the</a:t>
            </a:r>
            <a:r>
              <a:rPr lang="hu-HU" dirty="0"/>
              <a:t> </a:t>
            </a:r>
            <a:r>
              <a:rPr lang="hu-HU" dirty="0" err="1"/>
              <a:t>Preset</a:t>
            </a:r>
            <a:r>
              <a:rPr lang="hu-HU" dirty="0"/>
              <a:t> Time </a:t>
            </a:r>
            <a:r>
              <a:rPr lang="hu-HU" dirty="0" err="1"/>
              <a:t>Ellapsed</a:t>
            </a:r>
            <a:endParaRPr lang="hu-HU" dirty="0"/>
          </a:p>
        </p:txBody>
      </p:sp>
      <p:sp>
        <p:nvSpPr>
          <p:cNvPr id="3" name="Tartalom helye 2">
            <a:extLst>
              <a:ext uri="{FF2B5EF4-FFF2-40B4-BE49-F238E27FC236}">
                <a16:creationId xmlns:a16="http://schemas.microsoft.com/office/drawing/2014/main" id="{2F85A3C4-575B-454D-8775-D3C3FDB808C3}"/>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6C5B9907-AB36-4CFB-9A49-1B95782D7F55}"/>
              </a:ext>
            </a:extLst>
          </p:cNvPr>
          <p:cNvSpPr>
            <a:spLocks noGrp="1"/>
          </p:cNvSpPr>
          <p:nvPr>
            <p:ph type="sldNum" sz="quarter" idx="12"/>
          </p:nvPr>
        </p:nvSpPr>
        <p:spPr/>
        <p:txBody>
          <a:bodyPr/>
          <a:lstStyle/>
          <a:p>
            <a:fld id="{32B576B2-DBB6-470E-924E-D1DA83E82C7B}" type="slidenum">
              <a:rPr lang="hu-HU" smtClean="0"/>
              <a:t>30</a:t>
            </a:fld>
            <a:endParaRPr lang="hu-HU"/>
          </a:p>
        </p:txBody>
      </p:sp>
      <p:pic>
        <p:nvPicPr>
          <p:cNvPr id="5" name="Kép 4">
            <a:extLst>
              <a:ext uri="{FF2B5EF4-FFF2-40B4-BE49-F238E27FC236}">
                <a16:creationId xmlns:a16="http://schemas.microsoft.com/office/drawing/2014/main" id="{C8D84DE1-1CF1-4026-B4A7-3593DA4406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483" y="1906001"/>
            <a:ext cx="8897840" cy="2258035"/>
          </a:xfrm>
          <a:prstGeom prst="rect">
            <a:avLst/>
          </a:prstGeom>
          <a:noFill/>
          <a:ln>
            <a:noFill/>
          </a:ln>
        </p:spPr>
      </p:pic>
      <p:pic>
        <p:nvPicPr>
          <p:cNvPr id="6" name="Kép 5">
            <a:extLst>
              <a:ext uri="{FF2B5EF4-FFF2-40B4-BE49-F238E27FC236}">
                <a16:creationId xmlns:a16="http://schemas.microsoft.com/office/drawing/2014/main" id="{4C48F93F-1704-490B-BFDE-52800FDE95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482" y="4310960"/>
            <a:ext cx="5337375" cy="1732789"/>
          </a:xfrm>
          <a:prstGeom prst="rect">
            <a:avLst/>
          </a:prstGeom>
          <a:noFill/>
          <a:ln>
            <a:noFill/>
          </a:ln>
        </p:spPr>
      </p:pic>
    </p:spTree>
    <p:extLst>
      <p:ext uri="{BB962C8B-B14F-4D97-AF65-F5344CB8AC3E}">
        <p14:creationId xmlns:p14="http://schemas.microsoft.com/office/powerpoint/2010/main" val="4056182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A8F1EF-2513-4FF5-9B5E-4CF5C2A79EC0}"/>
              </a:ext>
            </a:extLst>
          </p:cNvPr>
          <p:cNvSpPr>
            <a:spLocks noGrp="1"/>
          </p:cNvSpPr>
          <p:nvPr>
            <p:ph type="title"/>
          </p:nvPr>
        </p:nvSpPr>
        <p:spPr/>
        <p:txBody>
          <a:bodyPr/>
          <a:lstStyle/>
          <a:p>
            <a:r>
              <a:rPr lang="hu-HU" dirty="0" err="1"/>
              <a:t>Touched</a:t>
            </a:r>
            <a:r>
              <a:rPr lang="hu-HU" dirty="0"/>
              <a:t> </a:t>
            </a:r>
            <a:r>
              <a:rPr lang="hu-HU" dirty="0" err="1"/>
              <a:t>Event</a:t>
            </a:r>
            <a:endParaRPr lang="hu-HU" dirty="0"/>
          </a:p>
        </p:txBody>
      </p:sp>
      <p:sp>
        <p:nvSpPr>
          <p:cNvPr id="3" name="Tartalom helye 2">
            <a:extLst>
              <a:ext uri="{FF2B5EF4-FFF2-40B4-BE49-F238E27FC236}">
                <a16:creationId xmlns:a16="http://schemas.microsoft.com/office/drawing/2014/main" id="{FD206103-4703-4514-9867-AFD696F76F63}"/>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53BCA207-94BB-48E7-B20F-809733487A4A}"/>
              </a:ext>
            </a:extLst>
          </p:cNvPr>
          <p:cNvSpPr>
            <a:spLocks noGrp="1"/>
          </p:cNvSpPr>
          <p:nvPr>
            <p:ph type="sldNum" sz="quarter" idx="12"/>
          </p:nvPr>
        </p:nvSpPr>
        <p:spPr/>
        <p:txBody>
          <a:bodyPr/>
          <a:lstStyle/>
          <a:p>
            <a:fld id="{32B576B2-DBB6-470E-924E-D1DA83E82C7B}" type="slidenum">
              <a:rPr lang="hu-HU" smtClean="0"/>
              <a:t>31</a:t>
            </a:fld>
            <a:endParaRPr lang="hu-HU"/>
          </a:p>
        </p:txBody>
      </p:sp>
      <p:pic>
        <p:nvPicPr>
          <p:cNvPr id="5" name="Kép 4">
            <a:extLst>
              <a:ext uri="{FF2B5EF4-FFF2-40B4-BE49-F238E27FC236}">
                <a16:creationId xmlns:a16="http://schemas.microsoft.com/office/drawing/2014/main" id="{2AA0410D-1ED0-4F2C-A94F-07A53B9BA1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8368" y="1716306"/>
            <a:ext cx="8590209" cy="4195481"/>
          </a:xfrm>
          <a:prstGeom prst="rect">
            <a:avLst/>
          </a:prstGeom>
          <a:noFill/>
          <a:ln>
            <a:noFill/>
          </a:ln>
        </p:spPr>
      </p:pic>
    </p:spTree>
    <p:extLst>
      <p:ext uri="{BB962C8B-B14F-4D97-AF65-F5344CB8AC3E}">
        <p14:creationId xmlns:p14="http://schemas.microsoft.com/office/powerpoint/2010/main" val="392114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E83C86-935C-4093-AC4B-86CF6461666D}"/>
              </a:ext>
            </a:extLst>
          </p:cNvPr>
          <p:cNvSpPr>
            <a:spLocks noGrp="1"/>
          </p:cNvSpPr>
          <p:nvPr>
            <p:ph type="title"/>
          </p:nvPr>
        </p:nvSpPr>
        <p:spPr/>
        <p:txBody>
          <a:bodyPr/>
          <a:lstStyle/>
          <a:p>
            <a:r>
              <a:rPr lang="hu-HU" dirty="0" err="1"/>
              <a:t>Modify</a:t>
            </a:r>
            <a:r>
              <a:rPr lang="hu-HU" dirty="0"/>
              <a:t> </a:t>
            </a:r>
            <a:r>
              <a:rPr lang="hu-HU" dirty="0" err="1"/>
              <a:t>the</a:t>
            </a:r>
            <a:r>
              <a:rPr lang="hu-HU" dirty="0"/>
              <a:t> </a:t>
            </a:r>
            <a:r>
              <a:rPr lang="hu-HU" dirty="0" err="1"/>
              <a:t>Interval</a:t>
            </a:r>
            <a:r>
              <a:rPr lang="hu-HU" dirty="0"/>
              <a:t> of </a:t>
            </a:r>
            <a:r>
              <a:rPr lang="hu-HU" dirty="0" err="1"/>
              <a:t>the</a:t>
            </a:r>
            <a:r>
              <a:rPr lang="hu-HU" dirty="0"/>
              <a:t> </a:t>
            </a:r>
            <a:r>
              <a:rPr lang="hu-HU" dirty="0" err="1"/>
              <a:t>Timer</a:t>
            </a:r>
            <a:endParaRPr lang="hu-HU" dirty="0"/>
          </a:p>
        </p:txBody>
      </p:sp>
      <p:sp>
        <p:nvSpPr>
          <p:cNvPr id="3" name="Tartalom helye 2">
            <a:extLst>
              <a:ext uri="{FF2B5EF4-FFF2-40B4-BE49-F238E27FC236}">
                <a16:creationId xmlns:a16="http://schemas.microsoft.com/office/drawing/2014/main" id="{F01062FB-BEB6-40CA-906D-A1AAEF49FB47}"/>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0CA9FF11-A90E-4059-A6DF-5FE924E2143F}"/>
              </a:ext>
            </a:extLst>
          </p:cNvPr>
          <p:cNvSpPr>
            <a:spLocks noGrp="1"/>
          </p:cNvSpPr>
          <p:nvPr>
            <p:ph type="sldNum" sz="quarter" idx="12"/>
          </p:nvPr>
        </p:nvSpPr>
        <p:spPr/>
        <p:txBody>
          <a:bodyPr/>
          <a:lstStyle/>
          <a:p>
            <a:fld id="{32B576B2-DBB6-470E-924E-D1DA83E82C7B}" type="slidenum">
              <a:rPr lang="hu-HU" smtClean="0"/>
              <a:t>32</a:t>
            </a:fld>
            <a:endParaRPr lang="hu-HU"/>
          </a:p>
        </p:txBody>
      </p:sp>
      <p:pic>
        <p:nvPicPr>
          <p:cNvPr id="5" name="Kép 4">
            <a:extLst>
              <a:ext uri="{FF2B5EF4-FFF2-40B4-BE49-F238E27FC236}">
                <a16:creationId xmlns:a16="http://schemas.microsoft.com/office/drawing/2014/main" id="{4CB24922-3723-4F2F-8102-E08CEAE1F4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0664" y="2295061"/>
            <a:ext cx="8433508" cy="3739979"/>
          </a:xfrm>
          <a:prstGeom prst="rect">
            <a:avLst/>
          </a:prstGeom>
          <a:noFill/>
          <a:ln>
            <a:noFill/>
          </a:ln>
        </p:spPr>
      </p:pic>
    </p:spTree>
    <p:extLst>
      <p:ext uri="{BB962C8B-B14F-4D97-AF65-F5344CB8AC3E}">
        <p14:creationId xmlns:p14="http://schemas.microsoft.com/office/powerpoint/2010/main" val="301842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66217" y="2861734"/>
            <a:ext cx="7790103" cy="1057123"/>
          </a:xfrm>
        </p:spPr>
        <p:txBody>
          <a:bodyPr/>
          <a:lstStyle/>
          <a:p>
            <a:r>
              <a:rPr lang="hu-HU" dirty="0"/>
              <a:t>City - University - </a:t>
            </a:r>
            <a:r>
              <a:rPr lang="hu-HU" dirty="0" err="1"/>
              <a:t>Faculty</a:t>
            </a:r>
            <a:endParaRPr lang="hu-HU" dirty="0"/>
          </a:p>
        </p:txBody>
      </p:sp>
      <p:sp>
        <p:nvSpPr>
          <p:cNvPr id="6" name="Szöveg helye 5"/>
          <p:cNvSpPr>
            <a:spLocks noGrp="1"/>
          </p:cNvSpPr>
          <p:nvPr>
            <p:ph type="body" idx="1"/>
          </p:nvPr>
        </p:nvSpPr>
        <p:spPr/>
        <p:txBody>
          <a:bodyPr/>
          <a:lstStyle/>
          <a:p>
            <a:endParaRPr lang="hu-HU"/>
          </a:p>
        </p:txBody>
      </p:sp>
      <p:sp>
        <p:nvSpPr>
          <p:cNvPr id="4" name="Dia számának helye 3"/>
          <p:cNvSpPr>
            <a:spLocks noGrp="1"/>
          </p:cNvSpPr>
          <p:nvPr>
            <p:ph type="sldNum" sz="quarter" idx="12"/>
          </p:nvPr>
        </p:nvSpPr>
        <p:spPr/>
        <p:txBody>
          <a:bodyPr/>
          <a:lstStyle/>
          <a:p>
            <a:fld id="{42275A63-3E4B-4569-BF04-D6C210DC9A48}" type="slidenum">
              <a:rPr lang="hu-HU" smtClean="0"/>
              <a:pPr/>
              <a:t>4</a:t>
            </a:fld>
            <a:endParaRPr lang="hu-HU" dirty="0"/>
          </a:p>
        </p:txBody>
      </p:sp>
    </p:spTree>
    <p:extLst>
      <p:ext uri="{BB962C8B-B14F-4D97-AF65-F5344CB8AC3E}">
        <p14:creationId xmlns:p14="http://schemas.microsoft.com/office/powerpoint/2010/main" val="135649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A7FCD202[1]"/>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137219" name="Line 3"/>
          <p:cNvSpPr>
            <a:spLocks noChangeShapeType="1"/>
          </p:cNvSpPr>
          <p:nvPr/>
        </p:nvSpPr>
        <p:spPr bwMode="auto">
          <a:xfrm flipV="1">
            <a:off x="4400550" y="2752725"/>
            <a:ext cx="503238" cy="73025"/>
          </a:xfrm>
          <a:prstGeom prst="line">
            <a:avLst/>
          </a:prstGeom>
          <a:noFill/>
          <a:ln w="76200">
            <a:solidFill>
              <a:srgbClr val="FF0000"/>
            </a:solidFill>
            <a:round/>
            <a:headEnd/>
            <a:tailEnd type="triangle" w="med" len="med"/>
          </a:ln>
          <a:effectLst/>
        </p:spPr>
        <p:txBody>
          <a:bodyPr/>
          <a:lstStyle/>
          <a:p>
            <a:endParaRPr lang="en-GB"/>
          </a:p>
        </p:txBody>
      </p:sp>
      <p:sp>
        <p:nvSpPr>
          <p:cNvPr id="2" name="Dia számának helye 1"/>
          <p:cNvSpPr>
            <a:spLocks noGrp="1"/>
          </p:cNvSpPr>
          <p:nvPr>
            <p:ph type="sldNum" sz="quarter" idx="12"/>
          </p:nvPr>
        </p:nvSpPr>
        <p:spPr/>
        <p:txBody>
          <a:bodyPr/>
          <a:lstStyle/>
          <a:p>
            <a:fld id="{803F1EFA-5835-4869-98C5-106400AEF069}" type="slidenum">
              <a:rPr lang="en-GB" smtClean="0"/>
              <a:pPr/>
              <a:t>5</a:t>
            </a:fld>
            <a:endParaRPr lang="en-GB" dirty="0"/>
          </a:p>
        </p:txBody>
      </p:sp>
    </p:spTree>
    <p:extLst>
      <p:ext uri="{BB962C8B-B14F-4D97-AF65-F5344CB8AC3E}">
        <p14:creationId xmlns:p14="http://schemas.microsoft.com/office/powerpoint/2010/main" val="361347410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4635527158[1]"/>
          <p:cNvPicPr>
            <a:picLocks noChangeAspect="1" noChangeArrowheads="1"/>
          </p:cNvPicPr>
          <p:nvPr/>
        </p:nvPicPr>
        <p:blipFill>
          <a:blip r:embed="rId3" cstate="print"/>
          <a:srcRect/>
          <a:stretch>
            <a:fillRect/>
          </a:stretch>
        </p:blipFill>
        <p:spPr bwMode="auto">
          <a:xfrm>
            <a:off x="17038" y="1253554"/>
            <a:ext cx="3906890" cy="5705082"/>
          </a:xfrm>
          <a:prstGeom prst="rect">
            <a:avLst/>
          </a:prstGeom>
          <a:noFill/>
          <a:ln w="9525">
            <a:solidFill>
              <a:srgbClr val="993366"/>
            </a:solidFill>
            <a:miter lim="800000"/>
            <a:headEnd/>
            <a:tailEnd/>
          </a:ln>
        </p:spPr>
      </p:pic>
      <p:pic>
        <p:nvPicPr>
          <p:cNvPr id="140291" name="Picture 3" descr="2530791088[1]"/>
          <p:cNvPicPr>
            <a:picLocks noChangeAspect="1" noChangeArrowheads="1"/>
          </p:cNvPicPr>
          <p:nvPr/>
        </p:nvPicPr>
        <p:blipFill>
          <a:blip r:embed="rId4" cstate="print"/>
          <a:srcRect/>
          <a:stretch>
            <a:fillRect/>
          </a:stretch>
        </p:blipFill>
        <p:spPr bwMode="auto">
          <a:xfrm>
            <a:off x="4716016" y="3895601"/>
            <a:ext cx="4422305" cy="2936232"/>
          </a:xfrm>
          <a:prstGeom prst="rect">
            <a:avLst/>
          </a:prstGeom>
          <a:noFill/>
          <a:ln w="9525">
            <a:solidFill>
              <a:srgbClr val="993366"/>
            </a:solidFill>
            <a:miter lim="800000"/>
            <a:headEnd/>
            <a:tailEnd/>
          </a:ln>
        </p:spPr>
      </p:pic>
      <p:pic>
        <p:nvPicPr>
          <p:cNvPr id="140292" name="Picture 4" descr="7025704374[1]"/>
          <p:cNvPicPr>
            <a:picLocks noChangeAspect="1" noChangeArrowheads="1"/>
          </p:cNvPicPr>
          <p:nvPr/>
        </p:nvPicPr>
        <p:blipFill>
          <a:blip r:embed="rId5" cstate="print"/>
          <a:srcRect/>
          <a:stretch>
            <a:fillRect/>
          </a:stretch>
        </p:blipFill>
        <p:spPr bwMode="auto">
          <a:xfrm>
            <a:off x="4716016" y="1052736"/>
            <a:ext cx="4085758" cy="2787430"/>
          </a:xfrm>
          <a:prstGeom prst="rect">
            <a:avLst/>
          </a:prstGeom>
          <a:noFill/>
          <a:ln w="9525">
            <a:solidFill>
              <a:srgbClr val="993366"/>
            </a:solidFill>
            <a:miter lim="800000"/>
            <a:headEnd/>
            <a:tailEnd/>
          </a:ln>
        </p:spPr>
      </p:pic>
      <p:sp>
        <p:nvSpPr>
          <p:cNvPr id="3" name="Cím 2"/>
          <p:cNvSpPr>
            <a:spLocks noGrp="1"/>
          </p:cNvSpPr>
          <p:nvPr>
            <p:ph type="title"/>
          </p:nvPr>
        </p:nvSpPr>
        <p:spPr>
          <a:xfrm>
            <a:off x="457200" y="116632"/>
            <a:ext cx="8305800" cy="1143000"/>
          </a:xfrm>
        </p:spPr>
        <p:txBody>
          <a:bodyPr>
            <a:normAutofit/>
          </a:bodyPr>
          <a:lstStyle/>
          <a:p>
            <a:r>
              <a:rPr lang="en-GB" sz="5400" b="1" dirty="0">
                <a:effectLst>
                  <a:outerShdw blurRad="38100" dist="38100" dir="2700000" algn="tl">
                    <a:srgbClr val="FFFFFF"/>
                  </a:outerShdw>
                </a:effectLst>
                <a:latin typeface="Trebuchet MS" pitchFamily="34" charset="0"/>
              </a:rPr>
              <a:t>Historic places</a:t>
            </a:r>
            <a:endParaRPr lang="hu-HU" dirty="0"/>
          </a:p>
        </p:txBody>
      </p:sp>
      <p:sp>
        <p:nvSpPr>
          <p:cNvPr id="2" name="Dia számának helye 1"/>
          <p:cNvSpPr>
            <a:spLocks noGrp="1"/>
          </p:cNvSpPr>
          <p:nvPr>
            <p:ph type="sldNum" sz="quarter" idx="12"/>
          </p:nvPr>
        </p:nvSpPr>
        <p:spPr/>
        <p:txBody>
          <a:bodyPr/>
          <a:lstStyle/>
          <a:p>
            <a:fld id="{42275A63-3E4B-4569-BF04-D6C210DC9A48}" type="slidenum">
              <a:rPr lang="hu-HU" smtClean="0"/>
              <a:t>6</a:t>
            </a:fld>
            <a:endParaRPr lang="hu-HU"/>
          </a:p>
        </p:txBody>
      </p:sp>
    </p:spTree>
    <p:extLst>
      <p:ext uri="{BB962C8B-B14F-4D97-AF65-F5344CB8AC3E}">
        <p14:creationId xmlns:p14="http://schemas.microsoft.com/office/powerpoint/2010/main" val="54008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6575855188[1]"/>
          <p:cNvPicPr>
            <a:picLocks noChangeAspect="1" noChangeArrowheads="1"/>
          </p:cNvPicPr>
          <p:nvPr/>
        </p:nvPicPr>
        <p:blipFill>
          <a:blip r:embed="rId3" cstate="print"/>
          <a:srcRect/>
          <a:stretch>
            <a:fillRect/>
          </a:stretch>
        </p:blipFill>
        <p:spPr bwMode="auto">
          <a:xfrm>
            <a:off x="251619" y="1292225"/>
            <a:ext cx="4319587" cy="2928938"/>
          </a:xfrm>
          <a:prstGeom prst="rect">
            <a:avLst/>
          </a:prstGeom>
          <a:noFill/>
          <a:ln w="9525">
            <a:solidFill>
              <a:srgbClr val="993366"/>
            </a:solidFill>
            <a:miter lim="800000"/>
            <a:headEnd/>
            <a:tailEnd/>
          </a:ln>
        </p:spPr>
      </p:pic>
      <p:pic>
        <p:nvPicPr>
          <p:cNvPr id="142339" name="Picture 3" descr="9126117539[1]"/>
          <p:cNvPicPr>
            <a:picLocks noChangeAspect="1" noChangeArrowheads="1"/>
          </p:cNvPicPr>
          <p:nvPr/>
        </p:nvPicPr>
        <p:blipFill>
          <a:blip r:embed="rId4" cstate="print"/>
          <a:srcRect/>
          <a:stretch>
            <a:fillRect/>
          </a:stretch>
        </p:blipFill>
        <p:spPr bwMode="auto">
          <a:xfrm>
            <a:off x="5364088" y="1267681"/>
            <a:ext cx="3578299" cy="5396419"/>
          </a:xfrm>
          <a:prstGeom prst="rect">
            <a:avLst/>
          </a:prstGeom>
          <a:noFill/>
          <a:ln w="9525">
            <a:solidFill>
              <a:srgbClr val="993366"/>
            </a:solidFill>
            <a:miter lim="800000"/>
            <a:headEnd/>
            <a:tailEnd/>
          </a:ln>
        </p:spPr>
      </p:pic>
      <p:pic>
        <p:nvPicPr>
          <p:cNvPr id="142340" name="Picture 4" descr="1771152461[1]"/>
          <p:cNvPicPr>
            <a:picLocks noChangeAspect="1" noChangeArrowheads="1"/>
          </p:cNvPicPr>
          <p:nvPr/>
        </p:nvPicPr>
        <p:blipFill>
          <a:blip r:embed="rId5" cstate="print"/>
          <a:srcRect/>
          <a:stretch>
            <a:fillRect/>
          </a:stretch>
        </p:blipFill>
        <p:spPr bwMode="auto">
          <a:xfrm>
            <a:off x="251619" y="4086297"/>
            <a:ext cx="3888334" cy="2614541"/>
          </a:xfrm>
          <a:prstGeom prst="rect">
            <a:avLst/>
          </a:prstGeom>
          <a:noFill/>
          <a:ln w="9525">
            <a:solidFill>
              <a:srgbClr val="993366"/>
            </a:solidFill>
            <a:miter lim="800000"/>
            <a:headEnd/>
            <a:tailEnd/>
          </a:ln>
        </p:spPr>
      </p:pic>
      <p:sp>
        <p:nvSpPr>
          <p:cNvPr id="3" name="Cím 2"/>
          <p:cNvSpPr>
            <a:spLocks noGrp="1"/>
          </p:cNvSpPr>
          <p:nvPr>
            <p:ph type="title"/>
          </p:nvPr>
        </p:nvSpPr>
        <p:spPr>
          <a:xfrm>
            <a:off x="457200" y="44624"/>
            <a:ext cx="8305800" cy="1143000"/>
          </a:xfrm>
        </p:spPr>
        <p:txBody>
          <a:bodyPr>
            <a:normAutofit/>
          </a:bodyPr>
          <a:lstStyle/>
          <a:p>
            <a:r>
              <a:rPr lang="en-GB" sz="5400" b="1" dirty="0">
                <a:effectLst>
                  <a:outerShdw blurRad="38100" dist="38100" dir="2700000" algn="tl">
                    <a:srgbClr val="FFFFFF"/>
                  </a:outerShdw>
                </a:effectLst>
                <a:latin typeface="Trebuchet MS" pitchFamily="34" charset="0"/>
              </a:rPr>
              <a:t>Historic places</a:t>
            </a:r>
            <a:endParaRPr lang="hu-HU" dirty="0"/>
          </a:p>
        </p:txBody>
      </p:sp>
      <p:sp>
        <p:nvSpPr>
          <p:cNvPr id="2" name="Dia számának helye 1"/>
          <p:cNvSpPr>
            <a:spLocks noGrp="1"/>
          </p:cNvSpPr>
          <p:nvPr>
            <p:ph type="sldNum" sz="quarter" idx="12"/>
          </p:nvPr>
        </p:nvSpPr>
        <p:spPr/>
        <p:txBody>
          <a:bodyPr/>
          <a:lstStyle/>
          <a:p>
            <a:fld id="{42275A63-3E4B-4569-BF04-D6C210DC9A48}" type="slidenum">
              <a:rPr lang="hu-HU" smtClean="0"/>
              <a:t>7</a:t>
            </a:fld>
            <a:endParaRPr lang="hu-HU"/>
          </a:p>
        </p:txBody>
      </p:sp>
    </p:spTree>
    <p:extLst>
      <p:ext uri="{BB962C8B-B14F-4D97-AF65-F5344CB8AC3E}">
        <p14:creationId xmlns:p14="http://schemas.microsoft.com/office/powerpoint/2010/main" val="44472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7" name="Picture 7" descr="kep"/>
          <p:cNvPicPr>
            <a:picLocks noChangeAspect="1" noChangeArrowheads="1"/>
          </p:cNvPicPr>
          <p:nvPr/>
        </p:nvPicPr>
        <p:blipFill>
          <a:blip r:embed="rId3" cstate="print"/>
          <a:srcRect/>
          <a:stretch>
            <a:fillRect/>
          </a:stretch>
        </p:blipFill>
        <p:spPr bwMode="auto">
          <a:xfrm>
            <a:off x="5027772" y="3897080"/>
            <a:ext cx="4105275" cy="2544762"/>
          </a:xfrm>
          <a:prstGeom prst="rect">
            <a:avLst/>
          </a:prstGeom>
          <a:noFill/>
          <a:ln w="9525">
            <a:solidFill>
              <a:schemeClr val="accent2"/>
            </a:solidFill>
            <a:miter lim="800000"/>
            <a:headEnd/>
            <a:tailEnd/>
          </a:ln>
        </p:spPr>
      </p:pic>
      <p:pic>
        <p:nvPicPr>
          <p:cNvPr id="143364" name="Picture 4" descr="kep"/>
          <p:cNvPicPr>
            <a:picLocks noChangeAspect="1" noChangeArrowheads="1"/>
          </p:cNvPicPr>
          <p:nvPr/>
        </p:nvPicPr>
        <p:blipFill>
          <a:blip r:embed="rId4" cstate="print"/>
          <a:srcRect/>
          <a:stretch>
            <a:fillRect/>
          </a:stretch>
        </p:blipFill>
        <p:spPr bwMode="auto">
          <a:xfrm>
            <a:off x="3943184" y="-26096"/>
            <a:ext cx="5181546" cy="3455096"/>
          </a:xfrm>
          <a:prstGeom prst="rect">
            <a:avLst/>
          </a:prstGeom>
          <a:noFill/>
          <a:ln w="9525">
            <a:solidFill>
              <a:schemeClr val="accent2"/>
            </a:solidFill>
            <a:miter lim="800000"/>
            <a:headEnd/>
            <a:tailEnd/>
          </a:ln>
        </p:spPr>
      </p:pic>
      <p:pic>
        <p:nvPicPr>
          <p:cNvPr id="143366" name="Picture 6" descr="kep"/>
          <p:cNvPicPr>
            <a:picLocks noChangeAspect="1" noChangeArrowheads="1"/>
          </p:cNvPicPr>
          <p:nvPr/>
        </p:nvPicPr>
        <p:blipFill>
          <a:blip r:embed="rId5" cstate="print"/>
          <a:srcRect t="13927"/>
          <a:stretch>
            <a:fillRect/>
          </a:stretch>
        </p:blipFill>
        <p:spPr bwMode="auto">
          <a:xfrm>
            <a:off x="445232" y="3826220"/>
            <a:ext cx="3910743" cy="2686481"/>
          </a:xfrm>
          <a:prstGeom prst="rect">
            <a:avLst/>
          </a:prstGeom>
          <a:noFill/>
          <a:ln w="9525">
            <a:solidFill>
              <a:schemeClr val="accent2"/>
            </a:solidFill>
            <a:miter lim="800000"/>
            <a:headEnd/>
            <a:tailEnd/>
          </a:ln>
        </p:spPr>
      </p:pic>
      <p:pic>
        <p:nvPicPr>
          <p:cNvPr id="143368" name="Picture 8" descr="termesyet5_0"/>
          <p:cNvPicPr>
            <a:picLocks noChangeAspect="1" noChangeArrowheads="1"/>
          </p:cNvPicPr>
          <p:nvPr/>
        </p:nvPicPr>
        <p:blipFill>
          <a:blip r:embed="rId6" cstate="print"/>
          <a:srcRect/>
          <a:stretch>
            <a:fillRect/>
          </a:stretch>
        </p:blipFill>
        <p:spPr bwMode="auto">
          <a:xfrm>
            <a:off x="467544" y="1335087"/>
            <a:ext cx="3351212" cy="2454275"/>
          </a:xfrm>
          <a:prstGeom prst="rect">
            <a:avLst/>
          </a:prstGeom>
          <a:noFill/>
          <a:ln w="9525">
            <a:solidFill>
              <a:schemeClr val="accent2"/>
            </a:solidFill>
            <a:miter lim="800000"/>
            <a:headEnd/>
            <a:tailEnd/>
          </a:ln>
        </p:spPr>
      </p:pic>
      <p:sp>
        <p:nvSpPr>
          <p:cNvPr id="3" name="Cím 2"/>
          <p:cNvSpPr>
            <a:spLocks noGrp="1"/>
          </p:cNvSpPr>
          <p:nvPr>
            <p:ph type="title"/>
          </p:nvPr>
        </p:nvSpPr>
        <p:spPr>
          <a:xfrm>
            <a:off x="457200" y="188640"/>
            <a:ext cx="8305800" cy="1143000"/>
          </a:xfrm>
        </p:spPr>
        <p:txBody>
          <a:bodyPr/>
          <a:lstStyle/>
          <a:p>
            <a:r>
              <a:rPr lang="en-GB" sz="5400" b="1" dirty="0">
                <a:effectLst>
                  <a:outerShdw blurRad="38100" dist="38100" dir="2700000" algn="tl">
                    <a:srgbClr val="FFFFFF"/>
                  </a:outerShdw>
                </a:effectLst>
                <a:latin typeface="Trebuchet MS" pitchFamily="34" charset="0"/>
              </a:rPr>
              <a:t>Traditions</a:t>
            </a:r>
            <a:endParaRPr lang="hu-HU" dirty="0"/>
          </a:p>
        </p:txBody>
      </p:sp>
      <p:sp>
        <p:nvSpPr>
          <p:cNvPr id="2" name="Dia számának helye 1"/>
          <p:cNvSpPr>
            <a:spLocks noGrp="1"/>
          </p:cNvSpPr>
          <p:nvPr>
            <p:ph type="sldNum" sz="quarter" idx="12"/>
          </p:nvPr>
        </p:nvSpPr>
        <p:spPr/>
        <p:txBody>
          <a:bodyPr/>
          <a:lstStyle/>
          <a:p>
            <a:fld id="{42275A63-3E4B-4569-BF04-D6C210DC9A48}" type="slidenum">
              <a:rPr lang="hu-HU" smtClean="0"/>
              <a:t>8</a:t>
            </a:fld>
            <a:endParaRPr lang="hu-HU"/>
          </a:p>
        </p:txBody>
      </p:sp>
    </p:spTree>
    <p:extLst>
      <p:ext uri="{BB962C8B-B14F-4D97-AF65-F5344CB8AC3E}">
        <p14:creationId xmlns:p14="http://schemas.microsoft.com/office/powerpoint/2010/main" val="328359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53484" y="278617"/>
            <a:ext cx="4400550" cy="1663394"/>
          </a:xfrm>
        </p:spPr>
        <p:txBody>
          <a:bodyPr>
            <a:normAutofit fontScale="90000"/>
          </a:bodyPr>
          <a:lstStyle/>
          <a:p>
            <a:r>
              <a:rPr lang="en-GB" sz="5400" b="1" dirty="0">
                <a:effectLst>
                  <a:outerShdw blurRad="38100" dist="38100" dir="2700000" algn="tl">
                    <a:srgbClr val="FFFFFF"/>
                  </a:outerShdw>
                </a:effectLst>
                <a:latin typeface="Trebuchet MS" pitchFamily="34" charset="0"/>
              </a:rPr>
              <a:t>Wellness</a:t>
            </a:r>
            <a:r>
              <a:rPr lang="en-GB" b="1" dirty="0">
                <a:solidFill>
                  <a:schemeClr val="tx1"/>
                </a:solidFill>
                <a:effectLst>
                  <a:outerShdw blurRad="38100" dist="38100" dir="2700000" algn="tl">
                    <a:srgbClr val="FFFFFF"/>
                  </a:outerShdw>
                </a:effectLst>
                <a:latin typeface="Trebuchet MS" pitchFamily="34" charset="0"/>
              </a:rPr>
              <a:t> </a:t>
            </a:r>
            <a:r>
              <a:rPr lang="en-GB" sz="5400" b="1" dirty="0">
                <a:effectLst>
                  <a:outerShdw blurRad="38100" dist="38100" dir="2700000" algn="tl">
                    <a:srgbClr val="FFFFFF"/>
                  </a:outerShdw>
                </a:effectLst>
                <a:latin typeface="Trebuchet MS" pitchFamily="34" charset="0"/>
              </a:rPr>
              <a:t>Tourism</a:t>
            </a:r>
          </a:p>
        </p:txBody>
      </p:sp>
      <p:sp>
        <p:nvSpPr>
          <p:cNvPr id="145411" name="Rectangle 3"/>
          <p:cNvSpPr>
            <a:spLocks noGrp="1" noChangeArrowheads="1"/>
          </p:cNvSpPr>
          <p:nvPr>
            <p:ph idx="1"/>
          </p:nvPr>
        </p:nvSpPr>
        <p:spPr>
          <a:xfrm>
            <a:off x="104503" y="2280550"/>
            <a:ext cx="4753247" cy="1413290"/>
          </a:xfrm>
        </p:spPr>
        <p:txBody>
          <a:bodyPr>
            <a:normAutofit/>
          </a:bodyPr>
          <a:lstStyle/>
          <a:p>
            <a:pPr>
              <a:lnSpc>
                <a:spcPct val="80000"/>
              </a:lnSpc>
              <a:buFontTx/>
              <a:buNone/>
            </a:pPr>
            <a:r>
              <a:rPr lang="hu-HU" sz="2800" dirty="0">
                <a:latin typeface="Trebuchet MS" pitchFamily="34" charset="0"/>
              </a:rPr>
              <a:t>	</a:t>
            </a:r>
            <a:r>
              <a:rPr lang="en-GB" sz="2400" dirty="0">
                <a:latin typeface="Trebuchet MS" pitchFamily="34" charset="0"/>
              </a:rPr>
              <a:t>The region of the Southern Great Plain is the sunniest part of Hungary. </a:t>
            </a:r>
            <a:endParaRPr lang="en-GB" sz="2800" dirty="0">
              <a:latin typeface="Trebuchet MS" pitchFamily="34" charset="0"/>
            </a:endParaRPr>
          </a:p>
        </p:txBody>
      </p:sp>
      <p:sp>
        <p:nvSpPr>
          <p:cNvPr id="2" name="Dia számának helye 1"/>
          <p:cNvSpPr>
            <a:spLocks noGrp="1"/>
          </p:cNvSpPr>
          <p:nvPr>
            <p:ph type="sldNum" sz="quarter" idx="12"/>
          </p:nvPr>
        </p:nvSpPr>
        <p:spPr/>
        <p:txBody>
          <a:bodyPr/>
          <a:lstStyle/>
          <a:p>
            <a:fld id="{42275A63-3E4B-4569-BF04-D6C210DC9A48}" type="slidenum">
              <a:rPr lang="hu-HU" smtClean="0"/>
              <a:t>9</a:t>
            </a:fld>
            <a:endParaRPr lang="hu-HU"/>
          </a:p>
        </p:txBody>
      </p:sp>
      <p:pic>
        <p:nvPicPr>
          <p:cNvPr id="145413" name="Picture 5" descr="kep"/>
          <p:cNvPicPr>
            <a:picLocks noChangeAspect="1" noChangeArrowheads="1"/>
          </p:cNvPicPr>
          <p:nvPr/>
        </p:nvPicPr>
        <p:blipFill>
          <a:blip r:embed="rId3" cstate="print"/>
          <a:srcRect/>
          <a:stretch>
            <a:fillRect/>
          </a:stretch>
        </p:blipFill>
        <p:spPr bwMode="auto">
          <a:xfrm>
            <a:off x="4554034" y="0"/>
            <a:ext cx="4589966" cy="3212976"/>
          </a:xfrm>
          <a:prstGeom prst="rect">
            <a:avLst/>
          </a:prstGeom>
          <a:noFill/>
          <a:ln w="9525">
            <a:solidFill>
              <a:schemeClr val="accent2"/>
            </a:solidFill>
            <a:miter lim="800000"/>
            <a:headEnd/>
            <a:tailEnd/>
          </a:ln>
        </p:spPr>
      </p:pic>
      <p:pic>
        <p:nvPicPr>
          <p:cNvPr id="73730" name="Picture 2" descr="http://www.utazzitthon.hu/images/latnivalo/kecskemeti-furdo-kecskemet-3-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4700"/>
            <a:ext cx="5334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5508104" y="3693840"/>
            <a:ext cx="3384376" cy="268748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buFontTx/>
              <a:buNone/>
            </a:pPr>
            <a:r>
              <a:rPr lang="hu-HU" sz="2800" dirty="0">
                <a:latin typeface="Trebuchet MS" pitchFamily="34" charset="0"/>
              </a:rPr>
              <a:t>	I</a:t>
            </a:r>
            <a:r>
              <a:rPr lang="en-GB" sz="2800" dirty="0">
                <a:latin typeface="Trebuchet MS" pitchFamily="34" charset="0"/>
              </a:rPr>
              <a:t>t is the favourite place of the visitors looking for recovery, and recreation.</a:t>
            </a:r>
          </a:p>
        </p:txBody>
      </p:sp>
    </p:spTree>
    <p:extLst>
      <p:ext uri="{BB962C8B-B14F-4D97-AF65-F5344CB8AC3E}">
        <p14:creationId xmlns:p14="http://schemas.microsoft.com/office/powerpoint/2010/main" val="89779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698</Words>
  <Application>Microsoft Office PowerPoint</Application>
  <PresentationFormat>Diavetítés a képernyőre (4:3 oldalarány)</PresentationFormat>
  <Paragraphs>144</Paragraphs>
  <Slides>32</Slides>
  <Notes>8</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32</vt:i4>
      </vt:variant>
    </vt:vector>
  </HeadingPairs>
  <TitlesOfParts>
    <vt:vector size="41" baseType="lpstr">
      <vt:lpstr>Arial</vt:lpstr>
      <vt:lpstr>Bebas Neue</vt:lpstr>
      <vt:lpstr>Calibri</vt:lpstr>
      <vt:lpstr>Century Gothic</vt:lpstr>
      <vt:lpstr>Constantia</vt:lpstr>
      <vt:lpstr>Franklin Gothic Medium</vt:lpstr>
      <vt:lpstr>Trebuchet MS</vt:lpstr>
      <vt:lpstr>Wingdings 3</vt:lpstr>
      <vt:lpstr>Ion</vt:lpstr>
      <vt:lpstr>Mobile App Development with AppInventor</vt:lpstr>
      <vt:lpstr>Contents</vt:lpstr>
      <vt:lpstr>Dr. Zsolt Csaba Johanyák</vt:lpstr>
      <vt:lpstr>City - University - Faculty</vt:lpstr>
      <vt:lpstr>PowerPoint-bemutató</vt:lpstr>
      <vt:lpstr>Historic places</vt:lpstr>
      <vt:lpstr>Historic places</vt:lpstr>
      <vt:lpstr>Traditions</vt:lpstr>
      <vt:lpstr>Wellness Tourism</vt:lpstr>
      <vt:lpstr>John von Neumann University GAMF Faculty of Engineering and Computer Science</vt:lpstr>
      <vt:lpstr>PowerPoint-bemutató</vt:lpstr>
      <vt:lpstr>GAMF Faculty of Engineering &amp; Computer Science)</vt:lpstr>
      <vt:lpstr>Study Programmes</vt:lpstr>
      <vt:lpstr>AppInventor</vt:lpstr>
      <vt:lpstr>Scope and Reading</vt:lpstr>
      <vt:lpstr>Development Environment https://appinventor.mit.edu/</vt:lpstr>
      <vt:lpstr>PowerPoint-bemutató</vt:lpstr>
      <vt:lpstr>Live testing the application on your Android device</vt:lpstr>
      <vt:lpstr>Live Testing</vt:lpstr>
      <vt:lpstr>Installing the application on your Android device</vt:lpstr>
      <vt:lpstr>ActivtyStarter Properties</vt:lpstr>
      <vt:lpstr>Kecskemét Tour</vt:lpstr>
      <vt:lpstr>List of Sights</vt:lpstr>
      <vt:lpstr>Feed the List into the List Picker</vt:lpstr>
      <vt:lpstr>Start Google Maps with the Chosen Destination</vt:lpstr>
      <vt:lpstr>Catch Me!</vt:lpstr>
      <vt:lpstr>GUI Designer</vt:lpstr>
      <vt:lpstr>Event Handlers for the Exit and Reset Buttons</vt:lpstr>
      <vt:lpstr>Move the Mole into a new random position</vt:lpstr>
      <vt:lpstr>At the Beginning and After the Preset Time Ellapsed</vt:lpstr>
      <vt:lpstr>Touched Event</vt:lpstr>
      <vt:lpstr>Modify the Interval of the Timer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 Development with AppInventor</dc:title>
  <dc:creator>Johanyák Csaba</dc:creator>
  <cp:lastModifiedBy>Johanyák Csaba</cp:lastModifiedBy>
  <cp:revision>19</cp:revision>
  <dcterms:created xsi:type="dcterms:W3CDTF">2019-09-24T12:39:25Z</dcterms:created>
  <dcterms:modified xsi:type="dcterms:W3CDTF">2020-03-04T13:11:29Z</dcterms:modified>
</cp:coreProperties>
</file>